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19"/>
  </p:notesMasterIdLst>
  <p:handoutMasterIdLst>
    <p:handoutMasterId r:id="rId20"/>
  </p:handoutMasterIdLst>
  <p:sldIdLst>
    <p:sldId id="273" r:id="rId7"/>
    <p:sldId id="292" r:id="rId8"/>
    <p:sldId id="293" r:id="rId9"/>
    <p:sldId id="311" r:id="rId10"/>
    <p:sldId id="296" r:id="rId11"/>
    <p:sldId id="310" r:id="rId12"/>
    <p:sldId id="294" r:id="rId13"/>
    <p:sldId id="313" r:id="rId14"/>
    <p:sldId id="306" r:id="rId15"/>
    <p:sldId id="290" r:id="rId16"/>
    <p:sldId id="291" r:id="rId17"/>
    <p:sldId id="312" r:id="rId18"/>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311"/>
            <p14:sldId id="296"/>
            <p14:sldId id="310"/>
            <p14:sldId id="294"/>
            <p14:sldId id="313"/>
            <p14:sldId id="306"/>
            <p14:sldId id="290"/>
            <p14:sldId id="291"/>
            <p14:sldId id="312"/>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58906" autoAdjust="0"/>
  </p:normalViewPr>
  <p:slideViewPr>
    <p:cSldViewPr snapToGrid="0">
      <p:cViewPr varScale="1">
        <p:scale>
          <a:sx n="52" d="100"/>
          <a:sy n="52" d="100"/>
        </p:scale>
        <p:origin x="2395" y="3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2017/5-24-107 (I) PP </a:t>
            </a:r>
            <a:r>
              <a:rPr lang="en-US" dirty="0" smtClean="0">
                <a:latin typeface="Times New Roman" pitchFamily="18" charset="0"/>
                <a:ea typeface="ＭＳ Ｐゴシック" pitchFamily="34" charset="-128"/>
              </a:rPr>
              <a:t>Original Author: J. Steuernagle May 2017 POC: K. CloverAFS-850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Maintenance Placards</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12</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(The End)</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recommendations from a work group that studies loss of control.  The General Aviation Joint Steering Committee or GAJSC is a government/industry group that studies GA accidents and makes recommendations</a:t>
            </a:r>
            <a:r>
              <a:rPr lang="en-US" altLang="en-US" baseline="0" dirty="0" smtClean="0">
                <a:latin typeface="Times New Roman" pitchFamily="18" charset="0"/>
                <a:ea typeface="ＭＳ Ｐゴシック" pitchFamily="34" charset="-128"/>
              </a:rPr>
              <a:t> for adoption of what they call safety enhancements.  One of their safety enhancements addresses the problem of operating aircraft before they are ready to be returned to service after maintenance.  It doesn’t happen often but some General Aviation accidents have resulted from pilots inadvertently flying aircraft that were not airworthy.  The GAJSC feels that an </a:t>
            </a:r>
            <a:r>
              <a:rPr lang="en-US" altLang="en-US" b="1" i="0" baseline="0" dirty="0" smtClean="0">
                <a:latin typeface="Times New Roman" pitchFamily="18" charset="0"/>
                <a:ea typeface="ＭＳ Ｐゴシック" pitchFamily="34" charset="-128"/>
              </a:rPr>
              <a:t>“Out of Service” </a:t>
            </a:r>
            <a:r>
              <a:rPr lang="en-US" altLang="en-US" b="0" i="0" baseline="0" dirty="0" smtClean="0">
                <a:latin typeface="Times New Roman" pitchFamily="18" charset="0"/>
                <a:ea typeface="ＭＳ Ｐゴシック" pitchFamily="34" charset="-128"/>
              </a:rPr>
              <a:t>placard conspicuously placed in the cockpit can go a long way toward preventing such accidents.  </a:t>
            </a:r>
            <a:r>
              <a:rPr lang="en-US" altLang="en-US" baseline="0" dirty="0" smtClean="0">
                <a:latin typeface="Times New Roman" pitchFamily="18" charset="0"/>
                <a:ea typeface="ＭＳ Ｐゴシック" pitchFamily="34" charset="-128"/>
              </a:rPr>
              <a:t>We’ll discuss several scenarios in the following slides. </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We’ll also discuss some basic maintenance knowledge that all pilots need in order to communicate effectively with mechanics and to operate aircraft safely after maintenance work has been done. </a:t>
            </a:r>
            <a:endParaRPr lang="en-US" altLang="en-US" b="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7B9BA26-0943-4B4E-AB5B-0B1F871C4904}"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Pilots in Command are responsible for the airworthiness of aircraft they fly.  </a:t>
            </a:r>
          </a:p>
          <a:p>
            <a:endParaRPr lang="en-US" baseline="0" dirty="0" smtClean="0"/>
          </a:p>
          <a:p>
            <a:r>
              <a:rPr lang="en-US" baseline="0" dirty="0" smtClean="0"/>
              <a:t>That’s made abundantly clear in CFR 91.3 , “the pilot in command is directly responsible for and the final authority as to the operation of that aircraft.”</a:t>
            </a:r>
          </a:p>
          <a:p>
            <a:endParaRPr lang="en-US" baseline="0" dirty="0" smtClean="0"/>
          </a:p>
          <a:p>
            <a:r>
              <a:rPr lang="en-US" baseline="0" dirty="0" smtClean="0"/>
              <a:t>And CFR 91.103. , “the pilot in command shall become familiar with all available information concerning that flight”  Airworthiness is definitely one critical information category but how available is it really?  And how do we become familiar with mechanical issues that we may not be qualified to evaluate?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315565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Times New Roman" pitchFamily="18" charset="0"/>
                <a:ea typeface="ＭＳ Ｐゴシック" pitchFamily="34" charset="-128"/>
              </a:rPr>
              <a:t>14 CFR Part 43 describes who is authorized to perform maintenance on US-Registered aircraft, Who is authorized to inspect those aircraft, and who is authorized to return aircraft to service after maintenance has been done.  Ironically formal return to service documentation is required but no documentation is required when an aircraft is taken out of service.  </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Most aircraft owners are up to speed on the status of their machines and rental fleets usually have aircraft status boards or squawk sheets to review.  But every once in a while there’s a nasty surprise for pilots who take flight – or try to – in aircraft that aren’t ready to be returned to service.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The GAJSC feels that GA Safety would be enhanced if an Aircraft Out of Service Placard or sticker were placed in the pilot’s field of view beginning when the aircraft is taken out of service for maintenance.  The placard would only be removed when the return to service documentation is complete.</a:t>
            </a:r>
          </a:p>
          <a:p>
            <a:endParaRPr lang="en-US" altLang="en-US" b="0"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Of course owners and operators are free to make their own placards to post in the cockpits of aircraft scheduled for maintenance.  Pilots should make sure that all maintenance has been performed and documented before removing the placards.</a:t>
            </a:r>
          </a:p>
          <a:p>
            <a:endParaRPr lang="en-US" altLang="en-US" b="0" baseline="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DCF676E-10AF-4BC7-9E37-BD555AD8A98B}" type="slidenum">
              <a:rPr lang="en-US" altLang="en-US" sz="1200" smtClean="0">
                <a:latin typeface="Times New Roman" pitchFamily="18" charset="0"/>
              </a:rPr>
              <a:pPr eaLnBrk="1" hangingPunct="1"/>
              <a:t>5</a:t>
            </a:fld>
            <a:endParaRPr lang="en-US" altLang="en-US" sz="120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Times New Roman" pitchFamily="18" charset="0"/>
                <a:ea typeface="ＭＳ Ｐゴシック" pitchFamily="34" charset="-128"/>
              </a:rPr>
              <a:t>It’s always a good idea to do an enhanced preflight on aircraft that have just been returned to service.  Occasionally you’ll find an expensive tool left behind but more importantly you may spot hoses or electrical connections that have not been reestablished after work was done.  Your preflight should start with the aircraft documentation.  Make sure the maintenance work has been documented in the appropriate aircraft logbook and check that the aircraft has been returned to service.  Ensure that the tach and/or hour meter readings are correct.  If the aircraft was test flown there may be a discrepancy between the logbook time and what you see on the panel.  </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Also make sure that all the required inspections have been performed and documented.  </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When looking the aircraft over; take your time.  Use a checklist to make sure you don’t miss anything and pay particular attention to the areas that were worked on including any disconnections that may have been required to access the parts that were serviced.  Make sure the machine has been serviced with the proper type and grade of fuel and oil.  </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DCF676E-10AF-4BC7-9E37-BD555AD8A98B}" type="slidenum">
              <a:rPr lang="en-US" altLang="en-US" sz="1200" smtClean="0">
                <a:latin typeface="Times New Roman" pitchFamily="18" charset="0"/>
              </a:rPr>
              <a:pPr eaLnBrk="1" hangingPunct="1"/>
              <a:t>6</a:t>
            </a:fld>
            <a:endParaRPr lang="en-US" altLang="en-US" sz="12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This preflight item is important enough to warrant it’s own slide.  What do you think it is?  </a:t>
            </a:r>
            <a:r>
              <a:rPr lang="en-US" altLang="en-US" i="1" dirty="0" smtClean="0">
                <a:latin typeface="Times New Roman" pitchFamily="18" charset="0"/>
                <a:ea typeface="ＭＳ Ｐゴシック" pitchFamily="34" charset="-128"/>
              </a:rPr>
              <a:t>Pause for a few seconds then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Allow</a:t>
            </a:r>
            <a:r>
              <a:rPr lang="en-US" altLang="en-US" i="1" baseline="0" dirty="0" smtClean="0">
                <a:latin typeface="Times New Roman" pitchFamily="18" charset="0"/>
                <a:ea typeface="ＭＳ Ｐゴシック" pitchFamily="34" charset="-128"/>
              </a:rPr>
              <a:t> the audience to guess – then…..</a:t>
            </a:r>
          </a:p>
          <a:p>
            <a:endParaRPr lang="en-US" altLang="en-US" i="1" baseline="0" dirty="0" smtClean="0">
              <a:latin typeface="Times New Roman" pitchFamily="18" charset="0"/>
              <a:ea typeface="ＭＳ Ｐゴシック" pitchFamily="34" charset="-128"/>
            </a:endParaRPr>
          </a:p>
          <a:p>
            <a:r>
              <a:rPr lang="en-US" altLang="en-US" i="0" baseline="0" dirty="0" smtClean="0">
                <a:latin typeface="Times New Roman" pitchFamily="18" charset="0"/>
                <a:ea typeface="ＭＳ Ｐゴシック" pitchFamily="34" charset="-128"/>
              </a:rPr>
              <a:t>That’s right.  It doesn’t happen often but if your flight controls are connected so that you’re turning right when you command turns to the left or pushing forward raises the nose, there will be little time to learn how to fly with reversed controls.  </a:t>
            </a:r>
            <a:endParaRPr lang="en-US" altLang="en-US" i="0"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BED6918-56DD-445F-8718-69ECBDC4222D}" type="slidenum">
              <a:rPr lang="en-US" altLang="en-US" sz="1200" smtClean="0">
                <a:latin typeface="Times New Roman" pitchFamily="18" charset="0"/>
              </a:rPr>
              <a:pPr eaLnBrk="1" hangingPunct="1"/>
              <a:t>7</a:t>
            </a:fld>
            <a:endParaRPr lang="en-US" altLang="en-US" sz="12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After maintenance, why not head to your run up area, perform one, and then return to your starting point.  Shut down, get out, and look over everything.  Special attention should be paid to things like oil leaks, loose fasteners, and so on. Then, if everything is OK, perhaps its time to fly.  As a reminder, for the first flight, stay in the pattern, within gliding distance of your runway.  </a:t>
            </a:r>
          </a:p>
          <a:p>
            <a:endParaRPr lang="en-US" dirty="0" smtClean="0"/>
          </a:p>
          <a:p>
            <a:r>
              <a:rPr lang="en-US" sz="1200" b="1" kern="1200" dirty="0" smtClean="0">
                <a:solidFill>
                  <a:schemeClr val="tx1"/>
                </a:solidFill>
                <a:effectLst/>
                <a:latin typeface="Times New Roman" pitchFamily="18" charset="0"/>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123401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altLang="en-US" b="1"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9</a:t>
            </a:fld>
            <a:endParaRPr lang="en-US" alt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1" y="0"/>
            <a:ext cx="388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0" name="Rectangle 1026"/>
          <p:cNvSpPr>
            <a:spLocks noGrp="1" noChangeArrowheads="1"/>
          </p:cNvSpPr>
          <p:nvPr>
            <p:ph type="ctrTitle" hasCustomPrompt="1"/>
          </p:nvPr>
        </p:nvSpPr>
        <p:spPr>
          <a:xfrm>
            <a:off x="227476" y="354380"/>
            <a:ext cx="5051106"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1" y="1795830"/>
            <a:ext cx="4604585"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5257802"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t>
            </a:r>
            <a:r>
              <a:rPr lang="en-US" sz="1800" b="1" dirty="0" smtClean="0">
                <a:solidFill>
                  <a:schemeClr val="bg1"/>
                </a:solidFill>
              </a:rPr>
              <a:t>Aviation</a:t>
            </a:r>
          </a:p>
          <a:p>
            <a:pPr>
              <a:lnSpc>
                <a:spcPct val="85000"/>
              </a:lnSpc>
              <a:spcBef>
                <a:spcPct val="0"/>
              </a:spcBef>
              <a:buFontTx/>
              <a:buNone/>
            </a:pPr>
            <a:r>
              <a:rPr lang="en-US" sz="1800" b="1" dirty="0" smtClean="0">
                <a:solidFill>
                  <a:schemeClr val="bg1"/>
                </a:solidFill>
              </a:rPr>
              <a:t>Administration</a:t>
            </a:r>
            <a:endParaRPr lang="en-US" sz="1800" b="1" dirty="0">
              <a:solidFill>
                <a:schemeClr val="bg1"/>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24692" y="4829398"/>
            <a:ext cx="4530436"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a:t>
            </a:r>
            <a:r>
              <a:rPr lang="en-US" sz="2400" baseline="0" smtClean="0"/>
              <a:t>by AFS-920</a:t>
            </a:r>
            <a:endParaRPr lang="en-US" sz="2400" baseline="0" dirty="0" smtClean="0"/>
          </a:p>
          <a:p>
            <a:pPr>
              <a:buNone/>
            </a:pPr>
            <a:r>
              <a:rPr lang="en-US" sz="2400" i="0" baseline="0" dirty="0" smtClean="0"/>
              <a:t>National FAASTeam</a:t>
            </a:r>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57801" y="4114799"/>
            <a:ext cx="3886198" cy="257106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20018" y="1689505"/>
            <a:ext cx="4604585" cy="1615760"/>
          </a:xfrm>
        </p:spPr>
        <p:txBody>
          <a:bodyPr/>
          <a:lstStyle/>
          <a:p>
            <a:r>
              <a:rPr lang="en-US" dirty="0" smtClean="0"/>
              <a:t>Topic of the Month</a:t>
            </a:r>
            <a:br>
              <a:rPr lang="en-US" dirty="0" smtClean="0"/>
            </a:br>
            <a:r>
              <a:rPr lang="en-US" dirty="0" smtClean="0"/>
              <a:t>February</a:t>
            </a:r>
          </a:p>
          <a:p>
            <a:r>
              <a:rPr lang="en-US" dirty="0" smtClean="0"/>
              <a:t>Maintenance Placards</a:t>
            </a: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20018" y="1689505"/>
            <a:ext cx="4604585" cy="1615760"/>
          </a:xfrm>
        </p:spPr>
        <p:txBody>
          <a:bodyPr/>
          <a:lstStyle/>
          <a:p>
            <a:r>
              <a:rPr lang="en-US" dirty="0" smtClean="0"/>
              <a:t>Topic of the Month</a:t>
            </a:r>
            <a:br>
              <a:rPr lang="en-US" dirty="0" smtClean="0"/>
            </a:br>
            <a:r>
              <a:rPr lang="en-US" dirty="0" smtClean="0"/>
              <a:t>February</a:t>
            </a:r>
          </a:p>
          <a:p>
            <a:r>
              <a:rPr lang="en-US" dirty="0" smtClean="0"/>
              <a:t>Maintenance Placards</a:t>
            </a: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39525929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smtClean="0">
                <a:solidFill>
                  <a:schemeClr val="bg1"/>
                </a:solidFill>
                <a:latin typeface="Times New Roman" pitchFamily="18" charset="0"/>
              </a:rPr>
              <a:pPr eaLnBrk="1" hangingPunct="1"/>
              <a:t>2</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7279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6147" name="Content Placeholder 2"/>
          <p:cNvSpPr>
            <a:spLocks noGrp="1"/>
          </p:cNvSpPr>
          <p:nvPr>
            <p:ph idx="1"/>
          </p:nvPr>
        </p:nvSpPr>
        <p:spPr>
          <a:xfrm>
            <a:off x="174625" y="1508125"/>
            <a:ext cx="8737600" cy="4391025"/>
          </a:xfrm>
        </p:spPr>
        <p:txBody>
          <a:bodyPr/>
          <a:lstStyle/>
          <a:p>
            <a:r>
              <a:rPr lang="en-US" altLang="en-US" dirty="0" smtClean="0">
                <a:ea typeface="ＭＳ Ｐゴシック" pitchFamily="34" charset="-128"/>
              </a:rPr>
              <a:t>GAJSC* Safety Enhancements</a:t>
            </a:r>
          </a:p>
          <a:p>
            <a:r>
              <a:rPr lang="en-US" altLang="en-US" dirty="0" smtClean="0">
                <a:ea typeface="ＭＳ Ｐゴシック" pitchFamily="34" charset="-128"/>
              </a:rPr>
              <a:t>Out of service Placards</a:t>
            </a:r>
          </a:p>
          <a:p>
            <a:r>
              <a:rPr lang="en-US" altLang="en-US" dirty="0" smtClean="0">
                <a:ea typeface="ＭＳ Ｐゴシック" pitchFamily="34" charset="-128"/>
              </a:rPr>
              <a:t>Basic Maintenance Awareness for Pilots</a:t>
            </a:r>
          </a:p>
          <a:p>
            <a:pPr marL="0" indent="0">
              <a:buNone/>
            </a:pPr>
            <a:endParaRPr lang="en-US" altLang="en-US" dirty="0" smtClean="0">
              <a:ea typeface="ＭＳ Ｐゴシック" pitchFamily="34" charset="-128"/>
            </a:endParaRPr>
          </a:p>
          <a:p>
            <a:pPr marL="0" indent="0">
              <a:buNone/>
            </a:pPr>
            <a:endParaRPr lang="en-US" altLang="en-US" dirty="0">
              <a:ea typeface="ＭＳ Ｐゴシック" pitchFamily="34" charset="-128"/>
            </a:endParaRPr>
          </a:p>
          <a:p>
            <a:pPr marL="0" indent="0">
              <a:buNone/>
            </a:pPr>
            <a:endParaRPr lang="en-US" altLang="en-US" dirty="0" smtClean="0">
              <a:ea typeface="ＭＳ Ｐゴシック" pitchFamily="34" charset="-128"/>
            </a:endParaRPr>
          </a:p>
          <a:p>
            <a:pPr marL="0" indent="0">
              <a:buNone/>
            </a:pPr>
            <a:endParaRPr lang="en-US" altLang="en-US" sz="2000" dirty="0" smtClean="0">
              <a:ea typeface="ＭＳ Ｐゴシック" pitchFamily="34" charset="-128"/>
            </a:endParaRPr>
          </a:p>
          <a:p>
            <a:pPr marL="0" indent="0">
              <a:buNone/>
            </a:pPr>
            <a:r>
              <a:rPr lang="en-US" altLang="en-US" sz="2000" dirty="0">
                <a:ea typeface="ＭＳ Ｐゴシック" pitchFamily="34" charset="-128"/>
              </a:rPr>
              <a:t> </a:t>
            </a:r>
            <a:r>
              <a:rPr lang="en-US" altLang="en-US" sz="2000" dirty="0" smtClean="0">
                <a:ea typeface="ＭＳ Ｐゴシック" pitchFamily="34" charset="-128"/>
              </a:rPr>
              <a:t>                                         *General Aviation Joint Steering Committee</a:t>
            </a: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573CF5-51D6-41CD-9539-670D40EADCA5}" type="slidenum">
              <a:rPr lang="en-US" altLang="en-US" sz="1400" smtClean="0">
                <a:solidFill>
                  <a:schemeClr val="bg1"/>
                </a:solidFill>
                <a:latin typeface="Times New Roman" pitchFamily="18" charset="0"/>
              </a:rPr>
              <a:pPr eaLnBrk="1" hangingPunct="1"/>
              <a:t>3</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5510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0" y="429548"/>
            <a:ext cx="8472488" cy="609600"/>
          </a:xfrm>
        </p:spPr>
        <p:txBody>
          <a:bodyPr/>
          <a:lstStyle/>
          <a:p>
            <a:r>
              <a:rPr lang="en-US" dirty="0" smtClean="0"/>
              <a:t>Keeping pilots in the loop</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
        <p:nvSpPr>
          <p:cNvPr id="7" name="Content Placeholder 2"/>
          <p:cNvSpPr txBox="1">
            <a:spLocks/>
          </p:cNvSpPr>
          <p:nvPr/>
        </p:nvSpPr>
        <p:spPr bwMode="auto">
          <a:xfrm>
            <a:off x="474035" y="1114720"/>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14 CFR 91.3 – PIC Responsibility and authority</a:t>
            </a:r>
          </a:p>
          <a:p>
            <a:pPr marL="457200" lvl="1" indent="0">
              <a:buNone/>
            </a:pPr>
            <a:r>
              <a:rPr lang="en-US" altLang="en-US" kern="0" dirty="0" smtClean="0">
                <a:ea typeface="ＭＳ Ｐゴシック" pitchFamily="34" charset="-128"/>
              </a:rPr>
              <a:t>(a)  is ….. the </a:t>
            </a:r>
            <a:r>
              <a:rPr lang="en-US" altLang="en-US" b="1" kern="0" dirty="0" smtClean="0">
                <a:ea typeface="ＭＳ Ｐゴシック" pitchFamily="34" charset="-128"/>
              </a:rPr>
              <a:t>final authority …..</a:t>
            </a:r>
            <a:endParaRPr lang="en-US" altLang="en-US" kern="0" dirty="0" smtClean="0">
              <a:ea typeface="ＭＳ Ｐゴシック" pitchFamily="34" charset="-128"/>
            </a:endParaRPr>
          </a:p>
          <a:p>
            <a:r>
              <a:rPr lang="en-US" altLang="en-US" kern="0" dirty="0" smtClean="0">
                <a:ea typeface="ＭＳ Ｐゴシック" pitchFamily="34" charset="-128"/>
              </a:rPr>
              <a:t>14 CFR 91.103 PIC Preflight action</a:t>
            </a:r>
          </a:p>
          <a:p>
            <a:pPr lvl="1"/>
            <a:r>
              <a:rPr lang="en-US" altLang="en-US" kern="0" dirty="0" smtClean="0">
                <a:ea typeface="ＭＳ Ｐゴシック" pitchFamily="34" charset="-128"/>
              </a:rPr>
              <a:t>…. shall …. become familiar with </a:t>
            </a:r>
            <a:r>
              <a:rPr lang="en-US" altLang="en-US" b="1" kern="0" dirty="0" smtClean="0">
                <a:ea typeface="ＭＳ Ｐゴシック" pitchFamily="34" charset="-128"/>
              </a:rPr>
              <a:t>all </a:t>
            </a:r>
            <a:r>
              <a:rPr lang="en-US" altLang="en-US" kern="0" dirty="0" smtClean="0">
                <a:ea typeface="ＭＳ Ｐゴシック" pitchFamily="34" charset="-128"/>
              </a:rPr>
              <a:t>available information ….</a:t>
            </a:r>
          </a:p>
          <a:p>
            <a:pPr marL="0" indent="0">
              <a:buNone/>
            </a:pPr>
            <a:endParaRPr lang="en-US" altLang="en-US" kern="0" dirty="0" smtClean="0">
              <a:ea typeface="ＭＳ Ｐゴシック" pitchFamily="34" charset="-128"/>
            </a:endParaRPr>
          </a:p>
        </p:txBody>
      </p:sp>
      <p:pic>
        <p:nvPicPr>
          <p:cNvPr id="8" name="Picture 4" descr="yellow"/>
          <p:cNvPicPr>
            <a:picLocks noChangeAspect="1" noChangeArrowheads="1"/>
          </p:cNvPicPr>
          <p:nvPr/>
        </p:nvPicPr>
        <p:blipFill rotWithShape="1">
          <a:blip r:embed="rId3">
            <a:extLst>
              <a:ext uri="{28A0092B-C50C-407E-A947-70E740481C1C}">
                <a14:useLocalDpi xmlns:a14="http://schemas.microsoft.com/office/drawing/2010/main" val="0"/>
              </a:ext>
            </a:extLst>
          </a:blip>
          <a:srcRect r="2846" b="3860"/>
          <a:stretch/>
        </p:blipFill>
        <p:spPr bwMode="auto">
          <a:xfrm>
            <a:off x="5932967" y="3577651"/>
            <a:ext cx="2974419" cy="19761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3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600" dirty="0" smtClean="0">
                <a:ea typeface="ＭＳ Ｐゴシック" pitchFamily="34" charset="-128"/>
              </a:rPr>
              <a:t>Return to service</a:t>
            </a:r>
            <a:r>
              <a:rPr lang="en-US" altLang="en-US" dirty="0" smtClean="0">
                <a:ea typeface="ＭＳ Ｐゴシック" pitchFamily="34" charset="-128"/>
              </a:rPr>
              <a:t>	</a:t>
            </a:r>
          </a:p>
        </p:txBody>
      </p:sp>
      <p:sp>
        <p:nvSpPr>
          <p:cNvPr id="9219" name="Content Placeholder 2"/>
          <p:cNvSpPr>
            <a:spLocks noGrp="1"/>
          </p:cNvSpPr>
          <p:nvPr>
            <p:ph idx="1"/>
          </p:nvPr>
        </p:nvSpPr>
        <p:spPr>
          <a:xfrm>
            <a:off x="463403" y="976496"/>
            <a:ext cx="8050213" cy="4391025"/>
          </a:xfrm>
        </p:spPr>
        <p:txBody>
          <a:bodyPr/>
          <a:lstStyle/>
          <a:p>
            <a:r>
              <a:rPr lang="en-US" altLang="en-US" dirty="0" smtClean="0">
                <a:ea typeface="ＭＳ Ｐゴシック" pitchFamily="34" charset="-128"/>
              </a:rPr>
              <a:t>Out of service while undergoing maintenance.</a:t>
            </a:r>
          </a:p>
          <a:p>
            <a:pPr lvl="1"/>
            <a:r>
              <a:rPr lang="en-US" altLang="en-US" dirty="0" smtClean="0">
                <a:ea typeface="ＭＳ Ｐゴシック" pitchFamily="34" charset="-128"/>
              </a:rPr>
              <a:t>Documentation not required.</a:t>
            </a:r>
          </a:p>
          <a:p>
            <a:r>
              <a:rPr lang="en-US" altLang="en-US" dirty="0" smtClean="0">
                <a:ea typeface="ＭＳ Ｐゴシック" pitchFamily="34" charset="-128"/>
              </a:rPr>
              <a:t>Must be returned to service after maintenance.</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268C6C-F379-4E9E-964A-0D92C12A6C7B}" type="slidenum">
              <a:rPr lang="en-US" altLang="en-US" sz="1400" smtClean="0">
                <a:solidFill>
                  <a:schemeClr val="bg1"/>
                </a:solidFill>
                <a:latin typeface="Times New Roman" pitchFamily="18" charset="0"/>
              </a:rPr>
              <a:pPr eaLnBrk="1" hangingPunct="1"/>
              <a:t>5</a:t>
            </a:fld>
            <a:endParaRPr lang="en-US" altLang="en-US" sz="1400" dirty="0" smtClean="0">
              <a:solidFill>
                <a:schemeClr val="bg1"/>
              </a:solidFill>
              <a:latin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93" y="3529453"/>
            <a:ext cx="2680955" cy="2001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481" t="17992" r="16306" b="22830"/>
          <a:stretch/>
        </p:blipFill>
        <p:spPr>
          <a:xfrm>
            <a:off x="5571460" y="3529453"/>
            <a:ext cx="2852478" cy="2001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37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600" dirty="0" smtClean="0">
                <a:ea typeface="ＭＳ Ｐゴシック" pitchFamily="34" charset="-128"/>
              </a:rPr>
              <a:t>Enhanced preflight after maintenance</a:t>
            </a:r>
            <a:r>
              <a:rPr lang="en-US" altLang="en-US" dirty="0" smtClean="0">
                <a:ea typeface="ＭＳ Ｐゴシック" pitchFamily="34" charset="-128"/>
              </a:rPr>
              <a:t>	</a:t>
            </a:r>
          </a:p>
        </p:txBody>
      </p:sp>
      <p:sp>
        <p:nvSpPr>
          <p:cNvPr id="9219" name="Content Placeholder 2"/>
          <p:cNvSpPr>
            <a:spLocks noGrp="1"/>
          </p:cNvSpPr>
          <p:nvPr>
            <p:ph idx="1"/>
          </p:nvPr>
        </p:nvSpPr>
        <p:spPr>
          <a:xfrm>
            <a:off x="442138" y="1231679"/>
            <a:ext cx="8050213" cy="4391025"/>
          </a:xfrm>
        </p:spPr>
        <p:txBody>
          <a:bodyPr/>
          <a:lstStyle/>
          <a:p>
            <a:r>
              <a:rPr lang="en-US" altLang="en-US" dirty="0" smtClean="0">
                <a:ea typeface="ＭＳ Ｐゴシック" pitchFamily="34" charset="-128"/>
              </a:rPr>
              <a:t>Confirm maintenance documentation</a:t>
            </a:r>
          </a:p>
          <a:p>
            <a:pPr lvl="1"/>
            <a:r>
              <a:rPr lang="en-US" altLang="en-US" dirty="0" smtClean="0">
                <a:ea typeface="ＭＳ Ｐゴシック" pitchFamily="34" charset="-128"/>
              </a:rPr>
              <a:t>Aircraft &amp; engine logbooks</a:t>
            </a:r>
          </a:p>
          <a:p>
            <a:pPr lvl="2"/>
            <a:r>
              <a:rPr lang="en-US" altLang="en-US" dirty="0" smtClean="0">
                <a:ea typeface="ＭＳ Ｐゴシック" pitchFamily="34" charset="-128"/>
              </a:rPr>
              <a:t>Also check for required inspections</a:t>
            </a:r>
          </a:p>
          <a:p>
            <a:pPr lvl="3"/>
            <a:r>
              <a:rPr lang="en-US" altLang="en-US" dirty="0" smtClean="0">
                <a:ea typeface="ＭＳ Ｐゴシック" pitchFamily="34" charset="-128"/>
              </a:rPr>
              <a:t>Annual, 100 hour, pitot/static, avionics, etc. </a:t>
            </a:r>
          </a:p>
          <a:p>
            <a:r>
              <a:rPr lang="en-US" altLang="en-US" dirty="0" smtClean="0">
                <a:ea typeface="ＭＳ Ｐゴシック" pitchFamily="34" charset="-128"/>
              </a:rPr>
              <a:t>Inspect all areas</a:t>
            </a:r>
          </a:p>
          <a:p>
            <a:pPr lvl="1"/>
            <a:r>
              <a:rPr lang="en-US" altLang="en-US" dirty="0" smtClean="0">
                <a:ea typeface="ＭＳ Ｐゴシック" pitchFamily="34" charset="-128"/>
              </a:rPr>
              <a:t>Use a checklist</a:t>
            </a:r>
          </a:p>
          <a:p>
            <a:pPr lvl="1"/>
            <a:r>
              <a:rPr lang="en-US" altLang="en-US" dirty="0" smtClean="0">
                <a:ea typeface="ＭＳ Ｐゴシック" pitchFamily="34" charset="-128"/>
              </a:rPr>
              <a:t>Pay particular attention to areas that have been worked on.</a:t>
            </a:r>
          </a:p>
          <a:p>
            <a:pPr lvl="1"/>
            <a:r>
              <a:rPr lang="en-US" altLang="en-US" dirty="0" smtClean="0">
                <a:ea typeface="ＭＳ Ｐゴシック" pitchFamily="34" charset="-128"/>
              </a:rPr>
              <a:t>Ensure that the aircraft has been serviced properly</a:t>
            </a:r>
          </a:p>
          <a:p>
            <a:pPr lvl="2"/>
            <a:r>
              <a:rPr lang="en-US" altLang="en-US" dirty="0" smtClean="0">
                <a:ea typeface="ＭＳ Ｐゴシック" pitchFamily="34" charset="-128"/>
              </a:rPr>
              <a:t>Appropriate Fuel &amp; Oil</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268C6C-F379-4E9E-964A-0D92C12A6C7B}" type="slidenum">
              <a:rPr lang="en-US" altLang="en-US" sz="1400" smtClean="0">
                <a:solidFill>
                  <a:schemeClr val="bg1"/>
                </a:solidFill>
                <a:latin typeface="Times New Roman" pitchFamily="18" charset="0"/>
              </a:rPr>
              <a:pPr eaLnBrk="1" hangingPunct="1"/>
              <a:t>6</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124580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Important!</a:t>
            </a:r>
          </a:p>
        </p:txBody>
      </p:sp>
      <p:sp>
        <p:nvSpPr>
          <p:cNvPr id="717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5E58749-6036-4009-AE51-C2D5180B7E18}" type="slidenum">
              <a:rPr lang="en-US" altLang="en-US" sz="1400" smtClean="0">
                <a:solidFill>
                  <a:schemeClr val="bg1"/>
                </a:solidFill>
                <a:latin typeface="Times New Roman" pitchFamily="18" charset="0"/>
              </a:rPr>
              <a:pPr eaLnBrk="1" hangingPunct="1"/>
              <a:t>7</a:t>
            </a:fld>
            <a:endParaRPr lang="en-US" altLang="en-US" sz="1400" dirty="0" smtClean="0">
              <a:solidFill>
                <a:schemeClr val="bg1"/>
              </a:solidFill>
              <a:latin typeface="Times New Roman" pitchFamily="18" charset="0"/>
            </a:endParaRPr>
          </a:p>
        </p:txBody>
      </p:sp>
      <p:sp>
        <p:nvSpPr>
          <p:cNvPr id="2" name="Content Placeholder 1"/>
          <p:cNvSpPr>
            <a:spLocks noGrp="1"/>
          </p:cNvSpPr>
          <p:nvPr>
            <p:ph idx="1"/>
          </p:nvPr>
        </p:nvSpPr>
        <p:spPr>
          <a:xfrm>
            <a:off x="495884" y="974628"/>
            <a:ext cx="8050213" cy="4391025"/>
          </a:xfrm>
        </p:spPr>
        <p:txBody>
          <a:bodyPr/>
          <a:lstStyle/>
          <a:p>
            <a:r>
              <a:rPr lang="en-US" dirty="0" smtClean="0"/>
              <a:t>What’s wrong with these pictures?</a:t>
            </a:r>
          </a:p>
        </p:txBody>
      </p:sp>
      <p:pic>
        <p:nvPicPr>
          <p:cNvPr id="1026" name="Picture 2" descr="I:\IMG_46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81" y="2237424"/>
            <a:ext cx="3122819" cy="23419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7" name="Picture 3" descr="I:\IMG_46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167" y="3408414"/>
            <a:ext cx="2801959" cy="21013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9" name="Picture 5" descr="I:\IMG_46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771" y="1761319"/>
            <a:ext cx="2888376" cy="21661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8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Run up, taxi back, do another preflight</a:t>
            </a:r>
            <a:endParaRPr lang="en-US" sz="3200" dirty="0"/>
          </a:p>
        </p:txBody>
      </p:sp>
      <p:sp>
        <p:nvSpPr>
          <p:cNvPr id="3" name="Content Placeholder 2"/>
          <p:cNvSpPr>
            <a:spLocks noGrp="1"/>
          </p:cNvSpPr>
          <p:nvPr>
            <p:ph idx="1"/>
          </p:nvPr>
        </p:nvSpPr>
        <p:spPr>
          <a:xfrm>
            <a:off x="495300" y="1023216"/>
            <a:ext cx="8050213" cy="4391025"/>
          </a:xfrm>
        </p:spPr>
        <p:txBody>
          <a:bodyPr/>
          <a:lstStyle/>
          <a:p>
            <a:pPr marL="0" indent="0">
              <a:buNone/>
            </a:pPr>
            <a:r>
              <a:rPr lang="en-US" sz="2400" b="0" dirty="0" smtClean="0">
                <a:latin typeface="Arial" pitchFamily="34" charset="0"/>
                <a:cs typeface="Arial" pitchFamily="34" charset="0"/>
              </a:rPr>
              <a:t>This MAY </a:t>
            </a:r>
            <a:r>
              <a:rPr lang="en-US" sz="2400" b="0" dirty="0">
                <a:latin typeface="Arial" pitchFamily="34" charset="0"/>
                <a:cs typeface="Arial" pitchFamily="34" charset="0"/>
              </a:rPr>
              <a:t>be your chance to catch something that wasn’t </a:t>
            </a:r>
            <a:r>
              <a:rPr lang="en-US" sz="2400" b="0" dirty="0" smtClean="0">
                <a:latin typeface="Arial" pitchFamily="34" charset="0"/>
                <a:cs typeface="Arial" pitchFamily="34" charset="0"/>
              </a:rPr>
              <a:t>quite </a:t>
            </a:r>
            <a:r>
              <a:rPr lang="en-US" sz="2400" b="0" dirty="0">
                <a:latin typeface="Arial" pitchFamily="34" charset="0"/>
                <a:cs typeface="Arial" pitchFamily="34" charset="0"/>
              </a:rPr>
              <a:t>right, quite tight, or quite ready for flight.  Ask yourself what items might cause an accident if they’re not quite right?  Trust your mechanic, but this is your chance to VERIFY that the aircraft is safe &amp; airworthy!</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5" name="Picture 2" descr="http://www.nunatsiaqonline.ca/pub/photos/PlaneCrashYRTjuly18c.jpg"/>
          <p:cNvPicPr>
            <a:picLocks noChangeAspect="1" noChangeArrowheads="1"/>
          </p:cNvPicPr>
          <p:nvPr/>
        </p:nvPicPr>
        <p:blipFill>
          <a:blip r:embed="rId3" cstate="print"/>
          <a:stretch>
            <a:fillRect/>
          </a:stretch>
        </p:blipFill>
        <p:spPr bwMode="auto">
          <a:xfrm>
            <a:off x="2568523" y="3138054"/>
            <a:ext cx="3549754"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8273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dirty="0" smtClean="0">
                <a:ea typeface="ＭＳ Ｐゴシック" pitchFamily="34" charset="-128"/>
              </a:rPr>
              <a:t>Questions?</a:t>
            </a:r>
          </a:p>
        </p:txBody>
      </p:sp>
      <p:pic>
        <p:nvPicPr>
          <p:cNvPr id="19459" name="Picture 5" descr="1798489157_aa5f05bf1f"/>
          <p:cNvPicPr>
            <a:picLocks noChangeAspect="1" noChangeArrowheads="1"/>
          </p:cNvPicPr>
          <p:nvPr/>
        </p:nvPicPr>
        <p:blipFill>
          <a:blip r:embed="rId3">
            <a:extLst>
              <a:ext uri="{28A0092B-C50C-407E-A947-70E740481C1C}">
                <a14:useLocalDpi xmlns:a14="http://schemas.microsoft.com/office/drawing/2010/main" val="0"/>
              </a:ext>
            </a:extLst>
          </a:blip>
          <a:srcRect l="40167"/>
          <a:stretch>
            <a:fillRect/>
          </a:stretch>
        </p:blipFill>
        <p:spPr bwMode="auto">
          <a:xfrm>
            <a:off x="4498398" y="1088447"/>
            <a:ext cx="4105275" cy="4567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74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5YDFD77UPU3F-311-781</_dlc_DocId>
    <_dlc_DocIdUrl xmlns="04289566-cf42-4ce7-aa7c-2469c3d4502e">
      <Url>https://avssp.faa.gov/avs/afsfaast/_layouts/15/DocIdRedir.aspx?ID=5YDFD77UPU3F-311-781</Url>
      <Description>5YDFD77UPU3F-311-781</Description>
    </_dlc_DocIdUrl>
    <IconOverlay xmlns="http://schemas.microsoft.com/sharepoint/v4" xsi:nil="true"/>
  </documentManagement>
</p:properties>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0E0A9CEC-4C0A-4522-B765-FB4A7D3C8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0B80675E-01F7-49AA-B61E-EE85CFCAD03B}">
  <ds:schemaRefs>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sharepoint/v4"/>
    <ds:schemaRef ds:uri="04289566-cf42-4ce7-aa7c-2469c3d4502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4886</TotalTime>
  <Words>1542</Words>
  <Application>Microsoft Office PowerPoint</Application>
  <PresentationFormat>On-screen Show (4:3)</PresentationFormat>
  <Paragraphs>159</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Keeping pilots in the loop</vt:lpstr>
      <vt:lpstr>Return to service </vt:lpstr>
      <vt:lpstr>Enhanced preflight after maintenance </vt:lpstr>
      <vt:lpstr>Important!</vt:lpstr>
      <vt:lpstr>Run up, taxi back, do another preflight</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February 2018 Maintenance Placards-PPT</dc:title>
  <dc:creator>MTONEY</dc:creator>
  <cp:lastModifiedBy>Buskirk, Tina B (FAA)</cp:lastModifiedBy>
  <cp:revision>281</cp:revision>
  <dcterms:created xsi:type="dcterms:W3CDTF">2005-01-28T20:32:53Z</dcterms:created>
  <dcterms:modified xsi:type="dcterms:W3CDTF">2018-01-25T23:24:49Z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710fdf58-de36-4953-81ea-738f22c32679</vt:lpwstr>
  </property>
</Properties>
</file>