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3"/>
  </p:notesMasterIdLst>
  <p:handoutMasterIdLst>
    <p:handoutMasterId r:id="rId24"/>
  </p:handoutMasterIdLst>
  <p:sldIdLst>
    <p:sldId id="313" r:id="rId7"/>
    <p:sldId id="292"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291" r:id="rId21"/>
    <p:sldId id="312" r:id="rId22"/>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292"/>
            <p14:sldId id="314"/>
            <p14:sldId id="315"/>
            <p14:sldId id="316"/>
            <p14:sldId id="317"/>
            <p14:sldId id="318"/>
            <p14:sldId id="319"/>
            <p14:sldId id="320"/>
            <p14:sldId id="321"/>
            <p14:sldId id="322"/>
            <p14:sldId id="323"/>
            <p14:sldId id="324"/>
            <p14:sldId id="325"/>
            <p14:sldId id="291"/>
            <p14:sldId id="312"/>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69784" autoAdjust="0"/>
  </p:normalViewPr>
  <p:slideViewPr>
    <p:cSldViewPr snapToGrid="0">
      <p:cViewPr varScale="1">
        <p:scale>
          <a:sx n="65" d="100"/>
          <a:sy n="65" d="100"/>
        </p:scale>
        <p:origin x="1728" y="43"/>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2017/10-13-116 (I) PP </a:t>
            </a:r>
            <a:r>
              <a:rPr lang="en-US" dirty="0" smtClean="0">
                <a:latin typeface="Times New Roman" pitchFamily="18" charset="0"/>
                <a:ea typeface="ＭＳ Ｐゴシック" pitchFamily="34" charset="-128"/>
              </a:rPr>
              <a:t>Original </a:t>
            </a:r>
            <a:r>
              <a:rPr lang="en-US" dirty="0" smtClean="0">
                <a:latin typeface="Times New Roman" pitchFamily="18" charset="0"/>
                <a:ea typeface="ＭＳ Ｐゴシック" pitchFamily="34" charset="-128"/>
              </a:rPr>
              <a:t>Author: J. Steuernagle March 2017 POC: K. CloverAFS-920 Operations Lead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Maneuvering Flight</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a:t>
            </a:r>
            <a:r>
              <a:rPr lang="en-US" i="1" dirty="0" err="1" smtClean="0">
                <a:latin typeface="Times New Roman" pitchFamily="18" charset="0"/>
                <a:ea typeface="ＭＳ Ｐゴシック" pitchFamily="34" charset="-128"/>
              </a:rPr>
              <a:t>yoteam</a:t>
            </a:r>
            <a:r>
              <a:rPr lang="en-US" i="1" dirty="0" smtClean="0">
                <a:latin typeface="Times New Roman" pitchFamily="18" charset="0"/>
                <a:ea typeface="ＭＳ Ｐゴシック" pitchFamily="34" charset="-128"/>
              </a:rPr>
              <a:t> hope u </a:t>
            </a:r>
            <a:r>
              <a:rPr lang="en-US" i="1" dirty="0" smtClean="0">
                <a:latin typeface="Times New Roman" pitchFamily="18" charset="0"/>
                <a:ea typeface="ＭＳ Ｐゴシック" pitchFamily="34" charset="-128"/>
              </a:rPr>
              <a:t>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We are taught stall awareness, stall recovery, and stall prevention.  And we</a:t>
            </a:r>
            <a:r>
              <a:rPr lang="ja-JP" altLang="en-US" dirty="0" smtClean="0">
                <a:latin typeface="Times New Roman" pitchFamily="18" charset="0"/>
              </a:rPr>
              <a:t>’</a:t>
            </a:r>
            <a:r>
              <a:rPr lang="en-US" altLang="ja-JP" dirty="0" smtClean="0">
                <a:latin typeface="Times New Roman" pitchFamily="18" charset="0"/>
              </a:rPr>
              <a:t>re taught turns about a point.  We are never taught stall recovery while turning about a point though.  That</a:t>
            </a:r>
            <a:r>
              <a:rPr lang="ja-JP" altLang="en-US" dirty="0" smtClean="0">
                <a:latin typeface="Times New Roman" pitchFamily="18" charset="0"/>
              </a:rPr>
              <a:t>’</a:t>
            </a:r>
            <a:r>
              <a:rPr lang="en-US" altLang="ja-JP" dirty="0" smtClean="0">
                <a:latin typeface="Times New Roman" pitchFamily="18" charset="0"/>
              </a:rPr>
              <a:t>s a good thing because at the altitudes we typically use for the ground reference maneuvers any stall would likely take us dangerously close to the ground and a spin would ensure we crashed before we could recover.  </a:t>
            </a:r>
          </a:p>
          <a:p>
            <a:endParaRPr lang="en-US" altLang="en-US" dirty="0" smtClean="0">
              <a:latin typeface="Times New Roman" pitchFamily="18" charset="0"/>
            </a:endParaRPr>
          </a:p>
          <a:p>
            <a:r>
              <a:rPr lang="en-US" altLang="en-US" b="1" dirty="0" smtClean="0">
                <a:latin typeface="Times New Roman" pitchFamily="18" charset="0"/>
              </a:rPr>
              <a:t>(Click)</a:t>
            </a:r>
          </a:p>
          <a:p>
            <a:endParaRPr lang="en-US" altLang="en-US" dirty="0" smtClean="0">
              <a:latin typeface="Times New Roman" pitchFamily="18" charset="0"/>
            </a:endParaRPr>
          </a:p>
          <a:p>
            <a:r>
              <a:rPr lang="en-US" altLang="en-US" dirty="0" smtClean="0">
                <a:latin typeface="Times New Roman" pitchFamily="18" charset="0"/>
              </a:rPr>
              <a:t>So for a few unprepared pilots the first time they get to practice stalls while turning about a point is when they</a:t>
            </a:r>
            <a:r>
              <a:rPr lang="ja-JP" altLang="en-US" dirty="0" smtClean="0">
                <a:latin typeface="Times New Roman" pitchFamily="18" charset="0"/>
              </a:rPr>
              <a:t>’</a:t>
            </a:r>
            <a:r>
              <a:rPr lang="en-US" altLang="ja-JP" dirty="0" smtClean="0">
                <a:latin typeface="Times New Roman" pitchFamily="18" charset="0"/>
              </a:rPr>
              <a:t>re concentrating on something on the ground.  </a:t>
            </a:r>
            <a:r>
              <a:rPr lang="en-US" altLang="en-US" dirty="0" smtClean="0">
                <a:latin typeface="Times New Roman" pitchFamily="18" charset="0"/>
              </a:rPr>
              <a:t>They</a:t>
            </a:r>
            <a:r>
              <a:rPr lang="ja-JP" altLang="en-US" dirty="0" smtClean="0">
                <a:latin typeface="Times New Roman" pitchFamily="18" charset="0"/>
              </a:rPr>
              <a:t>’</a:t>
            </a:r>
            <a:r>
              <a:rPr lang="en-US" altLang="ja-JP" dirty="0" smtClean="0">
                <a:latin typeface="Times New Roman" pitchFamily="18" charset="0"/>
              </a:rPr>
              <a:t>re called moose stalls in Alaska, coyote stalls in Arizona, and roo stalls in Australia - all so named because they result from low altitude maneuvering around something of interest on the ground.  No matter where you fly they</a:t>
            </a:r>
            <a:r>
              <a:rPr lang="ja-JP" altLang="en-US" dirty="0" smtClean="0">
                <a:latin typeface="Times New Roman" pitchFamily="18" charset="0"/>
              </a:rPr>
              <a:t>’</a:t>
            </a:r>
            <a:r>
              <a:rPr lang="en-US" altLang="ja-JP" dirty="0" smtClean="0">
                <a:latin typeface="Times New Roman" pitchFamily="18" charset="0"/>
              </a:rPr>
              <a:t>re to be avoided.</a:t>
            </a:r>
          </a:p>
          <a:p>
            <a:endParaRPr lang="en-US" altLang="en-US" b="1" dirty="0" smtClean="0">
              <a:latin typeface="Times New Roman" pitchFamily="18" charset="0"/>
            </a:endParaRPr>
          </a:p>
          <a:p>
            <a:r>
              <a:rPr lang="en-US" altLang="en-US" b="1" dirty="0" smtClean="0">
                <a:latin typeface="Times New Roman" pitchFamily="18" charset="0"/>
              </a:rPr>
              <a:t>(Next Slide) </a:t>
            </a:r>
            <a:endParaRPr lang="en-US" altLang="en-US" dirty="0" smtClean="0">
              <a:latin typeface="Times New Roman"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95D660D6-6E18-44C3-AD1A-148701F8FE8C}" type="slidenum">
              <a:rPr lang="en-US" altLang="en-US" sz="1200" smtClean="0">
                <a:latin typeface="Times New Roman" pitchFamily="18" charset="0"/>
              </a:rPr>
              <a:pPr eaLnBrk="1" hangingPunct="1"/>
              <a:t>10</a:t>
            </a:fld>
            <a:endParaRPr lang="en-US" altLang="en-US" sz="1200"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Here</a:t>
            </a:r>
            <a:r>
              <a:rPr lang="ja-JP" altLang="en-US" smtClean="0">
                <a:latin typeface="Times New Roman" pitchFamily="18" charset="0"/>
              </a:rPr>
              <a:t>’</a:t>
            </a:r>
            <a:r>
              <a:rPr lang="en-US" altLang="ja-JP" dirty="0" smtClean="0">
                <a:latin typeface="Times New Roman" pitchFamily="18" charset="0"/>
              </a:rPr>
              <a:t>s a safety tip.  When you</a:t>
            </a:r>
            <a:r>
              <a:rPr lang="ja-JP" altLang="en-US" smtClean="0">
                <a:latin typeface="Times New Roman" pitchFamily="18" charset="0"/>
              </a:rPr>
              <a:t>’</a:t>
            </a:r>
            <a:r>
              <a:rPr lang="en-US" altLang="ja-JP" dirty="0" smtClean="0">
                <a:latin typeface="Times New Roman" pitchFamily="18" charset="0"/>
              </a:rPr>
              <a:t>re trying to view something on the ground why not fly past the target in straight &amp; level flight, then concentrate on turning the airplane and fly back for another view of the target.  That way you don</a:t>
            </a:r>
            <a:r>
              <a:rPr lang="ja-JP" altLang="en-US" smtClean="0">
                <a:latin typeface="Times New Roman" pitchFamily="18" charset="0"/>
              </a:rPr>
              <a:t>’</a:t>
            </a:r>
            <a:r>
              <a:rPr lang="en-US" altLang="ja-JP" dirty="0" smtClean="0">
                <a:latin typeface="Times New Roman" pitchFamily="18" charset="0"/>
              </a:rPr>
              <a:t>t have to deal with the demanding task of maintaining a constant radius turn about the target.  </a:t>
            </a:r>
          </a:p>
          <a:p>
            <a:endParaRPr lang="en-US" altLang="en-US" dirty="0" smtClean="0">
              <a:latin typeface="Times New Roman" pitchFamily="18" charset="0"/>
            </a:endParaRPr>
          </a:p>
          <a:p>
            <a:r>
              <a:rPr lang="en-US" altLang="en-US" b="1" dirty="0" smtClean="0">
                <a:latin typeface="Times New Roman" pitchFamily="18" charset="0"/>
              </a:rPr>
              <a:t>(Next Slide)</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6EACB37C-FD9D-4E94-9587-DFE1AEF747E9}" type="slidenum">
              <a:rPr lang="en-US" altLang="en-US" sz="1200" smtClean="0">
                <a:latin typeface="Times New Roman" pitchFamily="18" charset="0"/>
              </a:rPr>
              <a:pPr eaLnBrk="1" hangingPunct="1"/>
              <a:t>11</a:t>
            </a:fld>
            <a:endParaRPr lang="en-US" altLang="en-US" sz="12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Yes – I know it</a:t>
            </a:r>
            <a:r>
              <a:rPr lang="ja-JP" altLang="en-US" smtClean="0">
                <a:latin typeface="Times New Roman" pitchFamily="18" charset="0"/>
              </a:rPr>
              <a:t>’</a:t>
            </a:r>
            <a:r>
              <a:rPr lang="en-US" altLang="ja-JP" dirty="0" smtClean="0">
                <a:latin typeface="Times New Roman" pitchFamily="18" charset="0"/>
              </a:rPr>
              <a:t>s exciting to go fast close to the ground and some folks get a rush from having an airplane dangerously close overhead.  We don</a:t>
            </a:r>
            <a:r>
              <a:rPr lang="ja-JP" altLang="en-US" smtClean="0">
                <a:latin typeface="Times New Roman" pitchFamily="18" charset="0"/>
              </a:rPr>
              <a:t>’</a:t>
            </a:r>
            <a:r>
              <a:rPr lang="en-US" altLang="ja-JP" dirty="0" smtClean="0">
                <a:latin typeface="Times New Roman" pitchFamily="18" charset="0"/>
              </a:rPr>
              <a:t>t know how many successful buzz jobs are done but we do know that buzzing is involved in 32% of maneuvering accidents and they</a:t>
            </a:r>
            <a:r>
              <a:rPr lang="ja-JP" altLang="en-US" smtClean="0">
                <a:latin typeface="Times New Roman" pitchFamily="18" charset="0"/>
              </a:rPr>
              <a:t>’</a:t>
            </a:r>
            <a:r>
              <a:rPr lang="en-US" altLang="ja-JP" dirty="0" smtClean="0">
                <a:latin typeface="Times New Roman" pitchFamily="18" charset="0"/>
              </a:rPr>
              <a:t>re usually fatal.  So the Safety Tip on buzzing is – don</a:t>
            </a:r>
            <a:r>
              <a:rPr lang="ja-JP" altLang="en-US" smtClean="0">
                <a:latin typeface="Times New Roman" pitchFamily="18" charset="0"/>
              </a:rPr>
              <a:t>’</a:t>
            </a:r>
            <a:r>
              <a:rPr lang="en-US" altLang="ja-JP" dirty="0" smtClean="0">
                <a:latin typeface="Times New Roman" pitchFamily="18" charset="0"/>
              </a:rPr>
              <a:t>t do it.  </a:t>
            </a:r>
            <a:r>
              <a:rPr lang="en-US" altLang="ja-JP" b="1" dirty="0" smtClean="0">
                <a:latin typeface="Times New Roman" pitchFamily="18" charset="0"/>
              </a:rPr>
              <a:t>(Click)</a:t>
            </a:r>
          </a:p>
          <a:p>
            <a:endParaRPr lang="en-US" altLang="en-US" dirty="0" smtClean="0">
              <a:latin typeface="Times New Roman" pitchFamily="18" charset="0"/>
            </a:endParaRPr>
          </a:p>
          <a:p>
            <a:r>
              <a:rPr lang="en-US" altLang="en-US" dirty="0" smtClean="0">
                <a:latin typeface="Times New Roman" pitchFamily="18" charset="0"/>
              </a:rPr>
              <a:t>There</a:t>
            </a:r>
            <a:r>
              <a:rPr lang="ja-JP" altLang="en-US" smtClean="0">
                <a:latin typeface="Times New Roman" pitchFamily="18" charset="0"/>
              </a:rPr>
              <a:t>’</a:t>
            </a:r>
            <a:r>
              <a:rPr lang="en-US" altLang="ja-JP" dirty="0" smtClean="0">
                <a:latin typeface="Times New Roman" pitchFamily="18" charset="0"/>
              </a:rPr>
              <a:t>s another reason to fly higher and that has to do with being a good neighbor.  Especially in urban areas helicopter and airplane noise pollution are problems we can all help to solve. We pilots need to understand the importance of good community relations.  We can</a:t>
            </a:r>
            <a:r>
              <a:rPr lang="ja-JP" altLang="en-US" smtClean="0">
                <a:latin typeface="Times New Roman" pitchFamily="18" charset="0"/>
              </a:rPr>
              <a:t>’</a:t>
            </a:r>
            <a:r>
              <a:rPr lang="en-US" altLang="ja-JP" dirty="0" smtClean="0">
                <a:latin typeface="Times New Roman" pitchFamily="18" charset="0"/>
              </a:rPr>
              <a:t>t expect our neighbors to look favorably on airport improvement funding if our activities scare or annoy them.</a:t>
            </a:r>
          </a:p>
          <a:p>
            <a:endParaRPr lang="en-US" altLang="en-US" dirty="0" smtClean="0">
              <a:latin typeface="Times New Roman" pitchFamily="18" charset="0"/>
            </a:endParaRPr>
          </a:p>
          <a:p>
            <a:r>
              <a:rPr lang="en-US" altLang="en-US" b="1" dirty="0" smtClean="0">
                <a:latin typeface="Times New Roman" pitchFamily="18" charset="0"/>
              </a:rPr>
              <a:t>(Next Slide) </a:t>
            </a:r>
            <a:endParaRPr lang="en-US" altLang="en-US" dirty="0" smtClean="0">
              <a:latin typeface="Times New Roman"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05EDEE09-4E22-4BF7-8D14-449B7B82EF48}" type="slidenum">
              <a:rPr lang="en-US" altLang="en-US" sz="1200" smtClean="0">
                <a:latin typeface="Times New Roman" pitchFamily="18" charset="0"/>
              </a:rPr>
              <a:pPr eaLnBrk="1" hangingPunct="1"/>
              <a:t>12</a:t>
            </a:fld>
            <a:endParaRPr lang="en-US" altLang="en-US" sz="1200"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An airplane owner once asked an experienced instructor pilot, </a:t>
            </a:r>
            <a:r>
              <a:rPr lang="ja-JP" altLang="en-US" dirty="0" smtClean="0">
                <a:latin typeface="Times New Roman" pitchFamily="18" charset="0"/>
              </a:rPr>
              <a:t>“</a:t>
            </a:r>
            <a:r>
              <a:rPr lang="en-US" altLang="ja-JP" dirty="0" smtClean="0">
                <a:latin typeface="Times New Roman" pitchFamily="18" charset="0"/>
              </a:rPr>
              <a:t>What</a:t>
            </a:r>
            <a:r>
              <a:rPr lang="ja-JP" altLang="en-US" dirty="0" smtClean="0">
                <a:latin typeface="Times New Roman" pitchFamily="18" charset="0"/>
              </a:rPr>
              <a:t>’</a:t>
            </a:r>
            <a:r>
              <a:rPr lang="en-US" altLang="ja-JP" dirty="0" smtClean="0">
                <a:latin typeface="Times New Roman" pitchFamily="18" charset="0"/>
              </a:rPr>
              <a:t>s the best thing to put in my airplane to increase safety?</a:t>
            </a:r>
            <a:r>
              <a:rPr lang="ja-JP" altLang="en-US" dirty="0" smtClean="0">
                <a:latin typeface="Times New Roman" pitchFamily="18" charset="0"/>
              </a:rPr>
              <a:t>”</a:t>
            </a:r>
            <a:endParaRPr lang="en-US" altLang="ja-JP" dirty="0" smtClean="0">
              <a:latin typeface="Times New Roman" pitchFamily="18" charset="0"/>
            </a:endParaRPr>
          </a:p>
          <a:p>
            <a:endParaRPr lang="en-US" altLang="en-US" dirty="0" smtClean="0">
              <a:latin typeface="Times New Roman" pitchFamily="18" charset="0"/>
            </a:endParaRPr>
          </a:p>
          <a:p>
            <a:r>
              <a:rPr lang="en-US" altLang="en-US" dirty="0" smtClean="0">
                <a:latin typeface="Times New Roman" pitchFamily="18" charset="0"/>
              </a:rPr>
              <a:t>Without hesitation, the instructor answered, </a:t>
            </a:r>
            <a:r>
              <a:rPr lang="ja-JP" altLang="en-US" dirty="0" smtClean="0">
                <a:latin typeface="Times New Roman" pitchFamily="18" charset="0"/>
              </a:rPr>
              <a:t>“</a:t>
            </a:r>
            <a:r>
              <a:rPr lang="en-US" altLang="ja-JP" dirty="0" smtClean="0">
                <a:latin typeface="Times New Roman" pitchFamily="18" charset="0"/>
              </a:rPr>
              <a:t>Gasoline</a:t>
            </a:r>
            <a:r>
              <a:rPr lang="ja-JP" altLang="en-US" dirty="0" smtClean="0">
                <a:latin typeface="Times New Roman" pitchFamily="18" charset="0"/>
              </a:rPr>
              <a:t>”</a:t>
            </a:r>
            <a:r>
              <a:rPr lang="en-US" altLang="ja-JP" dirty="0" smtClean="0">
                <a:latin typeface="Times New Roman" pitchFamily="18" charset="0"/>
              </a:rPr>
              <a:t>.  </a:t>
            </a:r>
            <a:r>
              <a:rPr lang="en-US" altLang="ja-JP" b="1" dirty="0" smtClean="0">
                <a:latin typeface="Times New Roman" pitchFamily="18" charset="0"/>
              </a:rPr>
              <a:t>(Click)</a:t>
            </a:r>
          </a:p>
          <a:p>
            <a:endParaRPr lang="en-US" altLang="en-US" dirty="0" smtClean="0">
              <a:latin typeface="Times New Roman" pitchFamily="18" charset="0"/>
            </a:endParaRPr>
          </a:p>
          <a:p>
            <a:r>
              <a:rPr lang="en-US" altLang="en-US" dirty="0" smtClean="0">
                <a:latin typeface="Times New Roman" pitchFamily="18" charset="0"/>
              </a:rPr>
              <a:t>That</a:t>
            </a:r>
            <a:r>
              <a:rPr lang="ja-JP" altLang="en-US" dirty="0" smtClean="0">
                <a:latin typeface="Times New Roman" pitchFamily="18" charset="0"/>
              </a:rPr>
              <a:t>’</a:t>
            </a:r>
            <a:r>
              <a:rPr lang="en-US" altLang="ja-JP" dirty="0" smtClean="0">
                <a:latin typeface="Times New Roman" pitchFamily="18" charset="0"/>
              </a:rPr>
              <a:t>s right – the most effective safety tool for any pilot is practicing the art and science of flying.  That means more than</a:t>
            </a:r>
          </a:p>
          <a:p>
            <a:r>
              <a:rPr lang="en-US" altLang="en-US" dirty="0" smtClean="0">
                <a:latin typeface="Times New Roman" pitchFamily="18" charset="0"/>
              </a:rPr>
              <a:t>a monthly trip for the hundred dollar hamburger.    Book some time with a CFI at least once a year to practice the items on this list.  </a:t>
            </a:r>
            <a:r>
              <a:rPr lang="en-US" altLang="en-US" b="1" dirty="0" smtClean="0">
                <a:latin typeface="Times New Roman" pitchFamily="18" charset="0"/>
              </a:rPr>
              <a:t>(Click)</a:t>
            </a:r>
          </a:p>
          <a:p>
            <a:endParaRPr lang="en-US" altLang="en-US" dirty="0" smtClean="0">
              <a:latin typeface="Times New Roman" pitchFamily="18" charset="0"/>
            </a:endParaRPr>
          </a:p>
          <a:p>
            <a:r>
              <a:rPr lang="en-US" altLang="en-US" dirty="0" smtClean="0">
                <a:latin typeface="Times New Roman" pitchFamily="18" charset="0"/>
              </a:rPr>
              <a:t>And be sure to document your achievement in the Wings Proficiency Program.  It</a:t>
            </a:r>
            <a:r>
              <a:rPr lang="ja-JP" altLang="en-US" dirty="0" smtClean="0">
                <a:latin typeface="Times New Roman" pitchFamily="18" charset="0"/>
              </a:rPr>
              <a:t>’</a:t>
            </a:r>
            <a:r>
              <a:rPr lang="en-US" altLang="ja-JP" dirty="0" smtClean="0">
                <a:latin typeface="Times New Roman" pitchFamily="18" charset="0"/>
              </a:rPr>
              <a:t>s a great way to stay on top of your game.  </a:t>
            </a:r>
          </a:p>
          <a:p>
            <a:endParaRPr lang="en-US" altLang="en-US" dirty="0" smtClean="0">
              <a:latin typeface="Times New Roman" pitchFamily="18" charset="0"/>
            </a:endParaRPr>
          </a:p>
          <a:p>
            <a:r>
              <a:rPr lang="en-US" altLang="en-US" b="1" dirty="0" smtClean="0">
                <a:latin typeface="Times New Roman" pitchFamily="18" charset="0"/>
              </a:rPr>
              <a:t>(Next Slide) </a:t>
            </a:r>
            <a:endParaRPr lang="en-US" altLang="en-US" dirty="0" smtClean="0">
              <a:latin typeface="Times New Roman" pitchFamily="18" charset="0"/>
            </a:endParaRPr>
          </a:p>
          <a:p>
            <a:endParaRPr lang="en-US" altLang="en-US" dirty="0" smtClean="0">
              <a:latin typeface="Times New Roman" pitchFamily="18" charset="0"/>
            </a:endParaRPr>
          </a:p>
          <a:p>
            <a:endParaRPr lang="en-US" altLang="en-US" dirty="0" smtClean="0">
              <a:latin typeface="Times New Roman" pitchFamily="18"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372586A8-878D-4F7E-898B-92CB1910F872}" type="slidenum">
              <a:rPr lang="en-US" altLang="en-US" sz="1200" smtClean="0">
                <a:latin typeface="Times New Roman" pitchFamily="18" charset="0"/>
              </a:rPr>
              <a:pPr eaLnBrk="1" hangingPunct="1"/>
              <a:t>13</a:t>
            </a:fld>
            <a:endParaRPr lang="en-US" altLang="en-US" sz="12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latin typeface="Times New Roman" pitchFamily="18" charset="0"/>
            </a:endParaRPr>
          </a:p>
          <a:p>
            <a:r>
              <a:rPr lang="en-US" altLang="en-US" b="1" dirty="0" smtClean="0">
                <a:latin typeface="Times New Roman" pitchFamily="18" charset="0"/>
              </a:rPr>
              <a:t>Presentation Note:   </a:t>
            </a:r>
            <a:r>
              <a:rPr lang="en-US" altLang="en-US" i="1" dirty="0" smtClean="0">
                <a:latin typeface="Times New Roman" pitchFamily="18" charset="0"/>
              </a:rPr>
              <a:t>You may wish to provide your contact information and main FSDO phone number here.  Modify with </a:t>
            </a:r>
          </a:p>
          <a:p>
            <a:r>
              <a:rPr lang="en-US" altLang="en-US" i="1" dirty="0" smtClean="0">
                <a:latin typeface="Times New Roman" pitchFamily="18" charset="0"/>
              </a:rPr>
              <a:t>Your information or leave blank.</a:t>
            </a:r>
          </a:p>
          <a:p>
            <a:endParaRPr lang="en-US" altLang="en-US" i="1" dirty="0" smtClean="0">
              <a:latin typeface="Times New Roman" pitchFamily="18" charset="0"/>
            </a:endParaRPr>
          </a:p>
          <a:p>
            <a:r>
              <a:rPr lang="en-US" altLang="en-US" i="1" dirty="0" smtClean="0">
                <a:latin typeface="Times New Roman" pitchFamily="18" charset="0"/>
              </a:rPr>
              <a:t> </a:t>
            </a:r>
            <a:r>
              <a:rPr lang="en-US" altLang="en-US" b="1" dirty="0" smtClean="0">
                <a:latin typeface="Times New Roman" pitchFamily="18" charset="0"/>
              </a:rPr>
              <a:t>(Next Slide)</a:t>
            </a:r>
          </a:p>
          <a:p>
            <a:endParaRPr lang="en-US" altLang="en-US" i="1" dirty="0" smtClean="0">
              <a:latin typeface="Times New Roman"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F09336E4-9822-477F-9561-D1B18FDCBFE7}" type="slidenum">
              <a:rPr lang="en-US" altLang="en-US" sz="1200" smtClean="0">
                <a:latin typeface="Times New Roman" pitchFamily="18" charset="0"/>
              </a:rPr>
              <a:pPr eaLnBrk="1" hangingPunct="1"/>
              <a:t>14</a:t>
            </a:fld>
            <a:endParaRPr lang="en-US" altLang="en-US" sz="1200"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16</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(The End)</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A2113F-0794-4FB8-9F66-A8248D8EA85A}" type="slidenum">
              <a:rPr lang="en-US" altLang="en-US" sz="1200" smtClean="0">
                <a:latin typeface="Times New Roman" pitchFamily="18" charset="0"/>
              </a:rPr>
              <a:pPr eaLnBrk="1" hangingPunct="1"/>
              <a:t>2</a:t>
            </a:fld>
            <a:endParaRPr lang="en-US" altLang="en-US" sz="1200"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We want to take just a few minutes to talk about maneuvering flight.  (</a:t>
            </a:r>
            <a:r>
              <a:rPr lang="en-US" altLang="en-US" b="1" dirty="0" smtClean="0">
                <a:latin typeface="Times New Roman" pitchFamily="18" charset="0"/>
              </a:rPr>
              <a:t>Click)  </a:t>
            </a:r>
          </a:p>
          <a:p>
            <a:endParaRPr lang="en-US" altLang="en-US" dirty="0" smtClean="0">
              <a:latin typeface="Times New Roman" pitchFamily="18" charset="0"/>
            </a:endParaRPr>
          </a:p>
          <a:p>
            <a:r>
              <a:rPr lang="en-US" altLang="en-US" dirty="0" smtClean="0">
                <a:latin typeface="Times New Roman" pitchFamily="18" charset="0"/>
              </a:rPr>
              <a:t>It</a:t>
            </a:r>
            <a:r>
              <a:rPr lang="ja-JP" altLang="en-US" dirty="0" smtClean="0">
                <a:latin typeface="Times New Roman" pitchFamily="18" charset="0"/>
              </a:rPr>
              <a:t>’</a:t>
            </a:r>
            <a:r>
              <a:rPr lang="en-US" altLang="ja-JP" dirty="0" smtClean="0">
                <a:latin typeface="Times New Roman" pitchFamily="18" charset="0"/>
              </a:rPr>
              <a:t>s still the phase of flight where most fatal GA accidents occur – more than 25% of all fatal accidents – and half or those accidents involve a Stall/Spin Scenario  </a:t>
            </a:r>
            <a:r>
              <a:rPr lang="en-US" altLang="ja-JP" b="1" dirty="0" smtClean="0">
                <a:latin typeface="Times New Roman" pitchFamily="18" charset="0"/>
              </a:rPr>
              <a:t>(Click)</a:t>
            </a:r>
          </a:p>
          <a:p>
            <a:endParaRPr lang="en-US" altLang="en-US" dirty="0" smtClean="0">
              <a:latin typeface="Times New Roman" pitchFamily="18" charset="0"/>
            </a:endParaRPr>
          </a:p>
          <a:p>
            <a:r>
              <a:rPr lang="en-US" altLang="en-US" dirty="0" smtClean="0">
                <a:latin typeface="Times New Roman" pitchFamily="18" charset="0"/>
              </a:rPr>
              <a:t>We</a:t>
            </a:r>
            <a:r>
              <a:rPr lang="ja-JP" altLang="en-US" dirty="0" smtClean="0">
                <a:latin typeface="Times New Roman" pitchFamily="18" charset="0"/>
              </a:rPr>
              <a:t>’</a:t>
            </a:r>
            <a:r>
              <a:rPr lang="en-US" altLang="ja-JP" dirty="0" smtClean="0">
                <a:latin typeface="Times New Roman" pitchFamily="18" charset="0"/>
              </a:rPr>
              <a:t>ll describe common Maneuvering Flight tasks</a:t>
            </a:r>
            <a:r>
              <a:rPr lang="en-US" altLang="ja-JP" b="1" dirty="0" smtClean="0">
                <a:latin typeface="Times New Roman" pitchFamily="18" charset="0"/>
              </a:rPr>
              <a:t>.  (Click)  </a:t>
            </a:r>
          </a:p>
          <a:p>
            <a:endParaRPr lang="en-US" altLang="en-US" dirty="0" smtClean="0">
              <a:latin typeface="Times New Roman" pitchFamily="18" charset="0"/>
            </a:endParaRPr>
          </a:p>
          <a:p>
            <a:r>
              <a:rPr lang="en-US" altLang="en-US" dirty="0" smtClean="0">
                <a:latin typeface="Times New Roman" pitchFamily="18" charset="0"/>
              </a:rPr>
              <a:t>And we</a:t>
            </a:r>
            <a:r>
              <a:rPr lang="ja-JP" altLang="en-US" dirty="0" smtClean="0">
                <a:latin typeface="Times New Roman" pitchFamily="18" charset="0"/>
              </a:rPr>
              <a:t>’</a:t>
            </a:r>
            <a:r>
              <a:rPr lang="en-US" altLang="ja-JP" dirty="0" smtClean="0">
                <a:latin typeface="Times New Roman" pitchFamily="18" charset="0"/>
              </a:rPr>
              <a:t>ll discuss common maneuvering flight accident scenarios</a:t>
            </a:r>
            <a:r>
              <a:rPr lang="en-US" altLang="ja-JP" b="1" dirty="0" smtClean="0">
                <a:latin typeface="Times New Roman" pitchFamily="18" charset="0"/>
              </a:rPr>
              <a:t>.  (Click)</a:t>
            </a:r>
          </a:p>
          <a:p>
            <a:endParaRPr lang="en-US" altLang="en-US" dirty="0" smtClean="0">
              <a:latin typeface="Times New Roman" pitchFamily="18" charset="0"/>
            </a:endParaRPr>
          </a:p>
          <a:p>
            <a:r>
              <a:rPr lang="en-US" altLang="en-US" dirty="0" smtClean="0">
                <a:latin typeface="Times New Roman" pitchFamily="18" charset="0"/>
              </a:rPr>
              <a:t>Finally we</a:t>
            </a:r>
            <a:r>
              <a:rPr lang="ja-JP" altLang="en-US" dirty="0" smtClean="0">
                <a:latin typeface="Times New Roman" pitchFamily="18" charset="0"/>
              </a:rPr>
              <a:t>’</a:t>
            </a:r>
            <a:r>
              <a:rPr lang="en-US" altLang="ja-JP" dirty="0" smtClean="0">
                <a:latin typeface="Times New Roman" pitchFamily="18" charset="0"/>
              </a:rPr>
              <a:t>ll offer some tips for successful maneuvering flight task accomplishment </a:t>
            </a:r>
          </a:p>
          <a:p>
            <a:endParaRPr lang="en-US" altLang="en-US" dirty="0" smtClean="0">
              <a:latin typeface="Times New Roman" pitchFamily="18" charset="0"/>
            </a:endParaRPr>
          </a:p>
          <a:p>
            <a:r>
              <a:rPr lang="en-US" altLang="en-US" b="1" dirty="0" smtClean="0">
                <a:latin typeface="Times New Roman" pitchFamily="18" charset="0"/>
              </a:rPr>
              <a:t>Presentation Note: </a:t>
            </a:r>
            <a:r>
              <a:rPr lang="en-US" altLang="en-US" i="1" dirty="0" smtClean="0">
                <a:latin typeface="Times New Roman" pitchFamily="18" charset="0"/>
              </a:rPr>
              <a:t>If you</a:t>
            </a:r>
            <a:r>
              <a:rPr lang="ja-JP" altLang="en-US" i="1" dirty="0" smtClean="0">
                <a:latin typeface="Times New Roman" pitchFamily="18" charset="0"/>
              </a:rPr>
              <a:t>’</a:t>
            </a:r>
            <a:r>
              <a:rPr lang="en-US" altLang="ja-JP" i="1" dirty="0" smtClean="0">
                <a:latin typeface="Times New Roman" pitchFamily="18" charset="0"/>
              </a:rPr>
              <a:t>ll be discussing additional items, add them to this list  </a:t>
            </a:r>
            <a:r>
              <a:rPr lang="en-US" altLang="ja-JP" b="1" dirty="0" smtClean="0">
                <a:latin typeface="Times New Roman" pitchFamily="18" charset="0"/>
              </a:rPr>
              <a:t>(Next Slide) </a:t>
            </a:r>
            <a:endParaRPr lang="en-US" altLang="en-US" i="1" dirty="0" smtClean="0">
              <a:latin typeface="Times New Roman" pitchFamily="18"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40556BEA-5F3B-4E09-AC39-581140DF23AC}"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MS PGothic" pitchFamily="34" charset="-128"/>
              </a:defRPr>
            </a:lvl1pPr>
            <a:lvl2pPr marL="742950" indent="-285750" defTabSz="920750" eaLnBrk="0" hangingPunct="0">
              <a:defRPr sz="2400">
                <a:solidFill>
                  <a:schemeClr val="tx1"/>
                </a:solidFill>
                <a:latin typeface="Arial" charset="0"/>
                <a:ea typeface="MS PGothic" pitchFamily="34" charset="-128"/>
              </a:defRPr>
            </a:lvl2pPr>
            <a:lvl3pPr marL="1143000" indent="-228600" defTabSz="920750" eaLnBrk="0" hangingPunct="0">
              <a:defRPr sz="2400">
                <a:solidFill>
                  <a:schemeClr val="tx1"/>
                </a:solidFill>
                <a:latin typeface="Arial" charset="0"/>
                <a:ea typeface="MS PGothic" pitchFamily="34" charset="-128"/>
              </a:defRPr>
            </a:lvl3pPr>
            <a:lvl4pPr marL="1600200" indent="-228600" defTabSz="920750" eaLnBrk="0" hangingPunct="0">
              <a:defRPr sz="2400">
                <a:solidFill>
                  <a:schemeClr val="tx1"/>
                </a:solidFill>
                <a:latin typeface="Arial" charset="0"/>
                <a:ea typeface="MS PGothic" pitchFamily="34" charset="-128"/>
              </a:defRPr>
            </a:lvl4pPr>
            <a:lvl5pPr marL="2057400" indent="-228600" defTabSz="920750" eaLnBrk="0" hangingPunct="0">
              <a:defRPr sz="2400">
                <a:solidFill>
                  <a:schemeClr val="tx1"/>
                </a:solidFill>
                <a:latin typeface="Arial" charset="0"/>
                <a:ea typeface="MS PGothic"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57813926-1B67-4F02-B169-56B877CA7BA4}" type="slidenum">
              <a:rPr lang="en-US" altLang="en-US" sz="1200" smtClean="0">
                <a:latin typeface="Times New Roman" pitchFamily="18" charset="0"/>
              </a:rPr>
              <a:pPr eaLnBrk="1" hangingPunct="1"/>
              <a:t>4</a:t>
            </a:fld>
            <a:endParaRPr lang="en-US" altLang="en-US" sz="1200" dirty="0" smtClean="0">
              <a:latin typeface="Times New Roman" pitchFamily="18" charset="0"/>
            </a:endParaRPr>
          </a:p>
        </p:txBody>
      </p:sp>
      <p:sp>
        <p:nvSpPr>
          <p:cNvPr id="31747" name="Rectangle 2"/>
          <p:cNvSpPr>
            <a:spLocks noGrp="1" noRot="1" noChangeAspect="1" noChangeArrowheads="1" noTextEdit="1"/>
          </p:cNvSpPr>
          <p:nvPr>
            <p:ph type="sldImg"/>
          </p:nvPr>
        </p:nvSpPr>
        <p:spPr>
          <a:xfrm>
            <a:off x="1106488" y="698500"/>
            <a:ext cx="4648200" cy="34861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Presentation Note:  </a:t>
            </a:r>
            <a:r>
              <a:rPr lang="en-US" altLang="en-US" i="1" dirty="0" smtClean="0">
                <a:latin typeface="Times New Roman" pitchFamily="18" charset="0"/>
              </a:rPr>
              <a:t>Ask the audience to answer this question.  When they have answered; click to reveal the correct answers.</a:t>
            </a:r>
          </a:p>
          <a:p>
            <a:pPr eaLnBrk="1" hangingPunct="1"/>
            <a:endParaRPr lang="en-US" altLang="en-US" b="1" i="1" dirty="0" smtClean="0">
              <a:latin typeface="Times New Roman" pitchFamily="18" charset="0"/>
            </a:endParaRPr>
          </a:p>
          <a:p>
            <a:pPr eaLnBrk="1" hangingPunct="1"/>
            <a:r>
              <a:rPr lang="en-US" altLang="en-US" dirty="0" smtClean="0">
                <a:latin typeface="Times New Roman" pitchFamily="18" charset="0"/>
              </a:rPr>
              <a:t>Let</a:t>
            </a:r>
            <a:r>
              <a:rPr lang="ja-JP" altLang="en-US" dirty="0" smtClean="0">
                <a:latin typeface="Times New Roman" pitchFamily="18" charset="0"/>
              </a:rPr>
              <a:t>’</a:t>
            </a:r>
            <a:r>
              <a:rPr lang="en-US" altLang="ja-JP" dirty="0" smtClean="0">
                <a:latin typeface="Times New Roman" pitchFamily="18" charset="0"/>
              </a:rPr>
              <a:t>s begin by defining maneuvering flight.  Maneuvering flight involves which of the items on the list.    </a:t>
            </a:r>
            <a:r>
              <a:rPr lang="en-US" altLang="ja-JP" b="1" dirty="0" smtClean="0">
                <a:latin typeface="Times New Roman" pitchFamily="18" charset="0"/>
              </a:rPr>
              <a:t>(Click)</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That</a:t>
            </a:r>
            <a:r>
              <a:rPr lang="ja-JP" altLang="en-US" dirty="0" smtClean="0">
                <a:latin typeface="Times New Roman" pitchFamily="18" charset="0"/>
              </a:rPr>
              <a:t>’</a:t>
            </a:r>
            <a:r>
              <a:rPr lang="en-US" altLang="ja-JP" dirty="0" smtClean="0">
                <a:latin typeface="Times New Roman" pitchFamily="18" charset="0"/>
              </a:rPr>
              <a:t>s right –  All of the above and more.  </a:t>
            </a:r>
          </a:p>
          <a:p>
            <a:pPr eaLnBrk="1" hangingPunct="1"/>
            <a:endParaRPr lang="en-US" altLang="en-US" dirty="0" smtClean="0">
              <a:latin typeface="Times New Roman" pitchFamily="18" charset="0"/>
            </a:endParaRPr>
          </a:p>
          <a:p>
            <a:pPr eaLnBrk="1" hangingPunct="1"/>
            <a:r>
              <a:rPr lang="en-US" altLang="en-US" b="1" dirty="0" smtClean="0">
                <a:latin typeface="Times New Roman" pitchFamily="18" charset="0"/>
              </a:rPr>
              <a:t>(Next Slide) </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endParaRPr lang="en-US" altLang="en-US" b="1"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MS PGothic" pitchFamily="34" charset="-128"/>
              </a:defRPr>
            </a:lvl1pPr>
            <a:lvl2pPr marL="742950" indent="-285750" defTabSz="920750" eaLnBrk="0" hangingPunct="0">
              <a:defRPr sz="2400">
                <a:solidFill>
                  <a:schemeClr val="tx1"/>
                </a:solidFill>
                <a:latin typeface="Arial" charset="0"/>
                <a:ea typeface="MS PGothic" pitchFamily="34" charset="-128"/>
              </a:defRPr>
            </a:lvl2pPr>
            <a:lvl3pPr marL="1143000" indent="-228600" defTabSz="920750" eaLnBrk="0" hangingPunct="0">
              <a:defRPr sz="2400">
                <a:solidFill>
                  <a:schemeClr val="tx1"/>
                </a:solidFill>
                <a:latin typeface="Arial" charset="0"/>
                <a:ea typeface="MS PGothic" pitchFamily="34" charset="-128"/>
              </a:defRPr>
            </a:lvl3pPr>
            <a:lvl4pPr marL="1600200" indent="-228600" defTabSz="920750" eaLnBrk="0" hangingPunct="0">
              <a:defRPr sz="2400">
                <a:solidFill>
                  <a:schemeClr val="tx1"/>
                </a:solidFill>
                <a:latin typeface="Arial" charset="0"/>
                <a:ea typeface="MS PGothic" pitchFamily="34" charset="-128"/>
              </a:defRPr>
            </a:lvl4pPr>
            <a:lvl5pPr marL="2057400" indent="-228600" defTabSz="920750" eaLnBrk="0" hangingPunct="0">
              <a:defRPr sz="2400">
                <a:solidFill>
                  <a:schemeClr val="tx1"/>
                </a:solidFill>
                <a:latin typeface="Arial" charset="0"/>
                <a:ea typeface="MS PGothic"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ECDDB1CC-FD0C-404F-9318-E4BDDD13E56C}" type="slidenum">
              <a:rPr lang="en-US" altLang="en-US" sz="1200" smtClean="0">
                <a:latin typeface="Times New Roman" pitchFamily="18" charset="0"/>
              </a:rPr>
              <a:pPr eaLnBrk="1" hangingPunct="1"/>
              <a:t>5</a:t>
            </a:fld>
            <a:endParaRPr lang="en-US" altLang="en-US" sz="1200" dirty="0" smtClean="0">
              <a:latin typeface="Times New Roman" pitchFamily="18" charset="0"/>
            </a:endParaRPr>
          </a:p>
        </p:txBody>
      </p:sp>
      <p:sp>
        <p:nvSpPr>
          <p:cNvPr id="32771" name="Rectangle 2"/>
          <p:cNvSpPr>
            <a:spLocks noGrp="1" noRot="1" noChangeAspect="1" noChangeArrowheads="1" noTextEdit="1"/>
          </p:cNvSpPr>
          <p:nvPr>
            <p:ph type="sldImg"/>
          </p:nvPr>
        </p:nvSpPr>
        <p:spPr>
          <a:xfrm>
            <a:off x="1106488" y="698500"/>
            <a:ext cx="4648200" cy="3486150"/>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dirty="0" smtClean="0">
              <a:latin typeface="Times New Roman" pitchFamily="18" charset="0"/>
            </a:endParaRPr>
          </a:p>
          <a:p>
            <a:pPr eaLnBrk="1" hangingPunct="1"/>
            <a:r>
              <a:rPr lang="en-US" altLang="en-US" dirty="0" smtClean="0">
                <a:latin typeface="Times New Roman" pitchFamily="18" charset="0"/>
              </a:rPr>
              <a:t>Any time we</a:t>
            </a:r>
            <a:r>
              <a:rPr lang="ja-JP" altLang="en-US" smtClean="0">
                <a:latin typeface="Times New Roman" pitchFamily="18" charset="0"/>
              </a:rPr>
              <a:t>’</a:t>
            </a:r>
            <a:r>
              <a:rPr lang="en-US" altLang="ja-JP" dirty="0" smtClean="0">
                <a:latin typeface="Times New Roman" pitchFamily="18" charset="0"/>
              </a:rPr>
              <a:t>re turning, climbing, or descending we</a:t>
            </a:r>
            <a:r>
              <a:rPr lang="ja-JP" altLang="en-US" smtClean="0">
                <a:latin typeface="Times New Roman" pitchFamily="18" charset="0"/>
              </a:rPr>
              <a:t>’</a:t>
            </a:r>
            <a:r>
              <a:rPr lang="en-US" altLang="ja-JP" dirty="0" smtClean="0">
                <a:latin typeface="Times New Roman" pitchFamily="18" charset="0"/>
              </a:rPr>
              <a:t>re maneuvering.  It</a:t>
            </a:r>
            <a:r>
              <a:rPr lang="ja-JP" altLang="en-US" smtClean="0">
                <a:latin typeface="Times New Roman" pitchFamily="18" charset="0"/>
              </a:rPr>
              <a:t>’</a:t>
            </a:r>
            <a:r>
              <a:rPr lang="en-US" altLang="ja-JP" dirty="0" smtClean="0">
                <a:latin typeface="Times New Roman" pitchFamily="18" charset="0"/>
              </a:rPr>
              <a:t>s an essential part of flying and that</a:t>
            </a:r>
            <a:r>
              <a:rPr lang="ja-JP" altLang="en-US" smtClean="0">
                <a:latin typeface="Times New Roman" pitchFamily="18" charset="0"/>
              </a:rPr>
              <a:t>’</a:t>
            </a:r>
            <a:r>
              <a:rPr lang="en-US" altLang="ja-JP" dirty="0" smtClean="0">
                <a:latin typeface="Times New Roman" pitchFamily="18" charset="0"/>
              </a:rPr>
              <a:t>s why we introduce it early in the learning process.</a:t>
            </a:r>
          </a:p>
          <a:p>
            <a:pPr eaLnBrk="1" hangingPunct="1"/>
            <a:endParaRPr lang="en-US" altLang="en-US" dirty="0" smtClean="0">
              <a:latin typeface="Times New Roman" pitchFamily="18" charset="0"/>
            </a:endParaRPr>
          </a:p>
          <a:p>
            <a:pPr eaLnBrk="1" hangingPunct="1"/>
            <a:r>
              <a:rPr lang="en-US" altLang="en-US" b="1" dirty="0" smtClean="0">
                <a:latin typeface="Times New Roman" pitchFamily="18" charset="0"/>
              </a:rPr>
              <a:t>(Next Slide) </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endParaRPr lang="en-US" altLang="en-US" b="1"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Stall/Spin Accidents are deadly and they almost always involve maneuvering flight. </a:t>
            </a:r>
          </a:p>
          <a:p>
            <a:endParaRPr lang="en-US" altLang="en-US" dirty="0" smtClean="0">
              <a:latin typeface="Times New Roman" pitchFamily="18" charset="0"/>
            </a:endParaRPr>
          </a:p>
          <a:p>
            <a:r>
              <a:rPr lang="en-US" altLang="en-US" dirty="0" smtClean="0">
                <a:latin typeface="Times New Roman" pitchFamily="18" charset="0"/>
              </a:rPr>
              <a:t>More than half of Stall/Spin accidents occur in the traffic pattern and most of the rest involve maneuvering – usually too close to the ground for recovery.</a:t>
            </a:r>
          </a:p>
          <a:p>
            <a:endParaRPr lang="en-US" altLang="en-US" dirty="0" smtClean="0">
              <a:latin typeface="Times New Roman" pitchFamily="18" charset="0"/>
            </a:endParaRPr>
          </a:p>
          <a:p>
            <a:r>
              <a:rPr lang="en-US" altLang="en-US" b="1" dirty="0" smtClean="0">
                <a:latin typeface="Times New Roman" pitchFamily="18" charset="0"/>
              </a:rPr>
              <a:t>(Next Slide)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AE4620BF-A4B7-42B4-8058-A0C3C570F4B3}" type="slidenum">
              <a:rPr lang="en-US" altLang="en-US" sz="1200" smtClean="0">
                <a:latin typeface="Times New Roman" pitchFamily="18" charset="0"/>
              </a:rPr>
              <a:pPr eaLnBrk="1" hangingPunct="1"/>
              <a:t>6</a:t>
            </a:fld>
            <a:endParaRPr lang="en-US" altLang="en-US" sz="1200"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We teach stalls early on in the learning process.  Stall practice is intended to not only build proper recovery technique but equally importantly to build stall awareness so that the pilot responds correctly to emergent stall situations thus preventing the stall. </a:t>
            </a:r>
          </a:p>
          <a:p>
            <a:endParaRPr lang="en-US" altLang="en-US" dirty="0" smtClean="0">
              <a:latin typeface="Times New Roman" pitchFamily="18" charset="0"/>
            </a:endParaRPr>
          </a:p>
          <a:p>
            <a:r>
              <a:rPr lang="en-US" altLang="en-US" dirty="0" smtClean="0">
                <a:latin typeface="Times New Roman" pitchFamily="18" charset="0"/>
              </a:rPr>
              <a:t> </a:t>
            </a:r>
            <a:r>
              <a:rPr lang="en-US" altLang="en-US" b="1" dirty="0" smtClean="0">
                <a:latin typeface="Times New Roman" pitchFamily="18" charset="0"/>
              </a:rPr>
              <a:t>(Next Slide)</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2A1C57C6-B45C-4C6F-B275-819A18D57550}" type="slidenum">
              <a:rPr lang="en-US" altLang="en-US" sz="1200" smtClean="0">
                <a:latin typeface="Times New Roman" pitchFamily="18" charset="0"/>
              </a:rPr>
              <a:pPr eaLnBrk="1" hangingPunct="1"/>
              <a:t>7</a:t>
            </a:fld>
            <a:endParaRPr lang="en-US" altLang="en-US" sz="12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There</a:t>
            </a:r>
            <a:r>
              <a:rPr lang="en-US" altLang="ja-JP" dirty="0" smtClean="0">
                <a:latin typeface="Times New Roman" pitchFamily="18" charset="0"/>
              </a:rPr>
              <a:t> are</a:t>
            </a:r>
            <a:r>
              <a:rPr lang="en-US" altLang="ja-JP" baseline="0" dirty="0" smtClean="0">
                <a:latin typeface="Times New Roman" pitchFamily="18" charset="0"/>
              </a:rPr>
              <a:t> </a:t>
            </a:r>
            <a:r>
              <a:rPr lang="en-US" altLang="ja-JP" dirty="0" smtClean="0">
                <a:latin typeface="Times New Roman" pitchFamily="18" charset="0"/>
              </a:rPr>
              <a:t>a number of affordable options in angle of attack sensing &amp; display that should go a long way toward reducing the number of stall/spin accidents but they</a:t>
            </a:r>
            <a:r>
              <a:rPr lang="ja-JP" altLang="en-US" dirty="0" smtClean="0">
                <a:latin typeface="Times New Roman" pitchFamily="18" charset="0"/>
              </a:rPr>
              <a:t>’</a:t>
            </a:r>
            <a:r>
              <a:rPr lang="en-US" altLang="ja-JP" dirty="0" smtClean="0">
                <a:latin typeface="Times New Roman" pitchFamily="18" charset="0"/>
              </a:rPr>
              <a:t>re a subject of another Topic of the Month.  For now we</a:t>
            </a:r>
            <a:r>
              <a:rPr lang="ja-JP" altLang="en-US" dirty="0" smtClean="0">
                <a:latin typeface="Times New Roman" pitchFamily="18" charset="0"/>
              </a:rPr>
              <a:t>’</a:t>
            </a:r>
            <a:r>
              <a:rPr lang="en-US" altLang="ja-JP" dirty="0" smtClean="0">
                <a:latin typeface="Times New Roman" pitchFamily="18" charset="0"/>
              </a:rPr>
              <a:t>ll say they</a:t>
            </a:r>
            <a:r>
              <a:rPr lang="ja-JP" altLang="en-US" dirty="0" smtClean="0">
                <a:latin typeface="Times New Roman" pitchFamily="18" charset="0"/>
              </a:rPr>
              <a:t>’</a:t>
            </a:r>
            <a:r>
              <a:rPr lang="en-US" altLang="ja-JP" dirty="0" smtClean="0">
                <a:latin typeface="Times New Roman" pitchFamily="18" charset="0"/>
              </a:rPr>
              <a:t>re available and aircraft owners &amp; operators should look into them.</a:t>
            </a:r>
          </a:p>
          <a:p>
            <a:endParaRPr lang="en-US" altLang="en-US" dirty="0" smtClean="0">
              <a:latin typeface="Times New Roman" pitchFamily="18" charset="0"/>
            </a:endParaRPr>
          </a:p>
          <a:p>
            <a:r>
              <a:rPr lang="en-US" altLang="en-US" dirty="0" smtClean="0">
                <a:latin typeface="Times New Roman" pitchFamily="18" charset="0"/>
              </a:rPr>
              <a:t> </a:t>
            </a:r>
            <a:r>
              <a:rPr lang="en-US" altLang="en-US" b="1" dirty="0" smtClean="0">
                <a:latin typeface="Times New Roman" pitchFamily="18" charset="0"/>
              </a:rPr>
              <a:t>(Next Slide)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21AE42D4-8BDC-489E-9F6E-048BB659C6F5}" type="slidenum">
              <a:rPr lang="en-US" altLang="en-US" sz="1200" smtClean="0">
                <a:latin typeface="Times New Roman" pitchFamily="18" charset="0"/>
              </a:rPr>
              <a:pPr eaLnBrk="1" hangingPunct="1"/>
              <a:t>8</a:t>
            </a:fld>
            <a:endParaRPr lang="en-US" altLang="en-US" sz="1200"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Every student pilot has practiced turns around a point.  A training maneuver designed to build skill in wind compensation, aircraft ground track control, orientation, and division of attention. </a:t>
            </a:r>
          </a:p>
          <a:p>
            <a:endParaRPr lang="en-US" altLang="en-US" dirty="0" smtClean="0">
              <a:latin typeface="Times New Roman" pitchFamily="18" charset="0"/>
            </a:endParaRPr>
          </a:p>
          <a:p>
            <a:r>
              <a:rPr lang="en-US" altLang="en-US" b="1" dirty="0" smtClean="0">
                <a:latin typeface="Times New Roman" pitchFamily="18" charset="0"/>
              </a:rPr>
              <a:t>(Next Slide)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BA8F8F7D-C388-40F6-861A-F1A41A7A70D2}" type="slidenum">
              <a:rPr lang="en-US" altLang="en-US" sz="1200" smtClean="0">
                <a:latin typeface="Times New Roman" pitchFamily="18" charset="0"/>
              </a:rPr>
              <a:pPr eaLnBrk="1" hangingPunct="1"/>
              <a:t>9</a:t>
            </a:fld>
            <a:endParaRPr lang="en-US" altLang="en-US" sz="12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1" y="1795830"/>
            <a:ext cx="4604585"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270886" y="3759423"/>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124692" y="5116759"/>
            <a:ext cx="4530436"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AFS-920</a:t>
            </a:r>
          </a:p>
          <a:p>
            <a:pPr>
              <a:buNone/>
            </a:pPr>
            <a:r>
              <a:rPr lang="en-US" sz="2400" i="0" baseline="0" dirty="0" smtClean="0"/>
              <a:t>National FAASTeam</a:t>
            </a:r>
          </a:p>
        </p:txBody>
      </p:sp>
      <p:pic>
        <p:nvPicPr>
          <p:cNvPr id="11" name="Picture 2" descr="C:\Users\AWP205JS\AppData\Local\Temp\1\PKD387.tmp\aircraft_5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30196" y="1218654"/>
            <a:ext cx="3690996" cy="23485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2" name="Picture 3" descr="C:\Users\AWP205JS\Desktop\thN26J09EQ.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30195" y="3776449"/>
            <a:ext cx="3690997" cy="24483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a:t>August	</a:t>
            </a:r>
          </a:p>
          <a:p>
            <a:r>
              <a:rPr lang="en-US" dirty="0"/>
              <a:t>Maneuvering Flight</a:t>
            </a:r>
          </a:p>
          <a:p>
            <a:endParaRPr lang="en-US" dirty="0" smtClean="0"/>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611416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Moose Stalls</a:t>
            </a:r>
          </a:p>
        </p:txBody>
      </p:sp>
      <p:sp>
        <p:nvSpPr>
          <p:cNvPr id="21507"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D00886EC-F7B3-4DB9-93DB-5766C9C30D7F}" type="slidenum">
              <a:rPr lang="en-US" altLang="en-US" sz="1400" smtClean="0">
                <a:solidFill>
                  <a:schemeClr val="bg1"/>
                </a:solidFill>
                <a:latin typeface="Times New Roman" pitchFamily="18" charset="0"/>
              </a:rPr>
              <a:pPr eaLnBrk="1" hangingPunct="1"/>
              <a:t>10</a:t>
            </a:fld>
            <a:endParaRPr lang="en-US" altLang="en-US" sz="1400" dirty="0" smtClean="0">
              <a:solidFill>
                <a:schemeClr val="bg1"/>
              </a:solidFill>
              <a:latin typeface="Times New Roman" pitchFamily="18" charset="0"/>
            </a:endParaRP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6" y="1563688"/>
            <a:ext cx="4076700" cy="3067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6" name="Picture 2" descr="D:\Moos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76" t="9509" r="25386" b="3429"/>
          <a:stretch/>
        </p:blipFill>
        <p:spPr bwMode="auto">
          <a:xfrm>
            <a:off x="4963456" y="932453"/>
            <a:ext cx="3812054" cy="47285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95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Safety Tip</a:t>
            </a:r>
          </a:p>
        </p:txBody>
      </p:sp>
      <p:sp>
        <p:nvSpPr>
          <p:cNvPr id="22531" name="Content Placeholder 2"/>
          <p:cNvSpPr>
            <a:spLocks noGrp="1"/>
          </p:cNvSpPr>
          <p:nvPr>
            <p:ph idx="1"/>
          </p:nvPr>
        </p:nvSpPr>
        <p:spPr/>
        <p:txBody>
          <a:bodyPr/>
          <a:lstStyle/>
          <a:p>
            <a:r>
              <a:rPr lang="en-US" altLang="en-US" dirty="0" smtClean="0"/>
              <a:t>Fly past – then turn &amp; fly back</a:t>
            </a:r>
          </a:p>
        </p:txBody>
      </p:sp>
      <p:sp>
        <p:nvSpPr>
          <p:cNvPr id="2253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355BFA0A-EA2F-4D2D-9CD0-DA6FF5D42358}" type="slidenum">
              <a:rPr lang="en-US" altLang="en-US" sz="1400" smtClean="0">
                <a:solidFill>
                  <a:schemeClr val="bg1"/>
                </a:solidFill>
                <a:latin typeface="Times New Roman" pitchFamily="18" charset="0"/>
              </a:rPr>
              <a:pPr eaLnBrk="1" hangingPunct="1"/>
              <a:t>11</a:t>
            </a:fld>
            <a:endParaRPr lang="en-US" altLang="en-US" sz="1400" dirty="0" smtClean="0">
              <a:solidFill>
                <a:schemeClr val="bg1"/>
              </a:solidFill>
              <a:latin typeface="Times New Roman" pitchFamily="18"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2420938"/>
            <a:ext cx="4076700" cy="3067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7205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Buzzing – 32%</a:t>
            </a:r>
          </a:p>
        </p:txBody>
      </p:sp>
      <p:sp>
        <p:nvSpPr>
          <p:cNvPr id="2355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6380250F-B12A-4CCF-B53A-D64CFB5909F6}" type="slidenum">
              <a:rPr lang="en-US" altLang="en-US" sz="1400" smtClean="0">
                <a:solidFill>
                  <a:schemeClr val="bg1"/>
                </a:solidFill>
                <a:latin typeface="Times New Roman" pitchFamily="18" charset="0"/>
              </a:rPr>
              <a:pPr eaLnBrk="1" hangingPunct="1"/>
              <a:t>12</a:t>
            </a:fld>
            <a:endParaRPr lang="en-US" altLang="en-US" sz="1400" dirty="0" smtClean="0">
              <a:solidFill>
                <a:schemeClr val="bg1"/>
              </a:solidFill>
              <a:latin typeface="Times New Roman" pitchFamily="18" charset="0"/>
            </a:endParaRPr>
          </a:p>
        </p:txBody>
      </p:sp>
      <p:sp>
        <p:nvSpPr>
          <p:cNvPr id="23556" name="Content Placeholder 1"/>
          <p:cNvSpPr>
            <a:spLocks noGrp="1"/>
          </p:cNvSpPr>
          <p:nvPr>
            <p:ph idx="1"/>
          </p:nvPr>
        </p:nvSpPr>
        <p:spPr/>
        <p:txBody>
          <a:bodyPr/>
          <a:lstStyle/>
          <a:p>
            <a:endParaRPr lang="en-US" altLang="en-US" dirty="0" smtClean="0"/>
          </a:p>
        </p:txBody>
      </p:sp>
      <p:pic>
        <p:nvPicPr>
          <p:cNvPr id="225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446" y="1699305"/>
            <a:ext cx="4712067" cy="34539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54" y="1629508"/>
            <a:ext cx="2905893" cy="35237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4701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1AE7E8C-A865-4A14-94C4-943E9C4C0AB9}" type="slidenum">
              <a:rPr lang="en-US" altLang="en-US" sz="1400" smtClean="0">
                <a:solidFill>
                  <a:schemeClr val="bg1"/>
                </a:solidFill>
                <a:latin typeface="Times New Roman" pitchFamily="18" charset="0"/>
              </a:rPr>
              <a:pPr eaLnBrk="1" hangingPunct="1"/>
              <a:t>13</a:t>
            </a:fld>
            <a:endParaRPr lang="en-US" altLang="en-US" sz="1400" dirty="0" smtClean="0">
              <a:solidFill>
                <a:schemeClr val="bg1"/>
              </a:solidFill>
              <a:latin typeface="Times New Roman" pitchFamily="18" charset="0"/>
            </a:endParaRPr>
          </a:p>
        </p:txBody>
      </p:sp>
      <p:sp>
        <p:nvSpPr>
          <p:cNvPr id="24579" name="Title 1"/>
          <p:cNvSpPr txBox="1">
            <a:spLocks/>
          </p:cNvSpPr>
          <p:nvPr/>
        </p:nvSpPr>
        <p:spPr bwMode="auto">
          <a:xfrm>
            <a:off x="581025" y="4968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0"/>
              </a:spcBef>
            </a:pPr>
            <a:r>
              <a:rPr lang="en-US" altLang="en-US" sz="4000" b="1" dirty="0">
                <a:solidFill>
                  <a:srgbClr val="1D2F68"/>
                </a:solidFill>
              </a:rPr>
              <a:t>Safety Tip</a:t>
            </a:r>
          </a:p>
        </p:txBody>
      </p:sp>
      <p:pic>
        <p:nvPicPr>
          <p:cNvPr id="23561"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397" y="3467050"/>
            <a:ext cx="2874932" cy="2158652"/>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1" name="Content Placeholder 4"/>
          <p:cNvSpPr txBox="1">
            <a:spLocks/>
          </p:cNvSpPr>
          <p:nvPr/>
        </p:nvSpPr>
        <p:spPr bwMode="auto">
          <a:xfrm>
            <a:off x="792163" y="1073150"/>
            <a:ext cx="8050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20000"/>
              </a:spcBef>
            </a:pPr>
            <a:r>
              <a:rPr lang="en-US" altLang="en-US" sz="2800" b="1" dirty="0"/>
              <a:t>Practice</a:t>
            </a:r>
          </a:p>
          <a:p>
            <a:pPr lvl="1" algn="l">
              <a:spcBef>
                <a:spcPct val="20000"/>
              </a:spcBef>
              <a:buFontTx/>
              <a:buChar char="–"/>
            </a:pPr>
            <a:r>
              <a:rPr lang="en-US" altLang="en-US" dirty="0"/>
              <a:t>Stalls &amp; slow flight</a:t>
            </a:r>
          </a:p>
          <a:p>
            <a:pPr lvl="1" algn="l">
              <a:spcBef>
                <a:spcPct val="20000"/>
              </a:spcBef>
              <a:buFontTx/>
              <a:buChar char="–"/>
            </a:pPr>
            <a:r>
              <a:rPr lang="en-US" altLang="en-US" dirty="0"/>
              <a:t>Flight training maneuvers</a:t>
            </a:r>
            <a:endParaRPr lang="en-US" altLang="en-US" u="sng" dirty="0"/>
          </a:p>
          <a:p>
            <a:pPr lvl="1" algn="l">
              <a:spcBef>
                <a:spcPct val="20000"/>
              </a:spcBef>
              <a:buFontTx/>
              <a:buChar char="–"/>
            </a:pPr>
            <a:r>
              <a:rPr lang="en-US" altLang="en-US" dirty="0"/>
              <a:t>Takeoffs &amp; Landings</a:t>
            </a:r>
          </a:p>
          <a:p>
            <a:pPr lvl="1" algn="l">
              <a:spcBef>
                <a:spcPct val="20000"/>
              </a:spcBef>
              <a:buFontTx/>
              <a:buChar char="–"/>
            </a:pPr>
            <a:r>
              <a:rPr lang="en-US" altLang="en-US" dirty="0"/>
              <a:t>Instrument Maneuvers</a:t>
            </a:r>
          </a:p>
          <a:p>
            <a:pPr lvl="1" algn="l">
              <a:spcBef>
                <a:spcPct val="20000"/>
              </a:spcBef>
              <a:buFontTx/>
              <a:buChar char="–"/>
            </a:pPr>
            <a:endParaRPr lang="en-US" altLang="en-US" u="sng" dirty="0"/>
          </a:p>
        </p:txBody>
      </p:sp>
      <p:pic>
        <p:nvPicPr>
          <p:cNvPr id="23564"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5264769" y="943428"/>
            <a:ext cx="3666494" cy="42510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3783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1DD44F4B-EF5B-41E9-AD9F-5CA338579FB6}" type="slidenum">
              <a:rPr lang="en-US" altLang="en-US" sz="1400" smtClean="0">
                <a:solidFill>
                  <a:schemeClr val="bg1"/>
                </a:solidFill>
                <a:latin typeface="Times New Roman" pitchFamily="18" charset="0"/>
              </a:rPr>
              <a:pPr eaLnBrk="1" hangingPunct="1"/>
              <a:t>14</a:t>
            </a:fld>
            <a:endParaRPr lang="en-US" altLang="en-US" sz="1400" dirty="0" smtClean="0">
              <a:solidFill>
                <a:schemeClr val="bg1"/>
              </a:solidFill>
              <a:latin typeface="Times New Roman" pitchFamily="18" charset="0"/>
            </a:endParaRPr>
          </a:p>
        </p:txBody>
      </p:sp>
      <p:sp>
        <p:nvSpPr>
          <p:cNvPr id="25603" name="Rectangle 2"/>
          <p:cNvSpPr>
            <a:spLocks noGrp="1" noChangeArrowheads="1"/>
          </p:cNvSpPr>
          <p:nvPr>
            <p:ph type="title"/>
          </p:nvPr>
        </p:nvSpPr>
        <p:spPr/>
        <p:txBody>
          <a:bodyPr/>
          <a:lstStyle/>
          <a:p>
            <a:pPr eaLnBrk="1" hangingPunct="1"/>
            <a:r>
              <a:rPr lang="en-US" altLang="en-US" sz="3600" dirty="0" smtClean="0"/>
              <a:t>Questions?</a:t>
            </a:r>
          </a:p>
        </p:txBody>
      </p:sp>
      <p:pic>
        <p:nvPicPr>
          <p:cNvPr id="22532"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366" y="2278743"/>
            <a:ext cx="2916884" cy="3631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527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smtClean="0"/>
              <a:t>August</a:t>
            </a:r>
            <a:r>
              <a:rPr lang="en-US" dirty="0"/>
              <a:t>	</a:t>
            </a:r>
          </a:p>
          <a:p>
            <a:r>
              <a:rPr lang="en-US" dirty="0" smtClean="0"/>
              <a:t>Maneuvering Flight</a:t>
            </a:r>
            <a:endParaRPr lang="en-US" dirty="0"/>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39525929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09D7377-4598-410B-81C4-A363C43836B9}" type="slidenum">
              <a:rPr lang="en-US" altLang="en-US" sz="1400" smtClean="0">
                <a:solidFill>
                  <a:schemeClr val="bg1"/>
                </a:solidFill>
                <a:latin typeface="Times New Roman" pitchFamily="18" charset="0"/>
              </a:rPr>
              <a:pPr eaLnBrk="1" hangingPunct="1"/>
              <a:t>2</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72795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Overview	</a:t>
            </a:r>
          </a:p>
        </p:txBody>
      </p:sp>
      <p:sp>
        <p:nvSpPr>
          <p:cNvPr id="15363" name="Content Placeholder 2"/>
          <p:cNvSpPr>
            <a:spLocks noGrp="1"/>
          </p:cNvSpPr>
          <p:nvPr>
            <p:ph idx="1"/>
          </p:nvPr>
        </p:nvSpPr>
        <p:spPr>
          <a:xfrm>
            <a:off x="174625" y="1508125"/>
            <a:ext cx="8737600" cy="4391025"/>
          </a:xfrm>
        </p:spPr>
        <p:txBody>
          <a:bodyPr/>
          <a:lstStyle/>
          <a:p>
            <a:r>
              <a:rPr lang="en-US" altLang="en-US" dirty="0" smtClean="0"/>
              <a:t>&gt; 25% of Fatal Accidents occur in Maneuvering Flight</a:t>
            </a:r>
          </a:p>
          <a:p>
            <a:pPr lvl="1"/>
            <a:r>
              <a:rPr lang="en-US" altLang="en-US" dirty="0" smtClean="0"/>
              <a:t>Half involve Stall Spin</a:t>
            </a:r>
          </a:p>
          <a:p>
            <a:r>
              <a:rPr lang="en-US" altLang="en-US" dirty="0" smtClean="0"/>
              <a:t>Maneuvering Flight Tasks</a:t>
            </a:r>
          </a:p>
          <a:p>
            <a:r>
              <a:rPr lang="en-US" altLang="en-US" dirty="0" smtClean="0"/>
              <a:t>Maneuvering Flight Accidents</a:t>
            </a:r>
          </a:p>
          <a:p>
            <a:r>
              <a:rPr lang="en-US" altLang="en-US" dirty="0" smtClean="0"/>
              <a:t>Tips for Success</a:t>
            </a:r>
          </a:p>
          <a:p>
            <a:endParaRPr lang="en-US" altLang="en-US" dirty="0" smtClean="0"/>
          </a:p>
          <a:p>
            <a:endParaRPr lang="en-US" altLang="en-US" dirty="0" smtClean="0"/>
          </a:p>
        </p:txBody>
      </p:sp>
      <p:sp>
        <p:nvSpPr>
          <p:cNvPr id="1434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49F36B8B-8719-42FF-A97E-963176048723}" type="slidenum">
              <a:rPr lang="en-US" altLang="en-US" sz="1400" smtClean="0">
                <a:solidFill>
                  <a:schemeClr val="bg1"/>
                </a:solidFill>
                <a:latin typeface="Times New Roman" pitchFamily="18" charset="0"/>
              </a:rPr>
              <a:pPr eaLnBrk="1" hangingPunct="1"/>
              <a:t>3</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359527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1673225"/>
            <a:ext cx="7162800" cy="3827463"/>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cs typeface="ＭＳ Ｐゴシック" charset="-128"/>
              </a:rPr>
              <a:t>Takeoffs, landings &amp; go-arounds</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cs typeface="ＭＳ Ｐゴシック" charset="-128"/>
              </a:rPr>
              <a:t>Go-arounds, stalls &amp; spins</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cs typeface="ＭＳ Ｐゴシック" charset="-128"/>
              </a:rPr>
              <a:t>Formation, aerobatics, &amp; training</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cs typeface="ＭＳ Ｐゴシック" charset="-128"/>
              </a:rPr>
              <a:t>Forced landings, buzzing, &amp; photography</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cs typeface="ＭＳ Ｐゴシック" charset="-128"/>
              </a:rPr>
              <a:t>All of the above &amp; more.</a:t>
            </a:r>
          </a:p>
          <a:p>
            <a:pPr marL="514350" indent="-514350" eaLnBrk="1" hangingPunct="1">
              <a:lnSpc>
                <a:spcPct val="90000"/>
              </a:lnSpc>
              <a:spcBef>
                <a:spcPct val="70000"/>
              </a:spcBef>
              <a:buFontTx/>
              <a:buAutoNum type="alphaUcPeriod"/>
              <a:tabLst>
                <a:tab pos="631825" algn="l"/>
              </a:tabLst>
              <a:defRPr/>
            </a:pPr>
            <a:endParaRPr lang="en-US" dirty="0" smtClean="0">
              <a:ea typeface="ＭＳ Ｐゴシック" charset="-128"/>
              <a:cs typeface="ＭＳ Ｐゴシック" charset="-128"/>
            </a:endParaRPr>
          </a:p>
          <a:p>
            <a:pPr marL="0" indent="0" eaLnBrk="1" hangingPunct="1">
              <a:lnSpc>
                <a:spcPct val="90000"/>
              </a:lnSpc>
              <a:spcBef>
                <a:spcPct val="70000"/>
              </a:spcBef>
              <a:buFontTx/>
              <a:buNone/>
              <a:tabLst>
                <a:tab pos="631825" algn="l"/>
              </a:tabLst>
              <a:defRPr/>
            </a:pPr>
            <a:r>
              <a:rPr lang="en-US" dirty="0" smtClean="0">
                <a:ea typeface="ＭＳ Ｐゴシック" charset="-128"/>
                <a:cs typeface="ＭＳ Ｐゴシック" charset="-128"/>
              </a:rPr>
              <a:t>	</a:t>
            </a:r>
          </a:p>
        </p:txBody>
      </p:sp>
      <p:sp>
        <p:nvSpPr>
          <p:cNvPr id="15363" name="Rectangle 3"/>
          <p:cNvSpPr>
            <a:spLocks noGrp="1" noChangeArrowheads="1"/>
          </p:cNvSpPr>
          <p:nvPr>
            <p:ph type="title"/>
          </p:nvPr>
        </p:nvSpPr>
        <p:spPr>
          <a:xfrm>
            <a:off x="468313" y="288925"/>
            <a:ext cx="8472487" cy="1212850"/>
          </a:xfrm>
        </p:spPr>
        <p:txBody>
          <a:bodyPr/>
          <a:lstStyle/>
          <a:p>
            <a:pPr eaLnBrk="1" hangingPunct="1"/>
            <a:r>
              <a:rPr lang="en-US" altLang="en-US" dirty="0" smtClean="0"/>
              <a:t>Maneuvering Flight Involves:</a:t>
            </a:r>
          </a:p>
        </p:txBody>
      </p:sp>
      <p:sp>
        <p:nvSpPr>
          <p:cNvPr id="6" name="AutoShape 4"/>
          <p:cNvSpPr>
            <a:spLocks noChangeArrowheads="1"/>
          </p:cNvSpPr>
          <p:nvPr/>
        </p:nvSpPr>
        <p:spPr bwMode="auto">
          <a:xfrm>
            <a:off x="620713" y="4708525"/>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endParaRPr lang="en-US" altLang="en-US" dirty="0"/>
          </a:p>
        </p:txBody>
      </p:sp>
      <p:sp>
        <p:nvSpPr>
          <p:cNvPr id="1536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F347F51D-FB60-431A-A5FA-847FD0DA9C67}" type="slidenum">
              <a:rPr lang="en-US" altLang="en-US" sz="1400" smtClean="0">
                <a:solidFill>
                  <a:schemeClr val="bg1"/>
                </a:solidFill>
                <a:latin typeface="Times New Roman" pitchFamily="18" charset="0"/>
              </a:rPr>
              <a:pPr eaLnBrk="1" hangingPunct="1"/>
              <a:t>4</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4638521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468313" y="288925"/>
            <a:ext cx="8472487" cy="1212850"/>
          </a:xfrm>
        </p:spPr>
        <p:txBody>
          <a:bodyPr/>
          <a:lstStyle/>
          <a:p>
            <a:pPr eaLnBrk="1" hangingPunct="1"/>
            <a:r>
              <a:rPr lang="en-US" altLang="en-US" dirty="0" smtClean="0"/>
              <a:t>Maneuvering Flight Involves:</a:t>
            </a:r>
          </a:p>
        </p:txBody>
      </p:sp>
      <p:sp>
        <p:nvSpPr>
          <p:cNvPr id="16387"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129BC913-FA91-4485-ABBC-971FB99B91DE}" type="slidenum">
              <a:rPr lang="en-US" altLang="en-US" sz="1400" smtClean="0">
                <a:solidFill>
                  <a:schemeClr val="bg1"/>
                </a:solidFill>
                <a:latin typeface="Times New Roman" pitchFamily="18" charset="0"/>
              </a:rPr>
              <a:pPr eaLnBrk="1" hangingPunct="1"/>
              <a:t>5</a:t>
            </a:fld>
            <a:endParaRPr lang="en-US" altLang="en-US" sz="1400" dirty="0" smtClean="0">
              <a:solidFill>
                <a:schemeClr val="bg1"/>
              </a:solidFill>
              <a:latin typeface="Times New Roman"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0922" y="1422401"/>
            <a:ext cx="2249476" cy="1748968"/>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6" descr="E:\Desktop\My Documents\My Pictures\2004\7Jul\Florida\ClassB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114" y="1422401"/>
            <a:ext cx="2191657" cy="17489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74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4401" y="2665862"/>
            <a:ext cx="2415494" cy="26874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357298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Stall/Spin Accidents</a:t>
            </a:r>
          </a:p>
        </p:txBody>
      </p:sp>
      <p:sp>
        <p:nvSpPr>
          <p:cNvPr id="17411" name="Content Placeholder 2"/>
          <p:cNvSpPr>
            <a:spLocks noGrp="1"/>
          </p:cNvSpPr>
          <p:nvPr>
            <p:ph idx="1"/>
          </p:nvPr>
        </p:nvSpPr>
        <p:spPr/>
        <p:txBody>
          <a:bodyPr/>
          <a:lstStyle/>
          <a:p>
            <a:r>
              <a:rPr lang="en-US" altLang="en-US" dirty="0" smtClean="0"/>
              <a:t>In the traffic pattern</a:t>
            </a:r>
          </a:p>
          <a:p>
            <a:pPr lvl="1"/>
            <a:r>
              <a:rPr lang="en-US" altLang="en-US" dirty="0" smtClean="0"/>
              <a:t>Takeoff 	28 %</a:t>
            </a:r>
          </a:p>
          <a:p>
            <a:pPr lvl="1"/>
            <a:r>
              <a:rPr lang="en-US" altLang="en-US" dirty="0" smtClean="0"/>
              <a:t>Approach	18 %</a:t>
            </a:r>
          </a:p>
          <a:p>
            <a:pPr lvl="1"/>
            <a:r>
              <a:rPr lang="en-US" altLang="en-US" dirty="0" smtClean="0"/>
              <a:t>Go Around	  6 %</a:t>
            </a:r>
          </a:p>
          <a:p>
            <a:pPr lvl="2"/>
            <a:r>
              <a:rPr lang="en-US" altLang="en-US" dirty="0" smtClean="0"/>
              <a:t>Crosswind </a:t>
            </a:r>
          </a:p>
          <a:p>
            <a:r>
              <a:rPr lang="en-US" altLang="en-US" dirty="0" smtClean="0"/>
              <a:t>Maneuvering	 </a:t>
            </a:r>
            <a:r>
              <a:rPr lang="en-US" altLang="en-US" sz="2400" b="0" dirty="0" smtClean="0"/>
              <a:t>41%</a:t>
            </a:r>
            <a:endParaRPr lang="en-US" altLang="en-US" sz="2400" dirty="0" smtClean="0"/>
          </a:p>
        </p:txBody>
      </p:sp>
      <p:sp>
        <p:nvSpPr>
          <p:cNvPr id="1741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C464FA92-E5CD-4822-BA8D-B20DE8015792}" type="slidenum">
              <a:rPr lang="en-US" altLang="en-US" sz="1400" smtClean="0">
                <a:solidFill>
                  <a:schemeClr val="bg1"/>
                </a:solidFill>
                <a:latin typeface="Times New Roman" pitchFamily="18" charset="0"/>
              </a:rPr>
              <a:pPr eaLnBrk="1" hangingPunct="1"/>
              <a:t>6</a:t>
            </a:fld>
            <a:endParaRPr lang="en-US" altLang="en-US" sz="1400" dirty="0" smtClean="0">
              <a:solidFill>
                <a:schemeClr val="bg1"/>
              </a:solidFill>
              <a:latin typeface="Times New Roman" pitchFamily="18" charset="0"/>
            </a:endParaRPr>
          </a:p>
        </p:txBody>
      </p:sp>
      <p:pic>
        <p:nvPicPr>
          <p:cNvPr id="54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59" t="3707" r="5073" b="3620"/>
          <a:stretch/>
        </p:blipFill>
        <p:spPr bwMode="auto">
          <a:xfrm>
            <a:off x="4867509" y="2565070"/>
            <a:ext cx="4015233" cy="3018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8632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Stalls</a:t>
            </a:r>
          </a:p>
        </p:txBody>
      </p:sp>
      <p:sp>
        <p:nvSpPr>
          <p:cNvPr id="18435" name="Content Placeholder 2"/>
          <p:cNvSpPr>
            <a:spLocks noGrp="1"/>
          </p:cNvSpPr>
          <p:nvPr>
            <p:ph idx="1"/>
          </p:nvPr>
        </p:nvSpPr>
        <p:spPr/>
        <p:txBody>
          <a:bodyPr/>
          <a:lstStyle/>
          <a:p>
            <a:endParaRPr lang="en-US" altLang="en-US" dirty="0" smtClean="0"/>
          </a:p>
        </p:txBody>
      </p:sp>
      <p:sp>
        <p:nvSpPr>
          <p:cNvPr id="18436"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DEBF4FC1-88CC-467B-9D3B-801C2400691E}" type="slidenum">
              <a:rPr lang="en-US" altLang="en-US" sz="1400" smtClean="0">
                <a:solidFill>
                  <a:schemeClr val="bg1"/>
                </a:solidFill>
                <a:latin typeface="Times New Roman" pitchFamily="18" charset="0"/>
              </a:rPr>
              <a:pPr eaLnBrk="1" hangingPunct="1"/>
              <a:t>7</a:t>
            </a:fld>
            <a:endParaRPr lang="en-US" altLang="en-US" sz="1400" dirty="0" smtClean="0">
              <a:solidFill>
                <a:schemeClr val="bg1"/>
              </a:solidFill>
              <a:latin typeface="Times New Roman" pitchFamily="18" charset="0"/>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l="17580" t="4716" r="9325"/>
          <a:stretch>
            <a:fillRect/>
          </a:stretch>
        </p:blipFill>
        <p:spPr bwMode="auto">
          <a:xfrm>
            <a:off x="495300" y="1508125"/>
            <a:ext cx="7962900" cy="40955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601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Angle of Attack </a:t>
            </a:r>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14286" r="37917"/>
          <a:stretch/>
        </p:blipFill>
        <p:spPr>
          <a:xfrm>
            <a:off x="555173" y="1216025"/>
            <a:ext cx="1456871" cy="26670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46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C3ABAFBA-ACE2-447C-8F10-BEF513922F58}" type="slidenum">
              <a:rPr lang="en-US" altLang="en-US" sz="1400" smtClean="0">
                <a:solidFill>
                  <a:schemeClr val="bg1"/>
                </a:solidFill>
                <a:latin typeface="Times New Roman" pitchFamily="18" charset="0"/>
              </a:rPr>
              <a:pPr eaLnBrk="1" hangingPunct="1"/>
              <a:t>8</a:t>
            </a:fld>
            <a:endParaRPr lang="en-US" altLang="en-US" sz="1400" dirty="0" smtClean="0">
              <a:solidFill>
                <a:schemeClr val="bg1"/>
              </a:solidFill>
              <a:latin typeface="Times New Roman" pitchFamily="18" charset="0"/>
            </a:endParaRPr>
          </a:p>
        </p:txBody>
      </p:sp>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44" y="4264025"/>
            <a:ext cx="1905000" cy="1257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84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022" y="298093"/>
            <a:ext cx="1857376" cy="2571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75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766" y="1583968"/>
            <a:ext cx="4564743" cy="34242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5022" y="4073525"/>
            <a:ext cx="1704975" cy="1638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4604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Turns about a point</a:t>
            </a:r>
          </a:p>
        </p:txBody>
      </p:sp>
      <p:sp>
        <p:nvSpPr>
          <p:cNvPr id="20483" name="Content Placeholder 2"/>
          <p:cNvSpPr>
            <a:spLocks noGrp="1"/>
          </p:cNvSpPr>
          <p:nvPr>
            <p:ph idx="1"/>
          </p:nvPr>
        </p:nvSpPr>
        <p:spPr/>
        <p:txBody>
          <a:bodyPr/>
          <a:lstStyle/>
          <a:p>
            <a:endParaRPr lang="en-US" altLang="en-US" dirty="0" smtClean="0"/>
          </a:p>
        </p:txBody>
      </p:sp>
      <p:sp>
        <p:nvSpPr>
          <p:cNvPr id="2048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8E90CBCE-8C30-426B-8E07-8023E4B4D81E}" type="slidenum">
              <a:rPr lang="en-US" altLang="en-US" sz="1400" smtClean="0">
                <a:solidFill>
                  <a:schemeClr val="bg1"/>
                </a:solidFill>
                <a:latin typeface="Times New Roman" pitchFamily="18" charset="0"/>
              </a:rPr>
              <a:pPr eaLnBrk="1" hangingPunct="1"/>
              <a:t>9</a:t>
            </a:fld>
            <a:endParaRPr lang="en-US" altLang="en-US" sz="1400" dirty="0" smtClean="0">
              <a:solidFill>
                <a:schemeClr val="bg1"/>
              </a:solidFill>
              <a:latin typeface="Times New Roman" pitchFamily="18" charset="0"/>
            </a:endParaRPr>
          </a:p>
        </p:txBody>
      </p:sp>
      <p:pic>
        <p:nvPicPr>
          <p:cNvPr id="1843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 b="-3203"/>
          <a:stretch/>
        </p:blipFill>
        <p:spPr bwMode="auto">
          <a:xfrm>
            <a:off x="1572226" y="1198024"/>
            <a:ext cx="5980041" cy="44323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6439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5YDFD77UPU3F-311-879</_dlc_DocId>
    <_dlc_DocIdUrl xmlns="04289566-cf42-4ce7-aa7c-2469c3d4502e">
      <Url>https://avssp.faa.gov/avs/afsfaast/_layouts/15/DocIdRedir.aspx?ID=5YDFD77UPU3F-311-879</Url>
      <Description>5YDFD77UPU3F-311-879</Description>
    </_dlc_DocIdUrl>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2.xml><?xml version="1.0" encoding="utf-8"?>
<ds:datastoreItem xmlns:ds="http://schemas.openxmlformats.org/officeDocument/2006/customXml" ds:itemID="{0B80675E-01F7-49AA-B61E-EE85CFCAD03B}">
  <ds:schemaRef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428a51a3-9dcf-4c6f-9a55-61372affcb0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4.xml><?xml version="1.0" encoding="utf-8"?>
<ds:datastoreItem xmlns:ds="http://schemas.openxmlformats.org/officeDocument/2006/customXml" ds:itemID="{4E262A97-14A6-41A5-9381-40B8154B96D7}"/>
</file>

<file path=docProps/app.xml><?xml version="1.0" encoding="utf-8"?>
<Properties xmlns="http://schemas.openxmlformats.org/officeDocument/2006/extended-properties" xmlns:vt="http://schemas.openxmlformats.org/officeDocument/2006/docPropsVTypes">
  <Template/>
  <TotalTime>4362</TotalTime>
  <Words>1437</Words>
  <Application>Microsoft Office PowerPoint</Application>
  <PresentationFormat>On-screen Show (4:3)</PresentationFormat>
  <Paragraphs>180</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ＭＳ Ｐゴシック</vt: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Maneuvering Flight Involves:</vt:lpstr>
      <vt:lpstr>Maneuvering Flight Involves:</vt:lpstr>
      <vt:lpstr>Stall/Spin Accidents</vt:lpstr>
      <vt:lpstr>Stalls</vt:lpstr>
      <vt:lpstr>Angle of Attack </vt:lpstr>
      <vt:lpstr>Turns about a point</vt:lpstr>
      <vt:lpstr>Moose Stalls</vt:lpstr>
      <vt:lpstr>Safety Tip</vt:lpstr>
      <vt:lpstr>Buzzing – 32%</vt:lpstr>
      <vt:lpstr>PowerPoint Presentation</vt:lpstr>
      <vt:lpstr>Questions?</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Brunner, Felice (FAA)</cp:lastModifiedBy>
  <cp:revision>265</cp:revision>
  <dcterms:created xsi:type="dcterms:W3CDTF">2005-01-28T20:32:53Z</dcterms:created>
  <dcterms:modified xsi:type="dcterms:W3CDTF">2017-10-13T12:39:54Z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94e777bf-0a22-47d9-8073-81e16b621edd</vt:lpwstr>
  </property>
</Properties>
</file>