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5"/>
    <p:sldMasterId id="2147483661" r:id="rId6"/>
  </p:sldMasterIdLst>
  <p:notesMasterIdLst>
    <p:notesMasterId r:id="rId33"/>
  </p:notesMasterIdLst>
  <p:handoutMasterIdLst>
    <p:handoutMasterId r:id="rId34"/>
  </p:handoutMasterIdLst>
  <p:sldIdLst>
    <p:sldId id="273" r:id="rId7"/>
    <p:sldId id="290" r:id="rId8"/>
    <p:sldId id="291" r:id="rId9"/>
    <p:sldId id="311" r:id="rId10"/>
    <p:sldId id="312" r:id="rId11"/>
    <p:sldId id="313" r:id="rId12"/>
    <p:sldId id="314" r:id="rId13"/>
    <p:sldId id="315" r:id="rId14"/>
    <p:sldId id="292" r:id="rId15"/>
    <p:sldId id="293" r:id="rId16"/>
    <p:sldId id="294" r:id="rId17"/>
    <p:sldId id="295" r:id="rId18"/>
    <p:sldId id="296" r:id="rId19"/>
    <p:sldId id="297" r:id="rId20"/>
    <p:sldId id="298" r:id="rId21"/>
    <p:sldId id="299" r:id="rId22"/>
    <p:sldId id="300" r:id="rId23"/>
    <p:sldId id="301" r:id="rId24"/>
    <p:sldId id="304" r:id="rId25"/>
    <p:sldId id="303" r:id="rId26"/>
    <p:sldId id="306" r:id="rId27"/>
    <p:sldId id="307" r:id="rId28"/>
    <p:sldId id="302" r:id="rId29"/>
    <p:sldId id="309" r:id="rId30"/>
    <p:sldId id="310" r:id="rId31"/>
    <p:sldId id="316" r:id="rId32"/>
  </p:sldIdLst>
  <p:sldSz cx="12192000" cy="6858000"/>
  <p:notesSz cx="6858000" cy="9296400"/>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D0E1773-2C58-4A1C-9F4D-09A126D9EB70}">
          <p14:sldIdLst>
            <p14:sldId id="273"/>
            <p14:sldId id="290"/>
            <p14:sldId id="291"/>
            <p14:sldId id="311"/>
            <p14:sldId id="312"/>
            <p14:sldId id="313"/>
            <p14:sldId id="314"/>
            <p14:sldId id="315"/>
            <p14:sldId id="292"/>
            <p14:sldId id="293"/>
            <p14:sldId id="294"/>
            <p14:sldId id="295"/>
            <p14:sldId id="296"/>
            <p14:sldId id="297"/>
            <p14:sldId id="298"/>
            <p14:sldId id="299"/>
            <p14:sldId id="300"/>
            <p14:sldId id="301"/>
            <p14:sldId id="304"/>
            <p14:sldId id="303"/>
            <p14:sldId id="306"/>
            <p14:sldId id="307"/>
            <p14:sldId id="302"/>
            <p14:sldId id="309"/>
            <p14:sldId id="310"/>
            <p14:sldId id="316"/>
          </p14:sldIdLst>
        </p14:section>
      </p14:sectionLst>
    </p:ext>
    <p:ext uri="{EFAFB233-063F-42B5-8137-9DF3F51BA10A}">
      <p15:sldGuideLst xmlns:p15="http://schemas.microsoft.com/office/powerpoint/2012/main">
        <p15:guide id="1" orient="horz" pos="536" userDrawn="1">
          <p15:clr>
            <a:srgbClr val="A4A3A4"/>
          </p15:clr>
        </p15:guide>
        <p15:guide id="2" pos="452" userDrawn="1">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99"/>
    <a:srgbClr val="FFCC00"/>
    <a:srgbClr val="DDDDDD"/>
    <a:srgbClr val="C0C0C0"/>
    <a:srgbClr val="1D2F68"/>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09" autoAdjust="0"/>
    <p:restoredTop sz="44020" autoAdjust="0"/>
  </p:normalViewPr>
  <p:slideViewPr>
    <p:cSldViewPr snapToGrid="0">
      <p:cViewPr varScale="1">
        <p:scale>
          <a:sx n="40" d="100"/>
          <a:sy n="40" d="100"/>
        </p:scale>
        <p:origin x="1411" y="38"/>
      </p:cViewPr>
      <p:guideLst>
        <p:guide orient="horz" pos="536"/>
        <p:guide pos="4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8" d="100"/>
          <a:sy n="58" d="100"/>
        </p:scale>
        <p:origin x="-1674" y="-78"/>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4579"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dirty="0"/>
          </a:p>
        </p:txBody>
      </p:sp>
      <p:sp>
        <p:nvSpPr>
          <p:cNvPr id="24580"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4581"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87C48A99-3596-4E58-ABE8-9D998A9384AB}" type="slidenum">
              <a:rPr lang="en-US"/>
              <a:pPr/>
              <a:t>‹#›</a:t>
            </a:fld>
            <a:endParaRPr lang="en-US" dirty="0"/>
          </a:p>
        </p:txBody>
      </p:sp>
    </p:spTree>
    <p:extLst>
      <p:ext uri="{BB962C8B-B14F-4D97-AF65-F5344CB8AC3E}">
        <p14:creationId xmlns:p14="http://schemas.microsoft.com/office/powerpoint/2010/main" val="230956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1507" name="Rectangle 3"/>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dirty="0"/>
          </a:p>
        </p:txBody>
      </p:sp>
      <p:sp>
        <p:nvSpPr>
          <p:cNvPr id="21508" name="Rectangle 4"/>
          <p:cNvSpPr>
            <a:spLocks noGrp="1" noRot="1" noChangeAspect="1" noChangeArrowheads="1" noTextEdit="1"/>
          </p:cNvSpPr>
          <p:nvPr>
            <p:ph type="sldImg" idx="2"/>
          </p:nvPr>
        </p:nvSpPr>
        <p:spPr bwMode="auto">
          <a:xfrm>
            <a:off x="331788" y="696913"/>
            <a:ext cx="61976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14400" y="4416425"/>
            <a:ext cx="50292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1511" name="Rectangle 7"/>
          <p:cNvSpPr>
            <a:spLocks noGrp="1" noChangeArrowheads="1"/>
          </p:cNvSpPr>
          <p:nvPr>
            <p:ph type="sldNum" sz="quarter" idx="5"/>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55D68406-F15C-4303-97CE-0E3EE59880C4}" type="slidenum">
              <a:rPr lang="en-US"/>
              <a:pPr/>
              <a:t>‹#›</a:t>
            </a:fld>
            <a:endParaRPr lang="en-US" dirty="0"/>
          </a:p>
        </p:txBody>
      </p:sp>
    </p:spTree>
    <p:extLst>
      <p:ext uri="{BB962C8B-B14F-4D97-AF65-F5344CB8AC3E}">
        <p14:creationId xmlns:p14="http://schemas.microsoft.com/office/powerpoint/2010/main" val="3440067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a:t>
            </a:fld>
            <a:endParaRPr lang="en-US" dirty="0"/>
          </a:p>
        </p:txBody>
      </p:sp>
      <p:sp>
        <p:nvSpPr>
          <p:cNvPr id="33794" name="Rectangle 2"/>
          <p:cNvSpPr>
            <a:spLocks noGrp="1" noRot="1" noChangeAspect="1" noChangeArrowheads="1" noTextEdit="1"/>
          </p:cNvSpPr>
          <p:nvPr>
            <p:ph type="sldImg"/>
          </p:nvPr>
        </p:nvSpPr>
        <p:spPr>
          <a:xfrm>
            <a:off x="331788" y="696913"/>
            <a:ext cx="6197600" cy="3486150"/>
          </a:xfrm>
          <a:ln/>
        </p:spPr>
      </p:sp>
      <p:sp>
        <p:nvSpPr>
          <p:cNvPr id="33795"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i="0" u="none" strike="noStrike" kern="1200" smtClean="0">
                <a:solidFill>
                  <a:schemeClr val="tx1"/>
                </a:solidFill>
                <a:effectLst/>
                <a:latin typeface="Times New Roman" pitchFamily="18" charset="0"/>
                <a:ea typeface="+mn-ea"/>
                <a:cs typeface="+mn-cs"/>
              </a:rPr>
              <a:t>2018/4-5-125 </a:t>
            </a:r>
            <a:r>
              <a:rPr lang="en-US" sz="1200" b="1" i="0" u="none" strike="noStrike" kern="1200" dirty="0" smtClean="0">
                <a:solidFill>
                  <a:schemeClr val="tx1"/>
                </a:solidFill>
                <a:effectLst/>
                <a:latin typeface="Times New Roman" pitchFamily="18" charset="0"/>
                <a:ea typeface="+mn-ea"/>
                <a:cs typeface="+mn-cs"/>
              </a:rPr>
              <a:t>(I) PP </a:t>
            </a:r>
            <a:r>
              <a:rPr lang="en-US" dirty="0" smtClean="0">
                <a:latin typeface="Times New Roman" pitchFamily="18" charset="0"/>
                <a:ea typeface="ＭＳ Ｐゴシック" pitchFamily="34" charset="-128"/>
              </a:rPr>
              <a:t>Original Author: John Steuernagle FAA SPPM 11/23/2015;  POC (Kevin Clover), FAA SPPM Operations Lead, Office 562-888-2020; revised by (Name) (MM/DD/YYYY)</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1" dirty="0" smtClean="0">
              <a:latin typeface="Times New Roman" pitchFamily="18" charset="0"/>
              <a:ea typeface="ＭＳ Ｐゴシック" pitchFamily="34" charset="-128"/>
            </a:endParaRPr>
          </a:p>
          <a:p>
            <a:pPr eaLnBrk="1" hangingPunct="1"/>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This is the title slide </a:t>
            </a:r>
            <a:r>
              <a:rPr lang="en-US" b="0" i="1" dirty="0" smtClean="0">
                <a:latin typeface="Times New Roman" pitchFamily="18" charset="0"/>
                <a:ea typeface="ＭＳ Ｐゴシック" pitchFamily="34" charset="-128"/>
              </a:rPr>
              <a:t>for </a:t>
            </a:r>
            <a:r>
              <a:rPr lang="en-US" b="1" i="1" dirty="0" smtClean="0">
                <a:latin typeface="Times New Roman" pitchFamily="18" charset="0"/>
                <a:ea typeface="ＭＳ Ｐゴシック" pitchFamily="34" charset="-128"/>
              </a:rPr>
              <a:t>Aircraft Performance</a:t>
            </a:r>
            <a:endParaRPr lang="en-US" dirty="0" smtClean="0">
              <a:latin typeface="Times New Roman" pitchFamily="18" charset="0"/>
              <a:ea typeface="ＭＳ Ｐゴシック" pitchFamily="34" charset="-128"/>
            </a:endParaRP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Presentation notes  (stage direction and  presentation suggestions) will be preceded by a  </a:t>
            </a:r>
            <a:r>
              <a:rPr lang="en-US" b="1" dirty="0" smtClean="0">
                <a:latin typeface="Times New Roman" pitchFamily="18" charset="0"/>
                <a:ea typeface="ＭＳ Ｐゴシック" pitchFamily="34" charset="-128"/>
              </a:rPr>
              <a:t>Bold header: </a:t>
            </a:r>
            <a:r>
              <a:rPr lang="en-US" i="1" dirty="0" smtClean="0">
                <a:latin typeface="Times New Roman" pitchFamily="18" charset="0"/>
                <a:ea typeface="ＭＳ Ｐゴシック" pitchFamily="34" charset="-128"/>
              </a:rPr>
              <a:t>the notes themselves will be in Italic fonts.  </a:t>
            </a:r>
          </a:p>
          <a:p>
            <a:pPr eaLnBrk="1" hangingPunct="1"/>
            <a:endParaRPr lang="en-US" i="1" dirty="0" smtClean="0">
              <a:latin typeface="Times New Roman" pitchFamily="18" charset="0"/>
              <a:ea typeface="ＭＳ Ｐゴシック" pitchFamily="34" charset="-128"/>
            </a:endParaRPr>
          </a:p>
          <a:p>
            <a:pPr eaLnBrk="1" hangingPunct="1"/>
            <a:r>
              <a:rPr lang="en-US" b="1" i="1" dirty="0" smtClean="0">
                <a:latin typeface="Times New Roman" pitchFamily="18" charset="0"/>
                <a:ea typeface="ＭＳ Ｐゴシック" pitchFamily="34" charset="-128"/>
              </a:rPr>
              <a:t>Program control instructions </a:t>
            </a:r>
            <a:r>
              <a:rPr lang="en-US" i="1" dirty="0" smtClean="0">
                <a:latin typeface="Times New Roman" pitchFamily="18" charset="0"/>
                <a:ea typeface="ＭＳ Ｐゴシック" pitchFamily="34" charset="-128"/>
              </a:rPr>
              <a:t>will be in bold fonts and look like this:  </a:t>
            </a:r>
            <a:r>
              <a:rPr lang="en-US" b="1" dirty="0" smtClean="0">
                <a:latin typeface="Times New Roman" pitchFamily="18" charset="0"/>
                <a:ea typeface="ＭＳ Ｐゴシック" pitchFamily="34" charset="-128"/>
              </a:rPr>
              <a:t>(Click) </a:t>
            </a:r>
            <a:r>
              <a:rPr lang="en-US" i="1" dirty="0" smtClean="0">
                <a:latin typeface="Times New Roman" pitchFamily="18" charset="0"/>
                <a:ea typeface="ＭＳ Ｐゴシック" pitchFamily="34" charset="-128"/>
              </a:rPr>
              <a:t>for building information within a slide;  or this:  </a:t>
            </a:r>
            <a:r>
              <a:rPr lang="en-US" b="1" dirty="0" smtClean="0">
                <a:latin typeface="Times New Roman" pitchFamily="18" charset="0"/>
                <a:ea typeface="ＭＳ Ｐゴシック" pitchFamily="34" charset="-128"/>
              </a:rPr>
              <a:t>(Next Slide) </a:t>
            </a:r>
            <a:r>
              <a:rPr lang="en-US" i="1" dirty="0" smtClean="0">
                <a:latin typeface="Times New Roman" pitchFamily="18" charset="0"/>
                <a:ea typeface="ＭＳ Ｐゴシック" pitchFamily="34" charset="-128"/>
              </a:rPr>
              <a:t>for slide advance.</a:t>
            </a:r>
            <a:endParaRPr lang="en-US" b="1" dirty="0" smtClean="0">
              <a:latin typeface="Times New Roman" pitchFamily="18" charset="0"/>
              <a:ea typeface="ＭＳ Ｐゴシック" pitchFamily="34" charset="-128"/>
            </a:endParaRP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Some slides may contain background information that supports the concepts presented in the program.  </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Background information will always appear last and will be preceded by a bold  </a:t>
            </a:r>
            <a:r>
              <a:rPr lang="en-US" b="1" dirty="0" smtClean="0">
                <a:latin typeface="Times New Roman" pitchFamily="18" charset="0"/>
                <a:ea typeface="ＭＳ Ｐゴシック" pitchFamily="34" charset="-128"/>
              </a:rPr>
              <a:t>Background: </a:t>
            </a:r>
            <a:r>
              <a:rPr lang="en-US" i="1" dirty="0" smtClean="0">
                <a:latin typeface="Times New Roman" pitchFamily="18" charset="0"/>
                <a:ea typeface="ＭＳ Ｐゴシック" pitchFamily="34" charset="-128"/>
              </a:rPr>
              <a:t>identification.</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We have included a script of suggested dialog with each slide.  Presenters may read the script or modify it to suit their own presentation style.</a:t>
            </a:r>
          </a:p>
          <a:p>
            <a:pPr eaLnBrk="1" hangingPunct="1"/>
            <a:endParaRPr lang="en-US"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The production team hope you and your audience will enjoy the show.   Break a leg!  </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331788" y="696913"/>
            <a:ext cx="6197600" cy="3486150"/>
          </a:xfrm>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When we speak of aircraft performance we’re usually answering 3 basic questions:</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How much can I haul?</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How far can I go?</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How long will it take me?  </a:t>
            </a:r>
          </a:p>
          <a:p>
            <a:endParaRPr lang="en-US" b="1"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It sounds simple but an exquisite set of interdependent variables must be considered in order to answer each of these questions.  Most of these variables have to do with aircraft performance but the most important variable does not.  </a:t>
            </a:r>
          </a:p>
          <a:p>
            <a:endParaRPr lang="en-US"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	</a:t>
            </a: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8CB22093-52D5-4AE7-82F3-3637BC83FF38}" type="slidenum">
              <a:rPr lang="en-US" sz="1200" smtClean="0">
                <a:latin typeface="Times New Roman" pitchFamily="18" charset="0"/>
              </a:rPr>
              <a:pPr eaLnBrk="1" hangingPunct="1"/>
              <a:t>10</a:t>
            </a:fld>
            <a:endParaRPr lang="en-US" sz="1200" dirty="0"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331788" y="696913"/>
            <a:ext cx="6197600" cy="3486150"/>
          </a:xfrm>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A good way to plan a flight is to decide how much weight you want to haul to what destination.  Start with crew and passengers.  Then add cargo.  If these items alone exceed your aircraft’s capability you’ll either have to make multiple trips or get a bigger aircraft.  </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Once you know how much you want to haul you can figure out how much fuel you can take and that – together with your weather information will tell you how far you can go.  If you have enough to get to the destination plus alternate plus reserve you’re golden.  If not – you’ll have to plan an en route fuel stop.</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Now it’s time to run</a:t>
            </a:r>
            <a:r>
              <a:rPr lang="en-US" baseline="0" dirty="0" smtClean="0">
                <a:latin typeface="Times New Roman" pitchFamily="18" charset="0"/>
                <a:ea typeface="ＭＳ Ｐゴシック" pitchFamily="34" charset="-128"/>
              </a:rPr>
              <a:t> a weight and balance calculation to make sure you will be operating within weight and balance limitations and to have information to use in predicting aircraft performance.</a:t>
            </a:r>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	</a:t>
            </a: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C59FB67A-4771-4ADB-B4E5-4A95BFB27844}" type="slidenum">
              <a:rPr lang="en-US" sz="1200" smtClean="0">
                <a:latin typeface="Times New Roman" pitchFamily="18" charset="0"/>
              </a:rPr>
              <a:pPr eaLnBrk="1" hangingPunct="1"/>
              <a:t>11</a:t>
            </a:fld>
            <a:endParaRPr lang="en-US" sz="1200" dirty="0"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331788" y="696913"/>
            <a:ext cx="6197600" cy="3486150"/>
          </a:xfrm>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But wait – there’s more.  You’ll also have to consider your departure &amp; arrival airports runway lengths, obstructions &amp; expected density altitude.  If the field is short and/or obstructed you may not be able to safely fly with a full load.  One more thing – Just because the book says the aircraft can do it doesn’t mean you can do it.  Pilot skill and experience count for a lot when you’re trying to duplicate POH performance figures.  So be conservative when you calculate your performance and consider adding a safety factor.  Some pilots add 50% to their takeoff and landing calculations for safety.  </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Now we can figure all of this out by consulting the POH right?  Maybe not.  There’s one more huge variable to consider and I bet you know what it is.</a:t>
            </a:r>
          </a:p>
          <a:p>
            <a:endParaRPr lang="en-US"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	</a:t>
            </a: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08F4CEBB-31B0-438A-B888-50857D55467C}" type="slidenum">
              <a:rPr lang="en-US" sz="1200" smtClean="0">
                <a:latin typeface="Times New Roman" pitchFamily="18" charset="0"/>
              </a:rPr>
              <a:pPr eaLnBrk="1" hangingPunct="1"/>
              <a:t>12</a:t>
            </a:fld>
            <a:endParaRPr lang="en-US" sz="1200" dirty="0"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331788" y="696913"/>
            <a:ext cx="6197600" cy="3486150"/>
          </a:xfrm>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So what’s the greatest variable in all this?  </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That’s right – the pilot.  Let’s face it.  The POH figures and all of our calculations don’t mean much if we can’t duplicate them in our flying.  That’s why it’s important to document your performance capability at least yearly with a CFI.  Fly at a typical mission weight and try to duplicate or simulate mission density altitudes.  That way you’ll know what you and your aircraft can do.  </a:t>
            </a:r>
          </a:p>
          <a:p>
            <a:endParaRPr lang="en-US"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	</a:t>
            </a: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C22F5473-CFF5-47BC-99A0-7FC1F3FE752F}" type="slidenum">
              <a:rPr lang="en-US" sz="1200" smtClean="0">
                <a:latin typeface="Times New Roman" pitchFamily="18" charset="0"/>
              </a:rPr>
              <a:pPr eaLnBrk="1" hangingPunct="1"/>
              <a:t>13</a:t>
            </a:fld>
            <a:endParaRPr lang="en-US" sz="1200" dirty="0"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331788" y="696913"/>
            <a:ext cx="6197600" cy="3486150"/>
          </a:xfrm>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In order to know what performance you and your flying machine are capable of; you’ll need to establish a baseline.  Think of your baseline as an omnibus reference that relates pilot and aircraft performance under a given set of environmental circumstances on a given day.</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Human factors such as fatigue and environmental factors such as higher density altitudes will result in performance below the baseline while proficiency training and lighter loading will likely result in above baseline performance.  </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The key point to remember is that for any given flight; you need to determine how you and your aircraft will perform. Your baseline is the foundation of that determination. </a:t>
            </a:r>
          </a:p>
          <a:p>
            <a:endParaRPr lang="en-US"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0A5F14E3-6B8B-4A55-8BA8-66B6A09D8A60}" type="slidenum">
              <a:rPr lang="en-US" sz="1200" smtClean="0">
                <a:latin typeface="Times New Roman" pitchFamily="18" charset="0"/>
              </a:rPr>
              <a:pPr eaLnBrk="1" hangingPunct="1"/>
              <a:t>14</a:t>
            </a:fld>
            <a:endParaRPr lang="en-US" sz="1200" dirty="0"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331788" y="696913"/>
            <a:ext cx="6197600" cy="3486150"/>
          </a:xfrm>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Here’s a sample baseline calculation sheet extracted from the Alaskan Off-Airport Operations Guide available on FAASafety.gov at the URL below.</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To establish your baseline we suggest you load your aircraft with a typical mix of fuel, cargo, and passengers.  (We recommend that one of those passengers be your CFI.)  Calculate your test weight and note runway condition, elevation, density altitude, wind direction and speed.  </a:t>
            </a:r>
            <a:r>
              <a:rPr lang="en-US" b="1" dirty="0" smtClean="0">
                <a:latin typeface="Times New Roman" pitchFamily="18" charset="0"/>
                <a:ea typeface="ＭＳ Ｐゴシック" pitchFamily="34" charset="-128"/>
              </a:rPr>
              <a:t>(Click)</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Also note what rotation and climb speeds you intend to use and calculate 70% of the rotation speed.  We’ll explain why that’s important in the next slide.</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Next you’ll fly several takeoffs and landings noting your performance on each trial.  When you’re done you can average your performance figures and complete your baseline chart.  </a:t>
            </a:r>
          </a:p>
          <a:p>
            <a:endParaRPr lang="en-US"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8795524E-50D0-4274-8A75-CC9BB135E119}" type="slidenum">
              <a:rPr lang="en-US" sz="1200" smtClean="0">
                <a:latin typeface="Times New Roman" pitchFamily="18" charset="0"/>
              </a:rPr>
              <a:pPr eaLnBrk="1" hangingPunct="1"/>
              <a:t>15</a:t>
            </a:fld>
            <a:endParaRPr lang="en-US" sz="1200" dirty="0"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331788" y="696913"/>
            <a:ext cx="6197600" cy="3486150"/>
          </a:xfrm>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Here are some rules of thumb when making takeoff calculations.  </a:t>
            </a:r>
            <a:r>
              <a:rPr lang="en-US" b="1" dirty="0" smtClean="0">
                <a:latin typeface="Times New Roman" pitchFamily="18" charset="0"/>
                <a:ea typeface="ＭＳ Ｐゴシック" pitchFamily="34" charset="-128"/>
              </a:rPr>
              <a:t>(Click)</a:t>
            </a:r>
          </a:p>
          <a:p>
            <a:endParaRPr lang="en-US" b="1"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If you have a fixed pitch prop, add 15% to your calculated takeoff distance for each 1000 foot increase in density altitude up to 8000 feet. </a:t>
            </a:r>
            <a:r>
              <a:rPr lang="en-US" b="1" dirty="0" smtClean="0">
                <a:latin typeface="Times New Roman" pitchFamily="18" charset="0"/>
                <a:ea typeface="ＭＳ Ｐゴシック" pitchFamily="34" charset="-128"/>
              </a:rPr>
              <a:t>(Click)</a:t>
            </a:r>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For constant speed props add 12% per 1000 feet of density altitude up to 6000 feet. </a:t>
            </a:r>
            <a:r>
              <a:rPr lang="en-US" b="1" dirty="0" smtClean="0">
                <a:latin typeface="Times New Roman" pitchFamily="18" charset="0"/>
                <a:ea typeface="ＭＳ Ｐゴシック" pitchFamily="34" charset="-128"/>
              </a:rPr>
              <a:t>(Click)</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When planning takeoff from short unobstructed runways establish a landmark at 50% of your calculated takeoff distance. </a:t>
            </a:r>
            <a:r>
              <a:rPr lang="en-US" b="1" dirty="0" smtClean="0">
                <a:latin typeface="Times New Roman" pitchFamily="18" charset="0"/>
                <a:ea typeface="ＭＳ Ｐゴシック" pitchFamily="34" charset="-128"/>
              </a:rPr>
              <a:t>(Click)</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When on the take off roll you should have 70% of your rotation speed at that point.  If you don’t – the safest thing is to abort the takeoff and reduce weight or wait for more favorable wind and temperature conditions.   In this example we’re assuming a rotation speed of 60 knots or MPH.  70% of 60 is 42.  The number you’ll want to see at the halfway point  </a:t>
            </a:r>
            <a:r>
              <a:rPr lang="en-US" b="1" dirty="0" smtClean="0">
                <a:latin typeface="Times New Roman" pitchFamily="18" charset="0"/>
                <a:ea typeface="ＭＳ Ｐゴシック" pitchFamily="34" charset="-128"/>
              </a:rPr>
              <a:t>(Click)</a:t>
            </a:r>
          </a:p>
          <a:p>
            <a:endParaRPr lang="en-US" b="1"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If you must clear obstructions on takeoff you’ll need to have 70% of your rotation speed by the time you’ve travelled  30% of your available takeoff distance.  </a:t>
            </a:r>
          </a:p>
          <a:p>
            <a:endParaRPr lang="en-US"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DC3877F6-AEAA-4DC2-85DC-86812085211C}" type="slidenum">
              <a:rPr lang="en-US" sz="1200" smtClean="0">
                <a:latin typeface="Times New Roman" pitchFamily="18" charset="0"/>
              </a:rPr>
              <a:pPr eaLnBrk="1" hangingPunct="1"/>
              <a:t>16</a:t>
            </a:fld>
            <a:endParaRPr lang="en-US" sz="1200" dirty="0"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331788" y="696913"/>
            <a:ext cx="6197600" cy="3486150"/>
          </a:xfrm>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You’ll want to be stabilized on final approach with full flaps at 1.3 times the stalling speed in landing configuration.</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Don’t cut your final short.  Make it long enough to be stabile and go around if you’re unstable.  </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By the way – the photos on this and the previous slide are of an annual takeoff and landing competition held in Valdez, Alaska.  We strongly suggest you don’t try this at home without some quality instruction.</a:t>
            </a:r>
          </a:p>
          <a:p>
            <a:endParaRPr lang="en-US"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98A1AED9-7515-4E6E-B1F0-554F980C43B6}" type="slidenum">
              <a:rPr lang="en-US" sz="1200" smtClean="0">
                <a:latin typeface="Times New Roman" pitchFamily="18" charset="0"/>
              </a:rPr>
              <a:pPr eaLnBrk="1" hangingPunct="1"/>
              <a:t>17</a:t>
            </a:fld>
            <a:endParaRPr lang="en-US" sz="1200" dirty="0"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331788" y="696913"/>
            <a:ext cx="6197600" cy="3486150"/>
          </a:xfrm>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Once again – the greatest variable is the pilot but if you document your baseline performance at mission weight and density altitude and fly regularly with a CFI, you’re well on your way to safer flying and fewer nasty surprises.</a:t>
            </a:r>
          </a:p>
          <a:p>
            <a:endParaRPr lang="en-US"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	</a:t>
            </a: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5E5D30A9-5897-4B85-B19E-829AF3AD45E6}" type="slidenum">
              <a:rPr lang="en-US" sz="1200" smtClean="0">
                <a:latin typeface="Times New Roman" pitchFamily="18" charset="0"/>
              </a:rPr>
              <a:pPr eaLnBrk="1" hangingPunct="1"/>
              <a:t>18</a:t>
            </a:fld>
            <a:endParaRPr lang="en-US" sz="1200" dirty="0"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t>Before we go let’s have a few words on aircraft limitations</a:t>
            </a:r>
            <a:r>
              <a:rPr lang="en-US" baseline="0" dirty="0" smtClean="0"/>
              <a:t> and where they come from.  </a:t>
            </a:r>
          </a:p>
          <a:p>
            <a:endParaRPr lang="en-US" baseline="0" dirty="0" smtClean="0"/>
          </a:p>
          <a:p>
            <a:r>
              <a:rPr lang="en-US" baseline="0" dirty="0" smtClean="0"/>
              <a:t>Limitations are derived from Physical Laws.  For example Certification testing involves, among other things, loading an airframe to the point of structural failure.  Max Gross Weight is determined in part with reference to that testing.  Vne is derived in part from flight testing where the onset of control flutter is experienced.  Violation of physical limitations often results in structural failure.</a:t>
            </a:r>
          </a:p>
          <a:p>
            <a:endParaRPr lang="en-US" baseline="0" dirty="0" smtClean="0"/>
          </a:p>
          <a:p>
            <a:r>
              <a:rPr lang="en-US" baseline="0" dirty="0" smtClean="0"/>
              <a:t>Regulatory limitations are based on physics too but they usually include a safety factor.</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19</a:t>
            </a:fld>
            <a:endParaRPr lang="en-US" dirty="0"/>
          </a:p>
        </p:txBody>
      </p:sp>
    </p:spTree>
    <p:extLst>
      <p:ext uri="{BB962C8B-B14F-4D97-AF65-F5344CB8AC3E}">
        <p14:creationId xmlns:p14="http://schemas.microsoft.com/office/powerpoint/2010/main" val="2426671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31788" y="696913"/>
            <a:ext cx="6197600" cy="3486150"/>
          </a:xfrm>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Here’s where you can discuss venue logistics, acknowledge sponsors, and deliver other information you want your audience to know in the beginning.  </a:t>
            </a:r>
          </a:p>
          <a:p>
            <a:endParaRPr lang="en-US" i="1" dirty="0" smtClean="0">
              <a:latin typeface="Times New Roman" pitchFamily="18" charset="0"/>
              <a:ea typeface="ＭＳ Ｐゴシック" pitchFamily="34" charset="-128"/>
            </a:endParaRPr>
          </a:p>
          <a:p>
            <a:r>
              <a:rPr lang="en-US" i="1" dirty="0" smtClean="0">
                <a:latin typeface="Times New Roman" pitchFamily="18" charset="0"/>
                <a:ea typeface="ＭＳ Ｐゴシック" pitchFamily="34" charset="-128"/>
              </a:rPr>
              <a:t>You can add slides after this one to fit your situation. </a:t>
            </a:r>
          </a:p>
          <a:p>
            <a:endParaRPr lang="en-US" b="1"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a:p>
            <a:endParaRPr lang="en-US" i="1" dirty="0" smtClean="0">
              <a:latin typeface="Times New Roman" pitchFamily="18" charset="0"/>
              <a:ea typeface="ＭＳ Ｐゴシック" pitchFamily="34" charset="-128"/>
            </a:endParaRPr>
          </a:p>
          <a:p>
            <a:endParaRPr lang="en-US" i="1" dirty="0" smtClean="0">
              <a:latin typeface="Times New Roman" pitchFamily="18" charset="0"/>
              <a:ea typeface="ＭＳ Ｐゴシック" pitchFamily="34" charset="-128"/>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0A7358A1-738F-44CA-9594-49EB6B50F827}" type="slidenum">
              <a:rPr lang="en-US" sz="1200" smtClean="0">
                <a:latin typeface="Times New Roman" pitchFamily="18" charset="0"/>
              </a:rPr>
              <a:pPr eaLnBrk="1" hangingPunct="1"/>
              <a:t>2</a:t>
            </a:fld>
            <a:endParaRPr lang="en-US" sz="1200" dirty="0"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Here are some common limitations categories: </a:t>
            </a:r>
            <a:r>
              <a:rPr lang="en-US" b="1" dirty="0" smtClean="0"/>
              <a:t>(Click)</a:t>
            </a:r>
            <a:r>
              <a:rPr lang="en-US" b="1" baseline="0" dirty="0" smtClean="0"/>
              <a:t>  </a:t>
            </a:r>
          </a:p>
          <a:p>
            <a:endParaRPr lang="en-US" b="1" baseline="0" dirty="0" smtClean="0"/>
          </a:p>
          <a:p>
            <a:r>
              <a:rPr lang="en-US" b="0" baseline="0" dirty="0" smtClean="0"/>
              <a:t>Weight and Center of Gravity.  We’re used to seeing maximum gross weight limitations.  Some aircraft also have gross weight limitations for takeoff and landing.  The composition of the weight is important too.  It makes a difference whether the weight is comprised of passengers, cargo, or fuel.  Baggage areas often have weight limitations and many aircraft have a zero fuel weight limitation.  The calculated center of gravity location must fall within acceptable limits as well.    </a:t>
            </a:r>
          </a:p>
          <a:p>
            <a:endParaRPr lang="en-US" b="0" baseline="0" dirty="0" smtClean="0"/>
          </a:p>
          <a:p>
            <a:r>
              <a:rPr lang="en-US" b="0" baseline="0" dirty="0" smtClean="0"/>
              <a:t>I know what you’re thinking, “I’ve been a little over on occasion and nothing bad has happened.  Here’s the thing.  Manufacturers calculate airframe life limits based on operations at max gross weight.  Operating above that weight introduces additional stress and fatigue into the airframe and that will cause it to fail sooner than predicted.  How much sooner?  That’s hard to tell because you don’t know how often and for how long it was overloaded or whether it was overstressed in flight. </a:t>
            </a:r>
          </a:p>
          <a:p>
            <a:endParaRPr lang="en-US" b="0" baseline="0" dirty="0" smtClean="0"/>
          </a:p>
          <a:p>
            <a:r>
              <a:rPr lang="en-US" b="1" baseline="0" dirty="0" smtClean="0"/>
              <a:t>(Next Slide)</a:t>
            </a:r>
            <a:endParaRPr lang="en-US" b="0" baseline="0" dirty="0" smtClean="0"/>
          </a:p>
          <a:p>
            <a:endParaRPr lang="en-US" b="0" baseline="0" dirty="0" smtClean="0"/>
          </a:p>
        </p:txBody>
      </p:sp>
      <p:sp>
        <p:nvSpPr>
          <p:cNvPr id="4" name="Slide Number Placeholder 3"/>
          <p:cNvSpPr>
            <a:spLocks noGrp="1"/>
          </p:cNvSpPr>
          <p:nvPr>
            <p:ph type="sldNum" sz="quarter" idx="10"/>
          </p:nvPr>
        </p:nvSpPr>
        <p:spPr/>
        <p:txBody>
          <a:bodyPr/>
          <a:lstStyle/>
          <a:p>
            <a:fld id="{55D68406-F15C-4303-97CE-0E3EE59880C4}" type="slidenum">
              <a:rPr lang="en-US" smtClean="0"/>
              <a:pPr/>
              <a:t>20</a:t>
            </a:fld>
            <a:endParaRPr lang="en-US" dirty="0"/>
          </a:p>
        </p:txBody>
      </p:sp>
    </p:spTree>
    <p:extLst>
      <p:ext uri="{BB962C8B-B14F-4D97-AF65-F5344CB8AC3E}">
        <p14:creationId xmlns:p14="http://schemas.microsoft.com/office/powerpoint/2010/main" val="24266713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b="0" baseline="0" dirty="0" smtClean="0"/>
              <a:t>We’re all familiar with speed limitations.  They too are based on flight physics and component strength.  And they’re dependent on design limits, aircraft configuration, and the flight environment. We’ve already mentioned Vne as an example of an aircraft design limitation.  Vfe and Vle have to do with configuration of flaps and landing gear.  </a:t>
            </a:r>
          </a:p>
          <a:p>
            <a:endParaRPr lang="en-US" b="0" baseline="0" dirty="0" smtClean="0"/>
          </a:p>
          <a:p>
            <a:r>
              <a:rPr lang="en-US" b="0" baseline="0" dirty="0" smtClean="0"/>
              <a:t>We all know that operating in the yellow arc of the airspeed indicator is reserved for smooth air but how turbulent can it be to operate within the arc?  The answer is – not very.   </a:t>
            </a:r>
            <a:r>
              <a:rPr lang="en-US" b="1" baseline="0" dirty="0" smtClean="0"/>
              <a:t>(Click) </a:t>
            </a:r>
          </a:p>
          <a:p>
            <a:endParaRPr lang="en-US" b="0" baseline="0" dirty="0" smtClean="0"/>
          </a:p>
          <a:p>
            <a:r>
              <a:rPr lang="en-US" b="0" baseline="0" dirty="0" smtClean="0"/>
              <a:t>Certification standards require the airframe to withstand 50 foot per second vertical gusts.  But that’s at Va – design maneuvering speed.  At higher speeds a 25 foot per second gust is the limit and these are very common in light to moderate turbulence.  So the guideline here is, “if the air isn’t perfectly smooth don’t operate in the yellow arc.”  </a:t>
            </a:r>
          </a:p>
          <a:p>
            <a:endParaRPr lang="en-US" b="0" baseline="0" dirty="0" smtClean="0"/>
          </a:p>
          <a:p>
            <a:r>
              <a:rPr lang="en-US" b="1" baseline="0" dirty="0" smtClean="0"/>
              <a:t>(Next Slide)</a:t>
            </a:r>
          </a:p>
          <a:p>
            <a:endParaRPr lang="en-US" b="1" baseline="0" dirty="0" smtClean="0"/>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21</a:t>
            </a:fld>
            <a:endParaRPr lang="en-US" dirty="0"/>
          </a:p>
        </p:txBody>
      </p:sp>
    </p:spTree>
    <p:extLst>
      <p:ext uri="{BB962C8B-B14F-4D97-AF65-F5344CB8AC3E}">
        <p14:creationId xmlns:p14="http://schemas.microsoft.com/office/powerpoint/2010/main" val="24266713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b="0" dirty="0" smtClean="0"/>
              <a:t>And </a:t>
            </a:r>
            <a:r>
              <a:rPr lang="en-US" b="0" baseline="0" dirty="0" smtClean="0"/>
              <a:t>limitations are established for aerodynamic loading for normal, utility, and aerobatic certification categories.  Some general aviation aircraft are certified in more than one category with weight and balance limitations associated with each category.  </a:t>
            </a:r>
          </a:p>
          <a:p>
            <a:endParaRPr lang="en-US" b="0" baseline="0" dirty="0" smtClean="0"/>
          </a:p>
          <a:p>
            <a:r>
              <a:rPr lang="en-US" b="0" baseline="0" dirty="0" smtClean="0"/>
              <a:t>Finally we leave you with this thought:  Many limitations are easy to exceed so pilots must be careful to operate their aircraft within their limitations all the time.  We owe it to ourselves and those who fly the aircraft after us for years into the future.</a:t>
            </a:r>
          </a:p>
          <a:p>
            <a:endParaRPr lang="en-US" b="0" dirty="0" smtClean="0"/>
          </a:p>
          <a:p>
            <a:r>
              <a:rPr lang="en-US" b="1" dirty="0" smtClean="0"/>
              <a:t>(Next</a:t>
            </a:r>
            <a:r>
              <a:rPr lang="en-US" b="1" baseline="0" dirty="0" smtClean="0"/>
              <a: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22</a:t>
            </a:fld>
            <a:endParaRPr lang="en-US" dirty="0"/>
          </a:p>
        </p:txBody>
      </p:sp>
    </p:spTree>
    <p:extLst>
      <p:ext uri="{BB962C8B-B14F-4D97-AF65-F5344CB8AC3E}">
        <p14:creationId xmlns:p14="http://schemas.microsoft.com/office/powerpoint/2010/main" val="24266713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331788" y="696913"/>
            <a:ext cx="6197600" cy="3486150"/>
          </a:xfrm>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You may wish to provide your contact information and main FSDO phone number here.  Modify with </a:t>
            </a:r>
          </a:p>
          <a:p>
            <a:r>
              <a:rPr lang="en-US" i="1" dirty="0" smtClean="0">
                <a:latin typeface="Times New Roman" pitchFamily="18" charset="0"/>
                <a:ea typeface="ＭＳ Ｐゴシック" pitchFamily="34" charset="-128"/>
              </a:rPr>
              <a:t>Your information or leave blank.   </a:t>
            </a:r>
          </a:p>
          <a:p>
            <a:endParaRPr lang="en-US" b="1"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a:t>
            </a:r>
          </a:p>
          <a:p>
            <a:endParaRPr lang="en-US" i="1" dirty="0" smtClean="0">
              <a:latin typeface="Times New Roman" pitchFamily="18" charset="0"/>
              <a:ea typeface="ＭＳ Ｐゴシック" pitchFamily="34" charset="-128"/>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141BE37F-FDD9-4794-9C46-E64A15DC2294}" type="slidenum">
              <a:rPr lang="en-US" sz="1200" smtClean="0">
                <a:latin typeface="Times New Roman" pitchFamily="18" charset="0"/>
              </a:rPr>
              <a:pPr eaLnBrk="1" hangingPunct="1"/>
              <a:t>23</a:t>
            </a:fld>
            <a:endParaRPr lang="en-US" sz="1200" dirty="0"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latin typeface="Times New Roman" pitchFamily="18" charset="0"/>
              </a:rPr>
              <a:t>There’s nothing like the feeling you get when you know you’re</a:t>
            </a:r>
            <a:r>
              <a:rPr lang="en-US" baseline="0" dirty="0" smtClean="0">
                <a:latin typeface="Times New Roman" pitchFamily="18" charset="0"/>
              </a:rPr>
              <a:t> playing your A game and in order to do that you need a good coach  </a:t>
            </a:r>
            <a:r>
              <a:rPr lang="en-US" b="1" baseline="0" dirty="0" smtClean="0">
                <a:latin typeface="Times New Roman" pitchFamily="18" charset="0"/>
              </a:rPr>
              <a:t>(Click)</a:t>
            </a:r>
            <a:r>
              <a:rPr lang="en-US" b="1" dirty="0" smtClean="0">
                <a:latin typeface="Times New Roman" pitchFamily="18" charset="0"/>
              </a:rPr>
              <a:t> </a:t>
            </a:r>
          </a:p>
          <a:p>
            <a:endParaRPr lang="en-US" b="1" dirty="0" smtClean="0">
              <a:latin typeface="Times New Roman" pitchFamily="18" charset="0"/>
            </a:endParaRPr>
          </a:p>
          <a:p>
            <a:r>
              <a:rPr lang="en-US" b="0" dirty="0" smtClean="0">
                <a:latin typeface="Times New Roman" pitchFamily="18" charset="0"/>
              </a:rPr>
              <a:t>So</a:t>
            </a:r>
            <a:r>
              <a:rPr lang="en-US" b="0" baseline="0" dirty="0" smtClean="0">
                <a:latin typeface="Times New Roman" pitchFamily="18" charset="0"/>
              </a:rPr>
              <a:t> fly regularly with a CFI who will challenge you to review what you know, explore new horizons, and to always do your best.  Of course you’ll</a:t>
            </a:r>
            <a:br>
              <a:rPr lang="en-US" b="0" baseline="0" dirty="0" smtClean="0">
                <a:latin typeface="Times New Roman" pitchFamily="18" charset="0"/>
              </a:rPr>
            </a:br>
            <a:r>
              <a:rPr lang="en-US" b="0" baseline="0" dirty="0" smtClean="0">
                <a:latin typeface="Times New Roman" pitchFamily="18" charset="0"/>
              </a:rPr>
              <a:t>have to dedicate time and money to your proficiency program but it’s well worth it for the peace of mind that comes with confidence.  </a:t>
            </a:r>
            <a:r>
              <a:rPr lang="en-US" b="1" baseline="0" dirty="0" smtClean="0">
                <a:latin typeface="Times New Roman" pitchFamily="18" charset="0"/>
              </a:rPr>
              <a:t>(Click)</a:t>
            </a:r>
            <a:r>
              <a:rPr lang="en-US" b="1" dirty="0" smtClean="0">
                <a:latin typeface="Times New Roman" pitchFamily="18" charset="0"/>
              </a:rPr>
              <a:t> </a:t>
            </a:r>
          </a:p>
          <a:p>
            <a:endParaRPr lang="en-US" b="1" dirty="0" smtClean="0">
              <a:latin typeface="Times New Roman" pitchFamily="18" charset="0"/>
            </a:endParaRPr>
          </a:p>
          <a:p>
            <a:r>
              <a:rPr lang="en-US" b="0" dirty="0" smtClean="0">
                <a:latin typeface="Times New Roman" pitchFamily="18" charset="0"/>
              </a:rPr>
              <a:t>Vince Lombardi, the famous football coach said,</a:t>
            </a:r>
            <a:r>
              <a:rPr lang="en-US" b="0" baseline="0" dirty="0" smtClean="0">
                <a:latin typeface="Times New Roman" pitchFamily="18" charset="0"/>
              </a:rPr>
              <a:t> “Practice does not make perfect.  Only perfect practice makes perfect.”  For pilots that means</a:t>
            </a:r>
            <a:br>
              <a:rPr lang="en-US" b="0" baseline="0" dirty="0" smtClean="0">
                <a:latin typeface="Times New Roman" pitchFamily="18" charset="0"/>
              </a:rPr>
            </a:br>
            <a:r>
              <a:rPr lang="en-US" b="0" baseline="0" dirty="0" smtClean="0">
                <a:latin typeface="Times New Roman" pitchFamily="18" charset="0"/>
              </a:rPr>
              <a:t>flying with precision.  On course, on altitude, on speed all the time. </a:t>
            </a:r>
            <a:r>
              <a:rPr lang="en-US" b="1" baseline="0" dirty="0" smtClean="0">
                <a:latin typeface="Times New Roman" pitchFamily="18" charset="0"/>
              </a:rPr>
              <a:t>(Click)</a:t>
            </a:r>
            <a:r>
              <a:rPr lang="en-US" b="1" dirty="0" smtClean="0">
                <a:latin typeface="Times New Roman" pitchFamily="18" charset="0"/>
              </a:rPr>
              <a:t> </a:t>
            </a:r>
            <a:endParaRPr lang="en-US" b="0" baseline="0" dirty="0" smtClean="0">
              <a:latin typeface="Times New Roman" pitchFamily="18" charset="0"/>
            </a:endParaRPr>
          </a:p>
          <a:p>
            <a:endParaRPr lang="en-US" dirty="0" smtClean="0">
              <a:latin typeface="Times New Roman" pitchFamily="18" charset="0"/>
            </a:endParaRPr>
          </a:p>
          <a:p>
            <a:r>
              <a:rPr lang="en-US" dirty="0" smtClean="0">
                <a:latin typeface="Times New Roman" pitchFamily="18" charset="0"/>
              </a:rPr>
              <a:t>And be sure to document your achievement in the Wings Proficiency Program.  It’s a great way to stay on top of your game</a:t>
            </a:r>
            <a:r>
              <a:rPr lang="en-US" baseline="0" dirty="0" smtClean="0">
                <a:latin typeface="Times New Roman" pitchFamily="18" charset="0"/>
              </a:rPr>
              <a:t> and keep you flight review current.</a:t>
            </a:r>
          </a:p>
          <a:p>
            <a:endParaRPr lang="en-US" baseline="0" dirty="0" smtClean="0">
              <a:latin typeface="Times New Roman" pitchFamily="18" charset="0"/>
            </a:endParaRPr>
          </a:p>
          <a:p>
            <a:r>
              <a:rPr lang="en-US" altLang="en-US" b="1" dirty="0" smtClean="0">
                <a:latin typeface="Times New Roman" pitchFamily="18" charset="0"/>
                <a:ea typeface="ＭＳ Ｐゴシック" pitchFamily="34" charset="-128"/>
              </a:rPr>
              <a:t>(Next</a:t>
            </a:r>
            <a:r>
              <a:rPr lang="en-US" altLang="en-US" b="1" baseline="0" dirty="0" smtClean="0">
                <a:latin typeface="Times New Roman" pitchFamily="18" charset="0"/>
                <a:ea typeface="ＭＳ Ｐゴシック" pitchFamily="34" charset="-128"/>
              </a:rPr>
              <a:t> Slide</a:t>
            </a:r>
            <a:r>
              <a:rPr lang="en-US" altLang="en-US" b="1" dirty="0" smtClean="0">
                <a:latin typeface="Times New Roman" pitchFamily="18" charset="0"/>
                <a:ea typeface="ＭＳ Ｐゴシック" pitchFamily="34" charset="-128"/>
              </a:rPr>
              <a:t>) </a:t>
            </a:r>
            <a:endParaRPr lang="en-US" dirty="0" smtClean="0">
              <a:latin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24</a:t>
            </a:fld>
            <a:endParaRPr lang="en-US" dirty="0"/>
          </a:p>
        </p:txBody>
      </p:sp>
    </p:spTree>
    <p:extLst>
      <p:ext uri="{BB962C8B-B14F-4D97-AF65-F5344CB8AC3E}">
        <p14:creationId xmlns:p14="http://schemas.microsoft.com/office/powerpoint/2010/main" val="3390011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t>Your</a:t>
            </a:r>
            <a:r>
              <a:rPr lang="en-US" baseline="0" dirty="0" smtClean="0"/>
              <a:t> presence here shows that you are vital members of our General Aviation Safety Community.  The high standards you keep and the examples you set are a great credit to you and to GA.</a:t>
            </a:r>
          </a:p>
          <a:p>
            <a:endParaRPr lang="en-US" baseline="0" dirty="0" smtClean="0"/>
          </a:p>
          <a:p>
            <a:r>
              <a:rPr lang="en-US" baseline="0" dirty="0" smtClean="0"/>
              <a:t>Thank you for attending.</a:t>
            </a:r>
          </a:p>
          <a:p>
            <a:endParaRPr lang="en-US" baseline="0" dirty="0" smtClean="0"/>
          </a:p>
          <a:p>
            <a:r>
              <a:rPr lang="en-US" b="1" baseline="0" dirty="0" smtClean="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25</a:t>
            </a:fld>
            <a:endParaRPr lang="en-US" dirty="0"/>
          </a:p>
        </p:txBody>
      </p:sp>
    </p:spTree>
    <p:extLst>
      <p:ext uri="{BB962C8B-B14F-4D97-AF65-F5344CB8AC3E}">
        <p14:creationId xmlns:p14="http://schemas.microsoft.com/office/powerpoint/2010/main" val="2805634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26</a:t>
            </a:fld>
            <a:endParaRPr lang="en-US" dirty="0"/>
          </a:p>
        </p:txBody>
      </p:sp>
      <p:sp>
        <p:nvSpPr>
          <p:cNvPr id="33794" name="Rectangle 2"/>
          <p:cNvSpPr>
            <a:spLocks noGrp="1" noRot="1" noChangeAspect="1" noChangeArrowheads="1" noTextEdit="1"/>
          </p:cNvSpPr>
          <p:nvPr>
            <p:ph type="sldImg"/>
          </p:nvPr>
        </p:nvSpPr>
        <p:spPr>
          <a:xfrm>
            <a:off x="331788" y="696913"/>
            <a:ext cx="6197600" cy="3486150"/>
          </a:xfrm>
          <a:ln/>
        </p:spPr>
      </p:sp>
      <p:sp>
        <p:nvSpPr>
          <p:cNvPr id="33795" name="Rectangle 3"/>
          <p:cNvSpPr>
            <a:spLocks noGrp="1" noChangeArrowheads="1"/>
          </p:cNvSpPr>
          <p:nvPr>
            <p:ph type="body" idx="1"/>
          </p:nvPr>
        </p:nvSpPr>
        <p:spPr/>
        <p:txBody>
          <a:bodyPr/>
          <a:lstStyle/>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(The End) </a:t>
            </a:r>
            <a:endParaRPr lang="en-US" i="1"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3482059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331788" y="696913"/>
            <a:ext cx="6197600" cy="3486150"/>
          </a:xfrm>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In this presentation we’ll talk a little bit about recommendations from a work group that studies General Aviation mishaps.  We’ll talk about aircraft performance parameters and calculations.  We’ll also offer suggestions that will help you with aircraft performance prediction.   Aircraft limitations will be discussed and, along the way,  we’ll give you some tips and tricks that will help you to avoid performance-based accidents in any aircraft.</a:t>
            </a:r>
          </a:p>
          <a:p>
            <a:pPr algn="l"/>
            <a:endParaRPr lang="en-US" b="1" dirty="0" smtClean="0">
              <a:latin typeface="Times New Roman" pitchFamily="18" charset="0"/>
              <a:ea typeface="ＭＳ Ｐゴシック" pitchFamily="34" charset="-128"/>
            </a:endParaRPr>
          </a:p>
          <a:p>
            <a:pPr algn="l"/>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If you’ll be discussing additional items, add them to this list </a:t>
            </a:r>
          </a:p>
          <a:p>
            <a:endParaRPr lang="en-US"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1AE0BD27-E0FA-438E-A833-2D11A9839AFB}" type="slidenum">
              <a:rPr lang="en-US" sz="1200" smtClean="0">
                <a:latin typeface="Times New Roman" pitchFamily="18" charset="0"/>
              </a:rPr>
              <a:pPr eaLnBrk="1" hangingPunct="1"/>
              <a:t>3</a:t>
            </a:fld>
            <a:endParaRPr lang="en-US" sz="1200" dirty="0"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31788" y="696913"/>
            <a:ext cx="6197600" cy="3486150"/>
          </a:xfrm>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The General</a:t>
            </a:r>
            <a:r>
              <a:rPr lang="en-US" baseline="0" dirty="0" smtClean="0">
                <a:latin typeface="Times New Roman" pitchFamily="18" charset="0"/>
                <a:ea typeface="ＭＳ Ｐゴシック" pitchFamily="34" charset="-128"/>
              </a:rPr>
              <a:t> Aviation Joint Steering Committee is a government/industry group that studies GA mishaps.  </a:t>
            </a:r>
            <a:r>
              <a:rPr lang="en-US" dirty="0" smtClean="0">
                <a:latin typeface="Times New Roman" pitchFamily="18" charset="0"/>
                <a:ea typeface="ＭＳ Ｐゴシック" pitchFamily="34" charset="-128"/>
              </a:rPr>
              <a:t>Here are some findings of their recent study of System and/or Component Failure accidents.  This</a:t>
            </a:r>
            <a:r>
              <a:rPr lang="en-US" baseline="0" dirty="0" smtClean="0">
                <a:latin typeface="Times New Roman" pitchFamily="18" charset="0"/>
                <a:ea typeface="ＭＳ Ｐゴシック" pitchFamily="34" charset="-128"/>
              </a:rPr>
              <a:t> workgroup recommends that aircraft performance be monitored in order to develop realistic performance expectations and to predict system or component failure.</a:t>
            </a:r>
          </a:p>
          <a:p>
            <a:endParaRPr lang="en-US"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 (Next Slide)</a:t>
            </a:r>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EBA0400E-9E64-40C3-BB1C-18814A366444}" type="slidenum">
              <a:rPr lang="en-US" sz="1200" smtClean="0">
                <a:latin typeface="Times New Roman" pitchFamily="18" charset="0"/>
              </a:rPr>
              <a:pPr eaLnBrk="1" hangingPunct="1"/>
              <a:t>4</a:t>
            </a:fld>
            <a:endParaRPr lang="en-US" sz="1200" dirty="0" smtClean="0">
              <a:latin typeface="Times New Roman" pitchFamily="18" charset="0"/>
            </a:endParaRPr>
          </a:p>
        </p:txBody>
      </p:sp>
    </p:spTree>
    <p:extLst>
      <p:ext uri="{BB962C8B-B14F-4D97-AF65-F5344CB8AC3E}">
        <p14:creationId xmlns:p14="http://schemas.microsoft.com/office/powerpoint/2010/main" val="3822651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Flight data monitoring has been around since before the jet age and modern airplanes make extensive use of automated technology</a:t>
            </a:r>
            <a:r>
              <a:rPr lang="en-US" baseline="0" dirty="0" smtClean="0">
                <a:latin typeface="Times New Roman" pitchFamily="18" charset="0"/>
                <a:ea typeface="ＭＳ Ｐゴシック" pitchFamily="34" charset="-128"/>
              </a:rPr>
              <a:t> to optimize performance and to predict failures before they occur.  </a:t>
            </a:r>
            <a:endParaRPr lang="en-US" dirty="0" smtClean="0">
              <a:latin typeface="Times New Roman" pitchFamily="18" charset="0"/>
              <a:ea typeface="ＭＳ Ｐゴシック" pitchFamily="34" charset="-128"/>
            </a:endParaRPr>
          </a:p>
          <a:p>
            <a:endParaRPr lang="en-US" b="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dirty="0" smtClean="0">
              <a:latin typeface="Times New Roman" pitchFamily="18" charset="0"/>
              <a:ea typeface="ＭＳ Ｐゴシック" pitchFamily="34" charset="-128"/>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FD09E912-B17E-4C38-869E-A6B28C97E642}" type="slidenum">
              <a:rPr lang="en-US" sz="1200">
                <a:solidFill>
                  <a:prstClr val="black"/>
                </a:solidFill>
                <a:latin typeface="Times New Roman" pitchFamily="18" charset="0"/>
              </a:rPr>
              <a:pPr eaLnBrk="1" hangingPunct="1"/>
              <a:t>5</a:t>
            </a:fld>
            <a:endParaRPr lang="en-US" sz="1200" dirty="0">
              <a:solidFill>
                <a:prstClr val="black"/>
              </a:solidFill>
              <a:latin typeface="Times New Roman" pitchFamily="18" charset="0"/>
            </a:endParaRPr>
          </a:p>
        </p:txBody>
      </p:sp>
    </p:spTree>
    <p:extLst>
      <p:ext uri="{BB962C8B-B14F-4D97-AF65-F5344CB8AC3E}">
        <p14:creationId xmlns:p14="http://schemas.microsoft.com/office/powerpoint/2010/main" val="929765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In its’ simplest form, FDM consists of a cockpit voice recorder that records at least the most recent 15 minutes of crew conversations, and a flight data recorder that preserves such things as engine parameters, control position, heading, altitude, and airspeed data.  </a:t>
            </a:r>
            <a:r>
              <a:rPr lang="en-US" b="1" dirty="0" smtClean="0">
                <a:latin typeface="Times New Roman" pitchFamily="18" charset="0"/>
                <a:ea typeface="ＭＳ Ｐゴシック" pitchFamily="34" charset="-128"/>
              </a:rPr>
              <a:t>(Click)</a:t>
            </a:r>
          </a:p>
          <a:p>
            <a:endParaRPr lang="en-US" b="1"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The equipment and processes to acquire and distribute the data are collectively known as Flight Operational Quality Assurance or </a:t>
            </a:r>
            <a:r>
              <a:rPr lang="en-US" b="1" dirty="0" smtClean="0">
                <a:latin typeface="Times New Roman" pitchFamily="18" charset="0"/>
                <a:ea typeface="ＭＳ Ｐゴシック" pitchFamily="34" charset="-128"/>
              </a:rPr>
              <a:t>FOQA </a:t>
            </a:r>
            <a:r>
              <a:rPr lang="en-US" dirty="0" smtClean="0">
                <a:latin typeface="Times New Roman" pitchFamily="18" charset="0"/>
                <a:ea typeface="ＭＳ Ｐゴシック" pitchFamily="34" charset="-128"/>
              </a:rPr>
              <a:t>(pronounced: </a:t>
            </a:r>
            <a:r>
              <a:rPr lang="en-US" b="1" dirty="0" smtClean="0">
                <a:latin typeface="Times New Roman" pitchFamily="18" charset="0"/>
                <a:ea typeface="ＭＳ Ｐゴシック" pitchFamily="34" charset="-128"/>
              </a:rPr>
              <a:t>Fohqua</a:t>
            </a:r>
            <a:r>
              <a:rPr lang="en-US" dirty="0" smtClean="0">
                <a:latin typeface="Times New Roman" pitchFamily="18" charset="0"/>
                <a:ea typeface="ＭＳ Ｐゴシック" pitchFamily="34" charset="-128"/>
              </a:rPr>
              <a:t>)</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But this equipment is only for the big guys right?  General Aviation aircraft don’t have anything like this ……………………. Or do they?</a:t>
            </a:r>
            <a:endParaRPr lang="en-US" b="1"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dirty="0" smtClean="0">
              <a:latin typeface="Times New Roman" pitchFamily="18" charset="0"/>
              <a:ea typeface="ＭＳ Ｐゴシック" pitchFamily="34" charset="-128"/>
            </a:endParaRP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F36C39AF-5418-4CF1-9D58-DEAFC965A5F8}" type="slidenum">
              <a:rPr lang="en-US" sz="1200">
                <a:solidFill>
                  <a:prstClr val="black"/>
                </a:solidFill>
                <a:latin typeface="Times New Roman" pitchFamily="18" charset="0"/>
              </a:rPr>
              <a:pPr eaLnBrk="1" hangingPunct="1"/>
              <a:t>6</a:t>
            </a:fld>
            <a:endParaRPr lang="en-US" sz="1200" dirty="0">
              <a:solidFill>
                <a:prstClr val="black"/>
              </a:solidFill>
              <a:latin typeface="Times New Roman" pitchFamily="18" charset="0"/>
            </a:endParaRPr>
          </a:p>
        </p:txBody>
      </p:sp>
    </p:spTree>
    <p:extLst>
      <p:ext uri="{BB962C8B-B14F-4D97-AF65-F5344CB8AC3E}">
        <p14:creationId xmlns:p14="http://schemas.microsoft.com/office/powerpoint/2010/main" val="2171603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While it’s true that most GA aircraft don’t have dedicated automatic flight data recording devices now; we will be able to enjoy the benefits of equipage in the future.  In the meantime it’s often surprising to see what we already have.  </a:t>
            </a:r>
            <a:r>
              <a:rPr lang="en-US" b="1" dirty="0" smtClean="0">
                <a:latin typeface="Times New Roman" pitchFamily="18" charset="0"/>
                <a:ea typeface="ＭＳ Ｐゴシック" pitchFamily="34" charset="-128"/>
              </a:rPr>
              <a:t>(Click)</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Manufacturers are already offering self-contained flight data and visual data recorders for GA airplanes and helicopters.  Most operators of this equipment must periodically down load and analyze the recorded data – often with the aid of dedicated computer programs.   </a:t>
            </a:r>
          </a:p>
          <a:p>
            <a:endParaRPr lang="en-US" b="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dirty="0" smtClean="0">
              <a:latin typeface="Times New Roman" pitchFamily="18" charset="0"/>
              <a:ea typeface="ＭＳ Ｐゴシック" pitchFamily="34" charset="-128"/>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E5E32319-C295-44AA-84AC-512C54C1E11D}" type="slidenum">
              <a:rPr lang="en-US" sz="1200">
                <a:solidFill>
                  <a:prstClr val="black"/>
                </a:solidFill>
                <a:latin typeface="Times New Roman" pitchFamily="18" charset="0"/>
              </a:rPr>
              <a:pPr eaLnBrk="1" hangingPunct="1"/>
              <a:t>7</a:t>
            </a:fld>
            <a:endParaRPr lang="en-US" sz="1200" dirty="0">
              <a:solidFill>
                <a:prstClr val="black"/>
              </a:solidFill>
              <a:latin typeface="Times New Roman" pitchFamily="18" charset="0"/>
            </a:endParaRPr>
          </a:p>
        </p:txBody>
      </p:sp>
    </p:spTree>
    <p:extLst>
      <p:ext uri="{BB962C8B-B14F-4D97-AF65-F5344CB8AC3E}">
        <p14:creationId xmlns:p14="http://schemas.microsoft.com/office/powerpoint/2010/main" val="2654685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Even</a:t>
            </a:r>
            <a:r>
              <a:rPr lang="en-US" baseline="0" dirty="0" smtClean="0">
                <a:latin typeface="Times New Roman" pitchFamily="18" charset="0"/>
                <a:ea typeface="ＭＳ Ｐゴシック" pitchFamily="34" charset="-128"/>
              </a:rPr>
              <a:t> without dedicated equipment, </a:t>
            </a:r>
            <a:r>
              <a:rPr lang="en-US" dirty="0" smtClean="0">
                <a:latin typeface="Times New Roman" pitchFamily="18" charset="0"/>
                <a:ea typeface="ＭＳ Ｐゴシック" pitchFamily="34" charset="-128"/>
              </a:rPr>
              <a:t>pilots can do much the same thing by tracking engine power, fuel flow, oil temperature and pressure.  Panel mounted GPS systems and many hand held units are already capable of recording position, heading, speed, and altitude.  Some engine monitors have recording capability and many aircraft owners participate in oil analysis programs – a tool for gauging engine health and heading off expensive or, in some cases, disastrous problems.  Some aircraft – particularly helicopters are equipped with metallic chip detectors that can forecast engine and transmission failures in time to make a safe landing.</a:t>
            </a:r>
          </a:p>
          <a:p>
            <a:endParaRPr lang="en-US"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5684BDB3-5FC0-4335-94E2-4A0B607089C8}" type="slidenum">
              <a:rPr lang="en-US" sz="1200">
                <a:solidFill>
                  <a:prstClr val="black"/>
                </a:solidFill>
                <a:latin typeface="Times New Roman" pitchFamily="18" charset="0"/>
              </a:rPr>
              <a:pPr eaLnBrk="1" hangingPunct="1"/>
              <a:t>8</a:t>
            </a:fld>
            <a:endParaRPr lang="en-US" sz="1200" dirty="0">
              <a:solidFill>
                <a:prstClr val="black"/>
              </a:solidFill>
              <a:latin typeface="Times New Roman" pitchFamily="18" charset="0"/>
            </a:endParaRPr>
          </a:p>
        </p:txBody>
      </p:sp>
    </p:spTree>
    <p:extLst>
      <p:ext uri="{BB962C8B-B14F-4D97-AF65-F5344CB8AC3E}">
        <p14:creationId xmlns:p14="http://schemas.microsoft.com/office/powerpoint/2010/main" val="1627268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31788" y="696913"/>
            <a:ext cx="6197600" cy="3486150"/>
          </a:xfrm>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Here are some more GAJSC findings.  We’ll reference their recent study of Loss of Control accidents.  Most fatal GA Loss of Control accident investigations cite inadequacies in Aeronautical Decision Making and - a subset of ADM - Single-pilot Cockpit Resource Management skills.  Occasionally investigations have discovered causal factors resulting from unreasonable expectations of aircraft performance – especially when operating at the edges of the aircraft weight and balance envelope.  That’s why the Loss of Control Work Group suggests improvement in pilots’ understanding and calculation of aircraft performance.</a:t>
            </a:r>
          </a:p>
          <a:p>
            <a:endParaRPr lang="en-US"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 (Next Slide)</a:t>
            </a:r>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EBA0400E-9E64-40C3-BB1C-18814A366444}" type="slidenum">
              <a:rPr lang="en-US" sz="1200" smtClean="0">
                <a:latin typeface="Times New Roman" pitchFamily="18" charset="0"/>
              </a:rPr>
              <a:pPr eaLnBrk="1" hangingPunct="1"/>
              <a:t>9</a:t>
            </a:fld>
            <a:endParaRPr lang="en-US" sz="1200" dirty="0"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3490" name="Rectangle 1026"/>
          <p:cNvSpPr>
            <a:spLocks noGrp="1" noChangeArrowheads="1"/>
          </p:cNvSpPr>
          <p:nvPr>
            <p:ph type="ctrTitle"/>
          </p:nvPr>
        </p:nvSpPr>
        <p:spPr>
          <a:xfrm>
            <a:off x="303302" y="354380"/>
            <a:ext cx="5512492" cy="1395412"/>
          </a:xfrm>
        </p:spPr>
        <p:txBody>
          <a:bodyPr anchor="t"/>
          <a:lstStyle>
            <a:lvl1pPr>
              <a:defRPr/>
            </a:lvl1pPr>
          </a:lstStyle>
          <a:p>
            <a:pPr lvl="0"/>
            <a:r>
              <a:rPr lang="en-US" noProof="0" dirty="0" smtClean="0"/>
              <a:t>Select to edit master title</a:t>
            </a:r>
          </a:p>
        </p:txBody>
      </p:sp>
      <p:sp>
        <p:nvSpPr>
          <p:cNvPr id="63491" name="Rectangle 1027"/>
          <p:cNvSpPr>
            <a:spLocks noGrp="1" noChangeArrowheads="1"/>
          </p:cNvSpPr>
          <p:nvPr>
            <p:ph type="subTitle" idx="1"/>
          </p:nvPr>
        </p:nvSpPr>
        <p:spPr>
          <a:xfrm>
            <a:off x="307536" y="1795830"/>
            <a:ext cx="5477369" cy="1067092"/>
          </a:xfrm>
        </p:spPr>
        <p:txBody>
          <a:bodyPr/>
          <a:lstStyle>
            <a:lvl1pPr marL="0" indent="0">
              <a:buFontTx/>
              <a:buNone/>
              <a:defRPr sz="3200">
                <a:solidFill>
                  <a:schemeClr val="bg2"/>
                </a:solidFill>
              </a:defRPr>
            </a:lvl1pPr>
          </a:lstStyle>
          <a:p>
            <a:pPr lvl="0"/>
            <a:r>
              <a:rPr lang="en-US" noProof="0" dirty="0" smtClean="0"/>
              <a:t>Select to edit master subtitle</a:t>
            </a:r>
          </a:p>
        </p:txBody>
      </p:sp>
      <p:sp>
        <p:nvSpPr>
          <p:cNvPr id="63515" name="Text Box 1051"/>
          <p:cNvSpPr txBox="1">
            <a:spLocks noChangeArrowheads="1"/>
          </p:cNvSpPr>
          <p:nvPr userDrawn="1"/>
        </p:nvSpPr>
        <p:spPr bwMode="auto">
          <a:xfrm>
            <a:off x="361182" y="3393863"/>
            <a:ext cx="5412973"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1600" dirty="0">
                <a:solidFill>
                  <a:srgbClr val="1D2F68"/>
                </a:solidFill>
              </a:rPr>
              <a:t>Presented to:</a:t>
            </a:r>
          </a:p>
          <a:p>
            <a:pPr>
              <a:buFontTx/>
              <a:buNone/>
            </a:pPr>
            <a:r>
              <a:rPr lang="en-US" sz="1600" dirty="0">
                <a:solidFill>
                  <a:srgbClr val="1D2F68"/>
                </a:solidFill>
              </a:rPr>
              <a:t>By:</a:t>
            </a:r>
          </a:p>
          <a:p>
            <a:pPr>
              <a:buFontTx/>
              <a:buNone/>
            </a:pPr>
            <a:r>
              <a:rPr lang="en-US" sz="1600" dirty="0">
                <a:solidFill>
                  <a:srgbClr val="1D2F68"/>
                </a:solidFill>
              </a:rPr>
              <a:t>Date:</a:t>
            </a:r>
          </a:p>
        </p:txBody>
      </p:sp>
      <p:pic>
        <p:nvPicPr>
          <p:cNvPr id="2050" name="Picture 2" descr="C:\Users\afs805pc\Documents\Templates\FAAST-line.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14" r="9397"/>
          <a:stretch/>
        </p:blipFill>
        <p:spPr bwMode="auto">
          <a:xfrm rot="10800000">
            <a:off x="-1" y="7286"/>
            <a:ext cx="7728436" cy="3473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fs805pc\Documents\Templates\FAAST-line.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14" r="9397"/>
          <a:stretch/>
        </p:blipFill>
        <p:spPr bwMode="auto">
          <a:xfrm>
            <a:off x="-42751" y="6512171"/>
            <a:ext cx="12234751" cy="347388"/>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071"/>
          <p:cNvSpPr txBox="1">
            <a:spLocks noChangeArrowheads="1"/>
          </p:cNvSpPr>
          <p:nvPr userDrawn="1"/>
        </p:nvSpPr>
        <p:spPr bwMode="ltGray">
          <a:xfrm>
            <a:off x="9575800" y="271464"/>
            <a:ext cx="1962845" cy="563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dirty="0">
                <a:solidFill>
                  <a:srgbClr val="002060"/>
                </a:solidFill>
              </a:rPr>
              <a:t>Federal </a:t>
            </a:r>
            <a:r>
              <a:rPr lang="en-US" sz="1800" b="1" dirty="0" smtClean="0">
                <a:solidFill>
                  <a:srgbClr val="002060"/>
                </a:solidFill>
              </a:rPr>
              <a:t>Aviation</a:t>
            </a:r>
          </a:p>
          <a:p>
            <a:pPr>
              <a:lnSpc>
                <a:spcPct val="85000"/>
              </a:lnSpc>
              <a:spcBef>
                <a:spcPct val="0"/>
              </a:spcBef>
              <a:buFontTx/>
              <a:buNone/>
            </a:pPr>
            <a:r>
              <a:rPr lang="en-US" sz="1800" b="1" dirty="0" smtClean="0">
                <a:solidFill>
                  <a:srgbClr val="002060"/>
                </a:solidFill>
              </a:rPr>
              <a:t>Administration</a:t>
            </a:r>
            <a:endParaRPr lang="en-US" sz="1800" b="1" dirty="0">
              <a:solidFill>
                <a:srgbClr val="002060"/>
              </a:solidFill>
            </a:endParaRPr>
          </a:p>
        </p:txBody>
      </p:sp>
      <p:pic>
        <p:nvPicPr>
          <p:cNvPr id="14"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136467" y="153923"/>
            <a:ext cx="1079251" cy="99724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026"/>
          <p:cNvSpPr txBox="1">
            <a:spLocks noChangeArrowheads="1"/>
          </p:cNvSpPr>
          <p:nvPr userDrawn="1"/>
        </p:nvSpPr>
        <p:spPr bwMode="auto">
          <a:xfrm>
            <a:off x="303301" y="5183342"/>
            <a:ext cx="6505483" cy="139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1800" dirty="0" smtClean="0"/>
              <a:t>Produced</a:t>
            </a:r>
            <a:r>
              <a:rPr lang="en-US" sz="1800" baseline="0" dirty="0" smtClean="0"/>
              <a:t> by </a:t>
            </a:r>
          </a:p>
          <a:p>
            <a:pPr>
              <a:buNone/>
            </a:pPr>
            <a:r>
              <a:rPr lang="en-US" sz="1800" baseline="0" dirty="0" smtClean="0"/>
              <a:t>The FAA Safety Promotion Program Office</a:t>
            </a:r>
          </a:p>
        </p:txBody>
      </p:sp>
      <p:pic>
        <p:nvPicPr>
          <p:cNvPr id="2052" name="Picture 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146801" y="3293560"/>
            <a:ext cx="5763996" cy="286706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8"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9" name="Rectangle 11"/>
          <p:cNvSpPr>
            <a:spLocks noGrp="1" noChangeArrowheads="1"/>
          </p:cNvSpPr>
          <p:nvPr>
            <p:ph type="sldNum" sz="quarter" idx="4"/>
          </p:nvPr>
        </p:nvSpPr>
        <p:spPr bwMode="auto">
          <a:xfrm>
            <a:off x="9939866" y="6248400"/>
            <a:ext cx="146835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spTree>
    <p:extLst>
      <p:ext uri="{BB962C8B-B14F-4D97-AF65-F5344CB8AC3E}">
        <p14:creationId xmlns:p14="http://schemas.microsoft.com/office/powerpoint/2010/main" val="29082553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60400" y="1508126"/>
            <a:ext cx="5264151"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27751" y="1508126"/>
            <a:ext cx="526626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pPr/>
              <a:t>‹#›</a:t>
            </a:fld>
            <a:endParaRPr lang="en-US" dirty="0"/>
          </a:p>
        </p:txBody>
      </p:sp>
    </p:spTree>
    <p:extLst>
      <p:ext uri="{BB962C8B-B14F-4D97-AF65-F5344CB8AC3E}">
        <p14:creationId xmlns:p14="http://schemas.microsoft.com/office/powerpoint/2010/main" val="31410093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pPr/>
              <a:t>‹#›</a:t>
            </a:fld>
            <a:endParaRPr lang="en-US" dirty="0"/>
          </a:p>
        </p:txBody>
      </p:sp>
    </p:spTree>
    <p:extLst>
      <p:ext uri="{BB962C8B-B14F-4D97-AF65-F5344CB8AC3E}">
        <p14:creationId xmlns:p14="http://schemas.microsoft.com/office/powerpoint/2010/main" val="24066315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pPr/>
              <a:t>‹#›</a:t>
            </a:fld>
            <a:endParaRPr lang="en-US" dirty="0"/>
          </a:p>
        </p:txBody>
      </p:sp>
    </p:spTree>
    <p:extLst>
      <p:ext uri="{BB962C8B-B14F-4D97-AF65-F5344CB8AC3E}">
        <p14:creationId xmlns:p14="http://schemas.microsoft.com/office/powerpoint/2010/main" val="9393718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pPr/>
              <a:t>‹#›</a:t>
            </a:fld>
            <a:endParaRPr lang="en-US" dirty="0"/>
          </a:p>
        </p:txBody>
      </p:sp>
    </p:spTree>
    <p:extLst>
      <p:ext uri="{BB962C8B-B14F-4D97-AF65-F5344CB8AC3E}">
        <p14:creationId xmlns:p14="http://schemas.microsoft.com/office/powerpoint/2010/main" val="29799863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6"/>
            <a:ext cx="12192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dirty="0"/>
          </a:p>
        </p:txBody>
      </p:sp>
      <p:sp>
        <p:nvSpPr>
          <p:cNvPr id="56327" name="Rectangle 7"/>
          <p:cNvSpPr>
            <a:spLocks noGrp="1" noChangeArrowheads="1"/>
          </p:cNvSpPr>
          <p:nvPr>
            <p:ph type="title"/>
          </p:nvPr>
        </p:nvSpPr>
        <p:spPr bwMode="auto">
          <a:xfrm>
            <a:off x="571500" y="344488"/>
            <a:ext cx="1129665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660401" y="1508126"/>
            <a:ext cx="107336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9939866" y="6248400"/>
            <a:ext cx="146835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userDrawn="1"/>
        </p:nvGrpSpPr>
        <p:grpSpPr bwMode="auto">
          <a:xfrm>
            <a:off x="7205135" y="6126158"/>
            <a:ext cx="2275417" cy="660400"/>
            <a:chOff x="3596" y="3859"/>
            <a:chExt cx="1075" cy="416"/>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3596" y="3859"/>
              <a:ext cx="374"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648"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
        <p:nvSpPr>
          <p:cNvPr id="56349" name="Text Box 29" hidden="1"/>
          <p:cNvSpPr txBox="1">
            <a:spLocks noChangeArrowheads="1"/>
          </p:cNvSpPr>
          <p:nvPr userDrawn="1"/>
        </p:nvSpPr>
        <p:spPr bwMode="auto">
          <a:xfrm>
            <a:off x="599018" y="6205539"/>
            <a:ext cx="63796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588433" y="6384925"/>
            <a:ext cx="498686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pic>
        <p:nvPicPr>
          <p:cNvPr id="13" name="Picture 5" descr="C:\Documents and Settings\Charles\Application Data\Microsoft\Media Catalog\FAAST_PPT_BtmGrphc.bmp"/>
          <p:cNvPicPr>
            <a:picLocks noChangeArrowheads="1"/>
          </p:cNvPicPr>
          <p:nvPr userDrawn="1"/>
        </p:nvPicPr>
        <p:blipFill rotWithShape="1">
          <a:blip r:embed="rId9">
            <a:extLst>
              <a:ext uri="{28A0092B-C50C-407E-A947-70E740481C1C}">
                <a14:useLocalDpi xmlns:a14="http://schemas.microsoft.com/office/drawing/2010/main" val="0"/>
              </a:ext>
            </a:extLst>
          </a:blip>
          <a:srcRect r="9825"/>
          <a:stretch/>
        </p:blipFill>
        <p:spPr bwMode="auto">
          <a:xfrm>
            <a:off x="1" y="5760721"/>
            <a:ext cx="12192000" cy="30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C:\Documents and Settings\Charles\Application Data\Microsoft\Media Catalog\FAAST_PPT_BtmGrphc.bmp"/>
          <p:cNvPicPr>
            <a:picLocks noChangeArrowheads="1"/>
          </p:cNvPicPr>
          <p:nvPr userDrawn="1"/>
        </p:nvPicPr>
        <p:blipFill rotWithShape="1">
          <a:blip r:embed="rId9">
            <a:extLst>
              <a:ext uri="{28A0092B-C50C-407E-A947-70E740481C1C}">
                <a14:useLocalDpi xmlns:a14="http://schemas.microsoft.com/office/drawing/2010/main" val="0"/>
              </a:ext>
            </a:extLst>
          </a:blip>
          <a:srcRect r="10428" b="1045"/>
          <a:stretch/>
        </p:blipFill>
        <p:spPr bwMode="auto">
          <a:xfrm flipH="1" flipV="1">
            <a:off x="-1" y="0"/>
            <a:ext cx="12192000" cy="30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5" r:id="rId3"/>
    <p:sldLayoutId id="2147483657" r:id="rId4"/>
    <p:sldLayoutId id="2147483658" r:id="rId5"/>
    <p:sldLayoutId id="2147483660" r:id="rId6"/>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6"/>
            <a:ext cx="12192000" cy="815975"/>
          </a:xfrm>
          <a:prstGeom prst="rect">
            <a:avLst/>
          </a:prstGeom>
          <a:noFill/>
          <a:ln w="9525">
            <a:noFill/>
            <a:miter lim="800000"/>
            <a:headEnd/>
            <a:tailEnd/>
          </a:ln>
          <a:effectLst/>
          <a:extLst/>
        </p:spPr>
        <p:txBody>
          <a:bodyPr wrap="none" anchor="ctr"/>
          <a:lstStyle/>
          <a:p>
            <a:endParaRPr lang="en-US" sz="2400" dirty="0"/>
          </a:p>
        </p:txBody>
      </p:sp>
      <p:sp>
        <p:nvSpPr>
          <p:cNvPr id="56327" name="Rectangle 7"/>
          <p:cNvSpPr>
            <a:spLocks noGrp="1" noChangeArrowheads="1"/>
          </p:cNvSpPr>
          <p:nvPr>
            <p:ph type="title"/>
          </p:nvPr>
        </p:nvSpPr>
        <p:spPr bwMode="auto">
          <a:xfrm>
            <a:off x="571500" y="344488"/>
            <a:ext cx="1129665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660401" y="1508126"/>
            <a:ext cx="107336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9906000" y="6248400"/>
            <a:ext cx="150221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accent6"/>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userDrawn="1"/>
        </p:nvGrpSpPr>
        <p:grpSpPr bwMode="auto">
          <a:xfrm>
            <a:off x="7205135" y="6126158"/>
            <a:ext cx="2275417" cy="660400"/>
            <a:chOff x="3596" y="3859"/>
            <a:chExt cx="1075" cy="416"/>
          </a:xfrm>
        </p:grpSpPr>
        <p:pic>
          <p:nvPicPr>
            <p:cNvPr id="56346" name="Picture 2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648"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accent6"/>
                  </a:solidFill>
                </a:rPr>
                <a:t>Federal Aviation</a:t>
              </a:r>
            </a:p>
            <a:p>
              <a:pPr>
                <a:lnSpc>
                  <a:spcPct val="85000"/>
                </a:lnSpc>
                <a:spcBef>
                  <a:spcPct val="0"/>
                </a:spcBef>
                <a:buFontTx/>
                <a:buNone/>
              </a:pPr>
              <a:r>
                <a:rPr lang="en-US" sz="1200" b="1" dirty="0">
                  <a:solidFill>
                    <a:schemeClr val="accent6"/>
                  </a:solidFill>
                </a:rPr>
                <a:t>Administration</a:t>
              </a:r>
            </a:p>
          </p:txBody>
        </p:sp>
      </p:grpSp>
      <p:sp>
        <p:nvSpPr>
          <p:cNvPr id="56349" name="Text Box 29" hidden="1"/>
          <p:cNvSpPr txBox="1">
            <a:spLocks noChangeArrowheads="1"/>
          </p:cNvSpPr>
          <p:nvPr userDrawn="1"/>
        </p:nvSpPr>
        <p:spPr bwMode="auto">
          <a:xfrm>
            <a:off x="599018" y="6205539"/>
            <a:ext cx="63796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588433" y="6384925"/>
            <a:ext cx="498686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extLst>
      <p:ext uri="{BB962C8B-B14F-4D97-AF65-F5344CB8AC3E}">
        <p14:creationId xmlns:p14="http://schemas.microsoft.com/office/powerpoint/2010/main" val="2988165268"/>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faasafety.gov/gslac/ALC/lib_categoryview.aspx?categoryId=35"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389207" y="400418"/>
            <a:ext cx="5554759" cy="1395412"/>
          </a:xfrm>
        </p:spPr>
        <p:txBody>
          <a:bodyPr/>
          <a:lstStyle/>
          <a:p>
            <a:r>
              <a:rPr lang="en-US" sz="3600" dirty="0"/>
              <a:t>The National FAA Safety Team Presents</a:t>
            </a:r>
          </a:p>
        </p:txBody>
      </p:sp>
      <p:sp>
        <p:nvSpPr>
          <p:cNvPr id="32780" name="Rectangle 12"/>
          <p:cNvSpPr>
            <a:spLocks noGrp="1" noChangeArrowheads="1"/>
          </p:cNvSpPr>
          <p:nvPr>
            <p:ph type="subTitle" idx="1"/>
          </p:nvPr>
        </p:nvSpPr>
        <p:spPr>
          <a:xfrm>
            <a:off x="526483" y="1829016"/>
            <a:ext cx="9979785" cy="1067092"/>
          </a:xfrm>
        </p:spPr>
        <p:txBody>
          <a:bodyPr/>
          <a:lstStyle/>
          <a:p>
            <a:r>
              <a:rPr lang="en-US" dirty="0" smtClean="0"/>
              <a:t>Topic of the Month - December </a:t>
            </a:r>
          </a:p>
          <a:p>
            <a:r>
              <a:rPr lang="en-US" dirty="0" smtClean="0"/>
              <a:t>Aircraft Performance and Performance Monitoring</a:t>
            </a:r>
          </a:p>
        </p:txBody>
      </p:sp>
      <p:sp>
        <p:nvSpPr>
          <p:cNvPr id="32785" name="Text Box 17"/>
          <p:cNvSpPr txBox="1">
            <a:spLocks noChangeArrowheads="1"/>
          </p:cNvSpPr>
          <p:nvPr/>
        </p:nvSpPr>
        <p:spPr bwMode="auto">
          <a:xfrm>
            <a:off x="3380613" y="3411590"/>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3367970" y="3791452"/>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&lt;Presenter&gt;</a:t>
            </a:r>
          </a:p>
        </p:txBody>
      </p:sp>
      <p:sp>
        <p:nvSpPr>
          <p:cNvPr id="32787" name="Text Box 19"/>
          <p:cNvSpPr txBox="1">
            <a:spLocks noChangeArrowheads="1"/>
          </p:cNvSpPr>
          <p:nvPr/>
        </p:nvSpPr>
        <p:spPr bwMode="auto">
          <a:xfrm>
            <a:off x="3374254" y="4161188"/>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 &gt;</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ea typeface="ＭＳ Ｐゴシック" pitchFamily="34" charset="-128"/>
              </a:rPr>
              <a:t>3 Questions</a:t>
            </a:r>
          </a:p>
        </p:txBody>
      </p:sp>
      <p:sp>
        <p:nvSpPr>
          <p:cNvPr id="8195" name="Slide Number Placeholder 3"/>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166CDE50-8AEA-4811-A030-96B458D9575E}" type="slidenum">
              <a:rPr lang="en-US" sz="1400">
                <a:solidFill>
                  <a:schemeClr val="bg1"/>
                </a:solidFill>
                <a:latin typeface="Times New Roman" pitchFamily="18" charset="0"/>
              </a:rPr>
              <a:pPr eaLnBrk="1" hangingPunct="1"/>
              <a:t>10</a:t>
            </a:fld>
            <a:endParaRPr lang="en-US" sz="1400" dirty="0">
              <a:solidFill>
                <a:schemeClr val="bg1"/>
              </a:solidFill>
              <a:latin typeface="Times New Roman" pitchFamily="18" charset="0"/>
            </a:endParaRPr>
          </a:p>
        </p:txBody>
      </p:sp>
      <p:sp>
        <p:nvSpPr>
          <p:cNvPr id="8196" name="Content Placeholder 2"/>
          <p:cNvSpPr>
            <a:spLocks noGrp="1"/>
          </p:cNvSpPr>
          <p:nvPr>
            <p:ph idx="1"/>
          </p:nvPr>
        </p:nvSpPr>
        <p:spPr>
          <a:xfrm>
            <a:off x="750337" y="1299369"/>
            <a:ext cx="8050213" cy="4603750"/>
          </a:xfrm>
        </p:spPr>
        <p:txBody>
          <a:bodyPr/>
          <a:lstStyle/>
          <a:p>
            <a:r>
              <a:rPr lang="en-US" dirty="0" smtClean="0">
                <a:ea typeface="ＭＳ Ｐゴシック" pitchFamily="34" charset="-128"/>
              </a:rPr>
              <a:t>How much can I haul?</a:t>
            </a:r>
          </a:p>
          <a:p>
            <a:r>
              <a:rPr lang="en-US" dirty="0" smtClean="0">
                <a:ea typeface="ＭＳ Ｐゴシック" pitchFamily="34" charset="-128"/>
              </a:rPr>
              <a:t>How far can I go?</a:t>
            </a:r>
          </a:p>
          <a:p>
            <a:r>
              <a:rPr lang="en-US" dirty="0" smtClean="0">
                <a:ea typeface="ＭＳ Ｐゴシック" pitchFamily="34" charset="-128"/>
              </a:rPr>
              <a:t>How long will it take me?</a:t>
            </a:r>
          </a:p>
          <a:p>
            <a:pPr lvl="1"/>
            <a:r>
              <a:rPr lang="en-US" dirty="0" smtClean="0">
                <a:ea typeface="ＭＳ Ｐゴシック" pitchFamily="34" charset="-128"/>
              </a:rPr>
              <a:t>How fast can I fly?</a:t>
            </a:r>
          </a:p>
        </p:txBody>
      </p:sp>
      <p:pic>
        <p:nvPicPr>
          <p:cNvPr id="8197" name="Picture 9" descr="C:\Users\awp204js\AppData\Local\Microsoft\Windows\Temporary Internet Files\Content.IE5\A7YUL64M\MC90043154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6308" y="2611718"/>
            <a:ext cx="3046412"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54197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smtClean="0">
                <a:ea typeface="ＭＳ Ｐゴシック" pitchFamily="34" charset="-128"/>
              </a:rPr>
              <a:t>Aircraft Performance</a:t>
            </a:r>
          </a:p>
        </p:txBody>
      </p:sp>
      <p:sp>
        <p:nvSpPr>
          <p:cNvPr id="9219" name="Slide Number Placeholder 3"/>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9D97B36E-CDB7-4D14-9188-06A3B293FF8E}" type="slidenum">
              <a:rPr lang="en-US" sz="1400">
                <a:solidFill>
                  <a:schemeClr val="bg1"/>
                </a:solidFill>
                <a:latin typeface="Times New Roman" pitchFamily="18" charset="0"/>
              </a:rPr>
              <a:pPr eaLnBrk="1" hangingPunct="1"/>
              <a:t>11</a:t>
            </a:fld>
            <a:endParaRPr lang="en-US" sz="1400" dirty="0">
              <a:solidFill>
                <a:schemeClr val="bg1"/>
              </a:solidFill>
              <a:latin typeface="Times New Roman" pitchFamily="18" charset="0"/>
            </a:endParaRPr>
          </a:p>
        </p:txBody>
      </p:sp>
      <p:sp>
        <p:nvSpPr>
          <p:cNvPr id="9220" name="Content Placeholder 2"/>
          <p:cNvSpPr>
            <a:spLocks noGrp="1"/>
          </p:cNvSpPr>
          <p:nvPr>
            <p:ph idx="1"/>
          </p:nvPr>
        </p:nvSpPr>
        <p:spPr>
          <a:xfrm>
            <a:off x="731677" y="1260382"/>
            <a:ext cx="8050213" cy="4603750"/>
          </a:xfrm>
        </p:spPr>
        <p:txBody>
          <a:bodyPr/>
          <a:lstStyle/>
          <a:p>
            <a:r>
              <a:rPr lang="en-US" dirty="0" smtClean="0">
                <a:ea typeface="ＭＳ Ｐゴシック" pitchFamily="34" charset="-128"/>
              </a:rPr>
              <a:t>Aircraft Weight &amp; Balance</a:t>
            </a:r>
          </a:p>
          <a:p>
            <a:pPr lvl="1"/>
            <a:r>
              <a:rPr lang="en-US" dirty="0" smtClean="0">
                <a:ea typeface="ＭＳ Ｐゴシック" pitchFamily="34" charset="-128"/>
              </a:rPr>
              <a:t>Pilot &amp; Passengers</a:t>
            </a:r>
          </a:p>
          <a:p>
            <a:pPr lvl="1"/>
            <a:r>
              <a:rPr lang="en-US" dirty="0" smtClean="0">
                <a:ea typeface="ＭＳ Ｐゴシック" pitchFamily="34" charset="-128"/>
              </a:rPr>
              <a:t>Cargo</a:t>
            </a:r>
          </a:p>
          <a:p>
            <a:pPr lvl="1"/>
            <a:r>
              <a:rPr lang="en-US" dirty="0" smtClean="0">
                <a:ea typeface="ＭＳ Ｐゴシック" pitchFamily="34" charset="-128"/>
              </a:rPr>
              <a:t>Fuel</a:t>
            </a:r>
            <a:endParaRPr lang="en-US" dirty="0">
              <a:ea typeface="ＭＳ Ｐゴシック" pitchFamily="34" charset="-128"/>
            </a:endParaRPr>
          </a:p>
          <a:p>
            <a:r>
              <a:rPr lang="en-US" dirty="0" smtClean="0">
                <a:ea typeface="ＭＳ Ｐゴシック" pitchFamily="34" charset="-128"/>
              </a:rPr>
              <a:t>Information for aircraft </a:t>
            </a:r>
            <a:br>
              <a:rPr lang="en-US" dirty="0" smtClean="0">
                <a:ea typeface="ＭＳ Ｐゴシック" pitchFamily="34" charset="-128"/>
              </a:rPr>
            </a:br>
            <a:r>
              <a:rPr lang="en-US" dirty="0" smtClean="0">
                <a:ea typeface="ＭＳ Ｐゴシック" pitchFamily="34" charset="-128"/>
              </a:rPr>
              <a:t>performance calculations</a:t>
            </a:r>
          </a:p>
        </p:txBody>
      </p:sp>
      <p:pic>
        <p:nvPicPr>
          <p:cNvPr id="12" name="Picture 4"/>
          <p:cNvPicPr>
            <a:picLocks noChangeAspect="1" noChangeArrowheads="1"/>
          </p:cNvPicPr>
          <p:nvPr/>
        </p:nvPicPr>
        <p:blipFill>
          <a:blip r:embed="rId3">
            <a:extLst>
              <a:ext uri="{28A0092B-C50C-407E-A947-70E740481C1C}">
                <a14:useLocalDpi xmlns:a14="http://schemas.microsoft.com/office/drawing/2010/main" val="0"/>
              </a:ext>
            </a:extLst>
          </a:blip>
          <a:srcRect l="4056" t="4239" r="3951" b="12935"/>
          <a:stretch>
            <a:fillRect/>
          </a:stretch>
        </p:blipFill>
        <p:spPr bwMode="auto">
          <a:xfrm>
            <a:off x="6237958" y="2134516"/>
            <a:ext cx="5583484" cy="334534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421495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dirty="0" smtClean="0">
                <a:ea typeface="ＭＳ Ｐゴシック" pitchFamily="34" charset="-128"/>
              </a:rPr>
              <a:t>Aircraft Performance</a:t>
            </a:r>
          </a:p>
        </p:txBody>
      </p:sp>
      <p:sp>
        <p:nvSpPr>
          <p:cNvPr id="10243" name="Slide Number Placeholder 3"/>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0377BCC9-EACF-4D6F-B6CF-5F8684EFE78A}" type="slidenum">
              <a:rPr lang="en-US" sz="1400">
                <a:solidFill>
                  <a:schemeClr val="bg1"/>
                </a:solidFill>
                <a:latin typeface="Times New Roman" pitchFamily="18" charset="0"/>
              </a:rPr>
              <a:pPr eaLnBrk="1" hangingPunct="1"/>
              <a:t>12</a:t>
            </a:fld>
            <a:endParaRPr lang="en-US" sz="1400" dirty="0">
              <a:solidFill>
                <a:schemeClr val="bg1"/>
              </a:solidFill>
              <a:latin typeface="Times New Roman" pitchFamily="18" charset="0"/>
            </a:endParaRPr>
          </a:p>
        </p:txBody>
      </p:sp>
      <p:sp>
        <p:nvSpPr>
          <p:cNvPr id="10244" name="Content Placeholder 2"/>
          <p:cNvSpPr>
            <a:spLocks noGrp="1"/>
          </p:cNvSpPr>
          <p:nvPr>
            <p:ph idx="1"/>
          </p:nvPr>
        </p:nvSpPr>
        <p:spPr>
          <a:xfrm>
            <a:off x="701984" y="1105308"/>
            <a:ext cx="8050213" cy="4668838"/>
          </a:xfrm>
        </p:spPr>
        <p:txBody>
          <a:bodyPr/>
          <a:lstStyle/>
          <a:p>
            <a:r>
              <a:rPr lang="en-US" dirty="0" smtClean="0">
                <a:ea typeface="ＭＳ Ｐゴシック" pitchFamily="34" charset="-128"/>
              </a:rPr>
              <a:t>Aircraft Weight &amp; Balance</a:t>
            </a:r>
          </a:p>
          <a:p>
            <a:pPr lvl="1"/>
            <a:r>
              <a:rPr lang="en-US" dirty="0" smtClean="0">
                <a:ea typeface="ＭＳ Ｐゴシック" pitchFamily="34" charset="-128"/>
              </a:rPr>
              <a:t>Pilot &amp; Passengers</a:t>
            </a:r>
          </a:p>
          <a:p>
            <a:pPr lvl="1"/>
            <a:r>
              <a:rPr lang="en-US" dirty="0" smtClean="0">
                <a:ea typeface="ＭＳ Ｐゴシック" pitchFamily="34" charset="-128"/>
              </a:rPr>
              <a:t>Cargo</a:t>
            </a:r>
          </a:p>
          <a:p>
            <a:pPr lvl="1"/>
            <a:r>
              <a:rPr lang="en-US" dirty="0" smtClean="0">
                <a:ea typeface="ＭＳ Ｐゴシック" pitchFamily="34" charset="-128"/>
              </a:rPr>
              <a:t>Fuel</a:t>
            </a:r>
          </a:p>
          <a:p>
            <a:r>
              <a:rPr lang="en-US" dirty="0" smtClean="0">
                <a:ea typeface="ＭＳ Ｐゴシック" pitchFamily="34" charset="-128"/>
              </a:rPr>
              <a:t>Route of flight</a:t>
            </a:r>
          </a:p>
          <a:p>
            <a:pPr lvl="1"/>
            <a:r>
              <a:rPr lang="en-US" dirty="0" smtClean="0">
                <a:ea typeface="ＭＳ Ｐゴシック" pitchFamily="34" charset="-128"/>
              </a:rPr>
              <a:t>Departure, En route,</a:t>
            </a:r>
            <a:br>
              <a:rPr lang="en-US" dirty="0" smtClean="0">
                <a:ea typeface="ＭＳ Ｐゴシック" pitchFamily="34" charset="-128"/>
              </a:rPr>
            </a:br>
            <a:r>
              <a:rPr lang="en-US" dirty="0" smtClean="0">
                <a:ea typeface="ＭＳ Ｐゴシック" pitchFamily="34" charset="-128"/>
              </a:rPr>
              <a:t>Destination &amp; Alternate Wx</a:t>
            </a:r>
          </a:p>
          <a:p>
            <a:pPr lvl="1"/>
            <a:r>
              <a:rPr lang="en-US" dirty="0" smtClean="0">
                <a:ea typeface="ＭＳ Ｐゴシック" pitchFamily="34" charset="-128"/>
              </a:rPr>
              <a:t>Departure &amp; Arrival Airports</a:t>
            </a:r>
          </a:p>
          <a:p>
            <a:pPr lvl="2"/>
            <a:r>
              <a:rPr lang="en-US" dirty="0" smtClean="0">
                <a:ea typeface="ＭＳ Ｐゴシック" pitchFamily="34" charset="-128"/>
              </a:rPr>
              <a:t>Runway lengths &amp; obstructions</a:t>
            </a:r>
          </a:p>
          <a:p>
            <a:pPr lvl="2"/>
            <a:r>
              <a:rPr lang="en-US" dirty="0" smtClean="0">
                <a:ea typeface="ＭＳ Ｐゴシック" pitchFamily="34" charset="-128"/>
              </a:rPr>
              <a:t>Density altitudes</a:t>
            </a:r>
          </a:p>
          <a:p>
            <a:pPr lvl="2"/>
            <a:r>
              <a:rPr lang="en-US" dirty="0" smtClean="0">
                <a:ea typeface="ＭＳ Ｐゴシック" pitchFamily="34" charset="-128"/>
              </a:rPr>
              <a:t>Add 50% for safety</a:t>
            </a:r>
          </a:p>
        </p:txBody>
      </p:sp>
      <p:grpSp>
        <p:nvGrpSpPr>
          <p:cNvPr id="3" name="Group 2"/>
          <p:cNvGrpSpPr/>
          <p:nvPr/>
        </p:nvGrpSpPr>
        <p:grpSpPr>
          <a:xfrm>
            <a:off x="8077200" y="2568388"/>
            <a:ext cx="3790951" cy="2899560"/>
            <a:chOff x="5504035" y="3283527"/>
            <a:chExt cx="3376729" cy="2536434"/>
          </a:xfrm>
        </p:grpSpPr>
        <p:pic>
          <p:nvPicPr>
            <p:cNvPr id="1126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19240"/>
            <a:stretch/>
          </p:blipFill>
          <p:spPr bwMode="auto">
            <a:xfrm>
              <a:off x="5504035" y="3283527"/>
              <a:ext cx="3376729" cy="253643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cxnSp>
          <p:nvCxnSpPr>
            <p:cNvPr id="10246" name="Straight Connector 2"/>
            <p:cNvCxnSpPr>
              <a:cxnSpLocks noChangeShapeType="1"/>
            </p:cNvCxnSpPr>
            <p:nvPr/>
          </p:nvCxnSpPr>
          <p:spPr bwMode="auto">
            <a:xfrm>
              <a:off x="5676405" y="3878263"/>
              <a:ext cx="857746" cy="334962"/>
            </a:xfrm>
            <a:prstGeom prst="line">
              <a:avLst/>
            </a:prstGeom>
            <a:noFill/>
            <a:ln w="34925" algn="ctr">
              <a:solidFill>
                <a:srgbClr val="FF0000"/>
              </a:solidFill>
              <a:round/>
              <a:headEnd/>
              <a:tailEnd/>
            </a:ln>
            <a:extLst>
              <a:ext uri="{909E8E84-426E-40DD-AFC4-6F175D3DCCD1}">
                <a14:hiddenFill xmlns:a14="http://schemas.microsoft.com/office/drawing/2010/main">
                  <a:noFill/>
                </a14:hiddenFill>
              </a:ext>
            </a:extLst>
          </p:spPr>
        </p:cxnSp>
        <p:cxnSp>
          <p:nvCxnSpPr>
            <p:cNvPr id="10247" name="Straight Connector 10"/>
            <p:cNvCxnSpPr>
              <a:cxnSpLocks noChangeShapeType="1"/>
            </p:cNvCxnSpPr>
            <p:nvPr/>
          </p:nvCxnSpPr>
          <p:spPr bwMode="auto">
            <a:xfrm>
              <a:off x="6633369" y="4260850"/>
              <a:ext cx="509587" cy="334963"/>
            </a:xfrm>
            <a:prstGeom prst="line">
              <a:avLst/>
            </a:prstGeom>
            <a:noFill/>
            <a:ln w="34925" algn="ctr">
              <a:solidFill>
                <a:srgbClr val="FF0000"/>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27305585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smtClean="0">
                <a:ea typeface="ＭＳ Ｐゴシック" pitchFamily="34" charset="-128"/>
              </a:rPr>
              <a:t>What’s the greatest variable?</a:t>
            </a:r>
          </a:p>
        </p:txBody>
      </p:sp>
      <p:sp>
        <p:nvSpPr>
          <p:cNvPr id="11267" name="Slide Number Placeholder 3"/>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C7EBB3B8-2C3D-4316-89B2-F82BF3267D77}" type="slidenum">
              <a:rPr lang="en-US" sz="1400">
                <a:solidFill>
                  <a:schemeClr val="bg1"/>
                </a:solidFill>
                <a:latin typeface="Times New Roman" pitchFamily="18" charset="0"/>
              </a:rPr>
              <a:pPr eaLnBrk="1" hangingPunct="1"/>
              <a:t>13</a:t>
            </a:fld>
            <a:endParaRPr lang="en-US" sz="1400" dirty="0">
              <a:solidFill>
                <a:schemeClr val="bg1"/>
              </a:solidFill>
              <a:latin typeface="Times New Roman" pitchFamily="18" charset="0"/>
            </a:endParaRPr>
          </a:p>
        </p:txBody>
      </p:sp>
      <p:sp>
        <p:nvSpPr>
          <p:cNvPr id="11268" name="Content Placeholder 2"/>
          <p:cNvSpPr>
            <a:spLocks noGrp="1"/>
          </p:cNvSpPr>
          <p:nvPr>
            <p:ph idx="1"/>
          </p:nvPr>
        </p:nvSpPr>
        <p:spPr>
          <a:xfrm>
            <a:off x="731677" y="1221743"/>
            <a:ext cx="8050213" cy="4603750"/>
          </a:xfrm>
        </p:spPr>
        <p:txBody>
          <a:bodyPr/>
          <a:lstStyle/>
          <a:p>
            <a:r>
              <a:rPr lang="en-US" dirty="0" smtClean="0">
                <a:ea typeface="ＭＳ Ｐゴシック" pitchFamily="34" charset="-128"/>
              </a:rPr>
              <a:t>The Pilot</a:t>
            </a:r>
          </a:p>
          <a:p>
            <a:pPr lvl="1"/>
            <a:r>
              <a:rPr lang="en-US" dirty="0" smtClean="0">
                <a:ea typeface="ＭＳ Ｐゴシック" pitchFamily="34" charset="-128"/>
              </a:rPr>
              <a:t>Documented Performance</a:t>
            </a:r>
          </a:p>
          <a:p>
            <a:pPr lvl="2"/>
            <a:r>
              <a:rPr lang="en-US" dirty="0" smtClean="0">
                <a:ea typeface="ＭＳ Ｐゴシック" pitchFamily="34" charset="-128"/>
              </a:rPr>
              <a:t>Mission weight and density altitude</a:t>
            </a:r>
          </a:p>
          <a:p>
            <a:pPr lvl="2"/>
            <a:r>
              <a:rPr lang="en-US" dirty="0" smtClean="0">
                <a:ea typeface="ＭＳ Ｐゴシック" pitchFamily="34" charset="-128"/>
              </a:rPr>
              <a:t>Fly with a CFI</a:t>
            </a:r>
          </a:p>
        </p:txBody>
      </p:sp>
      <p:pic>
        <p:nvPicPr>
          <p:cNvPr id="12293"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7715" y="2547106"/>
            <a:ext cx="4280436" cy="285547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0200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ea typeface="ＭＳ Ｐゴシック" pitchFamily="34" charset="-128"/>
              </a:rPr>
              <a:t>What’s my baseline?</a:t>
            </a:r>
          </a:p>
        </p:txBody>
      </p:sp>
      <p:sp>
        <p:nvSpPr>
          <p:cNvPr id="12291" name="Slide Number Placeholder 3"/>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3A161106-E841-4874-B6D2-1315EFF8F71D}" type="slidenum">
              <a:rPr lang="en-US" sz="1400">
                <a:solidFill>
                  <a:schemeClr val="bg1"/>
                </a:solidFill>
                <a:latin typeface="Times New Roman" pitchFamily="18" charset="0"/>
              </a:rPr>
              <a:pPr eaLnBrk="1" hangingPunct="1"/>
              <a:t>14</a:t>
            </a:fld>
            <a:endParaRPr lang="en-US" sz="1400" dirty="0">
              <a:solidFill>
                <a:schemeClr val="bg1"/>
              </a:solidFill>
              <a:latin typeface="Times New Roman" pitchFamily="18" charset="0"/>
            </a:endParaRPr>
          </a:p>
        </p:txBody>
      </p:sp>
      <p:sp>
        <p:nvSpPr>
          <p:cNvPr id="12292" name="Content Placeholder 2"/>
          <p:cNvSpPr>
            <a:spLocks noGrp="1"/>
          </p:cNvSpPr>
          <p:nvPr>
            <p:ph idx="1"/>
          </p:nvPr>
        </p:nvSpPr>
        <p:spPr>
          <a:xfrm>
            <a:off x="739582" y="1154469"/>
            <a:ext cx="8050213" cy="4603750"/>
          </a:xfrm>
        </p:spPr>
        <p:txBody>
          <a:bodyPr/>
          <a:lstStyle/>
          <a:p>
            <a:r>
              <a:rPr lang="en-US" dirty="0" smtClean="0">
                <a:ea typeface="ＭＳ Ｐゴシック" pitchFamily="34" charset="-128"/>
              </a:rPr>
              <a:t>Pilot &amp; Aircraft Performance Reference</a:t>
            </a:r>
          </a:p>
          <a:p>
            <a:pPr lvl="1"/>
            <a:r>
              <a:rPr lang="en-US" dirty="0" smtClean="0">
                <a:ea typeface="ＭＳ Ｐゴシック" pitchFamily="34" charset="-128"/>
              </a:rPr>
              <a:t>Environmental Circumstances</a:t>
            </a:r>
          </a:p>
          <a:p>
            <a:pPr lvl="1"/>
            <a:r>
              <a:rPr lang="en-US" dirty="0" smtClean="0">
                <a:ea typeface="ＭＳ Ｐゴシック" pitchFamily="34" charset="-128"/>
              </a:rPr>
              <a:t>Pilot Performance</a:t>
            </a:r>
          </a:p>
          <a:p>
            <a:r>
              <a:rPr lang="en-US" dirty="0" smtClean="0">
                <a:ea typeface="ＭＳ Ｐゴシック" pitchFamily="34" charset="-128"/>
              </a:rPr>
              <a:t>Decreased Performance</a:t>
            </a:r>
          </a:p>
          <a:p>
            <a:r>
              <a:rPr lang="en-US" dirty="0" smtClean="0">
                <a:ea typeface="ＭＳ Ｐゴシック" pitchFamily="34" charset="-128"/>
              </a:rPr>
              <a:t>Increased Performance</a:t>
            </a:r>
          </a:p>
          <a:p>
            <a:endParaRPr lang="en-US" dirty="0" smtClean="0">
              <a:ea typeface="ＭＳ Ｐゴシック" pitchFamily="34" charset="-128"/>
            </a:endParaRPr>
          </a:p>
          <a:p>
            <a:endParaRPr lang="en-US" dirty="0" smtClean="0">
              <a:ea typeface="ＭＳ Ｐゴシック" pitchFamily="34" charset="-128"/>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2532532"/>
            <a:ext cx="3758958" cy="302199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2456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2"/>
          <p:cNvPicPr>
            <a:picLocks noChangeAspect="1" noChangeArrowheads="1"/>
          </p:cNvPicPr>
          <p:nvPr/>
        </p:nvPicPr>
        <p:blipFill rotWithShape="1">
          <a:blip r:embed="rId3"/>
          <a:srcRect l="-5996" r="8072"/>
          <a:stretch/>
        </p:blipFill>
        <p:spPr bwMode="auto">
          <a:xfrm>
            <a:off x="1524000" y="1379538"/>
            <a:ext cx="8593138" cy="303371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13315" name="Title 1"/>
          <p:cNvSpPr>
            <a:spLocks noGrp="1"/>
          </p:cNvSpPr>
          <p:nvPr>
            <p:ph type="title"/>
          </p:nvPr>
        </p:nvSpPr>
        <p:spPr/>
        <p:txBody>
          <a:bodyPr/>
          <a:lstStyle/>
          <a:p>
            <a:r>
              <a:rPr lang="en-US" dirty="0" smtClean="0">
                <a:ea typeface="ＭＳ Ｐゴシック" pitchFamily="34" charset="-128"/>
              </a:rPr>
              <a:t>What’s my baseline?</a:t>
            </a:r>
          </a:p>
        </p:txBody>
      </p:sp>
      <p:sp>
        <p:nvSpPr>
          <p:cNvPr id="13316" name="Slide Number Placeholder 3"/>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D5841204-C00C-4E45-99B9-D597EB2170CF}" type="slidenum">
              <a:rPr lang="en-US" sz="1400">
                <a:solidFill>
                  <a:schemeClr val="bg1"/>
                </a:solidFill>
                <a:latin typeface="Times New Roman" pitchFamily="18" charset="0"/>
              </a:rPr>
              <a:pPr eaLnBrk="1" hangingPunct="1"/>
              <a:t>15</a:t>
            </a:fld>
            <a:endParaRPr lang="en-US" sz="1400" dirty="0">
              <a:solidFill>
                <a:schemeClr val="bg1"/>
              </a:solidFill>
              <a:latin typeface="Times New Roman" pitchFamily="18" charset="0"/>
            </a:endParaRPr>
          </a:p>
        </p:txBody>
      </p:sp>
      <p:sp>
        <p:nvSpPr>
          <p:cNvPr id="13317" name="Oval 1"/>
          <p:cNvSpPr>
            <a:spLocks noChangeArrowheads="1"/>
          </p:cNvSpPr>
          <p:nvPr/>
        </p:nvSpPr>
        <p:spPr bwMode="auto">
          <a:xfrm>
            <a:off x="4310063" y="3903663"/>
            <a:ext cx="1022350" cy="64918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p>
            <a:endParaRPr lang="en-US" dirty="0"/>
          </a:p>
        </p:txBody>
      </p:sp>
      <p:sp>
        <p:nvSpPr>
          <p:cNvPr id="13318" name="Oval 2"/>
          <p:cNvSpPr>
            <a:spLocks noChangeArrowheads="1"/>
          </p:cNvSpPr>
          <p:nvPr/>
        </p:nvSpPr>
        <p:spPr bwMode="auto">
          <a:xfrm>
            <a:off x="-2678113" y="1689100"/>
            <a:ext cx="1354138" cy="64918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p>
            <a:endParaRPr lang="en-US" dirty="0"/>
          </a:p>
        </p:txBody>
      </p:sp>
      <p:sp>
        <p:nvSpPr>
          <p:cNvPr id="13319" name="Rectangle 1"/>
          <p:cNvSpPr>
            <a:spLocks noChangeArrowheads="1"/>
          </p:cNvSpPr>
          <p:nvPr/>
        </p:nvSpPr>
        <p:spPr bwMode="auto">
          <a:xfrm>
            <a:off x="726126" y="4869159"/>
            <a:ext cx="111420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Tx/>
              <a:buNone/>
            </a:pPr>
            <a:r>
              <a:rPr lang="en-US" b="1" dirty="0">
                <a:hlinkClick r:id="rId4"/>
              </a:rPr>
              <a:t>https://</a:t>
            </a:r>
            <a:r>
              <a:rPr lang="en-US" b="1" dirty="0" smtClean="0">
                <a:hlinkClick r:id="rId4"/>
              </a:rPr>
              <a:t>www.faasafety.gov/gslac/ALC/lib_categoryview.aspx?categoryId=35</a:t>
            </a:r>
            <a:r>
              <a:rPr lang="en-US" b="1" dirty="0" smtClean="0"/>
              <a:t> </a:t>
            </a:r>
            <a:endParaRPr lang="en-US" b="1" dirty="0"/>
          </a:p>
        </p:txBody>
      </p:sp>
      <p:sp>
        <p:nvSpPr>
          <p:cNvPr id="13320" name="Rectangle 2"/>
          <p:cNvSpPr>
            <a:spLocks noChangeArrowheads="1"/>
          </p:cNvSpPr>
          <p:nvPr/>
        </p:nvSpPr>
        <p:spPr bwMode="auto">
          <a:xfrm>
            <a:off x="2097089" y="3684589"/>
            <a:ext cx="22129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p>
            <a:endParaRPr lang="en-US" dirty="0"/>
          </a:p>
        </p:txBody>
      </p:sp>
      <p:cxnSp>
        <p:nvCxnSpPr>
          <p:cNvPr id="6" name="Straight Connector 5"/>
          <p:cNvCxnSpPr>
            <a:cxnSpLocks noChangeShapeType="1"/>
          </p:cNvCxnSpPr>
          <p:nvPr/>
        </p:nvCxnSpPr>
        <p:spPr bwMode="auto">
          <a:xfrm>
            <a:off x="2097088" y="3851275"/>
            <a:ext cx="2170112" cy="25400"/>
          </a:xfrm>
          <a:prstGeom prst="line">
            <a:avLst/>
          </a:prstGeom>
          <a:noFill/>
          <a:ln w="307975" algn="ctr">
            <a:solidFill>
              <a:srgbClr val="FFFF00">
                <a:alpha val="47842"/>
              </a:srgbClr>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3621094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ea typeface="ＭＳ Ｐゴシック" pitchFamily="34" charset="-128"/>
              </a:rPr>
              <a:t>Takeoff calculations</a:t>
            </a:r>
          </a:p>
        </p:txBody>
      </p:sp>
      <p:sp>
        <p:nvSpPr>
          <p:cNvPr id="46083" name="Content Placeholder 2"/>
          <p:cNvSpPr>
            <a:spLocks noGrp="1"/>
          </p:cNvSpPr>
          <p:nvPr>
            <p:ph idx="1"/>
          </p:nvPr>
        </p:nvSpPr>
        <p:spPr>
          <a:xfrm>
            <a:off x="698500" y="1060578"/>
            <a:ext cx="8331200" cy="4391025"/>
          </a:xfrm>
        </p:spPr>
        <p:txBody>
          <a:bodyPr/>
          <a:lstStyle/>
          <a:p>
            <a:r>
              <a:rPr lang="en-US" dirty="0" smtClean="0">
                <a:ea typeface="ＭＳ Ｐゴシック" pitchFamily="34" charset="-128"/>
              </a:rPr>
              <a:t>Density altitude</a:t>
            </a:r>
          </a:p>
          <a:p>
            <a:pPr lvl="1"/>
            <a:r>
              <a:rPr lang="en-US" dirty="0" smtClean="0">
                <a:ea typeface="ＭＳ Ｐゴシック" pitchFamily="34" charset="-128"/>
              </a:rPr>
              <a:t>Fixed pitch add 15% per 1000 feet DA to 8000 ft.</a:t>
            </a:r>
          </a:p>
          <a:p>
            <a:pPr lvl="1"/>
            <a:r>
              <a:rPr lang="en-US" dirty="0" smtClean="0">
                <a:ea typeface="ＭＳ Ｐゴシック" pitchFamily="34" charset="-128"/>
              </a:rPr>
              <a:t>Constant speed add 12% per 1000 feet DA to 6000 ft.</a:t>
            </a:r>
          </a:p>
          <a:p>
            <a:r>
              <a:rPr lang="en-US" dirty="0" smtClean="0">
                <a:ea typeface="ＭＳ Ｐゴシック" pitchFamily="34" charset="-128"/>
              </a:rPr>
              <a:t>50/70 Rule – no obstruction</a:t>
            </a:r>
          </a:p>
          <a:p>
            <a:pPr lvl="1"/>
            <a:r>
              <a:rPr lang="en-US" dirty="0" smtClean="0">
                <a:ea typeface="ＭＳ Ｐゴシック" pitchFamily="34" charset="-128"/>
              </a:rPr>
              <a:t>60 x .7 = 42</a:t>
            </a:r>
          </a:p>
          <a:p>
            <a:r>
              <a:rPr lang="en-US" dirty="0" smtClean="0">
                <a:ea typeface="ＭＳ Ｐゴシック" pitchFamily="34" charset="-128"/>
              </a:rPr>
              <a:t>30/70 Rule - obstruction</a:t>
            </a:r>
          </a:p>
        </p:txBody>
      </p:sp>
      <p:sp>
        <p:nvSpPr>
          <p:cNvPr id="14340" name="Slide Number Placeholder 3"/>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CA57B165-AA7C-47FA-905C-3B4DBC58DD08}" type="slidenum">
              <a:rPr lang="en-US" sz="1400">
                <a:solidFill>
                  <a:schemeClr val="bg1"/>
                </a:solidFill>
                <a:latin typeface="Times New Roman" pitchFamily="18" charset="0"/>
              </a:rPr>
              <a:pPr eaLnBrk="1" hangingPunct="1"/>
              <a:t>16</a:t>
            </a:fld>
            <a:endParaRPr lang="en-US" sz="1400" dirty="0">
              <a:solidFill>
                <a:schemeClr val="bg1"/>
              </a:solidFill>
              <a:latin typeface="Times New Roman" pitchFamily="18" charset="0"/>
            </a:endParaRPr>
          </a:p>
        </p:txBody>
      </p:sp>
      <p:pic>
        <p:nvPicPr>
          <p:cNvPr id="6" name="Picture 5" descr="Valdez 2011 088"/>
          <p:cNvPicPr>
            <a:picLocks noChangeAspect="1" noChangeArrowheads="1"/>
          </p:cNvPicPr>
          <p:nvPr/>
        </p:nvPicPr>
        <p:blipFill>
          <a:blip r:embed="rId3" cstate="print">
            <a:extLst>
              <a:ext uri="{28A0092B-C50C-407E-A947-70E740481C1C}">
                <a14:useLocalDpi xmlns:a14="http://schemas.microsoft.com/office/drawing/2010/main" val="0"/>
              </a:ext>
            </a:extLst>
          </a:blip>
          <a:srcRect r="11256"/>
          <a:stretch>
            <a:fillRect/>
          </a:stretch>
        </p:blipFill>
        <p:spPr bwMode="auto">
          <a:xfrm>
            <a:off x="8262775" y="2869559"/>
            <a:ext cx="3438849" cy="258204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3862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8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0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ea typeface="ＭＳ Ｐゴシック" pitchFamily="34" charset="-128"/>
              </a:rPr>
              <a:t>Approach &amp; Landing	</a:t>
            </a:r>
          </a:p>
        </p:txBody>
      </p:sp>
      <p:sp>
        <p:nvSpPr>
          <p:cNvPr id="15363" name="Content Placeholder 2"/>
          <p:cNvSpPr>
            <a:spLocks noGrp="1"/>
          </p:cNvSpPr>
          <p:nvPr>
            <p:ph idx="1"/>
          </p:nvPr>
        </p:nvSpPr>
        <p:spPr>
          <a:xfrm>
            <a:off x="571500" y="1118054"/>
            <a:ext cx="4511675" cy="4810125"/>
          </a:xfrm>
        </p:spPr>
        <p:txBody>
          <a:bodyPr/>
          <a:lstStyle/>
          <a:p>
            <a:r>
              <a:rPr lang="en-US" dirty="0" smtClean="0">
                <a:ea typeface="ＭＳ Ｐゴシック" pitchFamily="34" charset="-128"/>
              </a:rPr>
              <a:t>Stabilized short field final approach</a:t>
            </a:r>
          </a:p>
          <a:p>
            <a:pPr lvl="1"/>
            <a:r>
              <a:rPr lang="en-US" dirty="0" smtClean="0">
                <a:ea typeface="ＭＳ Ｐゴシック" pitchFamily="34" charset="-128"/>
              </a:rPr>
              <a:t>Full flaps</a:t>
            </a:r>
          </a:p>
          <a:p>
            <a:pPr lvl="1"/>
            <a:r>
              <a:rPr lang="en-US" dirty="0" smtClean="0">
                <a:ea typeface="ＭＳ Ｐゴシック" pitchFamily="34" charset="-128"/>
              </a:rPr>
              <a:t>1.3vso </a:t>
            </a:r>
          </a:p>
          <a:p>
            <a:r>
              <a:rPr lang="en-US" dirty="0" smtClean="0">
                <a:ea typeface="ＭＳ Ｐゴシック" pitchFamily="34" charset="-128"/>
              </a:rPr>
              <a:t>Don’t cut final short</a:t>
            </a:r>
          </a:p>
          <a:p>
            <a:r>
              <a:rPr lang="en-US" dirty="0" smtClean="0">
                <a:ea typeface="ＭＳ Ｐゴシック" pitchFamily="34" charset="-128"/>
              </a:rPr>
              <a:t>Go around if not stable</a:t>
            </a:r>
          </a:p>
        </p:txBody>
      </p:sp>
      <p:sp>
        <p:nvSpPr>
          <p:cNvPr id="15364" name="Slide Number Placeholder 3"/>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E52F8266-E6EB-4D09-9BD5-A54E4083B4B2}" type="slidenum">
              <a:rPr lang="en-US" sz="1400">
                <a:solidFill>
                  <a:schemeClr val="bg1"/>
                </a:solidFill>
                <a:latin typeface="Times New Roman" pitchFamily="18" charset="0"/>
              </a:rPr>
              <a:pPr eaLnBrk="1" hangingPunct="1"/>
              <a:t>17</a:t>
            </a:fld>
            <a:endParaRPr lang="en-US" sz="1400" dirty="0">
              <a:solidFill>
                <a:schemeClr val="bg1"/>
              </a:solidFill>
              <a:latin typeface="Times New Roman" pitchFamily="18" charset="0"/>
            </a:endParaRPr>
          </a:p>
        </p:txBody>
      </p:sp>
      <p:pic>
        <p:nvPicPr>
          <p:cNvPr id="60421" name="Picture 5" descr="Valdez 2011 063"/>
          <p:cNvPicPr>
            <a:picLocks noChangeAspect="1" noChangeArrowheads="1"/>
          </p:cNvPicPr>
          <p:nvPr/>
        </p:nvPicPr>
        <p:blipFill>
          <a:blip r:embed="rId3" cstate="print">
            <a:extLst>
              <a:ext uri="{28A0092B-C50C-407E-A947-70E740481C1C}">
                <a14:useLocalDpi xmlns:a14="http://schemas.microsoft.com/office/drawing/2010/main" val="0"/>
              </a:ext>
            </a:extLst>
          </a:blip>
          <a:srcRect l="8318" r="10753" b="7661"/>
          <a:stretch>
            <a:fillRect/>
          </a:stretch>
        </p:blipFill>
        <p:spPr bwMode="auto">
          <a:xfrm>
            <a:off x="7799294" y="2461255"/>
            <a:ext cx="4068857" cy="309406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1896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smtClean="0">
                <a:ea typeface="ＭＳ Ｐゴシック" pitchFamily="34" charset="-128"/>
              </a:rPr>
              <a:t>What’s the greatest variable?</a:t>
            </a:r>
          </a:p>
        </p:txBody>
      </p:sp>
      <p:sp>
        <p:nvSpPr>
          <p:cNvPr id="16387" name="Slide Number Placeholder 3"/>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7DF171AE-1212-4430-A6E8-FE206F1983C5}" type="slidenum">
              <a:rPr lang="en-US" sz="1400">
                <a:solidFill>
                  <a:schemeClr val="bg1"/>
                </a:solidFill>
                <a:latin typeface="Times New Roman" pitchFamily="18" charset="0"/>
              </a:rPr>
              <a:pPr eaLnBrk="1" hangingPunct="1"/>
              <a:t>18</a:t>
            </a:fld>
            <a:endParaRPr lang="en-US" sz="1400" dirty="0">
              <a:solidFill>
                <a:schemeClr val="bg1"/>
              </a:solidFill>
              <a:latin typeface="Times New Roman" pitchFamily="18" charset="0"/>
            </a:endParaRPr>
          </a:p>
        </p:txBody>
      </p:sp>
      <p:sp>
        <p:nvSpPr>
          <p:cNvPr id="16388" name="Content Placeholder 2"/>
          <p:cNvSpPr>
            <a:spLocks noGrp="1"/>
          </p:cNvSpPr>
          <p:nvPr>
            <p:ph idx="1"/>
          </p:nvPr>
        </p:nvSpPr>
        <p:spPr>
          <a:xfrm>
            <a:off x="571500" y="958009"/>
            <a:ext cx="8050213" cy="4603750"/>
          </a:xfrm>
        </p:spPr>
        <p:txBody>
          <a:bodyPr/>
          <a:lstStyle/>
          <a:p>
            <a:r>
              <a:rPr lang="en-US" dirty="0" smtClean="0">
                <a:ea typeface="ＭＳ Ｐゴシック" pitchFamily="34" charset="-128"/>
              </a:rPr>
              <a:t>The Pilot</a:t>
            </a:r>
          </a:p>
          <a:p>
            <a:pPr lvl="1"/>
            <a:r>
              <a:rPr lang="en-US" dirty="0" smtClean="0">
                <a:ea typeface="ＭＳ Ｐゴシック" pitchFamily="34" charset="-128"/>
              </a:rPr>
              <a:t>Documented Performance</a:t>
            </a:r>
          </a:p>
          <a:p>
            <a:pPr lvl="2"/>
            <a:r>
              <a:rPr lang="en-US" dirty="0" smtClean="0">
                <a:ea typeface="ＭＳ Ｐゴシック" pitchFamily="34" charset="-128"/>
              </a:rPr>
              <a:t>Mission weight and density altitude</a:t>
            </a:r>
          </a:p>
          <a:p>
            <a:pPr lvl="2"/>
            <a:r>
              <a:rPr lang="en-US" dirty="0" smtClean="0">
                <a:ea typeface="ＭＳ Ｐゴシック" pitchFamily="34" charset="-128"/>
              </a:rPr>
              <a:t>Fly with a CFI</a:t>
            </a:r>
          </a:p>
          <a:p>
            <a:pPr lvl="1"/>
            <a:r>
              <a:rPr lang="en-US" dirty="0" smtClean="0">
                <a:ea typeface="ＭＳ Ｐゴシック" pitchFamily="34" charset="-128"/>
              </a:rPr>
              <a:t>I’M SAFE</a:t>
            </a:r>
          </a:p>
        </p:txBody>
      </p:sp>
      <p:pic>
        <p:nvPicPr>
          <p:cNvPr id="16389"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3501" y="2772522"/>
            <a:ext cx="4184650" cy="278923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766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	:</a:t>
            </a:r>
            <a:br>
              <a:rPr lang="en-US" dirty="0" smtClean="0"/>
            </a:br>
            <a:r>
              <a:rPr lang="en-US" sz="3200" dirty="0"/>
              <a:t>Where do they come from?</a:t>
            </a:r>
          </a:p>
        </p:txBody>
      </p:sp>
      <p:sp>
        <p:nvSpPr>
          <p:cNvPr id="3" name="Content Placeholder 2"/>
          <p:cNvSpPr>
            <a:spLocks noGrp="1"/>
          </p:cNvSpPr>
          <p:nvPr>
            <p:ph idx="1"/>
          </p:nvPr>
        </p:nvSpPr>
        <p:spPr>
          <a:xfrm>
            <a:off x="571500" y="1267226"/>
            <a:ext cx="8050213" cy="4391025"/>
          </a:xfrm>
        </p:spPr>
        <p:txBody>
          <a:bodyPr/>
          <a:lstStyle/>
          <a:p>
            <a:r>
              <a:rPr lang="en-US" dirty="0" smtClean="0"/>
              <a:t>Physics</a:t>
            </a:r>
          </a:p>
          <a:p>
            <a:pPr lvl="1"/>
            <a:r>
              <a:rPr lang="en-US" dirty="0" smtClean="0"/>
              <a:t>Max Gross Weight</a:t>
            </a:r>
          </a:p>
          <a:p>
            <a:pPr lvl="2"/>
            <a:r>
              <a:rPr lang="en-US" dirty="0" smtClean="0"/>
              <a:t>Static load testing</a:t>
            </a:r>
          </a:p>
          <a:p>
            <a:pPr lvl="1"/>
            <a:r>
              <a:rPr lang="en-US" dirty="0" smtClean="0"/>
              <a:t>Vne (Never Exceed Speed)</a:t>
            </a:r>
          </a:p>
          <a:p>
            <a:pPr lvl="2"/>
            <a:r>
              <a:rPr lang="en-US" dirty="0" smtClean="0"/>
              <a:t>Critical for structural integrity (Wings, Control surfaces, Empennage)</a:t>
            </a:r>
          </a:p>
          <a:p>
            <a:pPr lvl="1"/>
            <a:r>
              <a:rPr lang="en-US" dirty="0" smtClean="0"/>
              <a:t>Violations usually result in bent metal – or worse.</a:t>
            </a:r>
          </a:p>
          <a:p>
            <a:r>
              <a:rPr lang="en-US" dirty="0" smtClean="0"/>
              <a:t>Regulation</a:t>
            </a:r>
          </a:p>
          <a:p>
            <a:pPr lvl="1"/>
            <a:r>
              <a:rPr lang="en-US" dirty="0" smtClean="0"/>
              <a:t>Based on Physics but usually include a safety factor</a:t>
            </a:r>
          </a:p>
        </p:txBody>
      </p:sp>
      <p:sp>
        <p:nvSpPr>
          <p:cNvPr id="4" name="Slide Number Placeholder 3"/>
          <p:cNvSpPr>
            <a:spLocks noGrp="1"/>
          </p:cNvSpPr>
          <p:nvPr>
            <p:ph type="sldNum" sz="quarter" idx="4"/>
          </p:nvPr>
        </p:nvSpPr>
        <p:spPr/>
        <p:txBody>
          <a:bodyPr/>
          <a:lstStyle/>
          <a:p>
            <a:fld id="{74438B1A-AF1B-4C8B-993E-1BADE62A2451}" type="slidenum">
              <a:rPr lang="en-US" smtClean="0"/>
              <a:pPr/>
              <a:t>19</a:t>
            </a:fld>
            <a:endParaRPr lang="en-US" dirty="0"/>
          </a:p>
        </p:txBody>
      </p:sp>
    </p:spTree>
    <p:extLst>
      <p:ext uri="{BB962C8B-B14F-4D97-AF65-F5344CB8AC3E}">
        <p14:creationId xmlns:p14="http://schemas.microsoft.com/office/powerpoint/2010/main" val="21538653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ea typeface="ＭＳ Ｐゴシック" pitchFamily="34" charset="-128"/>
              </a:rPr>
              <a:t>Welcome</a:t>
            </a:r>
          </a:p>
        </p:txBody>
      </p:sp>
      <p:sp>
        <p:nvSpPr>
          <p:cNvPr id="5123" name="Content Placeholder 2"/>
          <p:cNvSpPr>
            <a:spLocks noGrp="1"/>
          </p:cNvSpPr>
          <p:nvPr>
            <p:ph idx="1"/>
          </p:nvPr>
        </p:nvSpPr>
        <p:spPr/>
        <p:txBody>
          <a:bodyPr/>
          <a:lstStyle/>
          <a:p>
            <a:r>
              <a:rPr lang="en-US" dirty="0" smtClean="0">
                <a:ea typeface="ＭＳ Ｐゴシック" pitchFamily="34" charset="-128"/>
              </a:rPr>
              <a:t>Exits</a:t>
            </a:r>
          </a:p>
          <a:p>
            <a:r>
              <a:rPr lang="en-US" dirty="0" smtClean="0">
                <a:ea typeface="ＭＳ Ｐゴシック" pitchFamily="34" charset="-128"/>
              </a:rPr>
              <a:t>Restrooms</a:t>
            </a:r>
          </a:p>
          <a:p>
            <a:r>
              <a:rPr lang="en-US" dirty="0" smtClean="0">
                <a:ea typeface="ＭＳ Ｐゴシック" pitchFamily="34" charset="-128"/>
              </a:rPr>
              <a:t>Emergency Evacuation</a:t>
            </a:r>
          </a:p>
          <a:p>
            <a:r>
              <a:rPr lang="en-US" dirty="0" smtClean="0">
                <a:ea typeface="ＭＳ Ｐゴシック" pitchFamily="34" charset="-128"/>
              </a:rPr>
              <a:t>Breaks</a:t>
            </a:r>
          </a:p>
          <a:p>
            <a:r>
              <a:rPr lang="en-US" dirty="0" smtClean="0">
                <a:ea typeface="ＭＳ Ｐゴシック" pitchFamily="34" charset="-128"/>
              </a:rPr>
              <a:t>Set phones &amp; pagers to silent or off </a:t>
            </a:r>
          </a:p>
          <a:p>
            <a:r>
              <a:rPr lang="en-US" dirty="0" smtClean="0">
                <a:ea typeface="ＭＳ Ｐゴシック" pitchFamily="34" charset="-128"/>
              </a:rPr>
              <a:t>Sponsor Acknowledgment</a:t>
            </a:r>
          </a:p>
          <a:p>
            <a:r>
              <a:rPr lang="en-US" dirty="0" smtClean="0">
                <a:ea typeface="ＭＳ Ｐゴシック" pitchFamily="34" charset="-128"/>
              </a:rPr>
              <a:t>Other information</a:t>
            </a:r>
          </a:p>
          <a:p>
            <a:endParaRPr lang="en-US" dirty="0" smtClean="0">
              <a:ea typeface="ＭＳ Ｐゴシック" pitchFamily="34" charset="-128"/>
            </a:endParaRPr>
          </a:p>
          <a:p>
            <a:endParaRPr lang="en-US" dirty="0" smtClean="0">
              <a:ea typeface="ＭＳ Ｐゴシック" pitchFamily="34" charset="-128"/>
            </a:endParaRPr>
          </a:p>
        </p:txBody>
      </p:sp>
      <p:sp>
        <p:nvSpPr>
          <p:cNvPr id="5124" name="Slide Number Placeholder 3"/>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F6AC0D87-B637-4A2D-8D1E-1DCA440C2BAB}" type="slidenum">
              <a:rPr lang="en-US" sz="1400">
                <a:solidFill>
                  <a:schemeClr val="bg1"/>
                </a:solidFill>
                <a:latin typeface="Times New Roman" pitchFamily="18" charset="0"/>
              </a:rPr>
              <a:pPr eaLnBrk="1" hangingPunct="1"/>
              <a:t>2</a:t>
            </a:fld>
            <a:endParaRPr lang="en-US" sz="1400" dirty="0">
              <a:solidFill>
                <a:schemeClr val="bg1"/>
              </a:solidFill>
              <a:latin typeface="Times New Roman" pitchFamily="18"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8117" y="2258008"/>
            <a:ext cx="4240034" cy="318214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213749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	</a:t>
            </a:r>
            <a:endParaRPr lang="en-US" dirty="0"/>
          </a:p>
        </p:txBody>
      </p:sp>
      <p:sp>
        <p:nvSpPr>
          <p:cNvPr id="3" name="Content Placeholder 2"/>
          <p:cNvSpPr>
            <a:spLocks noGrp="1"/>
          </p:cNvSpPr>
          <p:nvPr>
            <p:ph idx="1"/>
          </p:nvPr>
        </p:nvSpPr>
        <p:spPr>
          <a:xfrm>
            <a:off x="571500" y="1029679"/>
            <a:ext cx="8050213" cy="4391025"/>
          </a:xfrm>
        </p:spPr>
        <p:txBody>
          <a:bodyPr/>
          <a:lstStyle/>
          <a:p>
            <a:r>
              <a:rPr lang="en-US" dirty="0" smtClean="0"/>
              <a:t>Weight &amp; Center of Gravity (balance)</a:t>
            </a:r>
          </a:p>
          <a:p>
            <a:pPr lvl="1"/>
            <a:r>
              <a:rPr lang="en-US" dirty="0" smtClean="0"/>
              <a:t>Weight, load composition, and cg position relative to datum</a:t>
            </a:r>
          </a:p>
          <a:p>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20</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1955" y="2284949"/>
            <a:ext cx="4227852" cy="317071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4037" y="2829976"/>
            <a:ext cx="3033470" cy="235589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61683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	</a:t>
            </a:r>
            <a:endParaRPr lang="en-US" dirty="0"/>
          </a:p>
        </p:txBody>
      </p:sp>
      <p:sp>
        <p:nvSpPr>
          <p:cNvPr id="3" name="Content Placeholder 2"/>
          <p:cNvSpPr>
            <a:spLocks noGrp="1"/>
          </p:cNvSpPr>
          <p:nvPr>
            <p:ph idx="1"/>
          </p:nvPr>
        </p:nvSpPr>
        <p:spPr>
          <a:xfrm>
            <a:off x="571500" y="1009362"/>
            <a:ext cx="8050213" cy="4391025"/>
          </a:xfrm>
        </p:spPr>
        <p:txBody>
          <a:bodyPr/>
          <a:lstStyle/>
          <a:p>
            <a:r>
              <a:rPr lang="en-US" dirty="0" smtClean="0"/>
              <a:t>Speed</a:t>
            </a:r>
          </a:p>
          <a:p>
            <a:pPr lvl="1"/>
            <a:r>
              <a:rPr lang="en-US" dirty="0"/>
              <a:t>Aircraft design limits, configuration and flight environment </a:t>
            </a:r>
          </a:p>
          <a:p>
            <a:pPr lvl="2"/>
            <a:r>
              <a:rPr lang="en-US" dirty="0" smtClean="0"/>
              <a:t>Vne, Vfe, Vle, </a:t>
            </a:r>
          </a:p>
          <a:p>
            <a:r>
              <a:rPr lang="en-US" dirty="0" smtClean="0"/>
              <a:t>Va</a:t>
            </a:r>
            <a:endParaRPr lang="en-US" dirty="0"/>
          </a:p>
          <a:p>
            <a:pPr lvl="1"/>
            <a:r>
              <a:rPr lang="en-US" dirty="0" smtClean="0"/>
              <a:t>50 ft/sec = 34mph</a:t>
            </a:r>
          </a:p>
          <a:p>
            <a:pPr lvl="1"/>
            <a:r>
              <a:rPr lang="en-US" dirty="0" smtClean="0"/>
              <a:t>25 ft/sec = 17 mph</a:t>
            </a:r>
          </a:p>
          <a:p>
            <a:endParaRPr lang="en-US" dirty="0" smtClean="0"/>
          </a:p>
        </p:txBody>
      </p:sp>
      <p:sp>
        <p:nvSpPr>
          <p:cNvPr id="4" name="Slide Number Placeholder 3"/>
          <p:cNvSpPr>
            <a:spLocks noGrp="1"/>
          </p:cNvSpPr>
          <p:nvPr>
            <p:ph type="sldNum" sz="quarter" idx="4"/>
          </p:nvPr>
        </p:nvSpPr>
        <p:spPr/>
        <p:txBody>
          <a:bodyPr/>
          <a:lstStyle/>
          <a:p>
            <a:fld id="{74438B1A-AF1B-4C8B-993E-1BADE62A2451}" type="slidenum">
              <a:rPr lang="en-US" smtClean="0"/>
              <a:pPr/>
              <a:t>21</a:t>
            </a:fld>
            <a:endParaRPr lang="en-US" dirty="0"/>
          </a:p>
        </p:txBody>
      </p:sp>
      <p:pic>
        <p:nvPicPr>
          <p:cNvPr id="6" name="Picture 5" descr="RenoAirRa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9091" y="2618592"/>
            <a:ext cx="3709060" cy="278179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01253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	</a:t>
            </a:r>
            <a:endParaRPr lang="en-US" dirty="0"/>
          </a:p>
        </p:txBody>
      </p:sp>
      <p:sp>
        <p:nvSpPr>
          <p:cNvPr id="3" name="Content Placeholder 2"/>
          <p:cNvSpPr>
            <a:spLocks noGrp="1"/>
          </p:cNvSpPr>
          <p:nvPr>
            <p:ph idx="1"/>
          </p:nvPr>
        </p:nvSpPr>
        <p:spPr>
          <a:xfrm>
            <a:off x="1991592" y="1009362"/>
            <a:ext cx="8050213" cy="4391025"/>
          </a:xfrm>
        </p:spPr>
        <p:txBody>
          <a:bodyPr/>
          <a:lstStyle/>
          <a:p>
            <a:r>
              <a:rPr lang="en-US" dirty="0" smtClean="0"/>
              <a:t>Aerodynamic Loading</a:t>
            </a:r>
          </a:p>
          <a:p>
            <a:pPr lvl="1"/>
            <a:r>
              <a:rPr lang="en-US" dirty="0" smtClean="0"/>
              <a:t>Gs </a:t>
            </a:r>
          </a:p>
          <a:p>
            <a:pPr lvl="2"/>
            <a:r>
              <a:rPr lang="en-US" dirty="0" smtClean="0"/>
              <a:t>Normal Category 	3.8 Positive	1.52 Negative</a:t>
            </a:r>
          </a:p>
          <a:p>
            <a:pPr lvl="2"/>
            <a:r>
              <a:rPr lang="en-US" dirty="0" smtClean="0"/>
              <a:t>Utility Category	4.4		1.76</a:t>
            </a:r>
          </a:p>
          <a:p>
            <a:pPr lvl="2"/>
            <a:r>
              <a:rPr lang="en-US" dirty="0" smtClean="0"/>
              <a:t>Aerobatic Category	6.0		3.00</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22</a:t>
            </a:fld>
            <a:endParaRPr lang="en-US" dirty="0"/>
          </a:p>
        </p:txBody>
      </p:sp>
      <p:pic>
        <p:nvPicPr>
          <p:cNvPr id="5" name="Picture 4" descr="extra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7161" y="3055974"/>
            <a:ext cx="3250990" cy="255937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01253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FC6E9B4D-BB44-4941-830A-366D0FE99E6D}" type="slidenum">
              <a:rPr lang="en-US" sz="1400">
                <a:solidFill>
                  <a:schemeClr val="bg1"/>
                </a:solidFill>
                <a:latin typeface="Times New Roman" pitchFamily="18" charset="0"/>
              </a:rPr>
              <a:pPr eaLnBrk="1" hangingPunct="1"/>
              <a:t>23</a:t>
            </a:fld>
            <a:endParaRPr lang="en-US" sz="1400" dirty="0">
              <a:solidFill>
                <a:schemeClr val="bg1"/>
              </a:solidFill>
              <a:latin typeface="Times New Roman" pitchFamily="18" charset="0"/>
            </a:endParaRPr>
          </a:p>
        </p:txBody>
      </p:sp>
      <p:sp>
        <p:nvSpPr>
          <p:cNvPr id="17411" name="Rectangle 2"/>
          <p:cNvSpPr>
            <a:spLocks noGrp="1" noChangeArrowheads="1"/>
          </p:cNvSpPr>
          <p:nvPr>
            <p:ph type="title"/>
          </p:nvPr>
        </p:nvSpPr>
        <p:spPr/>
        <p:txBody>
          <a:bodyPr/>
          <a:lstStyle/>
          <a:p>
            <a:pPr eaLnBrk="1" hangingPunct="1"/>
            <a:r>
              <a:rPr lang="en-US" sz="3600" dirty="0">
                <a:ea typeface="ＭＳ Ｐゴシック" pitchFamily="34" charset="-128"/>
              </a:rPr>
              <a:t>Questions?</a:t>
            </a:r>
          </a:p>
        </p:txBody>
      </p:sp>
      <p:pic>
        <p:nvPicPr>
          <p:cNvPr id="36868" name="Picture 4" descr="Rodin_Think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2200" y="2153440"/>
            <a:ext cx="2540000" cy="31623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96566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Proficiency and Peace of Mind</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24</a:t>
            </a:fld>
            <a:endParaRPr lang="en-US" dirty="0"/>
          </a:p>
        </p:txBody>
      </p:sp>
      <p:pic>
        <p:nvPicPr>
          <p:cNvPr id="5" name="Picture 12"/>
          <p:cNvPicPr>
            <a:picLocks noChangeAspect="1" noChangeArrowheads="1"/>
          </p:cNvPicPr>
          <p:nvPr/>
        </p:nvPicPr>
        <p:blipFill rotWithShape="1">
          <a:blip r:embed="rId3">
            <a:extLst>
              <a:ext uri="{28A0092B-C50C-407E-A947-70E740481C1C}">
                <a14:useLocalDpi xmlns:a14="http://schemas.microsoft.com/office/drawing/2010/main" val="0"/>
              </a:ext>
            </a:extLst>
          </a:blip>
          <a:srcRect l="22065" r="20389"/>
          <a:stretch/>
        </p:blipFill>
        <p:spPr bwMode="auto">
          <a:xfrm>
            <a:off x="7201872" y="1611086"/>
            <a:ext cx="3253389" cy="37721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6" name="Picture 9"/>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2230059" y="3298785"/>
            <a:ext cx="3054658" cy="2293600"/>
          </a:xfrm>
          <a:ln w="190500" cap="sq">
            <a:solidFill>
              <a:srgbClr val="C8C6BD"/>
            </a:solidFill>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8" name="Rectangle 2"/>
          <p:cNvSpPr txBox="1">
            <a:spLocks noChangeArrowheads="1"/>
          </p:cNvSpPr>
          <p:nvPr/>
        </p:nvSpPr>
        <p:spPr bwMode="auto">
          <a:xfrm>
            <a:off x="2064374" y="1087436"/>
            <a:ext cx="7162800" cy="4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a:lnSpc>
                <a:spcPct val="90000"/>
              </a:lnSpc>
              <a:spcBef>
                <a:spcPct val="70000"/>
              </a:spcBef>
              <a:tabLst>
                <a:tab pos="631825" algn="l"/>
              </a:tabLst>
              <a:defRPr/>
            </a:pPr>
            <a:r>
              <a:rPr lang="en-US" kern="0" dirty="0"/>
              <a:t>Fly regularly with your CFI</a:t>
            </a:r>
          </a:p>
          <a:p>
            <a:pPr>
              <a:lnSpc>
                <a:spcPct val="90000"/>
              </a:lnSpc>
              <a:spcBef>
                <a:spcPct val="70000"/>
              </a:spcBef>
              <a:tabLst>
                <a:tab pos="631825" algn="l"/>
              </a:tabLst>
              <a:defRPr/>
            </a:pPr>
            <a:r>
              <a:rPr lang="en-US" kern="0" dirty="0"/>
              <a:t>Perfect Practice</a:t>
            </a:r>
          </a:p>
          <a:p>
            <a:pPr>
              <a:lnSpc>
                <a:spcPct val="90000"/>
              </a:lnSpc>
              <a:spcBef>
                <a:spcPct val="70000"/>
              </a:spcBef>
              <a:tabLst>
                <a:tab pos="631825" algn="l"/>
              </a:tabLst>
              <a:defRPr/>
            </a:pPr>
            <a:r>
              <a:rPr lang="en-US" kern="0" dirty="0"/>
              <a:t>Document in </a:t>
            </a:r>
            <a:r>
              <a:rPr lang="en-US" i="1" kern="0" dirty="0"/>
              <a:t>WINGS</a:t>
            </a:r>
          </a:p>
          <a:p>
            <a:pPr marL="0" indent="0">
              <a:lnSpc>
                <a:spcPct val="90000"/>
              </a:lnSpc>
              <a:spcBef>
                <a:spcPct val="70000"/>
              </a:spcBef>
              <a:buNone/>
              <a:tabLst>
                <a:tab pos="631825" algn="l"/>
              </a:tabLst>
              <a:defRPr/>
            </a:pPr>
            <a:endParaRPr lang="en-US" kern="0" dirty="0"/>
          </a:p>
          <a:p>
            <a:pPr marL="0" indent="0">
              <a:lnSpc>
                <a:spcPct val="90000"/>
              </a:lnSpc>
              <a:spcBef>
                <a:spcPct val="70000"/>
              </a:spcBef>
              <a:buNone/>
              <a:tabLst>
                <a:tab pos="631825" algn="l"/>
              </a:tabLst>
              <a:defRPr/>
            </a:pPr>
            <a:r>
              <a:rPr lang="en-US" kern="0" dirty="0"/>
              <a:t>	</a:t>
            </a:r>
          </a:p>
        </p:txBody>
      </p:sp>
    </p:spTree>
    <p:extLst>
      <p:ext uri="{BB962C8B-B14F-4D97-AF65-F5344CB8AC3E}">
        <p14:creationId xmlns:p14="http://schemas.microsoft.com/office/powerpoint/2010/main" val="121304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attending	</a:t>
            </a:r>
            <a:endParaRPr lang="en-US" dirty="0"/>
          </a:p>
        </p:txBody>
      </p:sp>
      <p:sp>
        <p:nvSpPr>
          <p:cNvPr id="3" name="Content Placeholder 2"/>
          <p:cNvSpPr>
            <a:spLocks noGrp="1"/>
          </p:cNvSpPr>
          <p:nvPr>
            <p:ph idx="1"/>
          </p:nvPr>
        </p:nvSpPr>
        <p:spPr>
          <a:xfrm>
            <a:off x="1972004" y="1161285"/>
            <a:ext cx="8050213" cy="4391025"/>
          </a:xfrm>
        </p:spPr>
        <p:txBody>
          <a:bodyPr/>
          <a:lstStyle/>
          <a:p>
            <a:r>
              <a:rPr lang="en-US" dirty="0" smtClean="0"/>
              <a:t>You are vital members of our GA safety community</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25</a:t>
            </a:fld>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9591" y="3577989"/>
            <a:ext cx="2481228" cy="186215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5515" y="1816532"/>
            <a:ext cx="2547540" cy="191192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79024" y="3166753"/>
            <a:ext cx="3714057" cy="160962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886559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389207" y="400418"/>
            <a:ext cx="5554759" cy="1395412"/>
          </a:xfrm>
        </p:spPr>
        <p:txBody>
          <a:bodyPr/>
          <a:lstStyle/>
          <a:p>
            <a:r>
              <a:rPr lang="en-US" sz="3600" dirty="0"/>
              <a:t>The National FAA Safety Team Presents</a:t>
            </a:r>
          </a:p>
        </p:txBody>
      </p:sp>
      <p:sp>
        <p:nvSpPr>
          <p:cNvPr id="32780" name="Rectangle 12"/>
          <p:cNvSpPr>
            <a:spLocks noGrp="1" noChangeArrowheads="1"/>
          </p:cNvSpPr>
          <p:nvPr>
            <p:ph type="subTitle" idx="1"/>
          </p:nvPr>
        </p:nvSpPr>
        <p:spPr>
          <a:xfrm>
            <a:off x="526483" y="1829016"/>
            <a:ext cx="9979785" cy="1067092"/>
          </a:xfrm>
        </p:spPr>
        <p:txBody>
          <a:bodyPr/>
          <a:lstStyle/>
          <a:p>
            <a:r>
              <a:rPr lang="en-US" dirty="0" smtClean="0"/>
              <a:t>Topic of the Month - December </a:t>
            </a:r>
          </a:p>
          <a:p>
            <a:r>
              <a:rPr lang="en-US" dirty="0" smtClean="0"/>
              <a:t>Aircraft Performance and Performance Monitoring</a:t>
            </a:r>
          </a:p>
        </p:txBody>
      </p:sp>
      <p:sp>
        <p:nvSpPr>
          <p:cNvPr id="32785" name="Text Box 17"/>
          <p:cNvSpPr txBox="1">
            <a:spLocks noChangeArrowheads="1"/>
          </p:cNvSpPr>
          <p:nvPr/>
        </p:nvSpPr>
        <p:spPr bwMode="auto">
          <a:xfrm>
            <a:off x="3380613" y="3411590"/>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3367970" y="3791452"/>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&lt;Presenter&gt;</a:t>
            </a:r>
          </a:p>
        </p:txBody>
      </p:sp>
      <p:sp>
        <p:nvSpPr>
          <p:cNvPr id="32787" name="Text Box 19"/>
          <p:cNvSpPr txBox="1">
            <a:spLocks noChangeArrowheads="1"/>
          </p:cNvSpPr>
          <p:nvPr/>
        </p:nvSpPr>
        <p:spPr bwMode="auto">
          <a:xfrm>
            <a:off x="3374254" y="4161188"/>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 &gt;</a:t>
            </a:r>
          </a:p>
        </p:txBody>
      </p:sp>
    </p:spTree>
    <p:extLst>
      <p:ext uri="{BB962C8B-B14F-4D97-AF65-F5344CB8AC3E}">
        <p14:creationId xmlns:p14="http://schemas.microsoft.com/office/powerpoint/2010/main" val="151920328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ea typeface="ＭＳ Ｐゴシック" pitchFamily="34" charset="-128"/>
              </a:rPr>
              <a:t>Overview	</a:t>
            </a:r>
          </a:p>
        </p:txBody>
      </p:sp>
      <p:sp>
        <p:nvSpPr>
          <p:cNvPr id="6147" name="Content Placeholder 2"/>
          <p:cNvSpPr>
            <a:spLocks noGrp="1"/>
          </p:cNvSpPr>
          <p:nvPr>
            <p:ph idx="1"/>
          </p:nvPr>
        </p:nvSpPr>
        <p:spPr>
          <a:xfrm>
            <a:off x="571500" y="1228207"/>
            <a:ext cx="8737600" cy="4391025"/>
          </a:xfrm>
        </p:spPr>
        <p:txBody>
          <a:bodyPr/>
          <a:lstStyle/>
          <a:p>
            <a:r>
              <a:rPr lang="en-US" dirty="0" smtClean="0">
                <a:ea typeface="ＭＳ Ｐゴシック" pitchFamily="34" charset="-128"/>
              </a:rPr>
              <a:t>Loss of Control &amp; System/Component Failure Work Group* Recommendations</a:t>
            </a:r>
          </a:p>
          <a:p>
            <a:r>
              <a:rPr lang="en-US" dirty="0" smtClean="0">
                <a:ea typeface="ＭＳ Ｐゴシック" pitchFamily="34" charset="-128"/>
              </a:rPr>
              <a:t>Aircraft Performance Parameters</a:t>
            </a:r>
          </a:p>
          <a:p>
            <a:r>
              <a:rPr lang="en-US" dirty="0" smtClean="0">
                <a:ea typeface="ＭＳ Ｐゴシック" pitchFamily="34" charset="-128"/>
              </a:rPr>
              <a:t>Aircraft Limitations</a:t>
            </a:r>
          </a:p>
          <a:p>
            <a:r>
              <a:rPr lang="en-US" dirty="0" smtClean="0">
                <a:ea typeface="ＭＳ Ｐゴシック" pitchFamily="34" charset="-128"/>
              </a:rPr>
              <a:t>Tips and Tricks</a:t>
            </a:r>
          </a:p>
          <a:p>
            <a:endParaRPr lang="en-US" dirty="0" smtClean="0">
              <a:ea typeface="ＭＳ Ｐゴシック" pitchFamily="34" charset="-128"/>
            </a:endParaRPr>
          </a:p>
          <a:p>
            <a:endParaRPr lang="en-US" dirty="0" smtClean="0">
              <a:ea typeface="ＭＳ Ｐゴシック" pitchFamily="34" charset="-128"/>
            </a:endParaRPr>
          </a:p>
        </p:txBody>
      </p:sp>
      <p:sp>
        <p:nvSpPr>
          <p:cNvPr id="6148" name="Slide Number Placeholder 3"/>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8980EBD4-0054-469E-8A53-811A8A2AD46C}" type="slidenum">
              <a:rPr lang="en-US" sz="1400">
                <a:solidFill>
                  <a:schemeClr val="bg1"/>
                </a:solidFill>
                <a:latin typeface="Times New Roman" pitchFamily="18" charset="0"/>
              </a:rPr>
              <a:pPr eaLnBrk="1" hangingPunct="1"/>
              <a:t>3</a:t>
            </a:fld>
            <a:endParaRPr lang="en-US" sz="1400" dirty="0">
              <a:solidFill>
                <a:schemeClr val="bg1"/>
              </a:solidFill>
              <a:latin typeface="Times New Roman" pitchFamily="18" charset="0"/>
            </a:endParaRPr>
          </a:p>
        </p:txBody>
      </p:sp>
      <p:sp>
        <p:nvSpPr>
          <p:cNvPr id="5" name="TextBox 4"/>
          <p:cNvSpPr txBox="1"/>
          <p:nvPr/>
        </p:nvSpPr>
        <p:spPr bwMode="auto">
          <a:xfrm>
            <a:off x="2841811" y="5002307"/>
            <a:ext cx="363070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1200" b="1" dirty="0">
                <a:solidFill>
                  <a:srgbClr val="002060"/>
                </a:solidFill>
              </a:rPr>
              <a:t>* General Aviation Joint Steering Committee</a:t>
            </a: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0782" y="1996751"/>
            <a:ext cx="2760361" cy="358728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607233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571500" y="585537"/>
            <a:ext cx="11296651" cy="609600"/>
          </a:xfrm>
        </p:spPr>
        <p:txBody>
          <a:bodyPr/>
          <a:lstStyle/>
          <a:p>
            <a:r>
              <a:rPr lang="en-US" dirty="0" smtClean="0">
                <a:ea typeface="ＭＳ Ｐゴシック" pitchFamily="34" charset="-128"/>
              </a:rPr>
              <a:t>GAJSC* System/component Failure Workgroup Findings</a:t>
            </a:r>
          </a:p>
        </p:txBody>
      </p:sp>
      <p:sp>
        <p:nvSpPr>
          <p:cNvPr id="7171" name="Content Placeholder 2"/>
          <p:cNvSpPr>
            <a:spLocks noGrp="1"/>
          </p:cNvSpPr>
          <p:nvPr>
            <p:ph idx="1"/>
          </p:nvPr>
        </p:nvSpPr>
        <p:spPr>
          <a:xfrm>
            <a:off x="571500" y="1873250"/>
            <a:ext cx="8050213" cy="3799762"/>
          </a:xfrm>
        </p:spPr>
        <p:txBody>
          <a:bodyPr/>
          <a:lstStyle/>
          <a:p>
            <a:r>
              <a:rPr lang="en-US" dirty="0" smtClean="0">
                <a:ea typeface="ＭＳ Ｐゴシック" pitchFamily="34" charset="-128"/>
              </a:rPr>
              <a:t>GA Aircraft Performance Monitoring</a:t>
            </a:r>
          </a:p>
          <a:p>
            <a:pPr lvl="1"/>
            <a:r>
              <a:rPr lang="en-US" dirty="0" smtClean="0">
                <a:ea typeface="ＭＳ Ｐゴシック" pitchFamily="34" charset="-128"/>
              </a:rPr>
              <a:t>Performance prediction</a:t>
            </a:r>
          </a:p>
          <a:p>
            <a:pPr lvl="1"/>
            <a:r>
              <a:rPr lang="en-US" dirty="0" smtClean="0">
                <a:ea typeface="ＭＳ Ｐゴシック" pitchFamily="34" charset="-128"/>
              </a:rPr>
              <a:t>Failure prediction</a:t>
            </a:r>
          </a:p>
          <a:p>
            <a:endParaRPr lang="en-US" dirty="0" smtClean="0">
              <a:ea typeface="ＭＳ Ｐゴシック" pitchFamily="34" charset="-128"/>
            </a:endParaRPr>
          </a:p>
        </p:txBody>
      </p:sp>
      <p:sp>
        <p:nvSpPr>
          <p:cNvPr id="7172" name="Slide Number Placeholder 3"/>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F6788332-E258-4A2D-9F13-62F5028439EF}" type="slidenum">
              <a:rPr lang="en-US" sz="1400">
                <a:solidFill>
                  <a:schemeClr val="bg1"/>
                </a:solidFill>
                <a:latin typeface="Times New Roman" pitchFamily="18" charset="0"/>
              </a:rPr>
              <a:pPr eaLnBrk="1" hangingPunct="1"/>
              <a:t>4</a:t>
            </a:fld>
            <a:endParaRPr lang="en-US" sz="1400" dirty="0">
              <a:solidFill>
                <a:schemeClr val="bg1"/>
              </a:solidFill>
              <a:latin typeface="Times New Roman" pitchFamily="18" charset="0"/>
            </a:endParaRPr>
          </a:p>
        </p:txBody>
      </p:sp>
      <p:sp>
        <p:nvSpPr>
          <p:cNvPr id="2" name="TextBox 1"/>
          <p:cNvSpPr txBox="1"/>
          <p:nvPr/>
        </p:nvSpPr>
        <p:spPr bwMode="auto">
          <a:xfrm>
            <a:off x="2841811" y="5002307"/>
            <a:ext cx="363070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1200" b="1" dirty="0">
                <a:solidFill>
                  <a:srgbClr val="002060"/>
                </a:solidFill>
              </a:rPr>
              <a:t>* General Aviation Joint Steering Committee</a:t>
            </a:r>
          </a:p>
        </p:txBody>
      </p:sp>
      <p:pic>
        <p:nvPicPr>
          <p:cNvPr id="3" name="Picture 2"/>
          <p:cNvPicPr>
            <a:picLocks noChangeAspect="1"/>
          </p:cNvPicPr>
          <p:nvPr/>
        </p:nvPicPr>
        <p:blipFill>
          <a:blip r:embed="rId3"/>
          <a:stretch>
            <a:fillRect/>
          </a:stretch>
        </p:blipFill>
        <p:spPr>
          <a:xfrm>
            <a:off x="8864082" y="1592504"/>
            <a:ext cx="3004069" cy="387854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053530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smtClean="0">
                <a:ea typeface="ＭＳ Ｐゴシック" pitchFamily="34" charset="-128"/>
              </a:rPr>
              <a:t>Flight Data Monitoring</a:t>
            </a:r>
          </a:p>
        </p:txBody>
      </p:sp>
      <p:sp>
        <p:nvSpPr>
          <p:cNvPr id="16387" name="Slide Number Placeholder 3"/>
          <p:cNvSpPr>
            <a:spLocks noGrp="1"/>
          </p:cNvSpPr>
          <p:nvPr>
            <p:ph type="sldNum"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693F4CC8-840B-48CB-829F-54E81FDF969A}" type="slidenum">
              <a:rPr lang="en-US" sz="1400">
                <a:solidFill>
                  <a:srgbClr val="FFFFFF"/>
                </a:solidFill>
                <a:latin typeface="Times New Roman" pitchFamily="18" charset="0"/>
              </a:rPr>
              <a:pPr eaLnBrk="1" hangingPunct="1"/>
              <a:t>5</a:t>
            </a:fld>
            <a:endParaRPr lang="en-US" sz="1400" dirty="0">
              <a:solidFill>
                <a:srgbClr val="FFFFFF"/>
              </a:solidFill>
              <a:latin typeface="Times New Roman" pitchFamily="18" charset="0"/>
            </a:endParaRPr>
          </a:p>
        </p:txBody>
      </p:sp>
      <p:pic>
        <p:nvPicPr>
          <p:cNvPr id="2" name="Picture 1"/>
          <p:cNvPicPr>
            <a:picLocks noChangeAspect="1"/>
          </p:cNvPicPr>
          <p:nvPr/>
        </p:nvPicPr>
        <p:blipFill>
          <a:blip r:embed="rId3"/>
          <a:stretch>
            <a:fillRect/>
          </a:stretch>
        </p:blipFill>
        <p:spPr>
          <a:xfrm>
            <a:off x="3282972" y="1223159"/>
            <a:ext cx="5537149" cy="443060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1814293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smtClean="0">
                <a:ea typeface="ＭＳ Ｐゴシック" pitchFamily="34" charset="-128"/>
              </a:rPr>
              <a:t>Flight Data Monitoring</a:t>
            </a:r>
          </a:p>
        </p:txBody>
      </p:sp>
      <p:pic>
        <p:nvPicPr>
          <p:cNvPr id="4" name="Content Placeholder 3"/>
          <p:cNvPicPr>
            <a:picLocks noGrp="1" noChangeAspect="1"/>
          </p:cNvPicPr>
          <p:nvPr>
            <p:ph idx="1"/>
          </p:nvPr>
        </p:nvPicPr>
        <p:blipFill>
          <a:blip r:embed="rId3"/>
          <a:stretch>
            <a:fillRect/>
          </a:stretch>
        </p:blipFill>
        <p:spPr>
          <a:xfrm>
            <a:off x="7119041" y="3119497"/>
            <a:ext cx="3167857" cy="237589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7411" name="Slide Number Placeholder 3"/>
          <p:cNvSpPr>
            <a:spLocks noGrp="1"/>
          </p:cNvSpPr>
          <p:nvPr>
            <p:ph type="sldNum"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9432EB58-D4E3-4B85-BE75-E7EC0DC6834D}" type="slidenum">
              <a:rPr lang="en-US" sz="1400">
                <a:solidFill>
                  <a:srgbClr val="FFFFFF"/>
                </a:solidFill>
                <a:latin typeface="Times New Roman" pitchFamily="18" charset="0"/>
              </a:rPr>
              <a:pPr eaLnBrk="1" hangingPunct="1"/>
              <a:t>6</a:t>
            </a:fld>
            <a:endParaRPr lang="en-US" sz="1400" dirty="0">
              <a:solidFill>
                <a:srgbClr val="FFFFFF"/>
              </a:solidFill>
              <a:latin typeface="Times New Roman" pitchFamily="18" charset="0"/>
            </a:endParaRPr>
          </a:p>
        </p:txBody>
      </p:sp>
      <p:pic>
        <p:nvPicPr>
          <p:cNvPr id="2" name="Picture 1"/>
          <p:cNvPicPr>
            <a:picLocks noChangeAspect="1"/>
          </p:cNvPicPr>
          <p:nvPr/>
        </p:nvPicPr>
        <p:blipFill>
          <a:blip r:embed="rId4"/>
          <a:stretch>
            <a:fillRect/>
          </a:stretch>
        </p:blipFill>
        <p:spPr>
          <a:xfrm>
            <a:off x="1927225" y="1219201"/>
            <a:ext cx="4357688" cy="171926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7414" name="TextBox 4"/>
          <p:cNvSpPr txBox="1">
            <a:spLocks noChangeArrowheads="1"/>
          </p:cNvSpPr>
          <p:nvPr/>
        </p:nvSpPr>
        <p:spPr bwMode="auto">
          <a:xfrm>
            <a:off x="1927226" y="3425825"/>
            <a:ext cx="46767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r>
              <a:rPr lang="en-US" dirty="0">
                <a:solidFill>
                  <a:srgbClr val="000000"/>
                </a:solidFill>
              </a:rPr>
              <a:t>Cockpit Voce Recorder (CVR)</a:t>
            </a:r>
          </a:p>
          <a:p>
            <a:pPr eaLnBrk="1" hangingPunct="1"/>
            <a:r>
              <a:rPr lang="en-US" dirty="0">
                <a:solidFill>
                  <a:srgbClr val="000000"/>
                </a:solidFill>
              </a:rPr>
              <a:t>Flight Data Recorder (FDR)</a:t>
            </a:r>
          </a:p>
        </p:txBody>
      </p:sp>
      <p:sp>
        <p:nvSpPr>
          <p:cNvPr id="10" name="TextBox 9"/>
          <p:cNvSpPr txBox="1">
            <a:spLocks noChangeArrowheads="1"/>
          </p:cNvSpPr>
          <p:nvPr/>
        </p:nvSpPr>
        <p:spPr bwMode="auto">
          <a:xfrm>
            <a:off x="6724651" y="1549401"/>
            <a:ext cx="34210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algn="ctr" eaLnBrk="1" hangingPunct="1">
              <a:buFontTx/>
              <a:buNone/>
            </a:pPr>
            <a:r>
              <a:rPr lang="en-US" sz="3600" b="1" dirty="0">
                <a:solidFill>
                  <a:srgbClr val="000000"/>
                </a:solidFill>
              </a:rPr>
              <a:t>FOQA</a:t>
            </a:r>
          </a:p>
        </p:txBody>
      </p:sp>
    </p:spTree>
    <p:extLst>
      <p:ext uri="{BB962C8B-B14F-4D97-AF65-F5344CB8AC3E}">
        <p14:creationId xmlns:p14="http://schemas.microsoft.com/office/powerpoint/2010/main" val="6118819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itle 1"/>
          <p:cNvSpPr>
            <a:spLocks noGrp="1"/>
          </p:cNvSpPr>
          <p:nvPr>
            <p:ph type="title"/>
          </p:nvPr>
        </p:nvSpPr>
        <p:spPr>
          <a:xfrm>
            <a:off x="1795464" y="434975"/>
            <a:ext cx="8472487" cy="609600"/>
          </a:xfrm>
        </p:spPr>
        <p:txBody>
          <a:bodyPr/>
          <a:lstStyle/>
          <a:p>
            <a:r>
              <a:rPr lang="en-US" dirty="0" smtClean="0">
                <a:ea typeface="ＭＳ Ｐゴシック" pitchFamily="34" charset="-128"/>
              </a:rPr>
              <a:t>Flight Data Monitoring for GA</a:t>
            </a:r>
          </a:p>
        </p:txBody>
      </p:sp>
      <p:sp>
        <p:nvSpPr>
          <p:cNvPr id="18434" name="Slide Number Placeholder 3"/>
          <p:cNvSpPr>
            <a:spLocks noGrp="1"/>
          </p:cNvSpPr>
          <p:nvPr>
            <p:ph type="sldNum"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1C553E8D-2541-4D43-BB1A-E4AE57A86B2E}" type="slidenum">
              <a:rPr lang="en-US" sz="1400">
                <a:solidFill>
                  <a:srgbClr val="FFFFFF"/>
                </a:solidFill>
                <a:latin typeface="Times New Roman" pitchFamily="18" charset="0"/>
              </a:rPr>
              <a:pPr eaLnBrk="1" hangingPunct="1"/>
              <a:t>7</a:t>
            </a:fld>
            <a:endParaRPr lang="en-US" sz="1400" dirty="0">
              <a:solidFill>
                <a:srgbClr val="FFFFFF"/>
              </a:solidFill>
              <a:latin typeface="Times New Roman" pitchFamily="18" charset="0"/>
            </a:endParaRPr>
          </a:p>
        </p:txBody>
      </p:sp>
      <p:pic>
        <p:nvPicPr>
          <p:cNvPr id="18439" name="Picture 7"/>
          <p:cNvPicPr>
            <a:picLocks noChangeAspect="1"/>
          </p:cNvPicPr>
          <p:nvPr/>
        </p:nvPicPr>
        <p:blipFill>
          <a:blip r:embed="rId3"/>
          <a:srcRect t="13058" b="12488"/>
          <a:stretch>
            <a:fillRect/>
          </a:stretch>
        </p:blipFill>
        <p:spPr bwMode="auto">
          <a:xfrm>
            <a:off x="1779589" y="1395413"/>
            <a:ext cx="2922587" cy="217646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844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7739" y="1538289"/>
            <a:ext cx="3341687" cy="26384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2" name="TextBox 1"/>
          <p:cNvSpPr txBox="1">
            <a:spLocks noChangeArrowheads="1"/>
          </p:cNvSpPr>
          <p:nvPr/>
        </p:nvSpPr>
        <p:spPr bwMode="auto">
          <a:xfrm>
            <a:off x="2090739" y="4176714"/>
            <a:ext cx="24225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algn="ctr" eaLnBrk="1" hangingPunct="1"/>
            <a:r>
              <a:rPr lang="en-US" sz="2800" b="1" dirty="0">
                <a:solidFill>
                  <a:srgbClr val="000000"/>
                </a:solidFill>
              </a:rPr>
              <a:t>Flight Data</a:t>
            </a:r>
          </a:p>
        </p:txBody>
      </p:sp>
      <p:sp>
        <p:nvSpPr>
          <p:cNvPr id="12" name="TextBox 11"/>
          <p:cNvSpPr txBox="1">
            <a:spLocks noChangeArrowheads="1"/>
          </p:cNvSpPr>
          <p:nvPr/>
        </p:nvSpPr>
        <p:spPr bwMode="auto">
          <a:xfrm>
            <a:off x="5880100" y="4449764"/>
            <a:ext cx="3638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algn="ctr" eaLnBrk="1" hangingPunct="1"/>
            <a:r>
              <a:rPr lang="en-US" sz="2800" b="1" dirty="0">
                <a:solidFill>
                  <a:srgbClr val="000000"/>
                </a:solidFill>
              </a:rPr>
              <a:t>Flight Data + Visual</a:t>
            </a:r>
          </a:p>
        </p:txBody>
      </p:sp>
    </p:spTree>
    <p:extLst>
      <p:ext uri="{BB962C8B-B14F-4D97-AF65-F5344CB8AC3E}">
        <p14:creationId xmlns:p14="http://schemas.microsoft.com/office/powerpoint/2010/main" val="24941679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4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Title 1"/>
          <p:cNvSpPr>
            <a:spLocks noGrp="1"/>
          </p:cNvSpPr>
          <p:nvPr>
            <p:ph type="title"/>
          </p:nvPr>
        </p:nvSpPr>
        <p:spPr/>
        <p:txBody>
          <a:bodyPr/>
          <a:lstStyle/>
          <a:p>
            <a:r>
              <a:rPr lang="en-US" dirty="0" smtClean="0">
                <a:ea typeface="ＭＳ Ｐゴシック" pitchFamily="34" charset="-128"/>
              </a:rPr>
              <a:t>Flight Data Monitoring for GA</a:t>
            </a:r>
          </a:p>
        </p:txBody>
      </p:sp>
      <p:pic>
        <p:nvPicPr>
          <p:cNvPr id="6" name="Picture 6" descr="E:\Desktop\My Documents\My Pictures\2004\7Jul\Florida\ClassB21.JPG"/>
          <p:cNvPicPr>
            <a:picLocks noGrp="1" noChangeAspect="1" noChangeArrowheads="1"/>
          </p:cNvPicPr>
          <p:nvPr>
            <p:ph idx="1"/>
          </p:nvPr>
        </p:nvPicPr>
        <p:blipFill>
          <a:blip r:embed="rId3"/>
          <a:srcRect/>
          <a:stretch>
            <a:fillRect/>
          </a:stretch>
        </p:blipFill>
        <p:spPr>
          <a:xfrm>
            <a:off x="2085976" y="1306514"/>
            <a:ext cx="3008313" cy="225583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p:spPr>
      </p:pic>
      <p:sp>
        <p:nvSpPr>
          <p:cNvPr id="20482" name="Slide Number Placeholder 3"/>
          <p:cNvSpPr>
            <a:spLocks noGrp="1"/>
          </p:cNvSpPr>
          <p:nvPr>
            <p:ph type="sldNum"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C95ECABC-6BA3-4396-84EC-8987D73B2306}" type="slidenum">
              <a:rPr lang="en-US" sz="1400">
                <a:solidFill>
                  <a:srgbClr val="FFFFFF"/>
                </a:solidFill>
                <a:latin typeface="Times New Roman" pitchFamily="18" charset="0"/>
              </a:rPr>
              <a:pPr eaLnBrk="1" hangingPunct="1"/>
              <a:t>8</a:t>
            </a:fld>
            <a:endParaRPr lang="en-US" sz="1400" dirty="0">
              <a:solidFill>
                <a:srgbClr val="FFFFFF"/>
              </a:solidFill>
              <a:latin typeface="Times New Roman" pitchFamily="18" charset="0"/>
            </a:endParaRPr>
          </a:p>
        </p:txBody>
      </p:sp>
      <p:pic>
        <p:nvPicPr>
          <p:cNvPr id="9" name="Picture 7"/>
          <p:cNvPicPr>
            <a:picLocks noChangeAspect="1"/>
          </p:cNvPicPr>
          <p:nvPr/>
        </p:nvPicPr>
        <p:blipFill>
          <a:blip r:embed="rId4"/>
          <a:srcRect t="13058" b="12488"/>
          <a:stretch>
            <a:fillRect/>
          </a:stretch>
        </p:blipFill>
        <p:spPr bwMode="auto">
          <a:xfrm>
            <a:off x="2722564" y="3760788"/>
            <a:ext cx="2922587" cy="217646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5"/>
          <a:srcRect l="5450" t="30722" r="5496" b="31484"/>
          <a:stretch/>
        </p:blipFill>
        <p:spPr>
          <a:xfrm>
            <a:off x="6428509" y="1282535"/>
            <a:ext cx="3384469" cy="143691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1" name="Picture 10"/>
          <p:cNvPicPr>
            <a:picLocks noChangeAspect="1"/>
          </p:cNvPicPr>
          <p:nvPr/>
        </p:nvPicPr>
        <p:blipFill rotWithShape="1">
          <a:blip r:embed="rId6"/>
          <a:srcRect l="8058" r="14192"/>
          <a:stretch/>
        </p:blipFill>
        <p:spPr>
          <a:xfrm>
            <a:off x="6888164" y="3149601"/>
            <a:ext cx="2466975" cy="244951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7129631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smtClean="0">
                <a:ea typeface="ＭＳ Ｐゴシック" pitchFamily="34" charset="-128"/>
              </a:rPr>
              <a:t>GAJSC* LOC Workgroup Findings</a:t>
            </a:r>
          </a:p>
        </p:txBody>
      </p:sp>
      <p:sp>
        <p:nvSpPr>
          <p:cNvPr id="7171" name="Content Placeholder 2"/>
          <p:cNvSpPr>
            <a:spLocks noGrp="1"/>
          </p:cNvSpPr>
          <p:nvPr>
            <p:ph idx="1"/>
          </p:nvPr>
        </p:nvSpPr>
        <p:spPr>
          <a:xfrm>
            <a:off x="632057" y="1127449"/>
            <a:ext cx="8050213" cy="4603750"/>
          </a:xfrm>
        </p:spPr>
        <p:txBody>
          <a:bodyPr/>
          <a:lstStyle/>
          <a:p>
            <a:r>
              <a:rPr lang="en-US" dirty="0" smtClean="0">
                <a:ea typeface="ＭＳ Ｐゴシック" pitchFamily="34" charset="-128"/>
              </a:rPr>
              <a:t>Lack of Aeronautical Decision Making Skills</a:t>
            </a:r>
          </a:p>
          <a:p>
            <a:r>
              <a:rPr lang="en-US" dirty="0" smtClean="0">
                <a:ea typeface="ＭＳ Ｐゴシック" pitchFamily="34" charset="-128"/>
              </a:rPr>
              <a:t>Lack of single – pilot CRM skills</a:t>
            </a:r>
          </a:p>
          <a:p>
            <a:pPr lvl="1"/>
            <a:r>
              <a:rPr lang="en-US" dirty="0" smtClean="0">
                <a:ea typeface="ＭＳ Ｐゴシック" pitchFamily="34" charset="-128"/>
              </a:rPr>
              <a:t>Incorrect calculation or perception </a:t>
            </a:r>
            <a:br>
              <a:rPr lang="en-US" dirty="0" smtClean="0">
                <a:ea typeface="ＭＳ Ｐゴシック" pitchFamily="34" charset="-128"/>
              </a:rPr>
            </a:br>
            <a:r>
              <a:rPr lang="en-US" dirty="0" smtClean="0">
                <a:ea typeface="ＭＳ Ｐゴシック" pitchFamily="34" charset="-128"/>
              </a:rPr>
              <a:t>of aircraft performance</a:t>
            </a:r>
          </a:p>
          <a:p>
            <a:pPr lvl="1"/>
            <a:r>
              <a:rPr lang="en-US" dirty="0" smtClean="0">
                <a:solidFill>
                  <a:srgbClr val="FF0000"/>
                </a:solidFill>
                <a:ea typeface="ＭＳ Ｐゴシック" pitchFamily="34" charset="-128"/>
              </a:rPr>
              <a:t>Operations at edges of Weight &amp;</a:t>
            </a:r>
            <a:br>
              <a:rPr lang="en-US" dirty="0" smtClean="0">
                <a:solidFill>
                  <a:srgbClr val="FF0000"/>
                </a:solidFill>
                <a:ea typeface="ＭＳ Ｐゴシック" pitchFamily="34" charset="-128"/>
              </a:rPr>
            </a:br>
            <a:r>
              <a:rPr lang="en-US" dirty="0" smtClean="0">
                <a:solidFill>
                  <a:srgbClr val="FF0000"/>
                </a:solidFill>
                <a:ea typeface="ＭＳ Ｐゴシック" pitchFamily="34" charset="-128"/>
              </a:rPr>
              <a:t>Balance Envelope are especially</a:t>
            </a:r>
            <a:br>
              <a:rPr lang="en-US" dirty="0" smtClean="0">
                <a:solidFill>
                  <a:srgbClr val="FF0000"/>
                </a:solidFill>
                <a:ea typeface="ＭＳ Ｐゴシック" pitchFamily="34" charset="-128"/>
              </a:rPr>
            </a:br>
            <a:r>
              <a:rPr lang="en-US" dirty="0" smtClean="0">
                <a:solidFill>
                  <a:srgbClr val="FF0000"/>
                </a:solidFill>
                <a:ea typeface="ＭＳ Ｐゴシック" pitchFamily="34" charset="-128"/>
              </a:rPr>
              <a:t>dangerous!</a:t>
            </a:r>
          </a:p>
        </p:txBody>
      </p:sp>
      <p:sp>
        <p:nvSpPr>
          <p:cNvPr id="7172" name="Slide Number Placeholder 3"/>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F6788332-E258-4A2D-9F13-62F5028439EF}" type="slidenum">
              <a:rPr lang="en-US" sz="1400">
                <a:solidFill>
                  <a:schemeClr val="bg1"/>
                </a:solidFill>
                <a:latin typeface="Times New Roman" pitchFamily="18" charset="0"/>
              </a:rPr>
              <a:pPr eaLnBrk="1" hangingPunct="1"/>
              <a:t>9</a:t>
            </a:fld>
            <a:endParaRPr lang="en-US" sz="1400" dirty="0">
              <a:solidFill>
                <a:schemeClr val="bg1"/>
              </a:solidFill>
              <a:latin typeface="Times New Roman" pitchFamily="18" charset="0"/>
            </a:endParaRPr>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0782" y="1996751"/>
            <a:ext cx="2760361" cy="358728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2" name="TextBox 1"/>
          <p:cNvSpPr txBox="1"/>
          <p:nvPr/>
        </p:nvSpPr>
        <p:spPr bwMode="auto">
          <a:xfrm>
            <a:off x="2841811" y="5002307"/>
            <a:ext cx="363070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1200" b="1" dirty="0">
                <a:solidFill>
                  <a:srgbClr val="002060"/>
                </a:solidFill>
              </a:rPr>
              <a:t>* General Aviation Joint Steering Committee</a:t>
            </a:r>
          </a:p>
        </p:txBody>
      </p:sp>
    </p:spTree>
    <p:extLst>
      <p:ext uri="{BB962C8B-B14F-4D97-AF65-F5344CB8AC3E}">
        <p14:creationId xmlns:p14="http://schemas.microsoft.com/office/powerpoint/2010/main" val="411986438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5FDB223F4C0E4A8408399FFA4EDA33" ma:contentTypeVersion="1" ma:contentTypeDescription="Create a new document." ma:contentTypeScope="" ma:versionID="8cf0604ad459b8fbe4c7c6e3c0a7056a">
  <xsd:schema xmlns:xsd="http://www.w3.org/2001/XMLSchema" xmlns:xs="http://www.w3.org/2001/XMLSchema" xmlns:p="http://schemas.microsoft.com/office/2006/metadata/properties" xmlns:ns2="04289566-cf42-4ce7-aa7c-2469c3d4502e" xmlns:ns3="http://schemas.microsoft.com/sharepoint/v4" targetNamespace="http://schemas.microsoft.com/office/2006/metadata/properties" ma:root="true" ma:fieldsID="c41c0327a79c0cd165a16d12bde6f1c8" ns2:_="" ns3:_="">
    <xsd:import namespace="04289566-cf42-4ce7-aa7c-2469c3d4502e"/>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289566-cf42-4ce7-aa7c-2469c3d4502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04289566-cf42-4ce7-aa7c-2469c3d4502e">5YDFD77UPU3F-311-1003</_dlc_DocId>
    <_dlc_DocIdUrl xmlns="04289566-cf42-4ce7-aa7c-2469c3d4502e">
      <Url>https://avssp.faa.gov/avs/afsfaast/_layouts/15/DocIdRedir.aspx?ID=5YDFD77UPU3F-311-1003</Url>
      <Description>5YDFD77UPU3F-311-1003</Description>
    </_dlc_DocIdUrl>
    <IconOverlay xmlns="http://schemas.microsoft.com/sharepoint/v4" xsi:nil="true"/>
  </documentManagement>
</p:properties>
</file>

<file path=customXml/itemProps1.xml><?xml version="1.0" encoding="utf-8"?>
<ds:datastoreItem xmlns:ds="http://schemas.openxmlformats.org/officeDocument/2006/customXml" ds:itemID="{FF23F14E-C987-41FD-A593-2CF561A06E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289566-cf42-4ce7-aa7c-2469c3d4502e"/>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97D1EC2-086B-4869-9FB4-0CCB136B730B}">
  <ds:schemaRefs>
    <ds:schemaRef ds:uri="http://schemas.microsoft.com/sharepoint/events"/>
  </ds:schemaRefs>
</ds:datastoreItem>
</file>

<file path=customXml/itemProps3.xml><?xml version="1.0" encoding="utf-8"?>
<ds:datastoreItem xmlns:ds="http://schemas.openxmlformats.org/officeDocument/2006/customXml" ds:itemID="{AB17F8C7-2AEB-4BC2-A828-B2E729EBBAC3}">
  <ds:schemaRefs>
    <ds:schemaRef ds:uri="http://schemas.microsoft.com/sharepoint/v3/contenttype/forms"/>
  </ds:schemaRefs>
</ds:datastoreItem>
</file>

<file path=customXml/itemProps4.xml><?xml version="1.0" encoding="utf-8"?>
<ds:datastoreItem xmlns:ds="http://schemas.openxmlformats.org/officeDocument/2006/customXml" ds:itemID="{0B80675E-01F7-49AA-B61E-EE85CFCAD03B}">
  <ds:schemaRefs>
    <ds:schemaRef ds:uri="04289566-cf42-4ce7-aa7c-2469c3d4502e"/>
    <ds:schemaRef ds:uri="http://purl.org/dc/dcmitype/"/>
    <ds:schemaRef ds:uri="http://schemas.openxmlformats.org/package/2006/metadata/core-properties"/>
    <ds:schemaRef ds:uri="http://schemas.microsoft.com/office/infopath/2007/PartnerControls"/>
    <ds:schemaRef ds:uri="http://schemas.microsoft.com/office/2006/documentManagement/types"/>
    <ds:schemaRef ds:uri="http://www.w3.org/XML/1998/namespace"/>
    <ds:schemaRef ds:uri="http://purl.org/dc/elements/1.1/"/>
    <ds:schemaRef ds:uri="http://schemas.microsoft.com/sharepoint/v4"/>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4558</TotalTime>
  <Words>3111</Words>
  <Application>Microsoft Office PowerPoint</Application>
  <PresentationFormat>Widescreen</PresentationFormat>
  <Paragraphs>364</Paragraphs>
  <Slides>26</Slides>
  <Notes>26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26</vt:i4>
      </vt:variant>
    </vt:vector>
  </HeadingPairs>
  <TitlesOfParts>
    <vt:vector size="32" baseType="lpstr">
      <vt:lpstr>ＭＳ Ｐゴシック</vt:lpstr>
      <vt:lpstr>Arial</vt:lpstr>
      <vt:lpstr>Helvetica Neue Medium</vt:lpstr>
      <vt:lpstr>Times New Roman</vt:lpstr>
      <vt:lpstr>1_Custom Design</vt:lpstr>
      <vt:lpstr>2_Custom Design</vt:lpstr>
      <vt:lpstr>The National FAA Safety Team Presents</vt:lpstr>
      <vt:lpstr>Welcome</vt:lpstr>
      <vt:lpstr>Overview </vt:lpstr>
      <vt:lpstr>GAJSC* System/component Failure Workgroup Findings</vt:lpstr>
      <vt:lpstr>Flight Data Monitoring</vt:lpstr>
      <vt:lpstr>Flight Data Monitoring</vt:lpstr>
      <vt:lpstr>Flight Data Monitoring for GA</vt:lpstr>
      <vt:lpstr>Flight Data Monitoring for GA</vt:lpstr>
      <vt:lpstr>GAJSC* LOC Workgroup Findings</vt:lpstr>
      <vt:lpstr>3 Questions</vt:lpstr>
      <vt:lpstr>Aircraft Performance</vt:lpstr>
      <vt:lpstr>Aircraft Performance</vt:lpstr>
      <vt:lpstr>What’s the greatest variable?</vt:lpstr>
      <vt:lpstr>What’s my baseline?</vt:lpstr>
      <vt:lpstr>What’s my baseline?</vt:lpstr>
      <vt:lpstr>Takeoff calculations</vt:lpstr>
      <vt:lpstr>Approach &amp; Landing </vt:lpstr>
      <vt:lpstr>What’s the greatest variable?</vt:lpstr>
      <vt:lpstr>Limitations : Where do they come from?</vt:lpstr>
      <vt:lpstr>Limitations </vt:lpstr>
      <vt:lpstr>Limitations </vt:lpstr>
      <vt:lpstr>Limitations </vt:lpstr>
      <vt:lpstr>Questions?</vt:lpstr>
      <vt:lpstr>Proficiency and Peace of Mind</vt:lpstr>
      <vt:lpstr>Thank you for attending </vt:lpstr>
      <vt:lpstr>The National FAA Safety Team Presents</vt:lpstr>
    </vt:vector>
  </TitlesOfParts>
  <Company>FAA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of the Month-Dec 2018-Aircraft Performance and Performance Monitoring-PPT</dc:title>
  <dc:creator>MTONEY</dc:creator>
  <cp:lastModifiedBy>@@BGQPY9uE5MwG8oZM3MjHdPjRMWNH</cp:lastModifiedBy>
  <cp:revision>268</cp:revision>
  <dcterms:created xsi:type="dcterms:W3CDTF">2005-01-28T20:32:53Z</dcterms:created>
  <dcterms:modified xsi:type="dcterms:W3CDTF">2018-05-15T16:15:29Z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0x010100DD5FDB223F4C0E4A8408399FFA4EDA33</vt:lpwstr>
  </property>
  <property fmtid="{D5CDD505-2E9C-101B-9397-08002B2CF9AE}" pid="3" name="_dlc_DocIdItemGuid">
    <vt:lpwstr>0ef4a0ee-731f-463f-8d38-d598f861a773</vt:lpwstr>
  </property>
</Properties>
</file>