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7"/>
  </p:notesMasterIdLst>
  <p:handoutMasterIdLst>
    <p:handoutMasterId r:id="rId28"/>
  </p:handoutMasterIdLst>
  <p:sldIdLst>
    <p:sldId id="273" r:id="rId7"/>
    <p:sldId id="292" r:id="rId8"/>
    <p:sldId id="324" r:id="rId9"/>
    <p:sldId id="335" r:id="rId10"/>
    <p:sldId id="338" r:id="rId11"/>
    <p:sldId id="325" r:id="rId12"/>
    <p:sldId id="347" r:id="rId13"/>
    <p:sldId id="348" r:id="rId14"/>
    <p:sldId id="340" r:id="rId15"/>
    <p:sldId id="349" r:id="rId16"/>
    <p:sldId id="350" r:id="rId17"/>
    <p:sldId id="351" r:id="rId18"/>
    <p:sldId id="341" r:id="rId19"/>
    <p:sldId id="339" r:id="rId20"/>
    <p:sldId id="307" r:id="rId21"/>
    <p:sldId id="323" r:id="rId22"/>
    <p:sldId id="321" r:id="rId23"/>
    <p:sldId id="322" r:id="rId24"/>
    <p:sldId id="320" r:id="rId25"/>
    <p:sldId id="346" r:id="rId26"/>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324"/>
            <p14:sldId id="335"/>
            <p14:sldId id="338"/>
            <p14:sldId id="325"/>
            <p14:sldId id="347"/>
            <p14:sldId id="348"/>
            <p14:sldId id="340"/>
            <p14:sldId id="349"/>
            <p14:sldId id="350"/>
            <p14:sldId id="351"/>
            <p14:sldId id="341"/>
            <p14:sldId id="339"/>
            <p14:sldId id="307"/>
            <p14:sldId id="323"/>
            <p14:sldId id="321"/>
            <p14:sldId id="322"/>
            <p14:sldId id="320"/>
            <p14:sldId id="346"/>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 J. Salazar, MD" initials="G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1D2F68"/>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61880" autoAdjust="0"/>
  </p:normalViewPr>
  <p:slideViewPr>
    <p:cSldViewPr snapToGrid="0">
      <p:cViewPr varScale="1">
        <p:scale>
          <a:sx n="47" d="100"/>
          <a:sy n="47" d="100"/>
        </p:scale>
        <p:origin x="1830" y="60"/>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642" y="-77"/>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Times New Roman" pitchFamily="18" charset="0"/>
                <a:ea typeface="+mn-ea"/>
                <a:cs typeface="+mn-cs"/>
              </a:rPr>
              <a:t>2019/05-09-163(I)PP</a:t>
            </a:r>
            <a:r>
              <a:rPr lang="en-US" b="1"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Original 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a:t>
            </a:r>
            <a:r>
              <a:rPr lang="de-DE" dirty="0" smtClean="0">
                <a:latin typeface="Times New Roman" pitchFamily="18" charset="0"/>
                <a:ea typeface="ＭＳ Ｐゴシック" pitchFamily="34" charset="-128"/>
              </a:rPr>
              <a:t>Steuernagle;</a:t>
            </a:r>
            <a:r>
              <a:rPr lang="de-DE"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POC Kevin Clover, AFS-850 Operations Lead, Office 562-888-2020</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Distractions and Interruptions.</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Managing distractions and interruptions</a:t>
            </a:r>
            <a:r>
              <a:rPr lang="en-US" baseline="0" dirty="0" smtClean="0"/>
              <a:t> is a skill all GA Pilots need to cultivate. </a:t>
            </a:r>
            <a:r>
              <a:rPr lang="en-US" b="1" baseline="0" dirty="0" smtClean="0"/>
              <a:t>(Click)</a:t>
            </a:r>
          </a:p>
          <a:p>
            <a:endParaRPr lang="en-US" baseline="0" dirty="0" smtClean="0"/>
          </a:p>
          <a:p>
            <a:r>
              <a:rPr lang="en-US" baseline="0" dirty="0" smtClean="0"/>
              <a:t>Comprehensive checklists for normal and emergency operations are key to safe flying but they can’t help if pilots don’t use them.  So commit to</a:t>
            </a:r>
            <a:r>
              <a:rPr lang="en-US" baseline="0" dirty="0"/>
              <a:t/>
            </a:r>
            <a:br>
              <a:rPr lang="en-US" baseline="0" dirty="0"/>
            </a:br>
            <a:r>
              <a:rPr lang="en-US" baseline="0" dirty="0" smtClean="0"/>
              <a:t>using checklists on every flight.  We’ll discuss checklists further in the next slide </a:t>
            </a:r>
            <a:r>
              <a:rPr lang="en-US" b="1" baseline="0" dirty="0" smtClean="0"/>
              <a:t>(Click)</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Next – manage your passenger expectations before you start.  Explain that there are critical times during taxi and flight where conversation must</a:t>
            </a:r>
            <a:br>
              <a:rPr lang="en-US" baseline="0" dirty="0" smtClean="0"/>
            </a:br>
            <a:r>
              <a:rPr lang="en-US" baseline="0" dirty="0" smtClean="0"/>
              <a:t>be limited to safety of flight items.  Explain that there must be no extraneous conversation during taxi, takeoff and climb, descent, approach, and </a:t>
            </a:r>
            <a:br>
              <a:rPr lang="en-US" baseline="0" dirty="0" smtClean="0"/>
            </a:br>
            <a:r>
              <a:rPr lang="en-US" baseline="0" dirty="0" smtClean="0"/>
              <a:t>landing.  Tell your passengers that you will let them know when it’s safe to speak. </a:t>
            </a:r>
            <a:r>
              <a:rPr lang="en-US" b="1" baseline="0" dirty="0" smtClean="0"/>
              <a:t>(Click)</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Many pilots find it helpful to assign tasks to passengers who are willing to accept them.  Traffic spotting is a good choice as is checklist reading but</a:t>
            </a:r>
            <a:br>
              <a:rPr lang="en-US" baseline="0" dirty="0" smtClean="0"/>
            </a:br>
            <a:r>
              <a:rPr lang="en-US" baseline="0" dirty="0" smtClean="0"/>
              <a:t>be sure to verify that all checklist items have been read in the proper sequence and responded to by the PIC. </a:t>
            </a:r>
            <a:r>
              <a:rPr lang="en-US" b="1" baseline="0" dirty="0" smtClean="0"/>
              <a:t>(Click)</a:t>
            </a:r>
          </a:p>
          <a:p>
            <a:endParaRPr lang="en-US" baseline="0" dirty="0" smtClean="0"/>
          </a:p>
          <a:p>
            <a:r>
              <a:rPr lang="en-US" baseline="0" dirty="0" smtClean="0"/>
              <a:t>Zoo keeping is an obvious choice for passenger tasking.</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428459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Air traffic control distractions can be even more compelling than those provided by our passengers.  Controllers have the big picture and they issue</a:t>
            </a:r>
            <a:br>
              <a:rPr lang="en-US" baseline="0" dirty="0" smtClean="0"/>
            </a:br>
            <a:r>
              <a:rPr lang="en-US" baseline="0" dirty="0" smtClean="0"/>
              <a:t>instructions that will keep traffic flowing smoothly.  They don’t know what you’re dealing with </a:t>
            </a:r>
            <a:r>
              <a:rPr lang="en-US" baseline="0" dirty="0" err="1" smtClean="0"/>
              <a:t>though,o</a:t>
            </a:r>
            <a:r>
              <a:rPr lang="en-US" baseline="0" dirty="0" smtClean="0"/>
              <a:t> they may issue instructions and expect compliance at</a:t>
            </a:r>
            <a:br>
              <a:rPr lang="en-US" baseline="0" dirty="0" smtClean="0"/>
            </a:br>
            <a:r>
              <a:rPr lang="en-US" baseline="0" dirty="0" smtClean="0"/>
              <a:t>times when pilot workload is very high.  </a:t>
            </a:r>
            <a:r>
              <a:rPr lang="en-US" b="0" baseline="0" dirty="0" smtClean="0"/>
              <a:t>At times like these, we have to keep our priorities straight and, as we’ve said before, our first priority is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Fly The Airplane!  With the airplane under control, you can devote time and energy to the distraction.  It’s essential to understand the request so don’t hesitate </a:t>
            </a:r>
            <a:br>
              <a:rPr lang="en-US" b="0" baseline="0" dirty="0" smtClean="0"/>
            </a:br>
            <a:r>
              <a:rPr lang="en-US" b="0" baseline="0" dirty="0" smtClean="0"/>
              <a:t>to ask for clarification.  Once you understand the request you can determine if it’s safe to comply.  Then – and only then – you can agree to the request.  If you’re </a:t>
            </a:r>
            <a:br>
              <a:rPr lang="en-US" b="0" baseline="0" dirty="0" smtClean="0"/>
            </a:br>
            <a:r>
              <a:rPr lang="en-US" b="0" baseline="0" dirty="0" smtClean="0"/>
              <a:t>too busy to deal with the request – fly the airplane and </a:t>
            </a:r>
            <a:r>
              <a:rPr lang="en-US" b="1" baseline="0" dirty="0" smtClean="0"/>
              <a:t>(Click)</a:t>
            </a:r>
          </a:p>
          <a:p>
            <a:endParaRPr lang="en-US" b="0" baseline="0" dirty="0" smtClean="0"/>
          </a:p>
          <a:p>
            <a:r>
              <a:rPr lang="en-US" b="0" baseline="0" dirty="0" smtClean="0"/>
              <a:t>Exercise your pilot in command prerogative to say, “ Say Again, Unable, or Standby”.</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905380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Searching for a chart, checklist, or procedure is a distraction no pilot should have to deal with.  Make sure your cockpit is organized with all the reference materials readily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Available.  Arrange publications in order of their use making sure that you have access to departure and arrival procedures and taxi charts.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Many of today’s aircraft have amazing avionics packages that integrate flight information on cockpit displays.  These installations can be distractions in themselves so it’s very</a:t>
            </a:r>
            <a:br>
              <a:rPr lang="en-US" b="0" baseline="0" dirty="0" smtClean="0"/>
            </a:br>
            <a:r>
              <a:rPr lang="en-US" b="0" baseline="0" dirty="0" smtClean="0"/>
              <a:t>important for pilots to thoroughly understand them.  First and foremost we must be able to fly the airplane referencing the cockpit displays.  Then we must be able to control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navigation and communication functions and finally, it’s essential to thoroughly understand system failure modes.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Be sure to integrate system monitoring with aircraft control.  If you observe a system warning or malfunction, make sure you pay attention to aircraft position and control while</a:t>
            </a:r>
            <a:br>
              <a:rPr lang="en-US" b="0" baseline="0" dirty="0" smtClean="0"/>
            </a:br>
            <a:r>
              <a:rPr lang="en-US" b="0" baseline="0" dirty="0" smtClean="0"/>
              <a:t>you’re dealing with the anomaly.   As we learned earlier, devoting all of your attention to a small problem can lead to a much bigger problem.</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157368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Do – without exception - run relevant checklists on every flight.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Especially during single-pilot operations; don’t run checklists while taxiing.  It’s too easy to stray on the taxi route or pass a holding point.  Be sure to consult a</a:t>
            </a:r>
            <a:br>
              <a:rPr lang="en-US" baseline="0" dirty="0" smtClean="0"/>
            </a:br>
            <a:r>
              <a:rPr lang="en-US" baseline="0" dirty="0" smtClean="0"/>
              <a:t>taxi chart before and during taxi.</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If a checklist is interrupted it’s very easy to miss an item or group of items if you restart the checklist at the wrong place.  A good practice is to start the checklist from the beginning after you’ve dealt with the interruption.  Failing that, at least back up one or more items from where the interruption occurred and restart the checklist from that point.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r>
              <a:rPr lang="en-US" b="1" baseline="0" dirty="0" smtClean="0"/>
              <a:t>(Next Slide)</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1461067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Even the most rudimentary autopilots are quite useful when dealing with interruptions or distractions.  If you use the autopilot though; confirm that it is</a:t>
            </a:r>
            <a:br>
              <a:rPr lang="en-US" baseline="0" dirty="0" smtClean="0"/>
            </a:br>
            <a:r>
              <a:rPr lang="en-US" baseline="0" dirty="0" smtClean="0"/>
              <a:t>operating and in the mode you expect before diverting your attention from aircraft attitude and flight path.  And, to avoid nasty surprises such as the </a:t>
            </a:r>
            <a:br>
              <a:rPr lang="en-US" baseline="0" dirty="0" smtClean="0"/>
            </a:br>
            <a:r>
              <a:rPr lang="en-US" baseline="0" dirty="0" smtClean="0"/>
              <a:t>example cited earlier, be sure to reconfirm autopilot operation throughout the flight.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3108028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earned your </a:t>
            </a:r>
            <a:r>
              <a:rPr lang="en-US" b="1" i="1" dirty="0" smtClean="0"/>
              <a:t>WINGS</a:t>
            </a:r>
            <a:r>
              <a:rPr lang="en-US" b="0" i="0" dirty="0" smtClean="0"/>
              <a:t>? </a:t>
            </a:r>
            <a:r>
              <a:rPr lang="en-US" b="1" i="1" dirty="0" smtClean="0"/>
              <a:t> </a:t>
            </a:r>
            <a:r>
              <a:rPr lang="en-US" b="0" i="0" dirty="0" smtClean="0"/>
              <a:t>P</a:t>
            </a:r>
            <a:r>
              <a:rPr lang="en-US" baseline="0" dirty="0" smtClean="0"/>
              <a:t>roficiency is key to success in almost every thing worth doing – especially flying.  Proficient pilots are confident, capable, and safe.  </a:t>
            </a:r>
          </a:p>
          <a:p>
            <a:endParaRPr lang="en-US" baseline="0" dirty="0" smtClean="0"/>
          </a:p>
          <a:p>
            <a:r>
              <a:rPr lang="en-US" baseline="0" dirty="0" smtClean="0"/>
              <a:t>WINGS is a proficiency training system specifically designed for general aviation pilots and, regular participation will keep you on top of your flying game.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189894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Now there’s even more reasons to participate in </a:t>
            </a:r>
            <a:r>
              <a:rPr lang="en-US" b="1" i="1" dirty="0" smtClean="0"/>
              <a:t>WINGS.  </a:t>
            </a:r>
            <a:r>
              <a:rPr lang="en-US" b="0" i="0" dirty="0" smtClean="0"/>
              <a:t>Every</a:t>
            </a:r>
            <a:r>
              <a:rPr lang="en-US" b="0" i="0" baseline="0" dirty="0" smtClean="0"/>
              <a:t> time you complete a </a:t>
            </a:r>
            <a:r>
              <a:rPr lang="en-US" b="1" i="1" baseline="0" dirty="0" smtClean="0"/>
              <a:t>WINGS </a:t>
            </a:r>
            <a:r>
              <a:rPr lang="en-US" b="0" i="0" baseline="0" dirty="0" smtClean="0"/>
              <a:t>Phase you’re eligible to win cash  the </a:t>
            </a:r>
            <a:r>
              <a:rPr lang="en-US" b="1" i="1" baseline="0" dirty="0" smtClean="0"/>
              <a:t>WINGS </a:t>
            </a:r>
            <a:r>
              <a:rPr lang="en-US" b="0" i="0" baseline="0" dirty="0" smtClean="0"/>
              <a:t>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dirty="0"/>
              <a:t>sweepstakes is generously funded by Paul Burger, a long time advocate for general aviation safety and a retired aviator who believes participation in this program saves lives.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3328169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After you’ve completed a phase of </a:t>
            </a:r>
            <a:r>
              <a:rPr lang="en-US" b="1" i="1" dirty="0"/>
              <a:t>WINGS</a:t>
            </a:r>
            <a:r>
              <a:rPr lang="en-US" dirty="0"/>
              <a:t> you can enter the sweepstakes  by clicking on “Claim Rewards” in the “</a:t>
            </a:r>
            <a:r>
              <a:rPr lang="en-US" b="1" i="1" dirty="0"/>
              <a:t>WINGS</a:t>
            </a:r>
            <a:r>
              <a:rPr lang="en-US" dirty="0"/>
              <a:t> – at a glance” section of your My WINGS page and select </a:t>
            </a:r>
            <a:r>
              <a:rPr lang="en-US" b="1" i="1" dirty="0"/>
              <a:t>WINGS</a:t>
            </a:r>
            <a:r>
              <a:rPr lang="en-US" dirty="0"/>
              <a:t> Sweepstakes. Or you can go directly to </a:t>
            </a:r>
            <a:r>
              <a:rPr lang="en-US" dirty="0" smtClean="0"/>
              <a:t>the mywingsinitiative.org website</a:t>
            </a:r>
            <a:r>
              <a:rPr lang="en-US" baseline="0" dirty="0" smtClean="0"/>
              <a:t> to complete your entry form</a:t>
            </a:r>
            <a:r>
              <a:rPr lang="en-US" dirty="0" smtClean="0"/>
              <a:t>.</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3967462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dirty="0"/>
          </a:p>
        </p:txBody>
      </p:sp>
    </p:spTree>
    <p:extLst>
      <p:ext uri="{BB962C8B-B14F-4D97-AF65-F5344CB8AC3E}">
        <p14:creationId xmlns:p14="http://schemas.microsoft.com/office/powerpoint/2010/main" val="286133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066CE0-3DC6-4809-BDD7-881AE2CDC47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20</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70443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pitchFamily="18" charset="0"/>
                <a:ea typeface="+mn-ea"/>
                <a:cs typeface="+mn-cs"/>
              </a:rPr>
              <a:t>The General Aviation Joint Steering Committee has determined that Aeronautical Decision Making deficiencies have led to significant numbers of General Aviation accidents.  </a:t>
            </a:r>
            <a:r>
              <a:rPr lang="en-US" sz="1200" b="1" kern="1200" dirty="0" smtClean="0">
                <a:solidFill>
                  <a:schemeClr val="tx1"/>
                </a:solidFill>
                <a:effectLst/>
                <a:latin typeface="Times New Roman" pitchFamily="18" charset="0"/>
                <a:ea typeface="+mn-ea"/>
                <a:cs typeface="+mn-cs"/>
              </a:rPr>
              <a:t>(Click)</a:t>
            </a:r>
          </a:p>
          <a:p>
            <a:endParaRPr lang="en-US" sz="1200" kern="1200" dirty="0" smtClean="0">
              <a:solidFill>
                <a:schemeClr val="tx1"/>
              </a:solidFill>
              <a:effectLst/>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In this presentation we’ll discuss one aspect of ADM: dealing with distractions;</a:t>
            </a:r>
            <a:r>
              <a:rPr lang="en-US" sz="1200" kern="1200" baseline="0" dirty="0" smtClean="0">
                <a:solidFill>
                  <a:schemeClr val="tx1"/>
                </a:solidFill>
                <a:effectLst/>
                <a:latin typeface="Times New Roman" pitchFamily="18" charset="0"/>
                <a:ea typeface="+mn-ea"/>
                <a:cs typeface="+mn-cs"/>
              </a:rPr>
              <a:t> a</a:t>
            </a:r>
            <a:r>
              <a:rPr lang="en-US" sz="1200" kern="1200" dirty="0" smtClean="0">
                <a:solidFill>
                  <a:schemeClr val="tx1"/>
                </a:solidFill>
                <a:effectLst/>
                <a:latin typeface="Times New Roman" pitchFamily="18" charset="0"/>
                <a:ea typeface="+mn-ea"/>
                <a:cs typeface="+mn-cs"/>
              </a:rPr>
              <a:t> hazard that we need to manage whenever we’re walking, driving a vehicle, or flying a plane. </a:t>
            </a:r>
            <a:r>
              <a:rPr lang="en-US" sz="1200" b="1" kern="1200" dirty="0" smtClean="0">
                <a:solidFill>
                  <a:schemeClr val="tx1"/>
                </a:solidFill>
                <a:effectLst/>
                <a:latin typeface="Times New Roman" pitchFamily="18" charset="0"/>
                <a:ea typeface="+mn-ea"/>
                <a:cs typeface="+mn-cs"/>
              </a:rPr>
              <a:t>(Click)</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We’ll cite some statistics on distracted driving and discuss how distraction led to the loss of an airliner. </a:t>
            </a:r>
            <a:r>
              <a:rPr lang="en-US" sz="1200" b="1" kern="1200" dirty="0" smtClean="0">
                <a:solidFill>
                  <a:schemeClr val="tx1"/>
                </a:solidFill>
                <a:effectLst/>
                <a:latin typeface="Times New Roman" pitchFamily="18" charset="0"/>
                <a:ea typeface="+mn-ea"/>
                <a:cs typeface="+mn-cs"/>
              </a:rPr>
              <a:t>(Click)</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We’ll also talk about interruptions – a type of distraction that can be a significant hazard when it occurs in a critical operational phase. </a:t>
            </a:r>
            <a:r>
              <a:rPr lang="en-US" sz="1200" b="1" kern="1200" dirty="0" smtClean="0">
                <a:solidFill>
                  <a:schemeClr val="tx1"/>
                </a:solidFill>
                <a:effectLst/>
                <a:latin typeface="Times New Roman" pitchFamily="18" charset="0"/>
                <a:ea typeface="+mn-ea"/>
                <a:cs typeface="+mn-cs"/>
              </a:rPr>
              <a:t>(Click)</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As usual, we’ll offer some suggestions and best practices for dealing with distractions and interruptions.</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If you’ll be discussing additional items, add them to this list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62D6A58-DEA0-40F0-A80A-DA180881926F}" type="slidenum">
              <a:rPr lang="en-US" altLang="en-US" sz="1200" smtClean="0">
                <a:latin typeface="Times New Roman" pitchFamily="18" charset="0"/>
              </a:rPr>
              <a:pPr eaLnBrk="1" hangingPunct="1"/>
              <a:t>3</a:t>
            </a:fld>
            <a:endParaRPr lang="en-US" altLang="en-US" sz="1200" dirty="0" smtClean="0">
              <a:latin typeface="Times New Roman" pitchFamily="18" charset="0"/>
            </a:endParaRPr>
          </a:p>
        </p:txBody>
      </p:sp>
    </p:spTree>
    <p:extLst>
      <p:ext uri="{BB962C8B-B14F-4D97-AF65-F5344CB8AC3E}">
        <p14:creationId xmlns:p14="http://schemas.microsoft.com/office/powerpoint/2010/main" val="198097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2016 there were more than seven million motor vehicle accidents in the United States.  </a:t>
            </a:r>
          </a:p>
          <a:p>
            <a:endParaRPr lang="en-US" baseline="0" dirty="0" smtClean="0"/>
          </a:p>
          <a:p>
            <a:r>
              <a:rPr lang="en-US" baseline="0" dirty="0" smtClean="0"/>
              <a:t>Twenty five percent roughly 1.8 million of those accidents involved distracted driving.</a:t>
            </a:r>
          </a:p>
          <a:p>
            <a:endParaRPr lang="en-US" baseline="0" dirty="0" smtClean="0"/>
          </a:p>
          <a:p>
            <a:r>
              <a:rPr lang="en-US" baseline="0" dirty="0" smtClean="0"/>
              <a:t>3,439 of those accidents were fatal and there were 562 additional people died because they were simply in the wrong place at the wrong </a:t>
            </a:r>
            <a:r>
              <a:rPr lang="en-US" baseline="0" dirty="0" err="1" smtClean="0"/>
              <a:t>time.a</a:t>
            </a:r>
            <a:endParaRPr lang="en-US" baseline="0" dirty="0" smtClean="0"/>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184819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Distraction</a:t>
            </a:r>
            <a:r>
              <a:rPr lang="en-US" baseline="0" dirty="0" smtClean="0"/>
              <a:t> is a problem for aviators too.  Although the data aren’t as clear distraction is cited often enough to make its’ elimination an item on the NTSBs Most Wanted List of safety improvements.</a:t>
            </a:r>
          </a:p>
          <a:p>
            <a:endParaRPr lang="en-US" baseline="0" dirty="0" smtClean="0"/>
          </a:p>
          <a:p>
            <a:r>
              <a:rPr lang="en-US" b="1" baseline="0" dirty="0" smtClean="0"/>
              <a:t>(Next Slide)</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339740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Times New Roman" pitchFamily="18" charset="0"/>
                <a:ea typeface="ＭＳ Ｐゴシック" pitchFamily="34" charset="-128"/>
              </a:rPr>
              <a:t>Distractions come in three basic categories:  </a:t>
            </a:r>
            <a:r>
              <a:rPr lang="en-US" sz="1200" b="1" kern="1200" dirty="0" smtClean="0">
                <a:solidFill>
                  <a:schemeClr val="tx1"/>
                </a:solidFill>
                <a:effectLst/>
                <a:latin typeface="Times New Roman" pitchFamily="18" charset="0"/>
                <a:ea typeface="+mn-ea"/>
                <a:cs typeface="+mn-cs"/>
              </a:rPr>
              <a:t>(Click)</a:t>
            </a:r>
            <a:endParaRPr lang="en-US" altLang="en-US" dirty="0" smtClean="0">
              <a:latin typeface="Times New Roman" pitchFamily="18" charset="0"/>
              <a:ea typeface="ＭＳ Ｐゴシック" pitchFamily="34" charset="-128"/>
            </a:endParaRPr>
          </a:p>
          <a:p>
            <a:endParaRPr 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18" charset="0"/>
                <a:ea typeface="ＭＳ Ｐゴシック" pitchFamily="34" charset="-128"/>
              </a:rPr>
              <a:t>Visual – taking your eyes off outside terrain, traffic, and aircraft attitude references or inside instrumentation. </a:t>
            </a:r>
            <a:r>
              <a:rPr lang="en-US" sz="1200" b="1" kern="1200" dirty="0" smtClean="0">
                <a:solidFill>
                  <a:schemeClr val="tx1"/>
                </a:solidFill>
                <a:effectLst/>
                <a:latin typeface="Times New Roman" pitchFamily="18" charset="0"/>
                <a:ea typeface="+mn-ea"/>
                <a:cs typeface="+mn-cs"/>
              </a:rPr>
              <a:t>(Click)</a:t>
            </a:r>
            <a:endParaRPr lang="en-US" baseline="0" dirty="0" smtClean="0">
              <a:latin typeface="Times New Roman" pitchFamily="18" charset="0"/>
              <a:ea typeface="ＭＳ Ｐゴシック" pitchFamily="34" charset="-128"/>
            </a:endParaRPr>
          </a:p>
          <a:p>
            <a:endParaRPr 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18" charset="0"/>
                <a:ea typeface="ＭＳ Ｐゴシック" pitchFamily="34" charset="-128"/>
              </a:rPr>
              <a:t>Manual – taking your hands off of the aircraft controls. </a:t>
            </a:r>
            <a:r>
              <a:rPr lang="en-US" sz="1200" b="1" kern="1200" dirty="0" smtClean="0">
                <a:solidFill>
                  <a:schemeClr val="tx1"/>
                </a:solidFill>
                <a:effectLst/>
                <a:latin typeface="Times New Roman" pitchFamily="18" charset="0"/>
                <a:ea typeface="+mn-ea"/>
                <a:cs typeface="+mn-cs"/>
              </a:rPr>
              <a:t>(Click)</a:t>
            </a:r>
            <a:endParaRPr lang="en-US" baseline="0" dirty="0" smtClean="0">
              <a:latin typeface="Times New Roman" pitchFamily="18" charset="0"/>
              <a:ea typeface="ＭＳ Ｐゴシック" pitchFamily="34" charset="-128"/>
            </a:endParaRPr>
          </a:p>
          <a:p>
            <a:endParaRPr 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18" charset="0"/>
                <a:ea typeface="ＭＳ Ｐゴシック" pitchFamily="34" charset="-128"/>
              </a:rPr>
              <a:t>Cognitive – taking your mind off of flying. </a:t>
            </a:r>
            <a:r>
              <a:rPr lang="en-US" sz="1200" b="1" kern="1200" dirty="0" smtClean="0">
                <a:solidFill>
                  <a:schemeClr val="tx1"/>
                </a:solidFill>
                <a:effectLst/>
                <a:latin typeface="Times New Roman" pitchFamily="18" charset="0"/>
                <a:ea typeface="+mn-ea"/>
                <a:cs typeface="+mn-cs"/>
              </a:rPr>
              <a:t>(Click)</a:t>
            </a:r>
          </a:p>
          <a:p>
            <a:endParaRPr lang="en-US" baseline="0" dirty="0" smtClean="0"/>
          </a:p>
          <a:p>
            <a:r>
              <a:rPr lang="en-US" baseline="0" dirty="0" smtClean="0"/>
              <a:t>By the way, texting while driving is particularly dangerous because it combines all three.</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6</a:t>
            </a:fld>
            <a:endParaRPr lang="en-US" altLang="en-US" sz="1200" dirty="0" smtClean="0">
              <a:latin typeface="Times New Roman" pitchFamily="18" charset="0"/>
            </a:endParaRPr>
          </a:p>
        </p:txBody>
      </p:sp>
    </p:spTree>
    <p:extLst>
      <p:ext uri="{BB962C8B-B14F-4D97-AF65-F5344CB8AC3E}">
        <p14:creationId xmlns:p14="http://schemas.microsoft.com/office/powerpoint/2010/main" val="147753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aspects of our lives are routine.  With experience we’re comfortable in our daily commuting.  We’re familiar with the route and traffic and we can accurately predict our travel time.  </a:t>
            </a:r>
            <a:br>
              <a:rPr lang="en-US" baseline="0" dirty="0" smtClean="0"/>
            </a:br>
            <a:r>
              <a:rPr lang="en-US" baseline="0" dirty="0" smtClean="0"/>
              <a:t>That comfort can lead some of us to take advantage of multi-tasking opportunities and that can lead to trouble.  The truth is that no one multi tasks very well.  In order to deal with any interruption or distraction we must divert our attention from the task at hand.  </a:t>
            </a:r>
          </a:p>
          <a:p>
            <a:endParaRPr lang="en-US" baseline="0" dirty="0" smtClean="0"/>
          </a:p>
          <a:p>
            <a:r>
              <a:rPr lang="en-US" baseline="0" dirty="0" smtClean="0"/>
              <a:t>Most pilots are comfortable with their routine flying and many feel that they can successfully divide their attention between flying and dealing with distractions but for drivers and pilots alike; diversion of attention from the task at hand can result in a collision.  In the next slide we’ll take a look at a classic aviation example.</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215294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night 29 December 1972 Eastern Airlines flight 401 was</a:t>
            </a:r>
            <a:r>
              <a:rPr lang="en-US" baseline="0" dirty="0" smtClean="0"/>
              <a:t> on the final approach leg to Miami when the nose gear extended light failed to illuminate.  The crew abandoned the approach and requested holding instructions to give them time to work the problem.  They were assigned a holding fix over the Everglades swamp at 2,000 feet MSL.  With the aircraft on autopilot, the flight engineer was dispatched to confirm nose gear status via a small porthole located in the avionics bay below the cockpit.  The crew remaining in the cockpit discussed the problem with a company employee who was riding sitting in a jump seat.  While </a:t>
            </a:r>
            <a:r>
              <a:rPr lang="en-US" baseline="0" dirty="0" err="1" smtClean="0"/>
              <a:t>en</a:t>
            </a:r>
            <a:r>
              <a:rPr lang="en-US" baseline="0" dirty="0" smtClean="0"/>
              <a:t> route to the holding pattern the aircraft slowly lost altitude and crashed when the left wingtip hit the ground in a turn.</a:t>
            </a:r>
          </a:p>
          <a:p>
            <a:endParaRPr lang="en-US" baseline="0" dirty="0" smtClean="0"/>
          </a:p>
          <a:p>
            <a:r>
              <a:rPr lang="en-US" baseline="0" dirty="0" smtClean="0"/>
              <a:t>The NTSB determined that the autopilot was engaged in control wheel steering mode.  That meant that the airplane would respond to pressure on the flight controls and maintain attitude when that pressure was released.  The investigators surmised that the Captain inadvertently bumped the control column when he turned in his seat to speak with the flight crew and jump seat rider.  The descent was so gradual that no one noticed it and their preoccupation with the landing gear light distracted them from monitoring the aircraft instruments.  With no ground lights to reference it would have been difficult if not impossible to visually gauge their height over the swamp.</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369925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We GA pilots don’t usually have a crew to assist us in our many and varied duties.  </a:t>
            </a:r>
            <a:r>
              <a:rPr lang="en-US" b="1" baseline="0" dirty="0" smtClean="0"/>
              <a:t>(click)</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 are Pilots in Command of course, </a:t>
            </a:r>
            <a:r>
              <a:rPr lang="en-US" b="1" baseline="0" dirty="0" smtClean="0"/>
              <a:t>(click)</a:t>
            </a:r>
          </a:p>
          <a:p>
            <a:endParaRPr lang="en-US" baseline="0" dirty="0" smtClean="0"/>
          </a:p>
          <a:p>
            <a:r>
              <a:rPr lang="en-US" baseline="0" dirty="0" smtClean="0"/>
              <a:t>But on a typical GA flight we may also be the cabin attendant, tour guide, or even zoo keeper if family pets are on board.</a:t>
            </a:r>
          </a:p>
          <a:p>
            <a:endParaRPr lang="en-US" baseline="0" dirty="0" smtClean="0"/>
          </a:p>
          <a:p>
            <a:r>
              <a:rPr lang="en-US" baseline="0" dirty="0" smtClean="0"/>
              <a:t>All of these can provide distractions from our job which is of course to -  </a:t>
            </a:r>
            <a:r>
              <a:rPr lang="en-US" b="1" i="1" baseline="0" dirty="0" smtClean="0"/>
              <a:t>pause for audience to answer - </a:t>
            </a:r>
            <a:r>
              <a:rPr lang="en-US" b="1" i="0" baseline="0" dirty="0" smtClean="0"/>
              <a:t>(Click)  </a:t>
            </a:r>
          </a:p>
          <a:p>
            <a:endParaRPr lang="en-US" b="1" i="0" baseline="0" dirty="0" smtClean="0"/>
          </a:p>
          <a:p>
            <a:r>
              <a:rPr lang="en-US" b="0" i="0" baseline="0" dirty="0" smtClean="0"/>
              <a:t>“Fly the Airplane”.</a:t>
            </a:r>
          </a:p>
          <a:p>
            <a:endParaRPr lang="en-US" b="0" i="0" baseline="0" dirty="0" smtClean="0"/>
          </a:p>
          <a:p>
            <a:endParaRPr lang="en-US" baseline="0" dirty="0" smtClean="0"/>
          </a:p>
          <a:p>
            <a:r>
              <a:rPr lang="en-US" b="1" baseline="0" dirty="0" smtClean="0"/>
              <a:t>(Next Slide)</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525287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942953" y="88868"/>
            <a:ext cx="3234267" cy="1011238"/>
            <a:chOff x="3687" y="115"/>
            <a:chExt cx="1528" cy="637"/>
          </a:xfrm>
        </p:grpSpPr>
        <p:pic>
          <p:nvPicPr>
            <p:cNvPr id="63543"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87" y="115"/>
              <a:ext cx="487" cy="637"/>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7771187"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430439" y="260447"/>
            <a:ext cx="2745536"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chemeClr val="bg1"/>
              </a:solidFill>
            </a:endParaRPr>
          </a:p>
        </p:txBody>
      </p:sp>
      <p:sp>
        <p:nvSpPr>
          <p:cNvPr id="12" name="Rectangle 1026"/>
          <p:cNvSpPr txBox="1">
            <a:spLocks noChangeArrowheads="1"/>
          </p:cNvSpPr>
          <p:nvPr userDrawn="1"/>
        </p:nvSpPr>
        <p:spPr bwMode="auto">
          <a:xfrm>
            <a:off x="303301" y="5183342"/>
            <a:ext cx="650548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 AFS-850</a:t>
            </a:r>
          </a:p>
          <a:p>
            <a:pPr>
              <a:buNone/>
            </a:pPr>
            <a:r>
              <a:rPr lang="en-US" sz="1800" baseline="0" dirty="0" smtClean="0"/>
              <a:t>The National FAA Safety Team (FAASTeam)</a:t>
            </a:r>
          </a:p>
        </p:txBody>
      </p:sp>
      <p:pic>
        <p:nvPicPr>
          <p:cNvPr id="2" name="Picture 1"/>
          <p:cNvPicPr>
            <a:picLocks noChangeAspect="1"/>
          </p:cNvPicPr>
          <p:nvPr userDrawn="1"/>
        </p:nvPicPr>
        <p:blipFill rotWithShape="1">
          <a:blip r:embed="rId4"/>
          <a:srcRect l="2449"/>
          <a:stretch/>
        </p:blipFill>
        <p:spPr>
          <a:xfrm>
            <a:off x="6571883" y="3052007"/>
            <a:ext cx="5286374" cy="327107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331987" y="6092825"/>
            <a:ext cx="2222500" cy="730251"/>
            <a:chOff x="3621" y="3835"/>
            <a:chExt cx="1050" cy="460"/>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21" y="3835"/>
              <a:ext cx="370" cy="460"/>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https://www.mywingsinitiative.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ywingsinitiativ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1914742" y="335223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914742" y="375671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1914742" y="4114936"/>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4" y="1829016"/>
            <a:ext cx="7114538" cy="1050818"/>
          </a:xfrm>
        </p:spPr>
        <p:txBody>
          <a:bodyPr/>
          <a:lstStyle/>
          <a:p>
            <a:r>
              <a:rPr lang="en-US" dirty="0" smtClean="0"/>
              <a:t>Topic of the Month – January  Distractions and Interruptions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distractions</a:t>
            </a:r>
            <a:endParaRPr lang="en-US" dirty="0"/>
          </a:p>
        </p:txBody>
      </p:sp>
      <p:sp>
        <p:nvSpPr>
          <p:cNvPr id="3" name="Content Placeholder 2"/>
          <p:cNvSpPr>
            <a:spLocks noGrp="1"/>
          </p:cNvSpPr>
          <p:nvPr>
            <p:ph idx="1"/>
          </p:nvPr>
        </p:nvSpPr>
        <p:spPr>
          <a:xfrm>
            <a:off x="674602" y="1145816"/>
            <a:ext cx="10733617" cy="4391025"/>
          </a:xfrm>
        </p:spPr>
        <p:txBody>
          <a:bodyPr/>
          <a:lstStyle/>
          <a:p>
            <a:r>
              <a:rPr lang="en-US" dirty="0" smtClean="0"/>
              <a:t>Use checklists</a:t>
            </a:r>
          </a:p>
          <a:p>
            <a:r>
              <a:rPr lang="en-US" dirty="0" smtClean="0"/>
              <a:t>Manage passenger expectations</a:t>
            </a:r>
          </a:p>
          <a:p>
            <a:pPr lvl="1"/>
            <a:r>
              <a:rPr lang="en-US" dirty="0" smtClean="0"/>
              <a:t>Sterile cockpit procedures</a:t>
            </a:r>
          </a:p>
          <a:p>
            <a:r>
              <a:rPr lang="en-US" dirty="0" smtClean="0"/>
              <a:t>Assign tasks to passengers</a:t>
            </a:r>
          </a:p>
          <a:p>
            <a:pPr lvl="1"/>
            <a:r>
              <a:rPr lang="en-US" dirty="0" smtClean="0"/>
              <a:t>Traffic spotting</a:t>
            </a:r>
          </a:p>
          <a:p>
            <a:pPr lvl="1"/>
            <a:r>
              <a:rPr lang="en-US" dirty="0" smtClean="0"/>
              <a:t>Checklist reading</a:t>
            </a:r>
          </a:p>
          <a:p>
            <a:pPr lvl="2"/>
            <a:r>
              <a:rPr lang="en-US" dirty="0" smtClean="0"/>
              <a:t>Trust but verify</a:t>
            </a:r>
          </a:p>
          <a:p>
            <a:pPr lvl="1"/>
            <a:r>
              <a:rPr lang="en-US" dirty="0" smtClean="0"/>
              <a:t>Zoo keeping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pic>
        <p:nvPicPr>
          <p:cNvPr id="5" name="Picture 4" descr="Volunteer Pilots Fly Shelter Dogs To New Homes To Sav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069" y="2255089"/>
            <a:ext cx="4375669" cy="3281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282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437" y="344488"/>
            <a:ext cx="11296651" cy="609600"/>
          </a:xfrm>
        </p:spPr>
        <p:txBody>
          <a:bodyPr/>
          <a:lstStyle/>
          <a:p>
            <a:r>
              <a:rPr lang="en-US" dirty="0" smtClean="0"/>
              <a:t>Managing distractions</a:t>
            </a:r>
            <a:endParaRPr lang="en-US" dirty="0"/>
          </a:p>
        </p:txBody>
      </p:sp>
      <p:sp>
        <p:nvSpPr>
          <p:cNvPr id="3" name="Content Placeholder 2"/>
          <p:cNvSpPr>
            <a:spLocks noGrp="1"/>
          </p:cNvSpPr>
          <p:nvPr>
            <p:ph idx="1"/>
          </p:nvPr>
        </p:nvSpPr>
        <p:spPr>
          <a:xfrm>
            <a:off x="674602" y="954088"/>
            <a:ext cx="10733617" cy="4391025"/>
          </a:xfrm>
        </p:spPr>
        <p:txBody>
          <a:bodyPr/>
          <a:lstStyle/>
          <a:p>
            <a:r>
              <a:rPr lang="en-US" dirty="0" smtClean="0"/>
              <a:t>Manage ATC expectations</a:t>
            </a:r>
          </a:p>
          <a:p>
            <a:pPr lvl="1"/>
            <a:r>
              <a:rPr lang="en-US" dirty="0" smtClean="0"/>
              <a:t>Changes to routing, clearance, speed, etc.</a:t>
            </a:r>
          </a:p>
          <a:p>
            <a:pPr lvl="1"/>
            <a:r>
              <a:rPr lang="en-US" dirty="0" smtClean="0"/>
              <a:t>Maneuvering requests for spacing</a:t>
            </a:r>
          </a:p>
          <a:p>
            <a:r>
              <a:rPr lang="en-US" dirty="0" smtClean="0"/>
              <a:t>Fly the Airplane!</a:t>
            </a:r>
          </a:p>
          <a:p>
            <a:pPr lvl="1"/>
            <a:r>
              <a:rPr lang="en-US" dirty="0" smtClean="0"/>
              <a:t>Understand the request</a:t>
            </a:r>
          </a:p>
          <a:p>
            <a:pPr lvl="2"/>
            <a:r>
              <a:rPr lang="en-US" dirty="0" smtClean="0"/>
              <a:t>Ask for repeat or clarification as necessary</a:t>
            </a:r>
          </a:p>
          <a:p>
            <a:pPr lvl="2"/>
            <a:r>
              <a:rPr lang="en-US" dirty="0" smtClean="0"/>
              <a:t>Know you can safely comply</a:t>
            </a:r>
          </a:p>
          <a:p>
            <a:r>
              <a:rPr lang="en-US" dirty="0" smtClean="0"/>
              <a:t>Exercise PIC prerogative</a:t>
            </a:r>
          </a:p>
          <a:p>
            <a:pPr lvl="1"/>
            <a:r>
              <a:rPr lang="en-US" dirty="0" smtClean="0"/>
              <a:t>Say again </a:t>
            </a:r>
          </a:p>
          <a:p>
            <a:pPr lvl="1"/>
            <a:r>
              <a:rPr lang="en-US" dirty="0" smtClean="0"/>
              <a:t>Unable</a:t>
            </a:r>
          </a:p>
          <a:p>
            <a:pPr lvl="1"/>
            <a:r>
              <a:rPr lang="en-US" dirty="0" smtClean="0"/>
              <a:t>Standby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2738"/>
          <a:stretch/>
        </p:blipFill>
        <p:spPr>
          <a:xfrm>
            <a:off x="7136731" y="2412641"/>
            <a:ext cx="4557964" cy="3124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389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437" y="344488"/>
            <a:ext cx="11296651" cy="609600"/>
          </a:xfrm>
        </p:spPr>
        <p:txBody>
          <a:bodyPr/>
          <a:lstStyle/>
          <a:p>
            <a:r>
              <a:rPr lang="en-US" dirty="0" smtClean="0"/>
              <a:t>Managing distractions</a:t>
            </a:r>
            <a:endParaRPr lang="en-US" dirty="0"/>
          </a:p>
        </p:txBody>
      </p:sp>
      <p:sp>
        <p:nvSpPr>
          <p:cNvPr id="3" name="Content Placeholder 2"/>
          <p:cNvSpPr>
            <a:spLocks noGrp="1"/>
          </p:cNvSpPr>
          <p:nvPr>
            <p:ph idx="1"/>
          </p:nvPr>
        </p:nvSpPr>
        <p:spPr>
          <a:xfrm>
            <a:off x="674602" y="1122530"/>
            <a:ext cx="10733617" cy="4391025"/>
          </a:xfrm>
        </p:spPr>
        <p:txBody>
          <a:bodyPr/>
          <a:lstStyle/>
          <a:p>
            <a:r>
              <a:rPr lang="en-US" dirty="0" smtClean="0"/>
              <a:t>Manage publications, avionics, and systems</a:t>
            </a:r>
          </a:p>
          <a:p>
            <a:pPr lvl="1"/>
            <a:r>
              <a:rPr lang="en-US" dirty="0" smtClean="0"/>
              <a:t>Cockpit organization</a:t>
            </a:r>
          </a:p>
          <a:p>
            <a:pPr lvl="1"/>
            <a:r>
              <a:rPr lang="en-US" dirty="0" smtClean="0"/>
              <a:t>Equipment familiarity</a:t>
            </a:r>
          </a:p>
          <a:p>
            <a:pPr lvl="2"/>
            <a:r>
              <a:rPr lang="en-US" dirty="0" smtClean="0"/>
              <a:t>Basic aircraft control</a:t>
            </a:r>
          </a:p>
          <a:p>
            <a:pPr lvl="2"/>
            <a:r>
              <a:rPr lang="en-US" dirty="0" smtClean="0"/>
              <a:t>Navigation/Communication functions</a:t>
            </a:r>
          </a:p>
          <a:p>
            <a:pPr lvl="2"/>
            <a:r>
              <a:rPr lang="en-US" dirty="0" smtClean="0"/>
              <a:t>Failure modes</a:t>
            </a:r>
          </a:p>
          <a:p>
            <a:pPr lvl="1"/>
            <a:r>
              <a:rPr lang="en-US" dirty="0" smtClean="0"/>
              <a:t>System monitoring</a:t>
            </a:r>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447" r="14666"/>
          <a:stretch/>
        </p:blipFill>
        <p:spPr>
          <a:xfrm>
            <a:off x="7768613" y="2574758"/>
            <a:ext cx="4075476" cy="3059113"/>
          </a:xfrm>
          <a:prstGeom prst="rect">
            <a:avLst/>
          </a:prstGeom>
        </p:spPr>
      </p:pic>
    </p:spTree>
    <p:extLst>
      <p:ext uri="{BB962C8B-B14F-4D97-AF65-F5344CB8AC3E}">
        <p14:creationId xmlns:p14="http://schemas.microsoft.com/office/powerpoint/2010/main" val="3756153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discipline</a:t>
            </a:r>
            <a:endParaRPr lang="en-US" dirty="0"/>
          </a:p>
        </p:txBody>
      </p:sp>
      <p:sp>
        <p:nvSpPr>
          <p:cNvPr id="3" name="Content Placeholder 2"/>
          <p:cNvSpPr>
            <a:spLocks noGrp="1"/>
          </p:cNvSpPr>
          <p:nvPr>
            <p:ph idx="1"/>
          </p:nvPr>
        </p:nvSpPr>
        <p:spPr>
          <a:xfrm>
            <a:off x="571500" y="954088"/>
            <a:ext cx="10836719" cy="4730020"/>
          </a:xfrm>
        </p:spPr>
        <p:txBody>
          <a:bodyPr/>
          <a:lstStyle/>
          <a:p>
            <a:r>
              <a:rPr lang="en-US" dirty="0" smtClean="0"/>
              <a:t>Do</a:t>
            </a:r>
          </a:p>
          <a:p>
            <a:pPr lvl="1"/>
            <a:r>
              <a:rPr lang="en-US" dirty="0" smtClean="0"/>
              <a:t>Run all relevant checklists on every flight</a:t>
            </a:r>
          </a:p>
          <a:p>
            <a:r>
              <a:rPr lang="en-US" dirty="0" smtClean="0"/>
              <a:t>Don’t</a:t>
            </a:r>
          </a:p>
          <a:p>
            <a:pPr lvl="1"/>
            <a:r>
              <a:rPr lang="en-US" dirty="0" smtClean="0"/>
              <a:t>Run checklists while taxiing</a:t>
            </a:r>
          </a:p>
          <a:p>
            <a:r>
              <a:rPr lang="en-US" dirty="0" smtClean="0"/>
              <a:t>If interrupted:</a:t>
            </a:r>
          </a:p>
          <a:p>
            <a:pPr lvl="1"/>
            <a:r>
              <a:rPr lang="en-US" dirty="0" smtClean="0"/>
              <a:t>Start checklist from beginning or</a:t>
            </a:r>
          </a:p>
          <a:p>
            <a:pPr lvl="1"/>
            <a:r>
              <a:rPr lang="en-US" dirty="0" smtClean="0"/>
              <a:t>Repeat item (s) checked</a:t>
            </a:r>
            <a:br>
              <a:rPr lang="en-US" dirty="0" smtClean="0"/>
            </a:br>
            <a:r>
              <a:rPr lang="en-US" dirty="0" smtClean="0"/>
              <a:t>before interruption occurred</a:t>
            </a:r>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568" y="2347783"/>
            <a:ext cx="4736886" cy="3157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6979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autopilot</a:t>
            </a:r>
            <a:endParaRPr lang="en-US" dirty="0"/>
          </a:p>
        </p:txBody>
      </p:sp>
      <p:sp>
        <p:nvSpPr>
          <p:cNvPr id="3" name="Content Placeholder 2"/>
          <p:cNvSpPr>
            <a:spLocks noGrp="1"/>
          </p:cNvSpPr>
          <p:nvPr>
            <p:ph idx="1"/>
          </p:nvPr>
        </p:nvSpPr>
        <p:spPr>
          <a:xfrm>
            <a:off x="674602" y="954088"/>
            <a:ext cx="10733617" cy="4391025"/>
          </a:xfrm>
        </p:spPr>
        <p:txBody>
          <a:bodyPr/>
          <a:lstStyle/>
          <a:p>
            <a:r>
              <a:rPr lang="en-US" dirty="0" smtClean="0"/>
              <a:t>Confirm mode, attitude, &amp; flight path</a:t>
            </a:r>
          </a:p>
          <a:p>
            <a:pPr lvl="1"/>
            <a:r>
              <a:rPr lang="en-US" dirty="0" smtClean="0"/>
              <a:t>Don’t set it and forget it</a:t>
            </a:r>
          </a:p>
          <a:p>
            <a:pPr lvl="3"/>
            <a:r>
              <a:rPr lang="en-US" dirty="0" smtClean="0"/>
              <a:t>Reconfirm periodically</a:t>
            </a:r>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6" name="Picture 5"/>
          <p:cNvPicPr>
            <a:picLocks noChangeAspect="1"/>
          </p:cNvPicPr>
          <p:nvPr/>
        </p:nvPicPr>
        <p:blipFill>
          <a:blip r:embed="rId3"/>
          <a:stretch>
            <a:fillRect/>
          </a:stretch>
        </p:blipFill>
        <p:spPr>
          <a:xfrm>
            <a:off x="5318264" y="2261655"/>
            <a:ext cx="6638386" cy="33336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607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71500" y="1508125"/>
            <a:ext cx="5638800" cy="4133706"/>
          </a:xfrm>
        </p:spPr>
        <p:txBody>
          <a:bodyPr/>
          <a:lstStyle/>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588" y="1827028"/>
            <a:ext cx="2850146" cy="354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30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earned your </a:t>
            </a:r>
            <a:r>
              <a:rPr lang="en-US" i="1" dirty="0" smtClean="0"/>
              <a:t>WINGS</a:t>
            </a:r>
            <a:r>
              <a:rPr lang="en-US" dirty="0" smtClean="0"/>
              <a:t>?</a:t>
            </a:r>
            <a:endParaRPr lang="en-US" dirty="0"/>
          </a:p>
        </p:txBody>
      </p:sp>
      <p:sp>
        <p:nvSpPr>
          <p:cNvPr id="3" name="Content Placeholder 2"/>
          <p:cNvSpPr>
            <a:spLocks noGrp="1"/>
          </p:cNvSpPr>
          <p:nvPr>
            <p:ph idx="1"/>
          </p:nvPr>
        </p:nvSpPr>
        <p:spPr>
          <a:xfrm>
            <a:off x="674602" y="1186578"/>
            <a:ext cx="10733617" cy="4391025"/>
          </a:xfrm>
        </p:spPr>
        <p:txBody>
          <a:bodyPr/>
          <a:lstStyle/>
          <a:p>
            <a:r>
              <a:rPr lang="en-US" dirty="0" smtClean="0"/>
              <a:t>Proficient Pilots are:</a:t>
            </a:r>
          </a:p>
          <a:p>
            <a:pPr lvl="1"/>
            <a:r>
              <a:rPr lang="en-US" dirty="0" smtClean="0"/>
              <a:t>Confident</a:t>
            </a:r>
          </a:p>
          <a:p>
            <a:pPr lvl="1"/>
            <a:r>
              <a:rPr lang="en-US" dirty="0" smtClean="0"/>
              <a:t>Capable</a:t>
            </a:r>
          </a:p>
          <a:p>
            <a:pPr lvl="1"/>
            <a:r>
              <a:rPr lang="en-US" dirty="0" smtClean="0"/>
              <a:t>Safe</a:t>
            </a:r>
          </a:p>
          <a:p>
            <a:r>
              <a:rPr lang="en-US" i="1" dirty="0" smtClean="0"/>
              <a:t>WINGS </a:t>
            </a:r>
            <a:r>
              <a:rPr lang="en-US" b="0" dirty="0" smtClean="0"/>
              <a:t>will keep you </a:t>
            </a:r>
            <a:br>
              <a:rPr lang="en-US" b="0" dirty="0" smtClean="0"/>
            </a:br>
            <a:r>
              <a:rPr lang="en-US" b="0" dirty="0" smtClean="0"/>
              <a:t>on top of your game</a:t>
            </a:r>
            <a:endParaRPr lang="en-US" i="1" dirty="0" smtClean="0"/>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016" y="1971868"/>
            <a:ext cx="5629532" cy="3753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4987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529C90-FEC7-4902-AAB9-CDC1C45F4D99}"/>
              </a:ext>
            </a:extLst>
          </p:cNvPr>
          <p:cNvSpPr>
            <a:spLocks noGrp="1"/>
          </p:cNvSpPr>
          <p:nvPr>
            <p:ph type="title"/>
          </p:nvPr>
        </p:nvSpPr>
        <p:spPr>
          <a:xfrm>
            <a:off x="1952626" y="914147"/>
            <a:ext cx="8472488" cy="457200"/>
          </a:xfrm>
        </p:spPr>
        <p:txBody>
          <a:bodyPr/>
          <a:lstStyle/>
          <a:p>
            <a:pPr algn="ctr"/>
            <a:r>
              <a:rPr lang="en-US" dirty="0"/>
              <a:t>The Paul &amp; Fran Burger 2019                </a:t>
            </a:r>
            <a:br>
              <a:rPr lang="en-US" dirty="0"/>
            </a:br>
            <a:r>
              <a:rPr lang="en-US" i="1" dirty="0"/>
              <a:t>WINGS $10,000 </a:t>
            </a:r>
            <a:r>
              <a:rPr lang="en-US" dirty="0"/>
              <a:t>Sweepstakes</a:t>
            </a:r>
            <a:br>
              <a:rPr lang="en-US" dirty="0"/>
            </a:br>
            <a:endParaRPr lang="en-US" dirty="0"/>
          </a:p>
        </p:txBody>
      </p:sp>
      <p:pic>
        <p:nvPicPr>
          <p:cNvPr id="11" name="Content Placeholder 10">
            <a:extLst>
              <a:ext uri="{FF2B5EF4-FFF2-40B4-BE49-F238E27FC236}">
                <a16:creationId xmlns:a16="http://schemas.microsoft.com/office/drawing/2014/main" id="{834E7E4D-38FF-444D-AFB8-E7AD8D15D1C7}"/>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7568" t="12119" r="22494" b="4207"/>
          <a:stretch/>
        </p:blipFill>
        <p:spPr>
          <a:xfrm>
            <a:off x="1952626" y="1723398"/>
            <a:ext cx="3969001" cy="2671010"/>
          </a:xfrm>
        </p:spPr>
      </p:pic>
      <p:sp>
        <p:nvSpPr>
          <p:cNvPr id="2" name="Slide Number Placeholder 1">
            <a:extLst>
              <a:ext uri="{FF2B5EF4-FFF2-40B4-BE49-F238E27FC236}">
                <a16:creationId xmlns:a16="http://schemas.microsoft.com/office/drawing/2014/main" id="{9AFD15A0-CC4F-4415-8953-F79019962A33}"/>
              </a:ext>
            </a:extLst>
          </p:cNvPr>
          <p:cNvSpPr>
            <a:spLocks noGrp="1"/>
          </p:cNvSpPr>
          <p:nvPr>
            <p:ph type="sldNum" sz="quarter" idx="12"/>
          </p:nvPr>
        </p:nvSpPr>
        <p:spPr/>
        <p:txBody>
          <a:bodyPr/>
          <a:lstStyle/>
          <a:p>
            <a:fld id="{8579F915-29B1-4ADF-B1F4-B9108899500C}" type="slidenum">
              <a:rPr lang="en-US" smtClean="0"/>
              <a:pPr/>
              <a:t>17</a:t>
            </a:fld>
            <a:endParaRPr lang="en-US" dirty="0"/>
          </a:p>
        </p:txBody>
      </p:sp>
      <p:sp>
        <p:nvSpPr>
          <p:cNvPr id="12" name="TextBox 11">
            <a:extLst>
              <a:ext uri="{FF2B5EF4-FFF2-40B4-BE49-F238E27FC236}">
                <a16:creationId xmlns:a16="http://schemas.microsoft.com/office/drawing/2014/main" id="{078D7296-3643-4A08-AECD-0705FF8A5272}"/>
              </a:ext>
            </a:extLst>
          </p:cNvPr>
          <p:cNvSpPr txBox="1"/>
          <p:nvPr/>
        </p:nvSpPr>
        <p:spPr bwMode="auto">
          <a:xfrm>
            <a:off x="1600702" y="4408093"/>
            <a:ext cx="9176336" cy="145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a:ln w="11430"/>
                <a:solidFill>
                  <a:schemeClr val="accent2">
                    <a:lumMod val="50000"/>
                  </a:schemeClr>
                </a:solidFill>
                <a:effectLst>
                  <a:outerShdw blurRad="50800" dist="39000" dir="5460000" algn="tl">
                    <a:srgbClr val="000000">
                      <a:alpha val="38000"/>
                    </a:srgbClr>
                  </a:outerShdw>
                </a:effectLst>
              </a:rPr>
              <a:t>Complete WINGS Phases and WIN Cash Awards</a:t>
            </a:r>
            <a:r>
              <a:rPr lang="en-US" sz="3000" b="1" i="1" dirty="0" smtClean="0">
                <a:ln w="11430"/>
                <a:solidFill>
                  <a:schemeClr val="accent2">
                    <a:lumMod val="50000"/>
                  </a:schemeClr>
                </a:solidFill>
                <a:effectLst>
                  <a:outerShdw blurRad="50800" dist="39000" dir="5460000" algn="tl">
                    <a:srgbClr val="000000">
                      <a:alpha val="38000"/>
                    </a:srgbClr>
                  </a:outerShdw>
                </a:effectLst>
              </a:rPr>
              <a:t>!</a:t>
            </a:r>
          </a:p>
          <a:p>
            <a:pPr>
              <a:buNone/>
            </a:pPr>
            <a:r>
              <a:rPr lang="en-US" sz="3000" b="1" i="1" smtClean="0">
                <a:ln w="11430"/>
                <a:solidFill>
                  <a:schemeClr val="accent2">
                    <a:lumMod val="50000"/>
                  </a:schemeClr>
                </a:solidFill>
                <a:effectLst>
                  <a:outerShdw blurRad="50800" dist="39000" dir="5460000" algn="tl">
                    <a:srgbClr val="000000">
                      <a:alpha val="38000"/>
                    </a:srgbClr>
                  </a:outerShdw>
                </a:effectLst>
                <a:hlinkClick r:id="rId4"/>
              </a:rPr>
              <a:t>https://www.mywingsinitiative.org/</a:t>
            </a:r>
            <a:r>
              <a:rPr lang="en-US" sz="3000" b="1" i="1" smtClean="0">
                <a:ln w="11430"/>
                <a:solidFill>
                  <a:schemeClr val="accent2">
                    <a:lumMod val="50000"/>
                  </a:schemeClr>
                </a:solidFill>
                <a:effectLst>
                  <a:outerShdw blurRad="50800" dist="39000" dir="5460000" algn="tl">
                    <a:srgbClr val="000000">
                      <a:alpha val="38000"/>
                    </a:srgbClr>
                  </a:outerShdw>
                </a:effectLst>
              </a:rPr>
              <a:t> </a:t>
            </a:r>
            <a:endParaRPr lang="en-US" sz="3000" b="1" i="1" dirty="0">
              <a:ln w="11430"/>
              <a:solidFill>
                <a:schemeClr val="accent2">
                  <a:lumMod val="50000"/>
                </a:schemeClr>
              </a:solidFill>
              <a:effectLst>
                <a:outerShdw blurRad="50800" dist="39000" dir="5460000" algn="tl">
                  <a:srgbClr val="000000">
                    <a:alpha val="38000"/>
                  </a:srgbClr>
                </a:outerShdw>
              </a:effectLst>
            </a:endParaRPr>
          </a:p>
          <a:p>
            <a:pPr>
              <a:buFontTx/>
              <a:buNone/>
            </a:pPr>
            <a:endParaRPr lang="en-US" sz="900" b="1" dirty="0">
              <a:solidFill>
                <a:srgbClr val="C0C0C0"/>
              </a:solidFill>
            </a:endParaRPr>
          </a:p>
        </p:txBody>
      </p:sp>
      <p:pic>
        <p:nvPicPr>
          <p:cNvPr id="7" name="Content Placeholder 6">
            <a:extLst>
              <a:ext uri="{FF2B5EF4-FFF2-40B4-BE49-F238E27FC236}">
                <a16:creationId xmlns:a16="http://schemas.microsoft.com/office/drawing/2014/main" id="{806AF40A-5C56-4B79-A6E7-8908E692228D}"/>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424" t="15047" r="25228" b="6250"/>
          <a:stretch/>
        </p:blipFill>
        <p:spPr>
          <a:xfrm>
            <a:off x="6062216" y="1723398"/>
            <a:ext cx="4362898" cy="2671010"/>
          </a:xfrm>
        </p:spPr>
      </p:pic>
    </p:spTree>
    <p:extLst>
      <p:ext uri="{BB962C8B-B14F-4D97-AF65-F5344CB8AC3E}">
        <p14:creationId xmlns:p14="http://schemas.microsoft.com/office/powerpoint/2010/main" val="2532782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4AAE-2B86-4B24-B83E-5F2D84DB3459}"/>
              </a:ext>
            </a:extLst>
          </p:cNvPr>
          <p:cNvSpPr>
            <a:spLocks noGrp="1"/>
          </p:cNvSpPr>
          <p:nvPr>
            <p:ph type="title"/>
          </p:nvPr>
        </p:nvSpPr>
        <p:spPr>
          <a:xfrm>
            <a:off x="844247" y="512817"/>
            <a:ext cx="9017127" cy="457200"/>
          </a:xfrm>
        </p:spPr>
        <p:txBody>
          <a:bodyPr/>
          <a:lstStyle/>
          <a:p>
            <a:r>
              <a:rPr lang="en-US" sz="2700" dirty="0"/>
              <a:t/>
            </a:r>
            <a:br>
              <a:rPr lang="en-US" sz="2700" dirty="0"/>
            </a:br>
            <a:r>
              <a:rPr lang="en-US" dirty="0"/>
              <a:t>How To Win – It’s Easy</a:t>
            </a:r>
            <a:br>
              <a:rPr lang="en-US" dirty="0"/>
            </a:br>
            <a:endParaRPr lang="en-US" dirty="0"/>
          </a:p>
        </p:txBody>
      </p:sp>
      <p:sp>
        <p:nvSpPr>
          <p:cNvPr id="3" name="Content Placeholder 2">
            <a:extLst>
              <a:ext uri="{FF2B5EF4-FFF2-40B4-BE49-F238E27FC236}">
                <a16:creationId xmlns:a16="http://schemas.microsoft.com/office/drawing/2014/main" id="{808AC1EA-EB81-4686-B68B-7B4DB124E53F}"/>
              </a:ext>
            </a:extLst>
          </p:cNvPr>
          <p:cNvSpPr>
            <a:spLocks noGrp="1"/>
          </p:cNvSpPr>
          <p:nvPr>
            <p:ph idx="1"/>
          </p:nvPr>
        </p:nvSpPr>
        <p:spPr>
          <a:xfrm>
            <a:off x="844247" y="1186339"/>
            <a:ext cx="8050213" cy="3293269"/>
          </a:xfrm>
        </p:spPr>
        <p:txBody>
          <a:bodyPr/>
          <a:lstStyle/>
          <a:p>
            <a:pPr>
              <a:spcBef>
                <a:spcPts val="450"/>
              </a:spcBef>
              <a:buFont typeface="Arial" panose="020B0604020202020204" pitchFamily="34" charset="0"/>
              <a:buChar char="•"/>
            </a:pPr>
            <a:r>
              <a:rPr lang="en-US" dirty="0" smtClean="0">
                <a:solidFill>
                  <a:schemeClr val="accent2">
                    <a:lumMod val="50000"/>
                  </a:schemeClr>
                </a:solidFill>
              </a:rPr>
              <a:t>Whenever you complete a </a:t>
            </a:r>
            <a:r>
              <a:rPr lang="en-US" i="1" dirty="0" smtClean="0">
                <a:solidFill>
                  <a:schemeClr val="accent2">
                    <a:lumMod val="50000"/>
                  </a:schemeClr>
                </a:solidFill>
              </a:rPr>
              <a:t>WINGS</a:t>
            </a:r>
            <a:r>
              <a:rPr lang="en-US" dirty="0" smtClean="0">
                <a:solidFill>
                  <a:schemeClr val="accent2">
                    <a:lumMod val="50000"/>
                  </a:schemeClr>
                </a:solidFill>
              </a:rPr>
              <a:t> phase, select </a:t>
            </a:r>
            <a:r>
              <a:rPr lang="en-US" i="1" dirty="0">
                <a:solidFill>
                  <a:schemeClr val="accent2">
                    <a:lumMod val="50000"/>
                  </a:schemeClr>
                </a:solidFill>
              </a:rPr>
              <a:t>WINGS</a:t>
            </a:r>
            <a:r>
              <a:rPr lang="en-US" dirty="0">
                <a:solidFill>
                  <a:schemeClr val="accent2">
                    <a:lumMod val="50000"/>
                  </a:schemeClr>
                </a:solidFill>
              </a:rPr>
              <a:t> Sweepstakes on the Team Member Award section of your My </a:t>
            </a:r>
            <a:r>
              <a:rPr lang="en-US" i="1" dirty="0">
                <a:solidFill>
                  <a:schemeClr val="accent2">
                    <a:lumMod val="50000"/>
                  </a:schemeClr>
                </a:solidFill>
              </a:rPr>
              <a:t>WINGS</a:t>
            </a:r>
            <a:r>
              <a:rPr lang="en-US" dirty="0">
                <a:solidFill>
                  <a:schemeClr val="accent2">
                    <a:lumMod val="50000"/>
                  </a:schemeClr>
                </a:solidFill>
              </a:rPr>
              <a:t> page </a:t>
            </a:r>
          </a:p>
          <a:p>
            <a:pPr>
              <a:spcBef>
                <a:spcPts val="450"/>
              </a:spcBef>
              <a:buFont typeface="Arial" panose="020B0604020202020204" pitchFamily="34" charset="0"/>
              <a:buChar char="•"/>
            </a:pPr>
            <a:r>
              <a:rPr lang="en-US" dirty="0">
                <a:solidFill>
                  <a:schemeClr val="accent2">
                    <a:lumMod val="50000"/>
                  </a:schemeClr>
                </a:solidFill>
              </a:rPr>
              <a:t>Or Visit </a:t>
            </a:r>
            <a:r>
              <a:rPr lang="en-US" dirty="0">
                <a:solidFill>
                  <a:schemeClr val="accent2">
                    <a:lumMod val="50000"/>
                  </a:schemeClr>
                </a:solidFill>
                <a:hlinkClick r:id="rId3"/>
              </a:rPr>
              <a:t>www.mywingsinitiative.org</a:t>
            </a:r>
            <a:r>
              <a:rPr lang="en-US" dirty="0">
                <a:solidFill>
                  <a:schemeClr val="accent2">
                    <a:lumMod val="50000"/>
                  </a:schemeClr>
                </a:solidFill>
              </a:rPr>
              <a:t> &amp; click on “Sweepstakes Entry”</a:t>
            </a:r>
          </a:p>
          <a:p>
            <a:pPr>
              <a:spcBef>
                <a:spcPts val="450"/>
              </a:spcBef>
              <a:buFont typeface="Arial" panose="020B0604020202020204" pitchFamily="34" charset="0"/>
              <a:buChar char="•"/>
            </a:pPr>
            <a:r>
              <a:rPr lang="en-US" dirty="0" smtClean="0">
                <a:solidFill>
                  <a:schemeClr val="accent2">
                    <a:lumMod val="50000"/>
                  </a:schemeClr>
                </a:solidFill>
              </a:rPr>
              <a:t>Complete </a:t>
            </a:r>
            <a:r>
              <a:rPr lang="en-US" dirty="0">
                <a:solidFill>
                  <a:schemeClr val="accent2">
                    <a:lumMod val="50000"/>
                  </a:schemeClr>
                </a:solidFill>
              </a:rPr>
              <a:t>the form, get chances to win one of 10 cash prizes! </a:t>
            </a:r>
          </a:p>
          <a:p>
            <a:pPr marL="0" indent="0" algn="ctr">
              <a:spcBef>
                <a:spcPts val="450"/>
              </a:spcBef>
              <a:buNone/>
            </a:pPr>
            <a:endParaRPr lang="en-US" sz="1050" i="1" dirty="0">
              <a:solidFill>
                <a:srgbClr val="FF0000"/>
              </a:solidFill>
              <a:ea typeface="Arial"/>
              <a:cs typeface="Cambria"/>
            </a:endParaRPr>
          </a:p>
          <a:p>
            <a:pPr marL="0" indent="0" algn="ctr">
              <a:spcBef>
                <a:spcPts val="450"/>
              </a:spcBef>
              <a:buNone/>
            </a:pPr>
            <a:r>
              <a:rPr lang="en-US" i="1" dirty="0">
                <a:solidFill>
                  <a:srgbClr val="FF0000"/>
                </a:solidFill>
                <a:ea typeface="Arial"/>
                <a:cs typeface="Cambria"/>
              </a:rPr>
              <a:t>Four $1,500, Four $750,Two $500 Winners</a:t>
            </a:r>
          </a:p>
          <a:p>
            <a:pPr marL="0" indent="0" algn="ctr">
              <a:spcBef>
                <a:spcPts val="450"/>
              </a:spcBef>
              <a:buNone/>
            </a:pPr>
            <a:endParaRPr lang="en-US" sz="750" dirty="0"/>
          </a:p>
        </p:txBody>
      </p:sp>
      <p:sp>
        <p:nvSpPr>
          <p:cNvPr id="4" name="Slide Number Placeholder 3">
            <a:extLst>
              <a:ext uri="{FF2B5EF4-FFF2-40B4-BE49-F238E27FC236}">
                <a16:creationId xmlns:a16="http://schemas.microsoft.com/office/drawing/2014/main" id="{9DF18604-DF2B-4B89-9AA5-0660D4912BBC}"/>
              </a:ext>
            </a:extLst>
          </p:cNvPr>
          <p:cNvSpPr>
            <a:spLocks noGrp="1"/>
          </p:cNvSpPr>
          <p:nvPr>
            <p:ph type="sldNum" sz="quarter" idx="4"/>
          </p:nvPr>
        </p:nvSpPr>
        <p:spPr/>
        <p:txBody>
          <a:bodyPr/>
          <a:lstStyle/>
          <a:p>
            <a:fld id="{74438B1A-AF1B-4C8B-993E-1BADE62A2451}" type="slidenum">
              <a:rPr lang="en-US" smtClean="0"/>
              <a:pPr/>
              <a:t>18</a:t>
            </a:fld>
            <a:endParaRPr lang="en-US" dirty="0"/>
          </a:p>
        </p:txBody>
      </p:sp>
      <p:pic>
        <p:nvPicPr>
          <p:cNvPr id="5" name="Content Placeholder 5">
            <a:extLst>
              <a:ext uri="{FF2B5EF4-FFF2-40B4-BE49-F238E27FC236}">
                <a16:creationId xmlns:a16="http://schemas.microsoft.com/office/drawing/2014/main" id="{6D4C690A-5E6C-43CE-8E3C-067980C05B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2632" y="4009292"/>
            <a:ext cx="2034216" cy="1293276"/>
          </a:xfrm>
          <a:prstGeom prst="rect">
            <a:avLst/>
          </a:prstGeom>
          <a:effectLst/>
        </p:spPr>
      </p:pic>
    </p:spTree>
    <p:extLst>
      <p:ext uri="{BB962C8B-B14F-4D97-AF65-F5344CB8AC3E}">
        <p14:creationId xmlns:p14="http://schemas.microsoft.com/office/powerpoint/2010/main" val="2909841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150653"/>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68" y="3845296"/>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0020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and pagers to silent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E71373A-0433-49F7-8FC4-F1D47C16F98C}" type="slidenum">
              <a:rPr lang="en-US" sz="1400">
                <a:solidFill>
                  <a:schemeClr val="bg1"/>
                </a:solidFill>
                <a:latin typeface="Times New Roman" pitchFamily="18" charset="0"/>
              </a:rPr>
              <a:pPr eaLnBrk="1" hangingPunct="1"/>
              <a:t>2</a:t>
            </a:fld>
            <a:endParaRPr lang="en-US" sz="1400" dirty="0">
              <a:solidFill>
                <a:schemeClr val="bg1"/>
              </a:solidFill>
              <a:latin typeface="Times New Roman" pitchFamily="18" charset="0"/>
            </a:endParaRPr>
          </a:p>
        </p:txBody>
      </p:sp>
      <p:grpSp>
        <p:nvGrpSpPr>
          <p:cNvPr id="6" name="Group 5"/>
          <p:cNvGrpSpPr/>
          <p:nvPr/>
        </p:nvGrpSpPr>
        <p:grpSpPr>
          <a:xfrm>
            <a:off x="7621974" y="515632"/>
            <a:ext cx="4078167" cy="3188006"/>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76829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1914742" y="335223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914742" y="375671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1914742" y="4114936"/>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4" y="1829016"/>
            <a:ext cx="7114538" cy="1050818"/>
          </a:xfrm>
        </p:spPr>
        <p:txBody>
          <a:bodyPr/>
          <a:lstStyle/>
          <a:p>
            <a:r>
              <a:rPr lang="en-US" dirty="0" smtClean="0"/>
              <a:t>Topic of the Month – January  Distractions and Interruptions</a:t>
            </a:r>
          </a:p>
        </p:txBody>
      </p:sp>
    </p:spTree>
    <p:extLst>
      <p:ext uri="{BB962C8B-B14F-4D97-AF65-F5344CB8AC3E}">
        <p14:creationId xmlns:p14="http://schemas.microsoft.com/office/powerpoint/2010/main" val="25204445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ea typeface="ＭＳ Ｐゴシック" pitchFamily="34" charset="-128"/>
              </a:rPr>
              <a:t>Overview	</a:t>
            </a:r>
          </a:p>
        </p:txBody>
      </p:sp>
      <p:sp>
        <p:nvSpPr>
          <p:cNvPr id="7171" name="Content Placeholder 2"/>
          <p:cNvSpPr>
            <a:spLocks noGrp="1"/>
          </p:cNvSpPr>
          <p:nvPr>
            <p:ph idx="1"/>
          </p:nvPr>
        </p:nvSpPr>
        <p:spPr>
          <a:xfrm>
            <a:off x="679121" y="1266388"/>
            <a:ext cx="8737600" cy="4391025"/>
          </a:xfrm>
        </p:spPr>
        <p:txBody>
          <a:bodyPr/>
          <a:lstStyle/>
          <a:p>
            <a:r>
              <a:rPr lang="en-US" altLang="en-US" dirty="0" smtClean="0">
                <a:ea typeface="ＭＳ Ｐゴシック" pitchFamily="34" charset="-128"/>
              </a:rPr>
              <a:t>Aeronautical Decision Making Deficiencies</a:t>
            </a:r>
          </a:p>
          <a:p>
            <a:r>
              <a:rPr lang="en-US" altLang="en-US" dirty="0" smtClean="0">
                <a:ea typeface="ＭＳ Ｐゴシック" pitchFamily="34" charset="-128"/>
              </a:rPr>
              <a:t>Dealing with Distractions</a:t>
            </a:r>
          </a:p>
          <a:p>
            <a:r>
              <a:rPr lang="en-US" altLang="en-US" dirty="0" smtClean="0">
                <a:ea typeface="ＭＳ Ｐゴシック" pitchFamily="34" charset="-128"/>
              </a:rPr>
              <a:t>Distraction Accident Statistics </a:t>
            </a:r>
          </a:p>
          <a:p>
            <a:r>
              <a:rPr lang="en-US" altLang="en-US" dirty="0" smtClean="0">
                <a:ea typeface="ＭＳ Ｐゴシック" pitchFamily="34" charset="-128"/>
              </a:rPr>
              <a:t>Dealing with Interruptions</a:t>
            </a:r>
          </a:p>
          <a:p>
            <a:r>
              <a:rPr lang="en-US" altLang="en-US" dirty="0" smtClean="0">
                <a:ea typeface="ＭＳ Ｐゴシック" pitchFamily="34" charset="-128"/>
              </a:rPr>
              <a:t>Recommendations</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7172"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2D316D8-720C-47F4-B8A6-4D62B010AA35}" type="slidenum">
              <a:rPr lang="en-US" altLang="en-US" sz="1400">
                <a:solidFill>
                  <a:schemeClr val="bg1"/>
                </a:solidFill>
                <a:latin typeface="Times New Roman" pitchFamily="18" charset="0"/>
              </a:rPr>
              <a:pPr eaLnBrk="1" hangingPunct="1"/>
              <a:t>3</a:t>
            </a:fld>
            <a:endParaRPr lang="en-US" altLang="en-US" sz="1400" dirty="0">
              <a:solidFill>
                <a:schemeClr val="bg1"/>
              </a:solidFill>
              <a:latin typeface="Times New Roman" pitchFamily="18" charset="0"/>
            </a:endParaRPr>
          </a:p>
        </p:txBody>
      </p:sp>
      <p:sp>
        <p:nvSpPr>
          <p:cNvPr id="2" name="TextBox 1"/>
          <p:cNvSpPr txBox="1"/>
          <p:nvPr/>
        </p:nvSpPr>
        <p:spPr bwMode="auto">
          <a:xfrm>
            <a:off x="7730420" y="5181600"/>
            <a:ext cx="41317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rgbClr val="002060"/>
                </a:solidFill>
              </a:rPr>
              <a:t>*GAJSC – General Aviation Joint Steering Committee</a:t>
            </a:r>
            <a:endParaRPr lang="en-US" sz="1200" b="1" dirty="0">
              <a:solidFill>
                <a:srgbClr val="002060"/>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8543" y="1099964"/>
            <a:ext cx="2987776" cy="3882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942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vehicle statistics - 2016</a:t>
            </a:r>
            <a:endParaRPr lang="en-US" dirty="0"/>
          </a:p>
        </p:txBody>
      </p:sp>
      <p:sp>
        <p:nvSpPr>
          <p:cNvPr id="3" name="Content Placeholder 2"/>
          <p:cNvSpPr>
            <a:spLocks noGrp="1"/>
          </p:cNvSpPr>
          <p:nvPr>
            <p:ph idx="1"/>
          </p:nvPr>
        </p:nvSpPr>
        <p:spPr>
          <a:xfrm>
            <a:off x="674602" y="954088"/>
            <a:ext cx="11014890" cy="4391025"/>
          </a:xfrm>
        </p:spPr>
        <p:txBody>
          <a:bodyPr/>
          <a:lstStyle/>
          <a:p>
            <a:r>
              <a:rPr lang="en-US" dirty="0" smtClean="0"/>
              <a:t>Distracted driving a factor in 25% of all (7,277,000) accidents</a:t>
            </a:r>
          </a:p>
          <a:p>
            <a:pPr lvl="1"/>
            <a:r>
              <a:rPr lang="en-US" dirty="0" smtClean="0"/>
              <a:t>1,819,250 accidents</a:t>
            </a:r>
          </a:p>
          <a:p>
            <a:pPr lvl="1"/>
            <a:r>
              <a:rPr lang="en-US" dirty="0" smtClean="0"/>
              <a:t>       3,439 fatal accidents </a:t>
            </a:r>
          </a:p>
          <a:p>
            <a:pPr lvl="1"/>
            <a:r>
              <a:rPr lang="en-US" dirty="0" smtClean="0"/>
              <a:t>          562 *collateral fatalities</a:t>
            </a:r>
          </a:p>
          <a:p>
            <a:pPr lvl="1"/>
            <a:endParaRPr lang="en-US" dirty="0" smtClean="0"/>
          </a:p>
          <a:p>
            <a:pPr lvl="1"/>
            <a:endParaRPr lang="en-US" dirty="0"/>
          </a:p>
          <a:p>
            <a:pPr lvl="1"/>
            <a:endParaRPr lang="en-US" dirty="0" smtClean="0"/>
          </a:p>
          <a:p>
            <a:pPr marL="457200" lvl="1" indent="0">
              <a:buNone/>
            </a:pPr>
            <a:r>
              <a:rPr lang="en-US" dirty="0" smtClean="0"/>
              <a:t>* pedestrians, bicyclists, others</a:t>
            </a:r>
          </a:p>
        </p:txBody>
      </p:sp>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pic>
        <p:nvPicPr>
          <p:cNvPr id="8" name="Picture 7" descr="Airlift Northwest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9209" y="2008048"/>
            <a:ext cx="4458942" cy="3510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63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problem for aviators too</a:t>
            </a:r>
            <a:endParaRPr lang="en-US" dirty="0"/>
          </a:p>
        </p:txBody>
      </p:sp>
      <p:sp>
        <p:nvSpPr>
          <p:cNvPr id="3" name="Content Placeholder 2"/>
          <p:cNvSpPr>
            <a:spLocks noGrp="1"/>
          </p:cNvSpPr>
          <p:nvPr>
            <p:ph idx="1"/>
          </p:nvPr>
        </p:nvSpPr>
        <p:spPr>
          <a:xfrm>
            <a:off x="571500" y="954088"/>
            <a:ext cx="10836719" cy="4730020"/>
          </a:xfrm>
        </p:spPr>
        <p:txBody>
          <a:bodyPr/>
          <a:lstStyle/>
          <a:p>
            <a:r>
              <a:rPr lang="en-US" dirty="0" smtClean="0"/>
              <a:t>Data not as clear but….</a:t>
            </a:r>
          </a:p>
          <a:p>
            <a:pPr lvl="1"/>
            <a:r>
              <a:rPr lang="en-US" dirty="0" smtClean="0"/>
              <a:t>NTSB Most-wanted list</a:t>
            </a:r>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21" t="1848" r="1045" b="1"/>
          <a:stretch/>
        </p:blipFill>
        <p:spPr>
          <a:xfrm>
            <a:off x="4789904" y="1786486"/>
            <a:ext cx="7078247" cy="38204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918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Distractions</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6</a:t>
            </a:fld>
            <a:endParaRPr lang="en-US" altLang="en-US" sz="1400" dirty="0">
              <a:solidFill>
                <a:schemeClr val="bg1"/>
              </a:solidFill>
              <a:latin typeface="Times New Roman" pitchFamily="18" charset="0"/>
            </a:endParaRPr>
          </a:p>
        </p:txBody>
      </p:sp>
      <p:sp>
        <p:nvSpPr>
          <p:cNvPr id="7" name="Content Placeholder 2"/>
          <p:cNvSpPr>
            <a:spLocks noGrp="1"/>
          </p:cNvSpPr>
          <p:nvPr>
            <p:ph idx="1"/>
          </p:nvPr>
        </p:nvSpPr>
        <p:spPr>
          <a:xfrm>
            <a:off x="571500" y="1032787"/>
            <a:ext cx="8737600" cy="4391025"/>
          </a:xfrm>
        </p:spPr>
        <p:txBody>
          <a:bodyPr/>
          <a:lstStyle/>
          <a:p>
            <a:r>
              <a:rPr lang="en-US" altLang="en-US" dirty="0" smtClean="0">
                <a:ea typeface="ＭＳ Ｐゴシック" pitchFamily="34" charset="-128"/>
              </a:rPr>
              <a:t>Visual</a:t>
            </a:r>
          </a:p>
          <a:p>
            <a:r>
              <a:rPr lang="en-US" altLang="en-US" dirty="0" smtClean="0">
                <a:ea typeface="ＭＳ Ｐゴシック" pitchFamily="34" charset="-128"/>
              </a:rPr>
              <a:t>Manual</a:t>
            </a:r>
          </a:p>
          <a:p>
            <a:r>
              <a:rPr lang="en-US" altLang="en-US" dirty="0" smtClean="0">
                <a:ea typeface="ＭＳ Ｐゴシック" pitchFamily="34" charset="-128"/>
              </a:rPr>
              <a:t>Cognitive</a:t>
            </a:r>
          </a:p>
          <a:p>
            <a:endParaRPr lang="en-US" altLang="en-US" dirty="0" smtClean="0">
              <a:ea typeface="ＭＳ Ｐゴシック" pitchFamily="34" charset="-128"/>
            </a:endParaRPr>
          </a:p>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pic>
        <p:nvPicPr>
          <p:cNvPr id="3" name="Picture 2" descr="image processing - how to detect pupil in matlab? - Stac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75" y="3054718"/>
            <a:ext cx="3155852" cy="2096388"/>
          </a:xfrm>
          <a:prstGeom prst="rect">
            <a:avLst/>
          </a:prstGeom>
          <a:ln>
            <a:noFill/>
          </a:ln>
          <a:effectLst>
            <a:outerShdw blurRad="292100" dist="139700" dir="2700000" algn="tl" rotWithShape="0">
              <a:srgbClr val="333333">
                <a:alpha val="65000"/>
              </a:srgbClr>
            </a:outerShdw>
          </a:effectLst>
        </p:spPr>
      </p:pic>
      <p:pic>
        <p:nvPicPr>
          <p:cNvPr id="4" name="Picture 3" descr="Clasped Hands Free Stock Photo - Public Domain Pictures"/>
          <p:cNvPicPr>
            <a:picLocks noChangeAspect="1"/>
          </p:cNvPicPr>
          <p:nvPr/>
        </p:nvPicPr>
        <p:blipFill rotWithShape="1">
          <a:blip r:embed="rId4" cstate="print">
            <a:extLst>
              <a:ext uri="{28A0092B-C50C-407E-A947-70E740481C1C}">
                <a14:useLocalDpi xmlns:a14="http://schemas.microsoft.com/office/drawing/2010/main" val="0"/>
              </a:ext>
            </a:extLst>
          </a:blip>
          <a:srcRect r="3123"/>
          <a:stretch/>
        </p:blipFill>
        <p:spPr>
          <a:xfrm>
            <a:off x="4620405" y="3054718"/>
            <a:ext cx="3138237" cy="2144415"/>
          </a:xfrm>
          <a:prstGeom prst="rect">
            <a:avLst/>
          </a:prstGeom>
          <a:ln>
            <a:noFill/>
          </a:ln>
          <a:effectLst>
            <a:outerShdw blurRad="292100" dist="139700" dir="2700000" algn="tl" rotWithShape="0">
              <a:srgbClr val="333333">
                <a:alpha val="65000"/>
              </a:srgbClr>
            </a:outerShdw>
          </a:effectLst>
        </p:spPr>
      </p:pic>
      <p:pic>
        <p:nvPicPr>
          <p:cNvPr id="5" name="Picture 4" descr="How to Prove the Paranormal: Scientists Discuss"/>
          <p:cNvPicPr>
            <a:picLocks noChangeAspect="1"/>
          </p:cNvPicPr>
          <p:nvPr/>
        </p:nvPicPr>
        <p:blipFill rotWithShape="1">
          <a:blip r:embed="rId5">
            <a:extLst>
              <a:ext uri="{28A0092B-C50C-407E-A947-70E740481C1C}">
                <a14:useLocalDpi xmlns:a14="http://schemas.microsoft.com/office/drawing/2010/main" val="0"/>
              </a:ext>
            </a:extLst>
          </a:blip>
          <a:srcRect r="2609"/>
          <a:stretch/>
        </p:blipFill>
        <p:spPr>
          <a:xfrm>
            <a:off x="8422412" y="3054718"/>
            <a:ext cx="3119576" cy="2133821"/>
          </a:xfrm>
          <a:prstGeom prst="rect">
            <a:avLst/>
          </a:prstGeom>
          <a:ln>
            <a:noFill/>
          </a:ln>
          <a:effectLst>
            <a:outerShdw blurRad="292100" dist="139700" dir="2700000" algn="tl" rotWithShape="0">
              <a:srgbClr val="333333">
                <a:alpha val="65000"/>
              </a:srgbClr>
            </a:outerShdw>
          </a:effectLst>
        </p:spPr>
      </p:pic>
      <p:pic>
        <p:nvPicPr>
          <p:cNvPr id="12" name="Picture 11" descr="driver’s ed – Voxitatis Blo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4030" y="569167"/>
            <a:ext cx="3392170" cy="1904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480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ea typeface="ＭＳ Ｐゴシック" panose="020B0600070205080204" pitchFamily="34" charset="-128"/>
              </a:rPr>
              <a:t>Routines</a:t>
            </a:r>
          </a:p>
        </p:txBody>
      </p:sp>
      <p:sp>
        <p:nvSpPr>
          <p:cNvPr id="63491" name="Content Placeholder 2"/>
          <p:cNvSpPr>
            <a:spLocks noGrp="1"/>
          </p:cNvSpPr>
          <p:nvPr>
            <p:ph idx="1"/>
          </p:nvPr>
        </p:nvSpPr>
        <p:spPr>
          <a:xfrm>
            <a:off x="656117" y="1023880"/>
            <a:ext cx="8050212" cy="2319337"/>
          </a:xfrm>
        </p:spPr>
        <p:txBody>
          <a:bodyPr/>
          <a:lstStyle/>
          <a:p>
            <a:r>
              <a:rPr lang="en-US" altLang="en-US" dirty="0" smtClean="0">
                <a:ea typeface="ＭＳ Ｐゴシック" panose="020B0600070205080204" pitchFamily="34" charset="-128"/>
              </a:rPr>
              <a:t>Familiar</a:t>
            </a:r>
          </a:p>
          <a:p>
            <a:r>
              <a:rPr lang="en-US" altLang="en-US" dirty="0" smtClean="0">
                <a:ea typeface="ＭＳ Ｐゴシック" panose="020B0600070205080204" pitchFamily="34" charset="-128"/>
              </a:rPr>
              <a:t>Comfortable</a:t>
            </a:r>
          </a:p>
          <a:p>
            <a:r>
              <a:rPr lang="en-US" altLang="en-US" dirty="0" smtClean="0">
                <a:ea typeface="ＭＳ Ｐゴシック" panose="020B0600070205080204" pitchFamily="34" charset="-128"/>
              </a:rPr>
              <a:t>Predictable</a:t>
            </a:r>
          </a:p>
          <a:p>
            <a:r>
              <a:rPr lang="en-US" altLang="en-US" dirty="0" smtClean="0">
                <a:ea typeface="ＭＳ Ｐゴシック" panose="020B0600070205080204" pitchFamily="34" charset="-128"/>
              </a:rPr>
              <a:t>Multi Tasking Opportunities</a:t>
            </a:r>
          </a:p>
        </p:txBody>
      </p:sp>
      <p:pic>
        <p:nvPicPr>
          <p:cNvPr id="634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5375" y="1185863"/>
            <a:ext cx="3573463" cy="2370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343217"/>
            <a:ext cx="3552825" cy="2368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262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mtClean="0">
                <a:ea typeface="ＭＳ Ｐゴシック" panose="020B0600070205080204" pitchFamily="34" charset="-128"/>
              </a:rPr>
              <a:t>Eastern Airlines 401</a:t>
            </a:r>
          </a:p>
        </p:txBody>
      </p:sp>
      <p:sp>
        <p:nvSpPr>
          <p:cNvPr id="103427" name="Rectangle 3"/>
          <p:cNvSpPr>
            <a:spLocks noGrp="1" noChangeArrowheads="1"/>
          </p:cNvSpPr>
          <p:nvPr>
            <p:ph type="body" idx="1"/>
          </p:nvPr>
        </p:nvSpPr>
        <p:spPr>
          <a:xfrm>
            <a:off x="641740" y="1181554"/>
            <a:ext cx="10733617" cy="4391025"/>
          </a:xfrm>
        </p:spPr>
        <p:txBody>
          <a:bodyPr/>
          <a:lstStyle/>
          <a:p>
            <a:r>
              <a:rPr lang="en-US" altLang="en-US" dirty="0" smtClean="0">
                <a:ea typeface="ＭＳ Ｐゴシック" panose="020B0600070205080204" pitchFamily="34" charset="-128"/>
              </a:rPr>
              <a:t>L1011 Tri Star</a:t>
            </a:r>
          </a:p>
          <a:p>
            <a:r>
              <a:rPr lang="en-US" altLang="en-US" dirty="0" smtClean="0">
                <a:ea typeface="ＭＳ Ｐゴシック" panose="020B0600070205080204" pitchFamily="34" charset="-128"/>
              </a:rPr>
              <a:t>CPT, FO, FE</a:t>
            </a:r>
          </a:p>
          <a:p>
            <a:r>
              <a:rPr lang="en-US" altLang="en-US" dirty="0" smtClean="0">
                <a:ea typeface="ＭＳ Ｐゴシック" panose="020B0600070205080204" pitchFamily="34" charset="-128"/>
              </a:rPr>
              <a:t>29 Dec 1972</a:t>
            </a:r>
          </a:p>
          <a:p>
            <a:r>
              <a:rPr lang="en-US" altLang="en-US" dirty="0" smtClean="0">
                <a:ea typeface="ＭＳ Ｐゴシック" panose="020B0600070205080204" pitchFamily="34" charset="-128"/>
              </a:rPr>
              <a:t>Night over unlit terrain</a:t>
            </a:r>
          </a:p>
          <a:p>
            <a:r>
              <a:rPr lang="en-US" altLang="en-US" dirty="0" smtClean="0">
                <a:ea typeface="ＭＳ Ｐゴシック" panose="020B0600070205080204" pitchFamily="34" charset="-128"/>
              </a:rPr>
              <a:t>101 Fatalities</a:t>
            </a:r>
          </a:p>
          <a:p>
            <a:pPr lvl="1"/>
            <a:r>
              <a:rPr lang="en-US" altLang="en-US" dirty="0" smtClean="0">
                <a:ea typeface="ＭＳ Ｐゴシック" panose="020B0600070205080204" pitchFamily="34" charset="-128"/>
              </a:rPr>
              <a:t>75 Survivors</a:t>
            </a:r>
          </a:p>
        </p:txBody>
      </p:sp>
      <p:pic>
        <p:nvPicPr>
          <p:cNvPr id="64516" name="Picture 4" descr="197410_EasternAirlines_L10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220" y="2612571"/>
            <a:ext cx="6190501" cy="28910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8565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42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 Pilots - </a:t>
            </a:r>
            <a:endParaRPr lang="en-US" dirty="0"/>
          </a:p>
        </p:txBody>
      </p:sp>
      <p:sp>
        <p:nvSpPr>
          <p:cNvPr id="3" name="Content Placeholder 2"/>
          <p:cNvSpPr>
            <a:spLocks noGrp="1"/>
          </p:cNvSpPr>
          <p:nvPr>
            <p:ph idx="1"/>
          </p:nvPr>
        </p:nvSpPr>
        <p:spPr>
          <a:xfrm>
            <a:off x="571500" y="1187353"/>
            <a:ext cx="10836719" cy="4730020"/>
          </a:xfrm>
        </p:spPr>
        <p:txBody>
          <a:bodyPr/>
          <a:lstStyle/>
          <a:p>
            <a:r>
              <a:rPr lang="en-US" dirty="0" smtClean="0"/>
              <a:t>Pilot in Command</a:t>
            </a:r>
          </a:p>
          <a:p>
            <a:r>
              <a:rPr lang="en-US" dirty="0" smtClean="0"/>
              <a:t>Cabin attendant</a:t>
            </a:r>
          </a:p>
          <a:p>
            <a:r>
              <a:rPr lang="en-US" dirty="0" smtClean="0"/>
              <a:t>Tour guide</a:t>
            </a:r>
          </a:p>
          <a:p>
            <a:r>
              <a:rPr lang="en-US" dirty="0" smtClean="0"/>
              <a:t>Zoo keeper</a:t>
            </a:r>
            <a:endParaRPr lang="en-US" dirty="0"/>
          </a:p>
          <a:p>
            <a:pPr lvl="1"/>
            <a:endParaRPr lang="en-US" dirty="0" smtClean="0"/>
          </a:p>
          <a:p>
            <a:pPr lvl="1"/>
            <a:endParaRPr lang="en-US" dirty="0"/>
          </a:p>
          <a:p>
            <a:pPr marL="0" indent="0">
              <a:buNone/>
            </a:pPr>
            <a:r>
              <a:rPr lang="en-US" dirty="0" smtClean="0"/>
              <a:t>       </a:t>
            </a:r>
            <a:r>
              <a:rPr lang="en-US" sz="3600" dirty="0" smtClean="0"/>
              <a:t>Fly the Airplane!</a:t>
            </a:r>
            <a:endParaRPr lang="en-US" sz="36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806" y="2217055"/>
            <a:ext cx="4848031" cy="3232021"/>
          </a:xfrm>
          <a:prstGeom prst="rect">
            <a:avLst/>
          </a:prstGeom>
        </p:spPr>
      </p:pic>
    </p:spTree>
    <p:extLst>
      <p:ext uri="{BB962C8B-B14F-4D97-AF65-F5344CB8AC3E}">
        <p14:creationId xmlns:p14="http://schemas.microsoft.com/office/powerpoint/2010/main" val="361299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5YDFD77UPU3F-311-1572</_dlc_DocId>
    <_dlc_DocIdUrl xmlns="04289566-cf42-4ce7-aa7c-2469c3d4502e">
      <Url>https://avssp.faa.gov/avs/afsfaast/_layouts/15/DocIdRedir.aspx?ID=5YDFD77UPU3F-311-1572</Url>
      <Description>5YDFD77UPU3F-311-1572</Description>
    </_dlc_DocIdUrl>
    <IconOverlay xmlns="http://schemas.microsoft.com/sharepoint/v4"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DAC123-FD7D-4E23-A469-CB6B9D3456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BCC240-9C75-4184-B1E5-AC0A6AC1BEF1}">
  <ds:schemaRefs>
    <ds:schemaRef ds:uri="http://schemas.microsoft.com/sharepoint/events"/>
  </ds:schemaRefs>
</ds:datastoreItem>
</file>

<file path=customXml/itemProps3.xml><?xml version="1.0" encoding="utf-8"?>
<ds:datastoreItem xmlns:ds="http://schemas.openxmlformats.org/officeDocument/2006/customXml" ds:itemID="{08C7BF1A-395C-4DF4-8DC5-26E46AB932D1}">
  <ds:schemaRefs>
    <ds:schemaRef ds:uri="http://schemas.microsoft.com/sharepoint/v4"/>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04289566-cf42-4ce7-aa7c-2469c3d4502e"/>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DFBD951-C135-4E8C-9E93-3CF1A7363E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9323</TotalTime>
  <Words>1861</Words>
  <Application>Microsoft Office PowerPoint</Application>
  <PresentationFormat>Widescreen</PresentationFormat>
  <Paragraphs>301</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ＭＳ Ｐゴシック</vt:lpstr>
      <vt:lpstr>Arial</vt:lpstr>
      <vt:lpstr>Cambria</vt:lpstr>
      <vt:lpstr>Helvetica Neue Medium</vt:lpstr>
      <vt:lpstr>Times New Roman</vt:lpstr>
      <vt:lpstr>1_Custom Design</vt:lpstr>
      <vt:lpstr>2_Custom Design</vt:lpstr>
      <vt:lpstr>PowerPoint Presentation</vt:lpstr>
      <vt:lpstr>Welcome</vt:lpstr>
      <vt:lpstr>Overview </vt:lpstr>
      <vt:lpstr>Motor vehicle statistics - 2016</vt:lpstr>
      <vt:lpstr>A problem for aviators too</vt:lpstr>
      <vt:lpstr>Distractions</vt:lpstr>
      <vt:lpstr>Routines</vt:lpstr>
      <vt:lpstr>Eastern Airlines 401</vt:lpstr>
      <vt:lpstr>GA Pilots - </vt:lpstr>
      <vt:lpstr>Managing distractions</vt:lpstr>
      <vt:lpstr>Managing distractions</vt:lpstr>
      <vt:lpstr>Managing distractions</vt:lpstr>
      <vt:lpstr>Checklist discipline</vt:lpstr>
      <vt:lpstr>Use the autopilot</vt:lpstr>
      <vt:lpstr>Questions?</vt:lpstr>
      <vt:lpstr>Have you earned your WINGS?</vt:lpstr>
      <vt:lpstr>The Paul &amp; Fran Burger 2019                 WINGS $10,000 Sweepstakes </vt:lpstr>
      <vt:lpstr> How To Win – It’s Easy </vt:lpstr>
      <vt:lpstr>Thank you for attending </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Pilots and Meds</dc:title>
  <dc:creator>MTONEY</dc:creator>
  <cp:lastModifiedBy>Steuernagle, John W (FAA)</cp:lastModifiedBy>
  <cp:revision>456</cp:revision>
  <dcterms:created xsi:type="dcterms:W3CDTF">2005-01-28T20:32:53Z</dcterms:created>
  <dcterms:modified xsi:type="dcterms:W3CDTF">2019-10-02T21:18:12Z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781e5c70-51f5-430d-b5d2-241a42aad53e</vt:lpwstr>
  </property>
  <property fmtid="{D5CDD505-2E9C-101B-9397-08002B2CF9AE}" pid="3" name="ContentTypeId">
    <vt:lpwstr>0x010100DD5FDB223F4C0E4A8408399FFA4EDA33</vt:lpwstr>
  </property>
</Properties>
</file>