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40"/>
  </p:notesMasterIdLst>
  <p:handoutMasterIdLst>
    <p:handoutMasterId r:id="rId41"/>
  </p:handoutMasterIdLst>
  <p:sldIdLst>
    <p:sldId id="313" r:id="rId7"/>
    <p:sldId id="363" r:id="rId8"/>
    <p:sldId id="292" r:id="rId9"/>
    <p:sldId id="345" r:id="rId10"/>
    <p:sldId id="347" r:id="rId11"/>
    <p:sldId id="360" r:id="rId12"/>
    <p:sldId id="348" r:id="rId13"/>
    <p:sldId id="349" r:id="rId14"/>
    <p:sldId id="350" r:id="rId15"/>
    <p:sldId id="351" r:id="rId16"/>
    <p:sldId id="352" r:id="rId17"/>
    <p:sldId id="353" r:id="rId18"/>
    <p:sldId id="354" r:id="rId19"/>
    <p:sldId id="355" r:id="rId20"/>
    <p:sldId id="342" r:id="rId21"/>
    <p:sldId id="356" r:id="rId22"/>
    <p:sldId id="339" r:id="rId23"/>
    <p:sldId id="340" r:id="rId24"/>
    <p:sldId id="357" r:id="rId25"/>
    <p:sldId id="358" r:id="rId26"/>
    <p:sldId id="359" r:id="rId27"/>
    <p:sldId id="366" r:id="rId28"/>
    <p:sldId id="361" r:id="rId29"/>
    <p:sldId id="367" r:id="rId30"/>
    <p:sldId id="370" r:id="rId31"/>
    <p:sldId id="368" r:id="rId32"/>
    <p:sldId id="335" r:id="rId33"/>
    <p:sldId id="336" r:id="rId34"/>
    <p:sldId id="337" r:id="rId35"/>
    <p:sldId id="306" r:id="rId36"/>
    <p:sldId id="364" r:id="rId37"/>
    <p:sldId id="291" r:id="rId38"/>
    <p:sldId id="365" r:id="rId39"/>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63"/>
            <p14:sldId id="292"/>
            <p14:sldId id="345"/>
            <p14:sldId id="347"/>
            <p14:sldId id="360"/>
            <p14:sldId id="348"/>
            <p14:sldId id="349"/>
            <p14:sldId id="350"/>
            <p14:sldId id="351"/>
            <p14:sldId id="352"/>
            <p14:sldId id="353"/>
            <p14:sldId id="354"/>
            <p14:sldId id="355"/>
            <p14:sldId id="342"/>
            <p14:sldId id="356"/>
            <p14:sldId id="339"/>
            <p14:sldId id="340"/>
            <p14:sldId id="357"/>
            <p14:sldId id="358"/>
            <p14:sldId id="359"/>
            <p14:sldId id="366"/>
            <p14:sldId id="361"/>
            <p14:sldId id="367"/>
            <p14:sldId id="370"/>
            <p14:sldId id="368"/>
            <p14:sldId id="335"/>
            <p14:sldId id="336"/>
            <p14:sldId id="337"/>
            <p14:sldId id="306"/>
            <p14:sldId id="364"/>
            <p14:sldId id="291"/>
            <p14:sldId id="36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56642" autoAdjust="0"/>
  </p:normalViewPr>
  <p:slideViewPr>
    <p:cSldViewPr snapToGrid="0">
      <p:cViewPr varScale="1">
        <p:scale>
          <a:sx n="45" d="100"/>
          <a:sy n="45" d="100"/>
        </p:scale>
        <p:origin x="1380" y="42"/>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(QMS File Number 2019/06-20-167(I)PP) </a:t>
            </a:r>
            <a:r>
              <a:rPr lang="en-US" dirty="0" smtClean="0">
                <a:latin typeface="Times New Roman" pitchFamily="18" charset="0"/>
                <a:ea typeface="ＭＳ Ｐゴシック" pitchFamily="34" charset="-128"/>
              </a:rPr>
              <a:t>Original Author: </a:t>
            </a:r>
            <a:r>
              <a:rPr lang="en-US" dirty="0" err="1" smtClean="0">
                <a:latin typeface="Times New Roman" pitchFamily="18" charset="0"/>
                <a:ea typeface="ＭＳ Ｐゴシック" pitchFamily="34" charset="-128"/>
              </a:rPr>
              <a:t>H.Metzler</a:t>
            </a:r>
            <a:r>
              <a:rPr lang="en-US" dirty="0" smtClean="0">
                <a:latin typeface="Times New Roman" pitchFamily="18" charset="0"/>
                <a:ea typeface="ＭＳ Ｐゴシック" pitchFamily="34" charset="-128"/>
              </a:rPr>
              <a:t> POC: K. CloverAFS-850 Operations Lead Office 562-888-2020 Revision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Stabilized Approach and Go-Around</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Page 8-3 After aligning the airplane with the runway centerline, the final flap setting is completed and the pitch attitude adjusted as required for the desired rate of descent. Slight adjustments in pitch and power may be necessary to maintain the descent attitude and the desired approach airspeed. In the absence of the manufacturer’s recommended airspeed, a speed equal to 1.3 VSO should be used. If VSO is 60 knots, the speed should be 78 knots. When the pitch attitude and airspeed have been stabilized, the airplane is re-trimmed to relieve the pressures being held on the controls. </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sz="1200" b="0" i="0" u="none" strike="noStrike" kern="1200" baseline="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08112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8-3 </a:t>
            </a:r>
            <a:r>
              <a:rPr lang="en-US" sz="1200" b="0" i="0" u="none" strike="noStrike" kern="1200" baseline="0" dirty="0" smtClean="0">
                <a:solidFill>
                  <a:schemeClr val="tx1"/>
                </a:solidFill>
                <a:latin typeface="Times New Roman" pitchFamily="18" charset="0"/>
                <a:ea typeface="+mn-ea"/>
                <a:cs typeface="+mn-cs"/>
              </a:rPr>
              <a:t>The descent angle is affected by all four fundamental forces that act on an airplane (lift, drag, thrust, and weight). If all the forces are constant, the descent angle is constant in a no-wind condition. The pilot controls these forces by adjusting the airspeed, attitude, power, and drag (flaps or forward slip). The wind also plays a prominent part in the gliding distance over the ground </a:t>
            </a:r>
            <a:r>
              <a:rPr lang="en-US" sz="1200" b="0" i="1" u="none" strike="noStrike" kern="1200" baseline="0" dirty="0" smtClean="0">
                <a:solidFill>
                  <a:schemeClr val="tx1"/>
                </a:solidFill>
                <a:latin typeface="Times New Roman" pitchFamily="18" charset="0"/>
                <a:ea typeface="+mn-ea"/>
                <a:cs typeface="+mn-cs"/>
              </a:rPr>
              <a:t>[Figure 8-2]</a:t>
            </a:r>
            <a:r>
              <a:rPr lang="en-US" sz="1200" b="0" i="0" u="none" strike="noStrike" kern="1200" baseline="0" dirty="0" smtClean="0">
                <a:solidFill>
                  <a:schemeClr val="tx1"/>
                </a:solidFill>
                <a:latin typeface="Times New Roman" pitchFamily="18" charset="0"/>
                <a:ea typeface="+mn-ea"/>
                <a:cs typeface="+mn-cs"/>
              </a:rPr>
              <a:t>; the pilot does not have control over the wind but corrects for its effect on the airplane’s descent by appropriate pitch and power adjustments.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235634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8-3 and 8-4</a:t>
            </a:r>
          </a:p>
          <a:p>
            <a:r>
              <a:rPr lang="en-US" sz="1200" b="0" i="0" u="none" strike="noStrike" kern="1200" baseline="0" dirty="0" smtClean="0">
                <a:solidFill>
                  <a:schemeClr val="tx1"/>
                </a:solidFill>
                <a:latin typeface="Times New Roman" pitchFamily="18" charset="0"/>
                <a:ea typeface="+mn-ea"/>
                <a:cs typeface="+mn-cs"/>
              </a:rPr>
              <a:t>Considering the factors that affect the descent angle on the final approach, for all practical purposes at a given pitch attitude there is only one power setting for one airspeed, one flap setting, and one wind condition. A change in any one of these variables requires an appropriate coordinated change in the other controllable variables. For example, if the pitch attitude is raised too high without an increase of power, the airplane settles very rapidly and touches down short of the desired spot. For this reason, never try to stretch a glide by applying back-elevator pressure alone to reach the desired landing spot. This shortens the gliding distance if power is not added simultaneously. The proper angle of descent and airspeed is maintained by coordinating pitch attitude changes and power changes.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To accomplish this, it is essential that both the descent angle and the airspeed be accurately controlled. Since on a normal approach the power setting is not fixed as in a power-off approach, the power and pitch attitude are adjusted simultaneously as necessary to control the airspeed and the descent angle, or to attain the desired altitudes along the approach path. By lowering the nose and reducing power to keep approach airspeed constant, a descent at a higher rate can be made to correct for being too high in the approach. This is one reason for performing approaches with partial power; if the approach is too high, merely lower the nose and reduce the power. When the approach is too low, add power and raise the nose.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22145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8-4</a:t>
            </a:r>
          </a:p>
          <a:p>
            <a:r>
              <a:rPr lang="en-US" sz="1200" b="0" i="0" u="none" strike="noStrike" kern="1200" baseline="0" dirty="0" smtClean="0">
                <a:solidFill>
                  <a:schemeClr val="tx1"/>
                </a:solidFill>
                <a:latin typeface="Times New Roman" pitchFamily="18" charset="0"/>
                <a:ea typeface="+mn-ea"/>
                <a:cs typeface="+mn-cs"/>
              </a:rPr>
              <a:t>Flap deflection of up to 15° primarily produces lift with minimal drag. The airplane has a tendency to balloon up with initial flap deflection because of the lift increase. The nose-down pitching moment, however, tends to offset the balloon. Flap deflection beyond 15° produces a large increase in drag. Also, deflection beyond 15° produces a significant nose-up pitching moment in high-wing airplanes because the resulting downwash increases the airflow over the horizontal tail. </a:t>
            </a:r>
          </a:p>
          <a:p>
            <a:r>
              <a:rPr lang="en-US" sz="1200" b="0" i="0" u="none" strike="noStrike" kern="1200" baseline="0" dirty="0" smtClean="0">
                <a:solidFill>
                  <a:schemeClr val="tx1"/>
                </a:solidFill>
                <a:latin typeface="Times New Roman" pitchFamily="18" charset="0"/>
                <a:ea typeface="+mn-ea"/>
                <a:cs typeface="+mn-cs"/>
              </a:rPr>
              <a:t>The time of flap extension and the degree of deflection are related. Large flap deflections at one single point in the landing pattern produce large lift changes that require significant pitch and power changes in order to maintain airspeed and descent angle. Consequently, there is an advantage to extending flaps in increments while in the landing pattern. Incremental deflection of flaps on downwind, base leg, and final approach allow smaller adjustments of pitch and power compared to extension of full flaps all at one time. </a:t>
            </a:r>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427099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8-4 and 8-5</a:t>
            </a:r>
          </a:p>
          <a:p>
            <a:r>
              <a:rPr lang="en-US" sz="1200" b="0" i="0" u="none" strike="noStrike" kern="1200" baseline="0" dirty="0" smtClean="0">
                <a:solidFill>
                  <a:schemeClr val="tx1"/>
                </a:solidFill>
                <a:latin typeface="Times New Roman" pitchFamily="18" charset="0"/>
                <a:ea typeface="+mn-ea"/>
                <a:cs typeface="+mn-cs"/>
              </a:rPr>
              <a:t>On final approach, the pilot must estimate where the airplane lands through judgment of the descent angle. If it appears that the airplane is going to overshoot the desired landing spot, more flaps are used, if not fully extended, or the power reduced further and the pitch attitude lowered. This results in a steeper approach. If the desired landing spot is being undershot and a shallower approach is needed, both power and pitch attitude are increased to readjust the descent angle. Never retract the flaps to correct for undershooting since that suddenly decreases the lift and causes the airplane to sink rapidly.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51750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airplane</a:t>
            </a:r>
            <a:r>
              <a:rPr lang="en-US" baseline="0" dirty="0" smtClean="0"/>
              <a:t> </a:t>
            </a:r>
            <a:r>
              <a:rPr lang="en-US" baseline="0" smtClean="0"/>
              <a:t>flying handbook page 8-9</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19182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8-10</a:t>
            </a:r>
          </a:p>
          <a:p>
            <a:r>
              <a:rPr lang="en-US" sz="1200" b="0" i="0" u="none" strike="noStrike" kern="1200" baseline="0" dirty="0" smtClean="0">
                <a:solidFill>
                  <a:schemeClr val="tx1"/>
                </a:solidFill>
                <a:latin typeface="Times New Roman" pitchFamily="18" charset="0"/>
                <a:ea typeface="+mn-ea"/>
                <a:cs typeface="+mn-cs"/>
              </a:rPr>
              <a:t>Immediately after rolling out on final approach, adjust the pitch attitude and power so that the airplane is descending directly toward the aiming point at the appropriate airspeed, in the landing configuration, and trimmed for “hands off” flight. With the approach set up in this manner, the pilot is free to devote full attention toward outside references. Do not stare at any one place, but rather scan from one point to another, such as from the aiming point to the horizon, to the trees and bushes along the runway, to an area well short of the runway, and back to the aiming point. This makes it easier to perceive a deviation from the desired glide path and determine if the airplane is proceeding directly toward the aiming point. </a:t>
            </a:r>
          </a:p>
          <a:p>
            <a:r>
              <a:rPr lang="en-US" sz="1200" b="0" i="0" u="none" strike="noStrike" kern="1200" baseline="0" dirty="0" smtClean="0">
                <a:solidFill>
                  <a:schemeClr val="tx1"/>
                </a:solidFill>
                <a:latin typeface="Times New Roman" pitchFamily="18" charset="0"/>
                <a:ea typeface="+mn-ea"/>
                <a:cs typeface="+mn-cs"/>
              </a:rPr>
              <a:t>If there is any indication that the aiming point on the runway is not where desired, an adjustment must be made to the glide path. This in turn moves the aiming point. For instance, if the aiming point is short of the desired touchdown point and results in an undershoot, an increase in pitch attitude and engine power is warranted. A constant airspeed must be maintained. The pitch and power change, therefore, must be made smoothly and simultaneously. This results in a shallowing of the glide path with the aiming point moving towards the desired touchdown point. Conversely, if the aiming point is farther down the runway than the desired touchdown point resulting in an overshoot, the glide path is steepened by a simultaneous decrease in pitch attitude and power. Once again, the airspeed must be held constant. It is essential that deviations from the desired glide path be detected early so that only slight and infrequent adjustments to glide path are required.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48309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This slide is showing where the pilot is maintaining</a:t>
            </a:r>
            <a:r>
              <a:rPr lang="en-US" baseline="0" dirty="0" smtClean="0"/>
              <a:t> a constant angle glide path towards a predetermined point on the landing runway.  It is based on the pilot’s judgement of certain visual clues and depends on the maintenance of a constant final descent airspeed and configuration.  An airplane descending on final approach at a constant rate and airspeed is traveling in a straight line toward a spot on the ground ahead.</a:t>
            </a:r>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272217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It is obvious that this pilot is not following the stabilized approach concept that we saw in the previous slide.  The hazardous with this type of approach is</a:t>
            </a:r>
            <a:r>
              <a:rPr lang="en-US" baseline="0" dirty="0" smtClean="0"/>
              <a:t> it creates a hazard of overcorrecting with an erratic flight path that could cause a stall while on final or excessive speed that would lead to a very long landing.  Additionally, being low over terrain in case of engine failure adds unnecessary risk.</a:t>
            </a:r>
          </a:p>
          <a:p>
            <a:endParaRPr lang="en-US" baseline="0" dirty="0" smtClean="0"/>
          </a:p>
          <a:p>
            <a:pPr marL="228600" indent="-228600">
              <a:buAutoNum type="arabicPeriod"/>
            </a:pPr>
            <a:r>
              <a:rPr lang="en-US" baseline="0" dirty="0" smtClean="0"/>
              <a:t>Overcorrecting</a:t>
            </a:r>
          </a:p>
          <a:p>
            <a:pPr marL="228600" indent="-228600">
              <a:buAutoNum type="arabicPeriod"/>
            </a:pPr>
            <a:r>
              <a:rPr lang="en-US" baseline="0" dirty="0" smtClean="0"/>
              <a:t>Excessive speed</a:t>
            </a:r>
          </a:p>
          <a:p>
            <a:pPr marL="228600" indent="-228600">
              <a:buAutoNum type="arabicPeriod"/>
            </a:pPr>
            <a:r>
              <a:rPr lang="en-US" baseline="0" dirty="0" smtClean="0"/>
              <a:t>Inadequate compensation for wind drift on final approach</a:t>
            </a:r>
          </a:p>
          <a:p>
            <a:pPr marL="228600" indent="-228600">
              <a:buAutoNum type="arabicPeriod"/>
            </a:pPr>
            <a:r>
              <a:rPr lang="en-US" baseline="0" dirty="0" smtClean="0"/>
              <a:t>Failure to recognize wind velocity aloft</a:t>
            </a:r>
          </a:p>
          <a:p>
            <a:pPr marL="228600" indent="-228600">
              <a:buAutoNum type="arabicPeriod"/>
            </a:pPr>
            <a:r>
              <a:rPr lang="en-US" baseline="0" dirty="0" smtClean="0"/>
              <a:t>Failure to adequately compensate for flap extension</a:t>
            </a:r>
          </a:p>
          <a:p>
            <a:pPr marL="228600" indent="-228600">
              <a:buAutoNum type="arabicPeriod"/>
            </a:pPr>
            <a:r>
              <a:rPr lang="en-US" baseline="0" dirty="0" smtClean="0"/>
              <a:t>Poor trim technique on final approach</a:t>
            </a:r>
          </a:p>
          <a:p>
            <a:pPr marL="228600" indent="-228600">
              <a:buAutoNum type="arabicPeriod"/>
            </a:pPr>
            <a:r>
              <a:rPr lang="en-US" baseline="0" dirty="0" smtClean="0"/>
              <a:t>Attempting to maintain altitude or reach the runway using elevator alone</a:t>
            </a:r>
          </a:p>
          <a:p>
            <a:pPr marL="228600" indent="-228600">
              <a:buAutoNum type="arabicPeriod"/>
            </a:pPr>
            <a:r>
              <a:rPr lang="en-US" baseline="0" dirty="0" smtClean="0"/>
              <a:t>Focusing too close to the airplane resulting in a too high round out</a:t>
            </a:r>
          </a:p>
          <a:p>
            <a:pPr marL="228600" indent="-228600">
              <a:buAutoNum type="arabicPeriod"/>
            </a:pPr>
            <a:r>
              <a:rPr lang="en-US" baseline="0" dirty="0" smtClean="0"/>
              <a:t>Focusing too far from the airplane resulting in a too low round out</a:t>
            </a:r>
          </a:p>
          <a:p>
            <a:pPr marL="228600" indent="-228600">
              <a:buAutoNum type="arabicPeriod"/>
            </a:pPr>
            <a:r>
              <a:rPr lang="en-US" baseline="0" dirty="0" smtClean="0"/>
              <a:t>Attempting to land in crosswinds that exceed the airplane’s maximum demonstrated crosswind component</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10794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135855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 could</a:t>
            </a:r>
            <a:r>
              <a:rPr lang="en-US" baseline="0" dirty="0" smtClean="0"/>
              <a:t> have this slide showing while folks are arriving.</a:t>
            </a:r>
            <a:endParaRPr lang="en-US" dirty="0" smtClean="0"/>
          </a:p>
          <a:p>
            <a:endParaRPr lang="en-US" dirty="0" smtClean="0"/>
          </a:p>
          <a:p>
            <a:r>
              <a:rPr lang="en-US" dirty="0" smtClean="0"/>
              <a:t>To receive</a:t>
            </a:r>
            <a:r>
              <a:rPr lang="en-US" baseline="0" dirty="0" smtClean="0"/>
              <a:t> </a:t>
            </a:r>
            <a:r>
              <a:rPr lang="en-US" b="1" i="1" baseline="0" dirty="0" smtClean="0"/>
              <a:t>WINGS </a:t>
            </a:r>
            <a:r>
              <a:rPr lang="en-US" baseline="0" dirty="0" smtClean="0"/>
              <a:t>credit the email address provided must be the same as the email for your faasafety.gov account.  You should receive </a:t>
            </a:r>
            <a:r>
              <a:rPr lang="en-US" b="1" i="1" baseline="0" dirty="0" smtClean="0"/>
              <a:t>WINGS</a:t>
            </a:r>
            <a:r>
              <a:rPr lang="en-US" baseline="0" dirty="0" smtClean="0"/>
              <a:t> credit no later than 2 weeks (you can adjust this time frame) from the date of the seminar.  Have the  </a:t>
            </a:r>
            <a:r>
              <a:rPr lang="en-US" b="1" i="1" baseline="0" dirty="0" smtClean="0"/>
              <a:t>WINGS</a:t>
            </a:r>
            <a:r>
              <a:rPr lang="en-US" baseline="0" dirty="0" smtClean="0"/>
              <a:t>Pro’s in the audience stand up.</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30687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8-12</a:t>
            </a:r>
          </a:p>
          <a:p>
            <a:r>
              <a:rPr lang="en-US" sz="1200" b="0" i="0" u="none" strike="noStrike" kern="1200" baseline="0" dirty="0" smtClean="0">
                <a:solidFill>
                  <a:schemeClr val="tx1"/>
                </a:solidFill>
                <a:latin typeface="Times New Roman" pitchFamily="18" charset="0"/>
                <a:ea typeface="+mn-ea"/>
                <a:cs typeface="+mn-cs"/>
              </a:rPr>
              <a:t>examples of reasons to discontinue a landing approach and make another approach under more favorable conditions. </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428661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8-12</a:t>
            </a:r>
          </a:p>
          <a:p>
            <a:r>
              <a:rPr lang="en-US" sz="1200" b="0" i="0" u="none" strike="noStrike" kern="1200" baseline="0" dirty="0" smtClean="0">
                <a:solidFill>
                  <a:schemeClr val="tx1"/>
                </a:solidFill>
                <a:latin typeface="Times New Roman" pitchFamily="18" charset="0"/>
                <a:ea typeface="+mn-ea"/>
                <a:cs typeface="+mn-cs"/>
              </a:rPr>
              <a:t>The go-around is not strictly an emergency procedure. It is a normal maneuver that is also used in an emergency situation. Like any other normal maneuver, the go-around must be practiced and perfected. The flight instructor needs to emphasize early on, and the pilot must be made to understand, that the go-around maneuver is an alternative to any approach and/or landing.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340523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Review the before landing checklist with a CFI and decide where it would be best to consider (brief) the go-around.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It is imperative that go-arounds are practiced and the pilot is proficient.</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298809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143244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Here’s a link to the WTOQ Checklist: </a:t>
            </a:r>
          </a:p>
          <a:p>
            <a:endParaRPr lang="en-US" sz="1200"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https://www.faasafety.gov/files/events/GL/GL09/2019/GL0993322/WINGS_Topic_of_the_Quarter_Ck-List.pdf </a:t>
            </a:r>
          </a:p>
          <a:p>
            <a:endParaRPr lang="en-US" sz="1200" b="1"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**Have printed copies</a:t>
            </a:r>
            <a:r>
              <a:rPr lang="en-US" sz="1200" b="1" kern="1200" baseline="0" dirty="0" smtClean="0">
                <a:solidFill>
                  <a:schemeClr val="tx1"/>
                </a:solidFill>
                <a:effectLst/>
                <a:latin typeface="Times New Roman" pitchFamily="18" charset="0"/>
                <a:ea typeface="+mn-ea"/>
                <a:cs typeface="+mn-cs"/>
              </a:rPr>
              <a:t> of the TOQ checklist</a:t>
            </a:r>
            <a:r>
              <a:rPr lang="en-US" sz="1200" b="1" kern="1200" dirty="0" smtClean="0">
                <a:solidFill>
                  <a:schemeClr val="tx1"/>
                </a:solidFill>
                <a:effectLst/>
                <a:latin typeface="Times New Roman" pitchFamily="18" charset="0"/>
                <a:ea typeface="+mn-ea"/>
                <a:cs typeface="+mn-cs"/>
              </a:rPr>
              <a:t> available to hand out – another option is to have on</a:t>
            </a:r>
            <a:r>
              <a:rPr lang="en-US" sz="1200" b="1" kern="1200" baseline="0" dirty="0" smtClean="0">
                <a:solidFill>
                  <a:schemeClr val="tx1"/>
                </a:solidFill>
                <a:effectLst/>
                <a:latin typeface="Times New Roman" pitchFamily="18" charset="0"/>
                <a:ea typeface="+mn-ea"/>
                <a:cs typeface="+mn-cs"/>
              </a:rPr>
              <a:t> a personal device and airdrop to folks in the audience.</a:t>
            </a:r>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2136672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pilot is maintaining</a:t>
            </a:r>
            <a:r>
              <a:rPr lang="en-US" baseline="0" dirty="0" smtClean="0"/>
              <a:t> a constant angle glide path towards a predetermined point on the landing runway.  It is based on the pilot’s judgement of certain visual clues and depends on the maintenance of a constant final descent airspeed and configuration.  An airplane descending on final approach at a constant rate and airspeed is traveling in a straight line toward a spot on the ground ahead.</a:t>
            </a:r>
          </a:p>
          <a:p>
            <a:pPr marL="228600" indent="-228600">
              <a:buAutoNum type="arabicPeriod"/>
            </a:pPr>
            <a:endParaRPr lang="en-US" baseline="0" dirty="0" smtClean="0"/>
          </a:p>
          <a:p>
            <a:pPr marL="0" indent="0">
              <a:buNone/>
            </a:pPr>
            <a:r>
              <a:rPr lang="en-US" baseline="0" dirty="0" smtClean="0"/>
              <a:t>Unstabilized approach</a:t>
            </a:r>
          </a:p>
          <a:p>
            <a:pPr marL="228600" indent="-228600">
              <a:buAutoNum type="arabicPeriod"/>
            </a:pPr>
            <a:r>
              <a:rPr lang="en-US" baseline="0" dirty="0" smtClean="0"/>
              <a:t>Overcorrecting</a:t>
            </a:r>
          </a:p>
          <a:p>
            <a:pPr marL="228600" indent="-228600">
              <a:buAutoNum type="arabicPeriod"/>
            </a:pPr>
            <a:r>
              <a:rPr lang="en-US" baseline="0" dirty="0" smtClean="0"/>
              <a:t>Excessive speed</a:t>
            </a:r>
          </a:p>
          <a:p>
            <a:pPr marL="228600" indent="-228600">
              <a:buAutoNum type="arabicPeriod"/>
            </a:pPr>
            <a:r>
              <a:rPr lang="en-US" baseline="0" dirty="0" smtClean="0"/>
              <a:t>Inadequate compensation for wind drift on final approach</a:t>
            </a:r>
          </a:p>
          <a:p>
            <a:pPr marL="228600" indent="-228600">
              <a:buAutoNum type="arabicPeriod"/>
            </a:pPr>
            <a:r>
              <a:rPr lang="en-US" baseline="0" dirty="0" smtClean="0"/>
              <a:t>Failure to recognize wind velocity aloft</a:t>
            </a:r>
          </a:p>
          <a:p>
            <a:pPr marL="228600" indent="-228600">
              <a:buAutoNum type="arabicPeriod"/>
            </a:pPr>
            <a:r>
              <a:rPr lang="en-US" baseline="0" dirty="0" smtClean="0"/>
              <a:t>Failure to adequately compensate for flap extension</a:t>
            </a:r>
          </a:p>
          <a:p>
            <a:pPr marL="228600" indent="-228600">
              <a:buAutoNum type="arabicPeriod"/>
            </a:pPr>
            <a:r>
              <a:rPr lang="en-US" baseline="0" dirty="0" smtClean="0"/>
              <a:t>Poor trim technique on final approach</a:t>
            </a:r>
          </a:p>
          <a:p>
            <a:pPr marL="228600" indent="-228600">
              <a:buAutoNum type="arabicPeriod"/>
            </a:pPr>
            <a:r>
              <a:rPr lang="en-US" baseline="0" dirty="0" smtClean="0"/>
              <a:t>Attempting to maintain altitude or reach the runway using elevator alone</a:t>
            </a:r>
          </a:p>
          <a:p>
            <a:pPr marL="228600" indent="-228600">
              <a:buAutoNum type="arabicPeriod"/>
            </a:pPr>
            <a:r>
              <a:rPr lang="en-US" baseline="0" dirty="0" smtClean="0"/>
              <a:t>Focusing too close to the airplane resulting in a too high round out</a:t>
            </a:r>
          </a:p>
          <a:p>
            <a:pPr marL="228600" indent="-228600">
              <a:buAutoNum type="arabicPeriod"/>
            </a:pPr>
            <a:r>
              <a:rPr lang="en-US" baseline="0" dirty="0" smtClean="0"/>
              <a:t>Focusing too far from the airplane resulting in a too low round out</a:t>
            </a:r>
          </a:p>
          <a:p>
            <a:pPr marL="228600" indent="-228600">
              <a:buAutoNum type="arabicPeriod"/>
            </a:pPr>
            <a:r>
              <a:rPr lang="en-US" baseline="0" dirty="0" smtClean="0"/>
              <a:t>Attempting to land in crosswinds that exceed the airplane’s maximum demonstrated crosswind component</a:t>
            </a:r>
          </a:p>
          <a:p>
            <a:pPr marL="0" indent="0">
              <a:buNone/>
            </a:pPr>
            <a:endParaRPr lang="en-US" baseline="0" dirty="0" smtClean="0"/>
          </a:p>
          <a:p>
            <a:pPr marL="228600" indent="-228600">
              <a:buAutoNum type="arabicPeriod"/>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54584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See page 8-15 of</a:t>
            </a:r>
            <a:r>
              <a:rPr lang="en-US" sz="1200" b="1" i="0" kern="1200" baseline="0" dirty="0" smtClean="0">
                <a:solidFill>
                  <a:schemeClr val="tx1"/>
                </a:solidFill>
                <a:effectLst/>
                <a:latin typeface="Times New Roman" pitchFamily="18" charset="0"/>
                <a:ea typeface="+mn-ea"/>
                <a:cs typeface="+mn-cs"/>
              </a:rPr>
              <a:t> the airplane flying handbook for more information</a:t>
            </a:r>
            <a:endParaRPr lang="en-US" sz="1200" b="1" i="0" kern="1200" dirty="0" smtClean="0">
              <a:solidFill>
                <a:schemeClr val="tx1"/>
              </a:solidFill>
              <a:effectLst/>
              <a:latin typeface="Times New Roman" pitchFamily="18" charset="0"/>
              <a:ea typeface="+mn-ea"/>
              <a:cs typeface="+mn-cs"/>
            </a:endParaRPr>
          </a:p>
          <a:p>
            <a:endParaRPr lang="en-US" sz="1200" b="1" i="0" kern="1200" dirty="0" smtClean="0">
              <a:solidFill>
                <a:schemeClr val="tx1"/>
              </a:solidFill>
              <a:effectLst/>
              <a:latin typeface="Times New Roman" pitchFamily="18" charset="0"/>
              <a:ea typeface="+mn-ea"/>
              <a:cs typeface="+mn-cs"/>
            </a:endParaRPr>
          </a:p>
          <a:p>
            <a:endParaRPr lang="en-US" dirty="0" smtClean="0"/>
          </a:p>
          <a:p>
            <a:r>
              <a:rPr lang="en-US" dirty="0" smtClean="0"/>
              <a:t>The airplane</a:t>
            </a:r>
            <a:r>
              <a:rPr lang="en-US" baseline="0" dirty="0" smtClean="0"/>
              <a:t> manufacturer recommendations in the AFM/POH always take priority over any recommended procedure outside of the AFM/POH.</a:t>
            </a:r>
          </a:p>
          <a:p>
            <a:endParaRPr lang="en-US" baseline="0" dirty="0" smtClean="0"/>
          </a:p>
          <a:p>
            <a:r>
              <a:rPr lang="en-US" baseline="0" dirty="0" smtClean="0"/>
              <a:t>Wind Gust – is a sudden, brief increase in speed of the wind.  According to U.S. Weather observing practice, gusts are reported when the </a:t>
            </a:r>
            <a:r>
              <a:rPr lang="en-US" u="sng" baseline="0" dirty="0" smtClean="0"/>
              <a:t>peak wind </a:t>
            </a:r>
            <a:r>
              <a:rPr lang="en-US" baseline="0" dirty="0" smtClean="0"/>
              <a:t>speed reaches at least 16 knots and the variation in wind speed between the peaks and lulls is a least 9 knots.  The duration of a gust is usually less than 20 seconds.</a:t>
            </a:r>
          </a:p>
          <a:p>
            <a:endParaRPr lang="en-US" baseline="0" dirty="0" smtClean="0"/>
          </a:p>
          <a:p>
            <a:r>
              <a:rPr lang="en-US" sz="1200" b="1" i="0" kern="1200" dirty="0" smtClean="0">
                <a:solidFill>
                  <a:schemeClr val="tx1"/>
                </a:solidFill>
                <a:effectLst/>
                <a:latin typeface="Times New Roman" pitchFamily="18" charset="0"/>
                <a:ea typeface="+mn-ea"/>
                <a:cs typeface="+mn-cs"/>
              </a:rPr>
              <a:t>SURFACE WIND</a:t>
            </a:r>
            <a:r>
              <a:rPr lang="en-US" sz="1200" b="0" i="0" kern="1200" dirty="0" smtClean="0">
                <a:solidFill>
                  <a:schemeClr val="tx1"/>
                </a:solidFill>
                <a:effectLst/>
                <a:latin typeface="Times New Roman" pitchFamily="18" charset="0"/>
                <a:ea typeface="+mn-ea"/>
                <a:cs typeface="+mn-cs"/>
              </a:rPr>
              <a:t>: In tens of degrees and knots. Omitted when less than 6 knots. Gusts indicated by a "G" followed by maximum speed.</a:t>
            </a:r>
          </a:p>
          <a:p>
            <a:endParaRPr lang="en-US" sz="1200" b="0" i="0" kern="1200" baseline="0" dirty="0" smtClean="0">
              <a:solidFill>
                <a:schemeClr val="tx1"/>
              </a:solidFill>
              <a:effectLst/>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One procedure is to use the normal approach speed plus one-half of the wind gust factors. If the normal speed is 70 knots, and the wind gusts are 15 knots, an increase of airspeed to 77 knots is appropriate. In any case, the airspeed and the number of flaps used should conform to airplane manufacturer recommendations in the AFM/POH. </a:t>
            </a:r>
          </a:p>
          <a:p>
            <a:endParaRPr lang="en-US" baseline="0" dirty="0" smtClean="0"/>
          </a:p>
          <a:p>
            <a:r>
              <a:rPr lang="en-US" baseline="0" dirty="0" smtClean="0"/>
              <a:t>Ref. Airplane flying handbook page 8-18</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Crosswind control and the ability to do is essential to a stabilized approach</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Consider wind shear – turbulence </a:t>
            </a:r>
          </a:p>
          <a:p>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237582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Note</a:t>
            </a:r>
            <a:r>
              <a:rPr lang="en-US" baseline="0" dirty="0" smtClean="0"/>
              <a:t> that the applicant must be able to demonstrate understanding of a stabilized approach, to include energy management concepts.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a:p>
        </p:txBody>
      </p:sp>
    </p:spTree>
    <p:extLst>
      <p:ext uri="{BB962C8B-B14F-4D97-AF65-F5344CB8AC3E}">
        <p14:creationId xmlns:p14="http://schemas.microsoft.com/office/powerpoint/2010/main" val="383752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Additionally the applicant must demonstrate</a:t>
            </a:r>
            <a:r>
              <a:rPr lang="en-US" baseline="0" dirty="0" smtClean="0"/>
              <a:t> the ability to </a:t>
            </a:r>
            <a:r>
              <a:rPr lang="en-US" u="sng" baseline="0" dirty="0" smtClean="0"/>
              <a:t>identify, assess and mitigate risks</a:t>
            </a:r>
            <a:r>
              <a:rPr lang="en-US" baseline="0" dirty="0" smtClean="0"/>
              <a:t>, encompassing:</a:t>
            </a:r>
          </a:p>
          <a:p>
            <a:pPr marL="0" indent="0">
              <a:buFontTx/>
              <a:buNone/>
            </a:pPr>
            <a:r>
              <a:rPr lang="en-US" baseline="0" dirty="0" smtClean="0"/>
              <a:t>Selection of runway or approach path and touchdown area based on:</a:t>
            </a:r>
          </a:p>
          <a:p>
            <a:pPr marL="457200" lvl="1" indent="0">
              <a:buFontTx/>
              <a:buNone/>
            </a:pPr>
            <a:r>
              <a:rPr lang="en-US" baseline="0" dirty="0" smtClean="0"/>
              <a:t>Pilot capability</a:t>
            </a:r>
          </a:p>
          <a:p>
            <a:pPr marL="457200" lvl="1" indent="0">
              <a:buFontTx/>
              <a:buNone/>
            </a:pPr>
            <a:r>
              <a:rPr lang="en-US" baseline="0" dirty="0" smtClean="0"/>
              <a:t>Airplane performance and limitations</a:t>
            </a:r>
          </a:p>
          <a:p>
            <a:pPr marL="457200" lvl="1" indent="0">
              <a:buFontTx/>
              <a:buNone/>
            </a:pPr>
            <a:r>
              <a:rPr lang="en-US" baseline="0" dirty="0" smtClean="0"/>
              <a:t>Available distance, and</a:t>
            </a:r>
          </a:p>
          <a:p>
            <a:pPr marL="457200" lvl="1" indent="0">
              <a:buFontTx/>
              <a:buNone/>
            </a:pPr>
            <a:r>
              <a:rPr lang="en-US" baseline="0" dirty="0" smtClean="0"/>
              <a:t>Wind</a:t>
            </a:r>
          </a:p>
          <a:p>
            <a:pPr marL="457200" lvl="1" indent="0">
              <a:buFontTx/>
              <a:buNone/>
            </a:pPr>
            <a:r>
              <a:rPr lang="en-US" baseline="0" dirty="0" smtClean="0"/>
              <a:t>Plan for the go-around and rejected landing</a:t>
            </a:r>
          </a:p>
          <a:p>
            <a:pPr marL="457200" lvl="1" indent="0">
              <a:buFontTx/>
              <a:buNone/>
            </a:pPr>
            <a:endParaRPr lang="en-US" baseline="0" dirty="0" smtClean="0"/>
          </a:p>
          <a:p>
            <a:pPr marL="457200" lvl="1" indent="0">
              <a:buFontTx/>
              <a:buNone/>
            </a:pPr>
            <a:endParaRPr lang="en-US" baseline="0" dirty="0" smtClean="0"/>
          </a:p>
          <a:p>
            <a:pPr marL="457200" lvl="1" indent="0">
              <a:buFontTx/>
              <a:buNone/>
            </a:pPr>
            <a:endParaRPr lang="en-US" baseline="0" dirty="0" smtClean="0"/>
          </a:p>
          <a:p>
            <a:pPr marL="457200" lvl="1" indent="0">
              <a:buFontTx/>
              <a:buNone/>
            </a:pPr>
            <a:endParaRPr lang="en-US" baseline="0" dirty="0" smtClean="0"/>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marL="457200" lvl="1" indent="0">
              <a:buFontTx/>
              <a:buNone/>
            </a:pPr>
            <a:endParaRPr lang="en-US" baseline="0" dirty="0" smtClean="0"/>
          </a:p>
          <a:p>
            <a:pPr marL="457200" lvl="1" indent="0">
              <a:buFontTx/>
              <a:buNone/>
            </a:pPr>
            <a:endParaRPr lang="en-US" baseline="0" dirty="0" smtClean="0"/>
          </a:p>
          <a:p>
            <a:pPr marL="685800" lvl="1" indent="-228600">
              <a:buAutoNum type="arabicPeriod"/>
            </a:pPr>
            <a:endParaRPr lang="en-US" baseline="0" dirty="0" smtClean="0"/>
          </a:p>
          <a:p>
            <a:pPr marL="685800" lvl="1" indent="-228600">
              <a:buAutoNum type="arabicPeriod"/>
            </a:pPr>
            <a:endParaRPr lang="en-US" baseline="0" dirty="0" smtClean="0"/>
          </a:p>
          <a:p>
            <a:pPr marL="685800" lvl="1" indent="-228600">
              <a:buAutoNum type="arabicPeriod"/>
            </a:pPr>
            <a:endParaRPr lang="en-US" baseline="0" dirty="0" smtClean="0"/>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1502595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applicant must demonstrate</a:t>
            </a:r>
            <a:r>
              <a:rPr lang="en-US" baseline="0" dirty="0" smtClean="0"/>
              <a:t> the ability to </a:t>
            </a:r>
          </a:p>
          <a:p>
            <a:r>
              <a:rPr lang="en-US" baseline="0" dirty="0" smtClean="0"/>
              <a:t>	establish the recommended approach and landing configuration and airspeed, and adjust pitch attitude and power as required to maintain a stabilized approach</a:t>
            </a:r>
          </a:p>
          <a:p>
            <a:endParaRPr lang="en-US" baseline="0" dirty="0" smtClean="0"/>
          </a:p>
          <a:p>
            <a:r>
              <a:rPr lang="en-US" baseline="0" dirty="0" smtClean="0"/>
              <a:t>	execute a timely go-around if the approach cannot be made within the </a:t>
            </a:r>
            <a:r>
              <a:rPr lang="en-US" u="sng" baseline="0" dirty="0" smtClean="0"/>
              <a:t>tolerances specified above </a:t>
            </a:r>
            <a:r>
              <a:rPr lang="en-US" baseline="0" dirty="0" smtClean="0"/>
              <a:t>or for any other condition that may result in an unsafe approach or landing:</a:t>
            </a:r>
          </a:p>
          <a:p>
            <a:r>
              <a:rPr lang="en-US" baseline="0" dirty="0" smtClean="0"/>
              <a:t>		published approach speed or 1.3 </a:t>
            </a:r>
            <a:r>
              <a:rPr lang="en-US" baseline="0" dirty="0" err="1" smtClean="0"/>
              <a:t>Vso</a:t>
            </a:r>
            <a:r>
              <a:rPr lang="en-US" baseline="0" dirty="0" smtClean="0"/>
              <a:t>, +10/-5 Knots with gust factor applied – what constitutes a gust?</a:t>
            </a:r>
          </a:p>
          <a:p>
            <a:endParaRPr lang="en-US" baseline="0" dirty="0" smtClean="0"/>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baseline="0" dirty="0" smtClean="0"/>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87382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31788"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30</a:t>
            </a:fld>
            <a:endParaRPr lang="en-US" altLang="en-US"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a:p>
        </p:txBody>
      </p:sp>
    </p:spTree>
    <p:extLst>
      <p:ext uri="{BB962C8B-B14F-4D97-AF65-F5344CB8AC3E}">
        <p14:creationId xmlns:p14="http://schemas.microsoft.com/office/powerpoint/2010/main" val="3679436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Acknowledge </a:t>
            </a:r>
            <a:r>
              <a:rPr lang="en-US" b="1" i="1" baseline="0" dirty="0" smtClean="0"/>
              <a:t>WINGS</a:t>
            </a:r>
            <a:r>
              <a:rPr lang="en-US" baseline="0" dirty="0" smtClean="0"/>
              <a:t>Pros that are in attendance before closing.  Have them stand to be identified.</a:t>
            </a:r>
          </a:p>
          <a:p>
            <a:endParaRPr lang="en-US" baseline="0" dirty="0" smtClean="0"/>
          </a:p>
          <a:p>
            <a:r>
              <a:rPr lang="en-US" baseline="0" dirty="0" smtClean="0"/>
              <a:t>Thank everyone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33</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smtClean="0">
                <a:latin typeface="Times New Roman" pitchFamily="18" charset="0"/>
                <a:ea typeface="ＭＳ Ｐゴシック" pitchFamily="34" charset="-128"/>
              </a:rPr>
              <a:t> </a:t>
            </a:r>
            <a:r>
              <a:rPr lang="en-US" b="1"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9151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Share the objectives with the audience</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339979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Discuss with the audience different approaches</a:t>
            </a:r>
            <a:r>
              <a:rPr lang="en-US" baseline="0" dirty="0" smtClean="0"/>
              <a:t> that we have witnessed.  Let the audience share their stories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4913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Takeoffs are</a:t>
            </a:r>
            <a:r>
              <a:rPr lang="en-US" baseline="0" dirty="0" smtClean="0"/>
              <a:t> optional but landings are mandatory.  Explain how a stabilized approach is the safest way to experience a safe landing.  Lead into the question what is a stabilized approach?  To define a stabilized approach we need to review normal approach and landing as described in the airplane flying handbook in chapter 8.  Remind the audience that all FAA Handbooks are free and available on faa.gov</a:t>
            </a:r>
          </a:p>
          <a:p>
            <a:endParaRPr lang="en-US" baseline="0" dirty="0" smtClean="0"/>
          </a:p>
          <a:p>
            <a:r>
              <a:rPr lang="en-US" baseline="0" dirty="0" smtClean="0"/>
              <a:t>Having the aircraft trimmed on the stabilized approach with help the pilot make a safe landing</a:t>
            </a:r>
          </a:p>
          <a:p>
            <a:r>
              <a:rPr lang="en-US" baseline="0" dirty="0" smtClean="0"/>
              <a:t>Having the aircraft on a stabilized approach will allow for the pilot to recognize the proper landing attitude which will help make a safe landing</a:t>
            </a:r>
          </a:p>
          <a:p>
            <a:r>
              <a:rPr lang="en-US" baseline="0" dirty="0" smtClean="0"/>
              <a:t>The aircraft on a stabilized approach will help prevent a loss of aircraft control during touchdown and roll out</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9177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Airplane flying Handbook</a:t>
            </a:r>
            <a:r>
              <a:rPr lang="en-US" baseline="0" dirty="0" smtClean="0"/>
              <a:t> </a:t>
            </a:r>
            <a:r>
              <a:rPr lang="en-US" dirty="0" smtClean="0"/>
              <a:t>Page 8-2</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32250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8-2</a:t>
            </a:r>
          </a:p>
          <a:p>
            <a:r>
              <a:rPr lang="en-US" sz="1200" b="0" i="0" u="none" strike="noStrike" kern="1200" baseline="0" dirty="0" smtClean="0">
                <a:solidFill>
                  <a:schemeClr val="tx1"/>
                </a:solidFill>
                <a:latin typeface="Times New Roman" pitchFamily="18" charset="0"/>
                <a:ea typeface="+mn-ea"/>
                <a:cs typeface="+mn-cs"/>
              </a:rPr>
              <a:t>It must be remembered that the manufacturer’s recommended procedures, including airplane configuration and airspeeds, and other information relevant to approaches and landings in a specific make and model airplane are contained in the Federal Aviation Administration (FAA)-approved Airplane Flight Manual and/or Pilot’s Operating Handbook (AFM/POH) for that airplane. If any of the information in this chapter differs from the airplane manufacturer’s recommendations as contained in the AFM/POH, the airplane manufacturer’s recommendations take precedence.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73157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Page 8-2</a:t>
            </a:r>
          </a:p>
          <a:p>
            <a:r>
              <a:rPr lang="en-US" sz="1200" b="0" i="0" u="none" strike="noStrike" kern="1200" baseline="0" dirty="0" smtClean="0">
                <a:solidFill>
                  <a:schemeClr val="tx1"/>
                </a:solidFill>
                <a:latin typeface="Times New Roman" pitchFamily="18" charset="0"/>
                <a:ea typeface="+mn-ea"/>
                <a:cs typeface="+mn-cs"/>
              </a:rPr>
              <a:t>The placement of the base leg is one of the more important judgments made by the pilot in any landing approach. </a:t>
            </a:r>
            <a:r>
              <a:rPr lang="en-US" sz="1200" b="0" i="1" u="none" strike="noStrike" kern="1200" baseline="0" dirty="0" smtClean="0">
                <a:solidFill>
                  <a:schemeClr val="tx1"/>
                </a:solidFill>
                <a:latin typeface="Times New Roman" pitchFamily="18" charset="0"/>
                <a:ea typeface="+mn-ea"/>
                <a:cs typeface="+mn-cs"/>
              </a:rPr>
              <a:t>[Figure 8-1] </a:t>
            </a:r>
            <a:r>
              <a:rPr lang="en-US" sz="1200" b="0" i="0" u="none" strike="noStrike" kern="1200" baseline="0" dirty="0" smtClean="0">
                <a:solidFill>
                  <a:schemeClr val="tx1"/>
                </a:solidFill>
                <a:latin typeface="Times New Roman" pitchFamily="18" charset="0"/>
                <a:ea typeface="+mn-ea"/>
                <a:cs typeface="+mn-cs"/>
              </a:rPr>
              <a:t>The pilot must accurately judge the altitude and distance from which a gradual, stabilized descent results in landing at the desired spot. The distance depends on the altitude of the base leg, the effect of wind, and the amount of wing flaps used. When there is a strong wind on final approach or the flaps are used to produce a steep angle of descent, the base leg must be positioned closer to the approach end of the runway than would be required with a light wind or no flaps. Normally, the landing gear is extended and the before-landing check completed prior to reaching the base leg. </a:t>
            </a:r>
          </a:p>
          <a:p>
            <a:r>
              <a:rPr lang="en-US" sz="1200" b="0" i="0" u="none" strike="noStrike" kern="1200" baseline="0" dirty="0" smtClean="0">
                <a:solidFill>
                  <a:schemeClr val="tx1"/>
                </a:solidFill>
                <a:latin typeface="Times New Roman" pitchFamily="18" charset="0"/>
                <a:ea typeface="+mn-ea"/>
                <a:cs typeface="+mn-cs"/>
              </a:rPr>
              <a:t>After turning onto the base leg, start the descent with reduced power and airspeed of approximately 1.4 VSO, which is the stalling speed with power off, landing gear and flaps down. For example, if VSO is 60 knots, the speed should be 1.4 times 60 or 84 knots. Landing flaps may be partially lowered, if desired, at this time. Full flaps are not recommended until the final approach is established. A drift correction is established and maintained to follow a ground track perpendicular to the extension of the centerline of the runway on which the landing is to be made. Since the final approach and landing are normally made into the wind, there is somewhat of a crosswind during the base leg. This requires that the airplane be angled sufficiently into the wind to prevent drifting farther away from the intended landing spot. </a:t>
            </a:r>
          </a:p>
          <a:p>
            <a:r>
              <a:rPr lang="en-US" sz="1200" b="0" i="0" u="none" strike="noStrike" kern="1200" baseline="0" dirty="0" smtClean="0">
                <a:solidFill>
                  <a:schemeClr val="tx1"/>
                </a:solidFill>
                <a:latin typeface="Times New Roman" pitchFamily="18" charset="0"/>
                <a:ea typeface="+mn-ea"/>
                <a:cs typeface="+mn-cs"/>
              </a:rPr>
              <a:t>The base leg is continued to the point where a medium to shallow-banked turn aligns the airplane’s path directly with the centerline of the landing runway. This descending turn is completed at a safe altitude and dependent upon the height of the terrain and any obstructions along the ground track. The turn to the final approach is sufficiently above the airport elevation to permit a final approach long enough to accurately estimate the resultant point of touchdown while maintaining the proper approach airspeed. This requires careful planning as to the starting point and the radius of the turn. Normally, it is recommended that the angle of bank not exceed a medium bank because the steeper the angle of bank, the higher the airspeed at which the airplane stalls. Since the base-to-final turn is made at a relatively low altitude, it is important that a stall not occur at this point. If an extremely steep bank is needed to prevent overshooting the proper final approach path, it is advisable to discontinue the approach, go around, and plan to start the turn earlier on the next approach rather than risk a hazardous situation. </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2944432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6664302" y="1236069"/>
            <a:ext cx="6849153" cy="4397827"/>
          </a:xfrm>
          <a:prstGeom prst="rect">
            <a:avLst/>
          </a:prstGeom>
        </p:spPr>
      </p:pic>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303301" y="4021946"/>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242613"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t>
            </a:r>
            <a:r>
              <a:rPr lang="en-US" sz="1800" b="1" dirty="0" smtClean="0">
                <a:solidFill>
                  <a:schemeClr val="bg1"/>
                </a:solidFill>
              </a:rPr>
              <a:t>Aviation</a:t>
            </a:r>
          </a:p>
          <a:p>
            <a:pPr>
              <a:lnSpc>
                <a:spcPct val="85000"/>
              </a:lnSpc>
              <a:spcBef>
                <a:spcPct val="0"/>
              </a:spcBef>
              <a:buFontTx/>
              <a:buNone/>
            </a:pPr>
            <a:r>
              <a:rPr lang="en-US" sz="1800" b="1" dirty="0" smtClean="0">
                <a:solidFill>
                  <a:schemeClr val="bg1"/>
                </a:solidFill>
              </a:rPr>
              <a:t>Administration</a:t>
            </a:r>
            <a:endParaRPr lang="en-US" sz="1800" b="1" dirty="0">
              <a:solidFill>
                <a:schemeClr val="bg1"/>
              </a:solidFill>
            </a:endParaRPr>
          </a:p>
        </p:txBody>
      </p:sp>
      <p:sp>
        <p:nvSpPr>
          <p:cNvPr id="15" name="Rectangle 1026"/>
          <p:cNvSpPr txBox="1">
            <a:spLocks noChangeArrowheads="1"/>
          </p:cNvSpPr>
          <p:nvPr userDrawn="1"/>
        </p:nvSpPr>
        <p:spPr bwMode="auto">
          <a:xfrm>
            <a:off x="303301" y="5435357"/>
            <a:ext cx="6040581"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AFS-850</a:t>
            </a:r>
          </a:p>
          <a:p>
            <a:pPr>
              <a:buNone/>
            </a:pPr>
            <a:r>
              <a:rPr lang="en-US" sz="2400" i="0" baseline="0" dirty="0" smtClean="0"/>
              <a:t>National FAASTeam</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4004" y="122737"/>
            <a:ext cx="884645" cy="86580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1" y="604202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27423" y="6182256"/>
            <a:ext cx="583194" cy="522812"/>
          </a:xfrm>
          <a:prstGeom prst="rect">
            <a:avLst/>
          </a:prstGeom>
        </p:spPr>
      </p:pic>
      <p:sp>
        <p:nvSpPr>
          <p:cNvPr id="5" name="TextBox 4"/>
          <p:cNvSpPr txBox="1"/>
          <p:nvPr userDrawn="1"/>
        </p:nvSpPr>
        <p:spPr bwMode="auto">
          <a:xfrm>
            <a:off x="7841701" y="6207322"/>
            <a:ext cx="20572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050" b="1" dirty="0" smtClean="0">
                <a:solidFill>
                  <a:schemeClr val="bg1"/>
                </a:solidFill>
                <a:latin typeface="+mn-lt"/>
              </a:rPr>
              <a:t>Federal</a:t>
            </a:r>
            <a:r>
              <a:rPr lang="en-US" sz="1050" b="1" baseline="0" dirty="0" smtClean="0">
                <a:solidFill>
                  <a:schemeClr val="bg1"/>
                </a:solidFill>
                <a:latin typeface="+mn-lt"/>
              </a:rPr>
              <a:t> Aviation Administration</a:t>
            </a:r>
            <a:endParaRPr lang="en-US" sz="105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13330" y="34708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13330" y="1798866"/>
            <a:ext cx="7191803" cy="1868294"/>
          </a:xfrm>
        </p:spPr>
        <p:txBody>
          <a:bodyPr/>
          <a:lstStyle/>
          <a:p>
            <a:r>
              <a:rPr lang="en-US" dirty="0" smtClean="0"/>
              <a:t>Topic of the Month – April</a:t>
            </a:r>
          </a:p>
          <a:p>
            <a:r>
              <a:rPr lang="en-US" dirty="0" smtClean="0"/>
              <a:t>Stabilized </a:t>
            </a:r>
            <a:r>
              <a:rPr lang="en-US" dirty="0"/>
              <a:t>Approach and Go-Around For the GA Pilot</a:t>
            </a:r>
          </a:p>
          <a:p>
            <a:endParaRPr lang="en-US" dirty="0" smtClean="0"/>
          </a:p>
        </p:txBody>
      </p:sp>
      <p:sp>
        <p:nvSpPr>
          <p:cNvPr id="32785" name="Text Box 17"/>
          <p:cNvSpPr txBox="1">
            <a:spLocks noChangeArrowheads="1"/>
          </p:cNvSpPr>
          <p:nvPr/>
        </p:nvSpPr>
        <p:spPr bwMode="auto">
          <a:xfrm>
            <a:off x="1894536" y="402633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94536" y="4427409"/>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00985" y="476291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Approach</a:t>
            </a:r>
            <a:endParaRPr lang="en-US" dirty="0"/>
          </a:p>
        </p:txBody>
      </p:sp>
      <p:sp>
        <p:nvSpPr>
          <p:cNvPr id="3" name="Content Placeholder 2"/>
          <p:cNvSpPr>
            <a:spLocks noGrp="1"/>
          </p:cNvSpPr>
          <p:nvPr>
            <p:ph idx="1"/>
          </p:nvPr>
        </p:nvSpPr>
        <p:spPr>
          <a:xfrm>
            <a:off x="246918" y="1240512"/>
            <a:ext cx="8050213" cy="3270671"/>
          </a:xfrm>
        </p:spPr>
        <p:txBody>
          <a:bodyPr/>
          <a:lstStyle/>
          <a:p>
            <a:pPr marL="0" indent="0">
              <a:buNone/>
            </a:pPr>
            <a:r>
              <a:rPr lang="en-US" b="0" dirty="0">
                <a:solidFill>
                  <a:srgbClr val="211D1E"/>
                </a:solidFill>
              </a:rPr>
              <a:t>After the base-to-final approach turn is completed, the longitudinal axis of the airplane is aligned with the centerline of the runway or landing surface so that drift (if any) is recognized immediately. On a normal approach, with no wind drift, the longitudinal axis is kept aligned with the runway centerline throughout the approach and landing.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131" y="2780868"/>
            <a:ext cx="3856794" cy="2564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18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Approach</a:t>
            </a:r>
            <a:endParaRPr lang="en-US" dirty="0"/>
          </a:p>
        </p:txBody>
      </p:sp>
      <p:sp>
        <p:nvSpPr>
          <p:cNvPr id="3" name="Content Placeholder 2"/>
          <p:cNvSpPr>
            <a:spLocks noGrp="1"/>
          </p:cNvSpPr>
          <p:nvPr>
            <p:ph idx="1"/>
          </p:nvPr>
        </p:nvSpPr>
        <p:spPr>
          <a:xfrm>
            <a:off x="2019301" y="1508126"/>
            <a:ext cx="8050213" cy="1860108"/>
          </a:xfrm>
        </p:spPr>
        <p:txBody>
          <a:bodyPr/>
          <a:lstStyle/>
          <a:p>
            <a:pPr marL="0" indent="0">
              <a:buNone/>
            </a:pPr>
            <a:r>
              <a:rPr lang="en-US" b="0" dirty="0">
                <a:cs typeface="Times" panose="02020603050405020304" pitchFamily="18" charset="0"/>
              </a:rPr>
              <a:t>A stabilized descent angle is controlled throughout the approach so that the airplane lands in the center of the first third of the runway. </a:t>
            </a:r>
            <a:endParaRPr lang="en-US" dirty="0">
              <a:cs typeface="Times" panose="02020603050405020304" pitchFamily="18"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3322598" y="3218900"/>
            <a:ext cx="5956441" cy="2496763"/>
          </a:xfrm>
          <a:prstGeom prst="rect">
            <a:avLst/>
          </a:prstGeom>
        </p:spPr>
      </p:pic>
    </p:spTree>
    <p:extLst>
      <p:ext uri="{BB962C8B-B14F-4D97-AF65-F5344CB8AC3E}">
        <p14:creationId xmlns:p14="http://schemas.microsoft.com/office/powerpoint/2010/main" val="314077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Stabilized Final Approach</a:t>
            </a:r>
            <a:endParaRPr lang="en-US" dirty="0"/>
          </a:p>
        </p:txBody>
      </p:sp>
      <p:sp>
        <p:nvSpPr>
          <p:cNvPr id="3" name="Content Placeholder 2"/>
          <p:cNvSpPr>
            <a:spLocks noGrp="1"/>
          </p:cNvSpPr>
          <p:nvPr>
            <p:ph idx="1"/>
          </p:nvPr>
        </p:nvSpPr>
        <p:spPr/>
        <p:txBody>
          <a:bodyPr/>
          <a:lstStyle/>
          <a:p>
            <a:r>
              <a:rPr lang="en-US" b="0" dirty="0">
                <a:solidFill>
                  <a:srgbClr val="211D1E"/>
                </a:solidFill>
              </a:rPr>
              <a:t>The objective of a good, stabilized final approach is to descend at an angle and airspeed that permits the airplane to reach the desired touchdown point at an airspeed that results in minimum floating just before touchdown; in essence, a semi-stalled condition. </a:t>
            </a:r>
            <a:endParaRPr lang="en-US" b="0" dirty="0" smtClean="0">
              <a:solidFill>
                <a:srgbClr val="211D1E"/>
              </a:solidFill>
            </a:endParaRPr>
          </a:p>
          <a:p>
            <a:r>
              <a:rPr lang="en-US" b="0" dirty="0">
                <a:solidFill>
                  <a:srgbClr val="211D1E"/>
                </a:solidFill>
              </a:rPr>
              <a:t>B</a:t>
            </a:r>
            <a:r>
              <a:rPr lang="en-US" b="0" dirty="0" smtClean="0">
                <a:solidFill>
                  <a:srgbClr val="211D1E"/>
                </a:solidFill>
              </a:rPr>
              <a:t>oth </a:t>
            </a:r>
            <a:r>
              <a:rPr lang="en-US" b="0" dirty="0">
                <a:solidFill>
                  <a:srgbClr val="211D1E"/>
                </a:solidFill>
              </a:rPr>
              <a:t>the descent angle and the </a:t>
            </a:r>
            <a:r>
              <a:rPr lang="en-US" b="0" dirty="0" smtClean="0">
                <a:solidFill>
                  <a:srgbClr val="211D1E"/>
                </a:solidFill>
              </a:rPr>
              <a:t>airspeed must </a:t>
            </a:r>
            <a:r>
              <a:rPr lang="en-US" b="0" dirty="0">
                <a:solidFill>
                  <a:srgbClr val="211D1E"/>
                </a:solidFill>
              </a:rPr>
              <a:t>be accurately controlled.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spTree>
    <p:extLst>
      <p:ext uri="{BB962C8B-B14F-4D97-AF65-F5344CB8AC3E}">
        <p14:creationId xmlns:p14="http://schemas.microsoft.com/office/powerpoint/2010/main" val="9591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Flaps</a:t>
            </a:r>
            <a:endParaRPr lang="en-US" dirty="0"/>
          </a:p>
        </p:txBody>
      </p:sp>
      <p:sp>
        <p:nvSpPr>
          <p:cNvPr id="3" name="Content Placeholder 2"/>
          <p:cNvSpPr>
            <a:spLocks noGrp="1"/>
          </p:cNvSpPr>
          <p:nvPr>
            <p:ph idx="1"/>
          </p:nvPr>
        </p:nvSpPr>
        <p:spPr/>
        <p:txBody>
          <a:bodyPr/>
          <a:lstStyle/>
          <a:p>
            <a:pPr marL="0" indent="0">
              <a:buNone/>
            </a:pPr>
            <a:r>
              <a:rPr lang="en-US" b="0" dirty="0">
                <a:solidFill>
                  <a:srgbClr val="211D1E"/>
                </a:solidFill>
              </a:rPr>
              <a:t>Flap extension has a definite effect on the airplane’s pitch behavior. The increased camber from flap deflection produces lift primarily on the rear portion of the wing. This produces a nose-down pitching moment; however, the change in tail loads from the downwash deflected by the flaps over the horizontal tail has a significant influence on the pitching moment. Consequently, pitch behavior depends on the design features of the particular airplane</a:t>
            </a:r>
            <a:r>
              <a:rPr lang="en-US" b="0" dirty="0">
                <a:solidFill>
                  <a:srgbClr val="211D1E"/>
                </a:solidFill>
                <a:latin typeface="Times" panose="02020603050405020304" pitchFamily="18" charset="0"/>
              </a:rPr>
              <a:t>.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22842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Flaps</a:t>
            </a:r>
            <a:endParaRPr lang="en-US" dirty="0"/>
          </a:p>
        </p:txBody>
      </p:sp>
      <p:sp>
        <p:nvSpPr>
          <p:cNvPr id="3" name="Content Placeholder 2"/>
          <p:cNvSpPr>
            <a:spLocks noGrp="1"/>
          </p:cNvSpPr>
          <p:nvPr>
            <p:ph idx="1"/>
          </p:nvPr>
        </p:nvSpPr>
        <p:spPr>
          <a:xfrm>
            <a:off x="2019301" y="1508126"/>
            <a:ext cx="8050213" cy="1454994"/>
          </a:xfrm>
        </p:spPr>
        <p:txBody>
          <a:bodyPr/>
          <a:lstStyle/>
          <a:p>
            <a:pPr marL="0" indent="0">
              <a:buNone/>
            </a:pPr>
            <a:r>
              <a:rPr lang="en-US" b="0" dirty="0">
                <a:solidFill>
                  <a:srgbClr val="211D1E"/>
                </a:solidFill>
              </a:rPr>
              <a:t>When the flaps are lowered, the airspeed decreases unless the power is increased or the pitch attitude lowered.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2833457" y="2834431"/>
            <a:ext cx="6696075" cy="2809875"/>
          </a:xfrm>
          <a:prstGeom prst="rect">
            <a:avLst/>
          </a:prstGeom>
        </p:spPr>
      </p:pic>
    </p:spTree>
    <p:extLst>
      <p:ext uri="{BB962C8B-B14F-4D97-AF65-F5344CB8AC3E}">
        <p14:creationId xmlns:p14="http://schemas.microsoft.com/office/powerpoint/2010/main" val="317958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Stabilized Approach Concept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sp>
        <p:nvSpPr>
          <p:cNvPr id="3" name="Content Placeholder 2"/>
          <p:cNvSpPr>
            <a:spLocks noGrp="1"/>
          </p:cNvSpPr>
          <p:nvPr>
            <p:ph idx="1"/>
          </p:nvPr>
        </p:nvSpPr>
        <p:spPr>
          <a:xfrm>
            <a:off x="763860" y="1247472"/>
            <a:ext cx="8050213" cy="2878680"/>
          </a:xfrm>
        </p:spPr>
        <p:txBody>
          <a:bodyPr/>
          <a:lstStyle/>
          <a:p>
            <a:pPr marL="0" indent="0">
              <a:buNone/>
            </a:pPr>
            <a:r>
              <a:rPr lang="en-US" b="0" dirty="0">
                <a:solidFill>
                  <a:srgbClr val="211D1E"/>
                </a:solidFill>
              </a:rPr>
              <a:t>A stabilized approach is one in which the pilot establishes and maintains a constant angle glide path towards a predetermined point on the landing runway. It is based on the pilot’s judgment of certain visual clues and depends on the maintenance of a constant final descent airspeed and configuration.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354" y="3547131"/>
            <a:ext cx="3125865" cy="2078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961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Stabilized Approach</a:t>
            </a:r>
            <a:endParaRPr lang="en-US" dirty="0"/>
          </a:p>
        </p:txBody>
      </p:sp>
      <p:sp>
        <p:nvSpPr>
          <p:cNvPr id="3" name="Content Placeholder 2"/>
          <p:cNvSpPr>
            <a:spLocks noGrp="1"/>
          </p:cNvSpPr>
          <p:nvPr>
            <p:ph idx="1"/>
          </p:nvPr>
        </p:nvSpPr>
        <p:spPr/>
        <p:txBody>
          <a:bodyPr/>
          <a:lstStyle/>
          <a:p>
            <a:r>
              <a:rPr lang="en-US" b="0" dirty="0"/>
              <a:t>The objective of a stabilized approach is to select an appropriate touchdown point on the runway, and adjust the glide path so that the true aiming point and the desired touchdown point basically coincide </a:t>
            </a:r>
            <a:endParaRPr lang="en-US" b="0" dirty="0" smtClean="0"/>
          </a:p>
          <a:p>
            <a:r>
              <a:rPr lang="en-US" b="0" dirty="0"/>
              <a:t>It is essential that deviations from the desired glide path be detected early so that only slight and infrequent adjustments to glide path are required. </a:t>
            </a:r>
            <a:endParaRPr lang="en-US" b="0"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231629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Stabilized Approach</a:t>
            </a:r>
            <a:endParaRPr lang="en-US" dirty="0"/>
          </a:p>
        </p:txBody>
      </p:sp>
      <p:pic>
        <p:nvPicPr>
          <p:cNvPr id="5" name="Content Placeholder 4"/>
          <p:cNvPicPr>
            <a:picLocks noGrp="1" noChangeAspect="1"/>
          </p:cNvPicPr>
          <p:nvPr>
            <p:ph idx="1"/>
          </p:nvPr>
        </p:nvPicPr>
        <p:blipFill>
          <a:blip r:embed="rId3"/>
          <a:stretch>
            <a:fillRect/>
          </a:stretch>
        </p:blipFill>
        <p:spPr>
          <a:xfrm>
            <a:off x="1952626" y="1742926"/>
            <a:ext cx="8050213" cy="3273240"/>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spTree>
    <p:extLst>
      <p:ext uri="{BB962C8B-B14F-4D97-AF65-F5344CB8AC3E}">
        <p14:creationId xmlns:p14="http://schemas.microsoft.com/office/powerpoint/2010/main" val="352634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Unstabilized Approach</a:t>
            </a:r>
            <a:endParaRPr lang="en-US" dirty="0"/>
          </a:p>
        </p:txBody>
      </p:sp>
      <p:pic>
        <p:nvPicPr>
          <p:cNvPr id="5" name="Content Placeholder 4"/>
          <p:cNvPicPr>
            <a:picLocks noGrp="1" noChangeAspect="1"/>
          </p:cNvPicPr>
          <p:nvPr>
            <p:ph idx="1"/>
          </p:nvPr>
        </p:nvPicPr>
        <p:blipFill>
          <a:blip r:embed="rId3"/>
          <a:stretch>
            <a:fillRect/>
          </a:stretch>
        </p:blipFill>
        <p:spPr>
          <a:xfrm>
            <a:off x="2019301" y="2050100"/>
            <a:ext cx="8050213" cy="3307077"/>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Tree>
    <p:extLst>
      <p:ext uri="{BB962C8B-B14F-4D97-AF65-F5344CB8AC3E}">
        <p14:creationId xmlns:p14="http://schemas.microsoft.com/office/powerpoint/2010/main" val="132655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Go-Arounds (Rejected Landing)</a:t>
            </a:r>
            <a:endParaRPr lang="en-US" dirty="0"/>
          </a:p>
        </p:txBody>
      </p:sp>
      <p:sp>
        <p:nvSpPr>
          <p:cNvPr id="3" name="Content Placeholder 2"/>
          <p:cNvSpPr>
            <a:spLocks noGrp="1"/>
          </p:cNvSpPr>
          <p:nvPr>
            <p:ph idx="1"/>
          </p:nvPr>
        </p:nvSpPr>
        <p:spPr>
          <a:xfrm>
            <a:off x="2194718" y="1153263"/>
            <a:ext cx="8050213" cy="1281374"/>
          </a:xfrm>
        </p:spPr>
        <p:txBody>
          <a:bodyPr/>
          <a:lstStyle/>
          <a:p>
            <a:pPr marL="0" indent="0">
              <a:buNone/>
            </a:pPr>
            <a:r>
              <a:rPr lang="en-US" sz="3200" b="0" dirty="0">
                <a:solidFill>
                  <a:srgbClr val="211D1E"/>
                </a:solidFill>
              </a:rPr>
              <a:t>Whenever landing conditions are not satisfactory, a go-around is warranted. </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076" y="2633812"/>
            <a:ext cx="4108717" cy="27318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94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77" y="198021"/>
            <a:ext cx="8890354" cy="994172"/>
          </a:xfrm>
        </p:spPr>
        <p:txBody>
          <a:bodyPr/>
          <a:lstStyle/>
          <a:p>
            <a:r>
              <a:rPr lang="en-US" b="1" i="1" dirty="0" smtClean="0"/>
              <a:t>WINGS</a:t>
            </a:r>
            <a:r>
              <a:rPr lang="en-US" dirty="0" smtClean="0"/>
              <a:t> Pilot Proficiency Program</a:t>
            </a:r>
            <a:endParaRPr lang="en-US" dirty="0"/>
          </a:p>
        </p:txBody>
      </p:sp>
      <p:sp>
        <p:nvSpPr>
          <p:cNvPr id="3" name="Content Placeholder 2"/>
          <p:cNvSpPr>
            <a:spLocks noGrp="1"/>
          </p:cNvSpPr>
          <p:nvPr>
            <p:ph idx="1"/>
          </p:nvPr>
        </p:nvSpPr>
        <p:spPr>
          <a:xfrm>
            <a:off x="333820" y="1176767"/>
            <a:ext cx="4996289" cy="3775913"/>
          </a:xfrm>
        </p:spPr>
        <p:txBody>
          <a:bodyPr>
            <a:normAutofit fontScale="85000" lnSpcReduction="20000"/>
          </a:bodyPr>
          <a:lstStyle/>
          <a:p>
            <a:pPr>
              <a:buFont typeface="Wingdings" panose="05000000000000000000" pitchFamily="2" charset="2"/>
              <a:buChar char="ü"/>
            </a:pPr>
            <a:r>
              <a:rPr lang="en-US" dirty="0" smtClean="0"/>
              <a:t>Please initial registration sheet if you preregistered</a:t>
            </a:r>
          </a:p>
          <a:p>
            <a:pPr>
              <a:buFont typeface="Wingdings" panose="05000000000000000000" pitchFamily="2" charset="2"/>
              <a:buChar char="q"/>
            </a:pPr>
            <a:r>
              <a:rPr lang="en-US" dirty="0" smtClean="0"/>
              <a:t>If you did not preregister:</a:t>
            </a:r>
          </a:p>
          <a:p>
            <a:pPr marL="685800" lvl="1" indent="-342900">
              <a:buFont typeface="+mj-lt"/>
              <a:buAutoNum type="arabicPeriod"/>
            </a:pPr>
            <a:r>
              <a:rPr lang="en-US" dirty="0" smtClean="0"/>
              <a:t>Please go to faasafety.gov and on the home page locate this seminar under upcoming seminars and register for this seminar &amp;</a:t>
            </a:r>
          </a:p>
          <a:p>
            <a:pPr marL="685800" lvl="1" indent="-342900">
              <a:buFont typeface="+mj-lt"/>
              <a:buAutoNum type="arabicPeriod"/>
            </a:pPr>
            <a:r>
              <a:rPr lang="en-US" dirty="0" smtClean="0"/>
              <a:t>Complete the sign in sheet with your name, email address (associated with faasafety.gov account), &amp; phone number.  </a:t>
            </a:r>
          </a:p>
          <a:p>
            <a:pPr marL="685800" lvl="1" indent="-342900">
              <a:buFont typeface="+mj-lt"/>
              <a:buAutoNum type="arabicPeriod"/>
            </a:pPr>
            <a:r>
              <a:rPr lang="en-US" dirty="0" smtClean="0"/>
              <a:t>Please </a:t>
            </a:r>
            <a:r>
              <a:rPr lang="en-US" b="1" u="sng" dirty="0" smtClean="0"/>
              <a:t>PRINT LEGIBLY</a:t>
            </a:r>
          </a:p>
          <a:p>
            <a:pPr lvl="1"/>
            <a:endParaRPr lang="en-US" dirty="0" smtClean="0"/>
          </a:p>
          <a:p>
            <a:pPr marL="0" indent="0">
              <a:buNone/>
            </a:pPr>
            <a:endParaRPr lang="en-US" dirty="0"/>
          </a:p>
        </p:txBody>
      </p:sp>
      <p:sp>
        <p:nvSpPr>
          <p:cNvPr id="4" name="Slide Number Placeholder 3"/>
          <p:cNvSpPr>
            <a:spLocks noGrp="1"/>
          </p:cNvSpPr>
          <p:nvPr>
            <p:ph type="sldNum" sz="quarter" idx="4294967295"/>
          </p:nvPr>
        </p:nvSpPr>
        <p:spPr/>
        <p:txBody>
          <a:bodyPr/>
          <a:lstStyle/>
          <a:p>
            <a:endParaRPr lang="en-US" dirty="0"/>
          </a:p>
        </p:txBody>
      </p:sp>
      <p:pic>
        <p:nvPicPr>
          <p:cNvPr id="5"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65" r="20389"/>
          <a:stretch/>
        </p:blipFill>
        <p:spPr bwMode="auto">
          <a:xfrm>
            <a:off x="8489034" y="1583473"/>
            <a:ext cx="3085931" cy="3577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03385" y="4952680"/>
            <a:ext cx="8157736" cy="415498"/>
          </a:xfrm>
          <a:prstGeom prst="rect">
            <a:avLst/>
          </a:prstGeom>
          <a:noFill/>
        </p:spPr>
        <p:txBody>
          <a:bodyPr wrap="square" rtlCol="0">
            <a:spAutoFit/>
          </a:bodyPr>
          <a:lstStyle/>
          <a:p>
            <a:pPr>
              <a:buNone/>
            </a:pPr>
            <a:r>
              <a:rPr lang="en-US" sz="2100" dirty="0"/>
              <a:t>To learn more about </a:t>
            </a:r>
            <a:r>
              <a:rPr lang="en-US" sz="2100" b="1" i="1" dirty="0"/>
              <a:t>WINGS</a:t>
            </a:r>
            <a:r>
              <a:rPr lang="en-US" sz="2100" dirty="0"/>
              <a:t> contact your local </a:t>
            </a:r>
            <a:r>
              <a:rPr lang="en-US" sz="2100" b="1" i="1" dirty="0"/>
              <a:t>WINGS</a:t>
            </a:r>
            <a:r>
              <a:rPr lang="en-US" sz="2100" dirty="0"/>
              <a:t>Pro</a:t>
            </a:r>
          </a:p>
        </p:txBody>
      </p:sp>
    </p:spTree>
    <p:extLst>
      <p:ext uri="{BB962C8B-B14F-4D97-AF65-F5344CB8AC3E}">
        <p14:creationId xmlns:p14="http://schemas.microsoft.com/office/powerpoint/2010/main" val="2517237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Go-Arounds (Rejected Landing)</a:t>
            </a:r>
            <a:endParaRPr lang="en-US" dirty="0"/>
          </a:p>
        </p:txBody>
      </p:sp>
      <p:sp>
        <p:nvSpPr>
          <p:cNvPr id="3" name="Content Placeholder 2"/>
          <p:cNvSpPr>
            <a:spLocks noGrp="1"/>
          </p:cNvSpPr>
          <p:nvPr>
            <p:ph idx="1"/>
          </p:nvPr>
        </p:nvSpPr>
        <p:spPr/>
        <p:txBody>
          <a:bodyPr/>
          <a:lstStyle/>
          <a:p>
            <a:r>
              <a:rPr lang="en-US" b="0" dirty="0">
                <a:solidFill>
                  <a:srgbClr val="211D1E"/>
                </a:solidFill>
              </a:rPr>
              <a:t>There are many factors that can contribute to unsatisfactory landing conditions </a:t>
            </a:r>
            <a:endParaRPr lang="en-US" b="0" dirty="0" smtClean="0">
              <a:solidFill>
                <a:srgbClr val="211D1E"/>
              </a:solidFill>
            </a:endParaRPr>
          </a:p>
          <a:p>
            <a:pPr lvl="1"/>
            <a:r>
              <a:rPr lang="en-US" b="0" dirty="0">
                <a:solidFill>
                  <a:srgbClr val="211D1E"/>
                </a:solidFill>
              </a:rPr>
              <a:t>air traffic control (ATC) requirements, </a:t>
            </a:r>
            <a:endParaRPr lang="en-US" b="0" dirty="0" smtClean="0">
              <a:solidFill>
                <a:srgbClr val="211D1E"/>
              </a:solidFill>
            </a:endParaRPr>
          </a:p>
          <a:p>
            <a:pPr lvl="1"/>
            <a:r>
              <a:rPr lang="en-US" b="0" dirty="0" smtClean="0">
                <a:solidFill>
                  <a:srgbClr val="211D1E"/>
                </a:solidFill>
              </a:rPr>
              <a:t>unexpected </a:t>
            </a:r>
            <a:r>
              <a:rPr lang="en-US" b="0" dirty="0">
                <a:solidFill>
                  <a:srgbClr val="211D1E"/>
                </a:solidFill>
              </a:rPr>
              <a:t>appearance of hazards on the runway</a:t>
            </a:r>
            <a:r>
              <a:rPr lang="en-US" b="0" dirty="0" smtClean="0">
                <a:solidFill>
                  <a:srgbClr val="211D1E"/>
                </a:solidFill>
              </a:rPr>
              <a:t>,</a:t>
            </a:r>
          </a:p>
          <a:p>
            <a:pPr lvl="1"/>
            <a:r>
              <a:rPr lang="en-US" b="0" dirty="0" smtClean="0">
                <a:solidFill>
                  <a:srgbClr val="211D1E"/>
                </a:solidFill>
              </a:rPr>
              <a:t> </a:t>
            </a:r>
            <a:r>
              <a:rPr lang="en-US" b="0" dirty="0">
                <a:solidFill>
                  <a:srgbClr val="211D1E"/>
                </a:solidFill>
              </a:rPr>
              <a:t>overtaking another airplane, </a:t>
            </a:r>
            <a:endParaRPr lang="en-US" b="0" dirty="0" smtClean="0">
              <a:solidFill>
                <a:srgbClr val="211D1E"/>
              </a:solidFill>
            </a:endParaRPr>
          </a:p>
          <a:p>
            <a:pPr lvl="1"/>
            <a:r>
              <a:rPr lang="en-US" b="0" dirty="0" smtClean="0">
                <a:solidFill>
                  <a:srgbClr val="211D1E"/>
                </a:solidFill>
              </a:rPr>
              <a:t>wind </a:t>
            </a:r>
            <a:r>
              <a:rPr lang="en-US" b="0" dirty="0">
                <a:solidFill>
                  <a:srgbClr val="211D1E"/>
                </a:solidFill>
              </a:rPr>
              <a:t>shear, </a:t>
            </a:r>
            <a:endParaRPr lang="en-US" b="0" dirty="0" smtClean="0">
              <a:solidFill>
                <a:srgbClr val="211D1E"/>
              </a:solidFill>
            </a:endParaRPr>
          </a:p>
          <a:p>
            <a:pPr lvl="1"/>
            <a:r>
              <a:rPr lang="en-US" b="0" dirty="0" smtClean="0">
                <a:solidFill>
                  <a:srgbClr val="211D1E"/>
                </a:solidFill>
              </a:rPr>
              <a:t>wake </a:t>
            </a:r>
            <a:r>
              <a:rPr lang="en-US" b="0" dirty="0">
                <a:solidFill>
                  <a:srgbClr val="211D1E"/>
                </a:solidFill>
              </a:rPr>
              <a:t>turbulence, </a:t>
            </a:r>
            <a:endParaRPr lang="en-US" b="0" dirty="0" smtClean="0">
              <a:solidFill>
                <a:srgbClr val="211D1E"/>
              </a:solidFill>
            </a:endParaRPr>
          </a:p>
          <a:p>
            <a:pPr lvl="1"/>
            <a:r>
              <a:rPr lang="en-US" b="0" dirty="0" smtClean="0">
                <a:solidFill>
                  <a:srgbClr val="211D1E"/>
                </a:solidFill>
              </a:rPr>
              <a:t>mechanical </a:t>
            </a:r>
            <a:r>
              <a:rPr lang="en-US" b="0" dirty="0">
                <a:solidFill>
                  <a:srgbClr val="211D1E"/>
                </a:solidFill>
              </a:rPr>
              <a:t>failure, and/or </a:t>
            </a:r>
            <a:endParaRPr lang="en-US" b="0" dirty="0" smtClean="0">
              <a:solidFill>
                <a:srgbClr val="211D1E"/>
              </a:solidFill>
            </a:endParaRPr>
          </a:p>
          <a:p>
            <a:pPr lvl="1"/>
            <a:r>
              <a:rPr lang="en-US" b="0" dirty="0" smtClean="0">
                <a:solidFill>
                  <a:srgbClr val="211D1E"/>
                </a:solidFill>
              </a:rPr>
              <a:t>an </a:t>
            </a:r>
            <a:r>
              <a:rPr lang="en-US" b="0" dirty="0">
                <a:solidFill>
                  <a:srgbClr val="211D1E"/>
                </a:solidFill>
              </a:rPr>
              <a:t>unstable approach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Tree>
    <p:extLst>
      <p:ext uri="{BB962C8B-B14F-4D97-AF65-F5344CB8AC3E}">
        <p14:creationId xmlns:p14="http://schemas.microsoft.com/office/powerpoint/2010/main" val="16853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Go-Arounds (Rejected Landing)</a:t>
            </a:r>
            <a:endParaRPr lang="en-US" dirty="0"/>
          </a:p>
        </p:txBody>
      </p:sp>
      <p:sp>
        <p:nvSpPr>
          <p:cNvPr id="3" name="Content Placeholder 2"/>
          <p:cNvSpPr>
            <a:spLocks noGrp="1"/>
          </p:cNvSpPr>
          <p:nvPr>
            <p:ph idx="1"/>
          </p:nvPr>
        </p:nvSpPr>
        <p:spPr/>
        <p:txBody>
          <a:bodyPr/>
          <a:lstStyle/>
          <a:p>
            <a:r>
              <a:rPr lang="en-US" b="0" dirty="0">
                <a:solidFill>
                  <a:srgbClr val="211D1E"/>
                </a:solidFill>
              </a:rPr>
              <a:t>The assumption that an aborted landing is invariably the consequence of a poor approach, which in turn is due to insufficient experience or skill, is a fallacy. </a:t>
            </a:r>
            <a:endParaRPr lang="en-US" b="0" dirty="0" smtClean="0">
              <a:solidFill>
                <a:srgbClr val="211D1E"/>
              </a:solidFill>
            </a:endParaRPr>
          </a:p>
          <a:p>
            <a:r>
              <a:rPr lang="en-US" b="0" dirty="0" smtClean="0">
                <a:solidFill>
                  <a:srgbClr val="211D1E"/>
                </a:solidFill>
              </a:rPr>
              <a:t>The </a:t>
            </a:r>
            <a:r>
              <a:rPr lang="en-US" b="0" dirty="0">
                <a:solidFill>
                  <a:srgbClr val="211D1E"/>
                </a:solidFill>
              </a:rPr>
              <a:t>go-around maneuver is an alternative to any approach and/or landing. </a:t>
            </a:r>
            <a:endParaRPr lang="en-US" b="0" dirty="0" smtClean="0">
              <a:solidFill>
                <a:srgbClr val="211D1E"/>
              </a:solidFill>
            </a:endParaRPr>
          </a:p>
          <a:p>
            <a:r>
              <a:rPr lang="en-US" b="0" dirty="0" smtClean="0">
                <a:solidFill>
                  <a:srgbClr val="211D1E"/>
                </a:solidFill>
              </a:rPr>
              <a:t>Once the decision to go-around has been made STICK TO IT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spTree>
    <p:extLst>
      <p:ext uri="{BB962C8B-B14F-4D97-AF65-F5344CB8AC3E}">
        <p14:creationId xmlns:p14="http://schemas.microsoft.com/office/powerpoint/2010/main" val="99578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Go-Arounds (Rejected Landing)</a:t>
            </a:r>
            <a:endParaRPr lang="en-US" dirty="0"/>
          </a:p>
        </p:txBody>
      </p:sp>
      <p:sp>
        <p:nvSpPr>
          <p:cNvPr id="3" name="Content Placeholder 2"/>
          <p:cNvSpPr>
            <a:spLocks noGrp="1"/>
          </p:cNvSpPr>
          <p:nvPr>
            <p:ph idx="1"/>
          </p:nvPr>
        </p:nvSpPr>
        <p:spPr>
          <a:xfrm>
            <a:off x="203201" y="1156433"/>
            <a:ext cx="5771905" cy="4391025"/>
          </a:xfrm>
        </p:spPr>
        <p:txBody>
          <a:bodyPr/>
          <a:lstStyle/>
          <a:p>
            <a:r>
              <a:rPr lang="en-US" dirty="0" smtClean="0"/>
              <a:t>There are many reasons for go-arounds that are not always related to pilot’s ability to fly a stabilized approach.</a:t>
            </a:r>
          </a:p>
          <a:p>
            <a:r>
              <a:rPr lang="en-US" dirty="0" smtClean="0"/>
              <a:t>With each landing the pilot needs to consider (brief) the go-around prior to landing.</a:t>
            </a:r>
          </a:p>
          <a:p>
            <a:r>
              <a:rPr lang="en-US" dirty="0" smtClean="0"/>
              <a:t>The pilot needs a plan before the plan is needed.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6432306" y="1508126"/>
            <a:ext cx="5200650" cy="2962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862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to Practice</a:t>
            </a:r>
            <a:endParaRPr lang="en-US" dirty="0"/>
          </a:p>
        </p:txBody>
      </p:sp>
      <p:sp>
        <p:nvSpPr>
          <p:cNvPr id="3" name="Content Placeholder 2"/>
          <p:cNvSpPr>
            <a:spLocks noGrp="1"/>
          </p:cNvSpPr>
          <p:nvPr>
            <p:ph idx="1"/>
          </p:nvPr>
        </p:nvSpPr>
        <p:spPr>
          <a:xfrm>
            <a:off x="2019301" y="1508126"/>
            <a:ext cx="8050213" cy="1061455"/>
          </a:xfrm>
        </p:spPr>
        <p:txBody>
          <a:bodyPr/>
          <a:lstStyle/>
          <a:p>
            <a:pPr>
              <a:buFont typeface="Wingdings" panose="05000000000000000000" pitchFamily="2" charset="2"/>
              <a:buChar char="q"/>
            </a:pPr>
            <a:r>
              <a:rPr lang="en-US" i="1" dirty="0" smtClean="0">
                <a:cs typeface="Times" panose="02020603050405020304" pitchFamily="18" charset="0"/>
              </a:rPr>
              <a:t>WINGS</a:t>
            </a:r>
            <a:r>
              <a:rPr lang="en-US" dirty="0" smtClean="0">
                <a:cs typeface="Times" panose="02020603050405020304" pitchFamily="18" charset="0"/>
              </a:rPr>
              <a:t> Flight Topic 1 ASEL – A070405-07</a:t>
            </a:r>
            <a:endParaRPr lang="en-US" dirty="0">
              <a:cs typeface="Times" panose="02020603050405020304" pitchFamily="18"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3086100" y="2390775"/>
            <a:ext cx="6019800" cy="2076450"/>
          </a:xfrm>
          <a:prstGeom prst="rect">
            <a:avLst/>
          </a:prstGeom>
        </p:spPr>
      </p:pic>
      <p:sp>
        <p:nvSpPr>
          <p:cNvPr id="6" name="TextBox 5"/>
          <p:cNvSpPr txBox="1"/>
          <p:nvPr/>
        </p:nvSpPr>
        <p:spPr bwMode="auto">
          <a:xfrm>
            <a:off x="4348223" y="4632909"/>
            <a:ext cx="77468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a:solidFill>
                  <a:srgbClr val="0070C0"/>
                </a:solidFill>
              </a:rPr>
              <a:t>FAASAFETY.GOV</a:t>
            </a:r>
          </a:p>
        </p:txBody>
      </p:sp>
    </p:spTree>
    <p:extLst>
      <p:ext uri="{BB962C8B-B14F-4D97-AF65-F5344CB8AC3E}">
        <p14:creationId xmlns:p14="http://schemas.microsoft.com/office/powerpoint/2010/main" val="427592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to Practice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sp>
        <p:nvSpPr>
          <p:cNvPr id="6" name="TextBox 5"/>
          <p:cNvSpPr txBox="1"/>
          <p:nvPr/>
        </p:nvSpPr>
        <p:spPr bwMode="auto">
          <a:xfrm>
            <a:off x="7601377" y="4783016"/>
            <a:ext cx="40748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a:solidFill>
                  <a:srgbClr val="0070C0"/>
                </a:solidFill>
              </a:rPr>
              <a:t>FAASAFETY.GOV</a:t>
            </a:r>
          </a:p>
        </p:txBody>
      </p:sp>
      <p:sp>
        <p:nvSpPr>
          <p:cNvPr id="7" name="Content Placeholder 6"/>
          <p:cNvSpPr>
            <a:spLocks noGrp="1"/>
          </p:cNvSpPr>
          <p:nvPr>
            <p:ph idx="1"/>
          </p:nvPr>
        </p:nvSpPr>
        <p:spPr>
          <a:xfrm>
            <a:off x="571500" y="1157798"/>
            <a:ext cx="10733617" cy="1444725"/>
          </a:xfrm>
        </p:spPr>
        <p:txBody>
          <a:bodyPr/>
          <a:lstStyle/>
          <a:p>
            <a:pPr marL="0" indent="0">
              <a:buNone/>
            </a:pPr>
            <a:r>
              <a:rPr lang="en-US" dirty="0" smtClean="0"/>
              <a:t>Another great way to stay proficient is flying once a quarter with a CFI.  The FAASTeam has developed the flight topic of the quarter to help promote pilot proficiency.</a:t>
            </a:r>
            <a:endParaRPr lang="en-US" dirty="0"/>
          </a:p>
        </p:txBody>
      </p:sp>
      <p:pic>
        <p:nvPicPr>
          <p:cNvPr id="8" name="Picture 7"/>
          <p:cNvPicPr/>
          <p:nvPr/>
        </p:nvPicPr>
        <p:blipFill>
          <a:blip r:embed="rId3"/>
          <a:stretch>
            <a:fillRect/>
          </a:stretch>
        </p:blipFill>
        <p:spPr>
          <a:xfrm>
            <a:off x="1396878" y="3064021"/>
            <a:ext cx="2047875" cy="2042160"/>
          </a:xfrm>
          <a:prstGeom prst="rect">
            <a:avLst/>
          </a:prstGeom>
        </p:spPr>
      </p:pic>
    </p:spTree>
    <p:extLst>
      <p:ext uri="{BB962C8B-B14F-4D97-AF65-F5344CB8AC3E}">
        <p14:creationId xmlns:p14="http://schemas.microsoft.com/office/powerpoint/2010/main" val="1133208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660401" y="1508126"/>
            <a:ext cx="10733617" cy="3963525"/>
          </a:xfrm>
        </p:spPr>
        <p:txBody>
          <a:bodyPr/>
          <a:lstStyle/>
          <a:p>
            <a:pPr marL="514350" indent="-514350">
              <a:buFont typeface="+mj-lt"/>
              <a:buAutoNum type="arabicPeriod"/>
            </a:pPr>
            <a:r>
              <a:rPr lang="en-US" dirty="0" smtClean="0"/>
              <a:t>What is a stabilized approach?</a:t>
            </a:r>
          </a:p>
          <a:p>
            <a:pPr marL="514350" indent="-514350">
              <a:buFont typeface="+mj-lt"/>
              <a:buAutoNum type="arabicPeriod"/>
            </a:pPr>
            <a:r>
              <a:rPr lang="en-US" dirty="0" smtClean="0"/>
              <a:t>What are some factors that can unstabilize the approach?</a:t>
            </a:r>
          </a:p>
          <a:p>
            <a:pPr marL="514350" indent="-514350">
              <a:buFont typeface="+mj-lt"/>
              <a:buAutoNum type="arabicPeriod"/>
            </a:pPr>
            <a:r>
              <a:rPr lang="en-US" dirty="0" smtClean="0"/>
              <a:t>What about a crosswind?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spTree>
    <p:extLst>
      <p:ext uri="{BB962C8B-B14F-4D97-AF65-F5344CB8AC3E}">
        <p14:creationId xmlns:p14="http://schemas.microsoft.com/office/powerpoint/2010/main" val="3445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Crosswind</a:t>
            </a:r>
            <a:endParaRPr lang="en-US" dirty="0"/>
          </a:p>
        </p:txBody>
      </p:sp>
      <p:sp>
        <p:nvSpPr>
          <p:cNvPr id="3" name="Content Placeholder 2"/>
          <p:cNvSpPr>
            <a:spLocks noGrp="1"/>
          </p:cNvSpPr>
          <p:nvPr>
            <p:ph idx="1"/>
          </p:nvPr>
        </p:nvSpPr>
        <p:spPr>
          <a:xfrm>
            <a:off x="291281" y="1001556"/>
            <a:ext cx="6216162" cy="5045283"/>
          </a:xfrm>
        </p:spPr>
        <p:txBody>
          <a:bodyPr/>
          <a:lstStyle/>
          <a:p>
            <a:r>
              <a:rPr lang="en-US" dirty="0" smtClean="0"/>
              <a:t>It is extremely important that the airplane’s ground track and longitudinal axis maintain alignment with the runway centerline throughout the final approach.</a:t>
            </a:r>
          </a:p>
          <a:p>
            <a:r>
              <a:rPr lang="en-US" dirty="0" smtClean="0"/>
              <a:t>If at any point the aircraft is not stabilized and in alignment with the runway and cannot be easily corrected a go-around should be executed.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7136529" y="1300624"/>
            <a:ext cx="4467225" cy="3371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3790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Standard for Private Pilot</a:t>
            </a:r>
            <a:endParaRPr lang="en-US" dirty="0"/>
          </a:p>
        </p:txBody>
      </p:sp>
      <p:pic>
        <p:nvPicPr>
          <p:cNvPr id="5" name="Content Placeholder 4"/>
          <p:cNvPicPr>
            <a:picLocks noGrp="1" noChangeAspect="1"/>
          </p:cNvPicPr>
          <p:nvPr>
            <p:ph idx="1"/>
          </p:nvPr>
        </p:nvPicPr>
        <p:blipFill>
          <a:blip r:embed="rId3"/>
          <a:stretch>
            <a:fillRect/>
          </a:stretch>
        </p:blipFill>
        <p:spPr>
          <a:xfrm>
            <a:off x="1952626" y="1241901"/>
            <a:ext cx="8050213" cy="2916252"/>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27</a:t>
            </a:fld>
            <a:endParaRPr lang="en-US" dirty="0"/>
          </a:p>
        </p:txBody>
      </p:sp>
    </p:spTree>
    <p:extLst>
      <p:ext uri="{BB962C8B-B14F-4D97-AF65-F5344CB8AC3E}">
        <p14:creationId xmlns:p14="http://schemas.microsoft.com/office/powerpoint/2010/main" val="183532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ACS Standard for Private Pilot</a:t>
            </a:r>
          </a:p>
        </p:txBody>
      </p:sp>
      <p:pic>
        <p:nvPicPr>
          <p:cNvPr id="5" name="Content Placeholder 4"/>
          <p:cNvPicPr>
            <a:picLocks noGrp="1" noChangeAspect="1"/>
          </p:cNvPicPr>
          <p:nvPr>
            <p:ph idx="1"/>
          </p:nvPr>
        </p:nvPicPr>
        <p:blipFill>
          <a:blip r:embed="rId3"/>
          <a:stretch>
            <a:fillRect/>
          </a:stretch>
        </p:blipFill>
        <p:spPr>
          <a:xfrm>
            <a:off x="1952626" y="1315358"/>
            <a:ext cx="8050213" cy="3873734"/>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28</a:t>
            </a:fld>
            <a:endParaRPr lang="en-US" dirty="0"/>
          </a:p>
        </p:txBody>
      </p:sp>
    </p:spTree>
    <p:extLst>
      <p:ext uri="{BB962C8B-B14F-4D97-AF65-F5344CB8AC3E}">
        <p14:creationId xmlns:p14="http://schemas.microsoft.com/office/powerpoint/2010/main" val="137359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ACS Standard for Private Pilot</a:t>
            </a:r>
          </a:p>
        </p:txBody>
      </p:sp>
      <p:pic>
        <p:nvPicPr>
          <p:cNvPr id="5" name="Content Placeholder 4"/>
          <p:cNvPicPr>
            <a:picLocks noGrp="1" noChangeAspect="1"/>
          </p:cNvPicPr>
          <p:nvPr>
            <p:ph idx="1"/>
          </p:nvPr>
        </p:nvPicPr>
        <p:blipFill>
          <a:blip r:embed="rId3"/>
          <a:stretch>
            <a:fillRect/>
          </a:stretch>
        </p:blipFill>
        <p:spPr>
          <a:xfrm>
            <a:off x="1952626" y="1176218"/>
            <a:ext cx="8050213" cy="4383506"/>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29</a:t>
            </a:fld>
            <a:endParaRPr lang="en-US" dirty="0"/>
          </a:p>
        </p:txBody>
      </p:sp>
    </p:spTree>
    <p:extLst>
      <p:ext uri="{BB962C8B-B14F-4D97-AF65-F5344CB8AC3E}">
        <p14:creationId xmlns:p14="http://schemas.microsoft.com/office/powerpoint/2010/main" val="115217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a:xfrm>
            <a:off x="571500" y="1403708"/>
            <a:ext cx="10733617" cy="4391025"/>
          </a:xfrm>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a:solidFill>
                  <a:schemeClr val="bg1"/>
                </a:solidFill>
                <a:latin typeface="Times New Roman" pitchFamily="18" charset="0"/>
              </a:rPr>
              <a:pPr eaLnBrk="1" hangingPunct="1"/>
              <a:t>3</a:t>
            </a:fld>
            <a:endParaRPr lang="en-US" altLang="en-US" sz="1400">
              <a:solidFill>
                <a:schemeClr val="bg1"/>
              </a:solidFill>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795" y="954089"/>
            <a:ext cx="4282811" cy="449619"/>
          </a:xfrm>
          <a:prstGeom prst="rect">
            <a:avLst/>
          </a:prstGeom>
        </p:spPr>
      </p:pic>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a:ea typeface="ＭＳ Ｐゴシック" pitchFamily="34" charset="-128"/>
              </a:rPr>
              <a:t>Questions?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7687" y="1536847"/>
            <a:ext cx="5833641" cy="3878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Review Approaches and Landings</a:t>
            </a:r>
          </a:p>
          <a:p>
            <a:r>
              <a:rPr lang="en-US" dirty="0" smtClean="0"/>
              <a:t>Stabilized Approach Concept</a:t>
            </a:r>
          </a:p>
          <a:p>
            <a:r>
              <a:rPr lang="en-US" dirty="0" smtClean="0"/>
              <a:t>Go-Around (Rejected Landing)</a:t>
            </a:r>
          </a:p>
          <a:p>
            <a:r>
              <a:rPr lang="en-US" dirty="0" smtClean="0"/>
              <a:t>Opportunities to Practice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596" y="5079290"/>
            <a:ext cx="4282811" cy="449619"/>
          </a:xfrm>
          <a:prstGeom prst="rect">
            <a:avLst/>
          </a:prstGeom>
        </p:spPr>
      </p:pic>
    </p:spTree>
    <p:extLst>
      <p:ext uri="{BB962C8B-B14F-4D97-AF65-F5344CB8AC3E}">
        <p14:creationId xmlns:p14="http://schemas.microsoft.com/office/powerpoint/2010/main" val="331332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Attending	</a:t>
            </a:r>
            <a:endParaRPr lang="en-US" dirty="0"/>
          </a:p>
        </p:txBody>
      </p:sp>
      <p:sp>
        <p:nvSpPr>
          <p:cNvPr id="3" name="Content Placeholder 2"/>
          <p:cNvSpPr>
            <a:spLocks noGrp="1"/>
          </p:cNvSpPr>
          <p:nvPr>
            <p:ph idx="1"/>
          </p:nvPr>
        </p:nvSpPr>
        <p:spPr>
          <a:xfrm>
            <a:off x="1524001" y="1161285"/>
            <a:ext cx="9144000" cy="794838"/>
          </a:xfrm>
        </p:spPr>
        <p:txBody>
          <a:bodyPr/>
          <a:lstStyle/>
          <a:p>
            <a:pPr marL="0" indent="0" algn="ctr">
              <a:buNone/>
            </a:pPr>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38" y="3683674"/>
            <a:ext cx="3714057" cy="1609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a:stretch>
            <a:fillRect/>
          </a:stretch>
        </p:blipFill>
        <p:spPr>
          <a:xfrm>
            <a:off x="1952625" y="2370096"/>
            <a:ext cx="2490814" cy="1572590"/>
          </a:xfrm>
          <a:prstGeom prst="rect">
            <a:avLst/>
          </a:prstGeom>
        </p:spPr>
      </p:pic>
      <p:sp>
        <p:nvSpPr>
          <p:cNvPr id="9" name="TextBox 8"/>
          <p:cNvSpPr txBox="1"/>
          <p:nvPr/>
        </p:nvSpPr>
        <p:spPr bwMode="auto">
          <a:xfrm>
            <a:off x="1952625" y="3915257"/>
            <a:ext cx="28354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a:solidFill>
                  <a:srgbClr val="0070C0"/>
                </a:solidFill>
              </a:rPr>
              <a:t>You can turn your phones back on </a:t>
            </a:r>
          </a:p>
        </p:txBody>
      </p:sp>
      <p:sp>
        <p:nvSpPr>
          <p:cNvPr id="10" name="TextBox 9"/>
          <p:cNvSpPr txBox="1"/>
          <p:nvPr/>
        </p:nvSpPr>
        <p:spPr bwMode="auto">
          <a:xfrm>
            <a:off x="6188870" y="2503790"/>
            <a:ext cx="46645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a:solidFill>
                  <a:srgbClr val="0070C0"/>
                </a:solidFill>
              </a:rPr>
              <a:t>Talk to a </a:t>
            </a:r>
            <a:r>
              <a:rPr lang="en-US" sz="2800" b="1" i="1" dirty="0">
                <a:solidFill>
                  <a:srgbClr val="0070C0"/>
                </a:solidFill>
              </a:rPr>
              <a:t>WINGS</a:t>
            </a:r>
            <a:r>
              <a:rPr lang="en-US" sz="2800" b="1" dirty="0">
                <a:solidFill>
                  <a:srgbClr val="0070C0"/>
                </a:solidFill>
              </a:rPr>
              <a:t>Pro to learn more about </a:t>
            </a:r>
            <a:r>
              <a:rPr lang="en-US" sz="2800" b="1" i="1" dirty="0">
                <a:solidFill>
                  <a:srgbClr val="0070C0"/>
                </a:solidFill>
              </a:rPr>
              <a:t>WINGS</a:t>
            </a:r>
          </a:p>
        </p:txBody>
      </p:sp>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51476" y="35438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1733385" y="1561914"/>
            <a:ext cx="5100096" cy="2550302"/>
          </a:xfrm>
        </p:spPr>
        <p:txBody>
          <a:bodyPr/>
          <a:lstStyle/>
          <a:p>
            <a:r>
              <a:rPr lang="en-US" dirty="0" smtClean="0"/>
              <a:t>Topic of the Month</a:t>
            </a:r>
            <a:br>
              <a:rPr lang="en-US" dirty="0" smtClean="0"/>
            </a:br>
            <a:r>
              <a:rPr lang="en-US" dirty="0" smtClean="0"/>
              <a:t>September</a:t>
            </a:r>
          </a:p>
          <a:p>
            <a:r>
              <a:rPr lang="en-US" sz="2800" dirty="0"/>
              <a:t>Stabilized Approach and Go-Around For the GA Pilot</a:t>
            </a:r>
          </a:p>
          <a:p>
            <a:endParaRPr lang="en-US" dirty="0" smtClean="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16905019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Review Approaches and Landings</a:t>
            </a:r>
          </a:p>
          <a:p>
            <a:r>
              <a:rPr lang="en-US" dirty="0" smtClean="0"/>
              <a:t>Stabilized Approach Concept</a:t>
            </a:r>
          </a:p>
          <a:p>
            <a:r>
              <a:rPr lang="en-US" dirty="0" smtClean="0"/>
              <a:t>Go-Around (Rejected Landing)</a:t>
            </a:r>
          </a:p>
          <a:p>
            <a:r>
              <a:rPr lang="en-US" dirty="0" smtClean="0"/>
              <a:t>Opportunities to Practice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Tree>
    <p:extLst>
      <p:ext uri="{BB962C8B-B14F-4D97-AF65-F5344CB8AC3E}">
        <p14:creationId xmlns:p14="http://schemas.microsoft.com/office/powerpoint/2010/main" val="53537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021" y="369572"/>
            <a:ext cx="8050213" cy="2716635"/>
          </a:xfrm>
        </p:spPr>
        <p:txBody>
          <a:bodyPr/>
          <a:lstStyle/>
          <a:p>
            <a:pPr marL="0" indent="0">
              <a:buNone/>
            </a:pPr>
            <a:r>
              <a:rPr lang="en-US" dirty="0" smtClean="0"/>
              <a:t>As pilots we have all seen it – the aircraft on final that is way to high and fast or way to low and slow – and all other combinations.  As we think back to those sights – how did the landing turn out?</a:t>
            </a:r>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610" y="2610232"/>
            <a:ext cx="3862609" cy="2568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971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258060"/>
            <a:ext cx="8050213" cy="1802235"/>
          </a:xfrm>
        </p:spPr>
        <p:txBody>
          <a:bodyPr/>
          <a:lstStyle/>
          <a:p>
            <a:r>
              <a:rPr lang="en-US" dirty="0" smtClean="0"/>
              <a:t>A stabilized approach will give you the best chance for a safe landing</a:t>
            </a:r>
          </a:p>
          <a:p>
            <a:r>
              <a:rPr lang="en-US" dirty="0" smtClean="0"/>
              <a:t>What is a stabilized approach?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594" y="2199189"/>
            <a:ext cx="5063785" cy="3366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480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Approach and Landing</a:t>
            </a:r>
            <a:endParaRPr lang="en-US" dirty="0"/>
          </a:p>
        </p:txBody>
      </p:sp>
      <p:sp>
        <p:nvSpPr>
          <p:cNvPr id="3" name="Content Placeholder 2"/>
          <p:cNvSpPr>
            <a:spLocks noGrp="1"/>
          </p:cNvSpPr>
          <p:nvPr>
            <p:ph idx="1"/>
          </p:nvPr>
        </p:nvSpPr>
        <p:spPr>
          <a:xfrm>
            <a:off x="571500" y="1154810"/>
            <a:ext cx="9932949" cy="4487707"/>
          </a:xfrm>
        </p:spPr>
        <p:txBody>
          <a:bodyPr/>
          <a:lstStyle/>
          <a:p>
            <a:pPr marL="0" indent="0">
              <a:buNone/>
            </a:pPr>
            <a:r>
              <a:rPr lang="en-US" b="0" dirty="0">
                <a:solidFill>
                  <a:srgbClr val="211D1E"/>
                </a:solidFill>
              </a:rPr>
              <a:t>A normal approach and landing involves the use of procedures for what is considered a normal situation; that is, when engine power is available, the wind is light, or the final approach is made directly into the wind, the final approach path has no obstacles and the landing surface is firm and of ample length to gradually bring the airplane to a stop. The selected landing point is normally beyond the runway’s approach threshold but within the </a:t>
            </a:r>
            <a:r>
              <a:rPr lang="en-US" b="0" dirty="0" smtClean="0">
                <a:solidFill>
                  <a:srgbClr val="211D1E"/>
                </a:solidFill>
              </a:rPr>
              <a:t>first One Third </a:t>
            </a:r>
            <a:r>
              <a:rPr lang="en-US" sz="800" b="0" dirty="0">
                <a:solidFill>
                  <a:srgbClr val="211D1E"/>
                </a:solidFill>
              </a:rPr>
              <a:t> </a:t>
            </a:r>
            <a:r>
              <a:rPr lang="en-US" b="0" dirty="0">
                <a:solidFill>
                  <a:srgbClr val="211D1E"/>
                </a:solidFill>
              </a:rPr>
              <a:t>portion of the runway.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Tree>
    <p:extLst>
      <p:ext uri="{BB962C8B-B14F-4D97-AF65-F5344CB8AC3E}">
        <p14:creationId xmlns:p14="http://schemas.microsoft.com/office/powerpoint/2010/main" val="367073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29" y="461353"/>
            <a:ext cx="12018271" cy="958849"/>
          </a:xfrm>
        </p:spPr>
        <p:txBody>
          <a:bodyPr/>
          <a:lstStyle/>
          <a:p>
            <a:r>
              <a:rPr lang="en-US" dirty="0" smtClean="0"/>
              <a:t>Approach Pattern and Landing Five Phases</a:t>
            </a:r>
            <a:endParaRPr lang="en-US" dirty="0"/>
          </a:p>
        </p:txBody>
      </p:sp>
      <p:sp>
        <p:nvSpPr>
          <p:cNvPr id="3" name="Content Placeholder 2"/>
          <p:cNvSpPr>
            <a:spLocks noGrp="1"/>
          </p:cNvSpPr>
          <p:nvPr>
            <p:ph idx="1"/>
          </p:nvPr>
        </p:nvSpPr>
        <p:spPr>
          <a:xfrm>
            <a:off x="660399" y="2085975"/>
            <a:ext cx="10733617" cy="4391025"/>
          </a:xfrm>
        </p:spPr>
        <p:txBody>
          <a:bodyPr/>
          <a:lstStyle/>
          <a:p>
            <a:pPr marL="514350" indent="-514350">
              <a:buAutoNum type="arabicPeriod"/>
            </a:pPr>
            <a:r>
              <a:rPr lang="en-US" dirty="0" smtClean="0">
                <a:cs typeface="Times" panose="02020603050405020304" pitchFamily="18" charset="0"/>
              </a:rPr>
              <a:t>The base leg</a:t>
            </a:r>
          </a:p>
          <a:p>
            <a:pPr marL="514350" indent="-514350">
              <a:buAutoNum type="arabicPeriod"/>
            </a:pPr>
            <a:r>
              <a:rPr lang="en-US" dirty="0" smtClean="0">
                <a:cs typeface="Times" panose="02020603050405020304" pitchFamily="18" charset="0"/>
              </a:rPr>
              <a:t>The final approach</a:t>
            </a:r>
          </a:p>
          <a:p>
            <a:pPr marL="514350" indent="-514350">
              <a:buAutoNum type="arabicPeriod"/>
            </a:pPr>
            <a:r>
              <a:rPr lang="en-US" dirty="0" smtClean="0">
                <a:cs typeface="Times" panose="02020603050405020304" pitchFamily="18" charset="0"/>
              </a:rPr>
              <a:t>The round out (flare)</a:t>
            </a:r>
          </a:p>
          <a:p>
            <a:pPr marL="514350" indent="-514350">
              <a:buAutoNum type="arabicPeriod"/>
            </a:pPr>
            <a:r>
              <a:rPr lang="en-US" dirty="0" smtClean="0">
                <a:cs typeface="Times" panose="02020603050405020304" pitchFamily="18" charset="0"/>
              </a:rPr>
              <a:t>The touchdown</a:t>
            </a:r>
          </a:p>
          <a:p>
            <a:pPr marL="514350" indent="-514350">
              <a:buAutoNum type="arabicPeriod"/>
            </a:pPr>
            <a:r>
              <a:rPr lang="en-US" dirty="0" smtClean="0">
                <a:cs typeface="Times" panose="02020603050405020304" pitchFamily="18" charset="0"/>
              </a:rPr>
              <a:t>The after-landing roll</a:t>
            </a:r>
            <a:endParaRPr lang="en-US" dirty="0">
              <a:cs typeface="Times" panose="02020603050405020304" pitchFamily="18"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93516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Leg</a:t>
            </a:r>
            <a:endParaRPr lang="en-US" dirty="0"/>
          </a:p>
        </p:txBody>
      </p:sp>
      <p:sp>
        <p:nvSpPr>
          <p:cNvPr id="3" name="Content Placeholder 2"/>
          <p:cNvSpPr>
            <a:spLocks noGrp="1"/>
          </p:cNvSpPr>
          <p:nvPr>
            <p:ph idx="1"/>
          </p:nvPr>
        </p:nvSpPr>
        <p:spPr/>
        <p:txBody>
          <a:bodyPr/>
          <a:lstStyle/>
          <a:p>
            <a:pPr marL="0" indent="0">
              <a:buNone/>
            </a:pPr>
            <a:r>
              <a:rPr lang="en-US" dirty="0" smtClean="0">
                <a:cs typeface="Times" panose="02020603050405020304" pitchFamily="18" charset="0"/>
              </a:rPr>
              <a:t>One of the more important judgements made by the pilot in any landing approach</a:t>
            </a:r>
            <a:endParaRPr lang="en-US" dirty="0">
              <a:cs typeface="Times" panose="02020603050405020304" pitchFamily="18"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3846864" y="2640751"/>
            <a:ext cx="4992336" cy="3047865"/>
          </a:xfrm>
          <a:prstGeom prst="rect">
            <a:avLst/>
          </a:prstGeom>
        </p:spPr>
      </p:pic>
    </p:spTree>
    <p:extLst>
      <p:ext uri="{BB962C8B-B14F-4D97-AF65-F5344CB8AC3E}">
        <p14:creationId xmlns:p14="http://schemas.microsoft.com/office/powerpoint/2010/main" val="2461886468"/>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5YDFD77UPU3F-311-1707</_dlc_DocId>
    <_dlc_DocIdUrl xmlns="04289566-cf42-4ce7-aa7c-2469c3d4502e">
      <Url>https://avssp.faa.gov/avs/afsfaast/_layouts/15/DocIdRedir.aspx?ID=5YDFD77UPU3F-311-1707</Url>
      <Description>5YDFD77UPU3F-311-1707</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0675E-01F7-49AA-B61E-EE85CFCAD03B}">
  <ds:schemaRefs>
    <ds:schemaRef ds:uri="http://purl.org/dc/dcmitype/"/>
    <ds:schemaRef ds:uri="http://schemas.microsoft.com/office/infopath/2007/PartnerControls"/>
    <ds:schemaRef ds:uri="http://purl.org/dc/elements/1.1/"/>
    <ds:schemaRef ds:uri="http://schemas.microsoft.com/office/2006/metadata/properties"/>
    <ds:schemaRef ds:uri="04289566-cf42-4ce7-aa7c-2469c3d4502e"/>
    <ds:schemaRef ds:uri="http://schemas.microsoft.com/sharepoint/v4"/>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8F09D97A-2C9A-446E-BD72-27F1FE428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7726</TotalTime>
  <Words>4347</Words>
  <Application>Microsoft Office PowerPoint</Application>
  <PresentationFormat>Widescreen</PresentationFormat>
  <Paragraphs>388</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ＭＳ Ｐゴシック</vt:lpstr>
      <vt:lpstr>Arial</vt:lpstr>
      <vt:lpstr>Helvetica Neue Medium</vt:lpstr>
      <vt:lpstr>Times</vt:lpstr>
      <vt:lpstr>Times New Roman</vt:lpstr>
      <vt:lpstr>Wingdings</vt:lpstr>
      <vt:lpstr>1_Custom Design</vt:lpstr>
      <vt:lpstr>2_Custom Design</vt:lpstr>
      <vt:lpstr>The National FAA Safety Team Presents</vt:lpstr>
      <vt:lpstr>WINGS Pilot Proficiency Program</vt:lpstr>
      <vt:lpstr>Welcome</vt:lpstr>
      <vt:lpstr>Objective</vt:lpstr>
      <vt:lpstr>PowerPoint Presentation</vt:lpstr>
      <vt:lpstr>PowerPoint Presentation</vt:lpstr>
      <vt:lpstr>Normal Approach and Landing</vt:lpstr>
      <vt:lpstr>Approach Pattern and Landing Five Phases</vt:lpstr>
      <vt:lpstr>Base Leg</vt:lpstr>
      <vt:lpstr>Final Approach</vt:lpstr>
      <vt:lpstr>Final Approach</vt:lpstr>
      <vt:lpstr>Stabilized Final Approach</vt:lpstr>
      <vt:lpstr>Use of Flaps</vt:lpstr>
      <vt:lpstr>Use of Flaps</vt:lpstr>
      <vt:lpstr>Stabilized Approach Concept</vt:lpstr>
      <vt:lpstr>Objective of Stabilized Approach</vt:lpstr>
      <vt:lpstr>Stabilized Approach</vt:lpstr>
      <vt:lpstr>Unstabilized Approach</vt:lpstr>
      <vt:lpstr>Go-Arounds (Rejected Landing)</vt:lpstr>
      <vt:lpstr>Go-Arounds (Rejected Landing)</vt:lpstr>
      <vt:lpstr>Go-Arounds (Rejected Landing)</vt:lpstr>
      <vt:lpstr>Go-Arounds (Rejected Landing)</vt:lpstr>
      <vt:lpstr>Opportunity to Practice</vt:lpstr>
      <vt:lpstr>Opportunity to Practice</vt:lpstr>
      <vt:lpstr>Let’s Review</vt:lpstr>
      <vt:lpstr>Crosswind</vt:lpstr>
      <vt:lpstr>ACS Standard for Private Pilot</vt:lpstr>
      <vt:lpstr>ACS Standard for Private Pilot</vt:lpstr>
      <vt:lpstr>ACS Standard for Private Pilot</vt:lpstr>
      <vt:lpstr>Questions?</vt:lpstr>
      <vt:lpstr>Summary</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Stabilized Approach and Go-around</dc:title>
  <dc:creator>MTONEY</dc:creator>
  <cp:lastModifiedBy>Tompkins, Craig (FAA)</cp:lastModifiedBy>
  <cp:revision>327</cp:revision>
  <dcterms:created xsi:type="dcterms:W3CDTF">2005-01-28T20:32:53Z</dcterms:created>
  <dcterms:modified xsi:type="dcterms:W3CDTF">2020-03-27T19:18:53Z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cf09380d-34d8-4fa1-a8af-430dfd69ba98</vt:lpwstr>
  </property>
</Properties>
</file>