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47"/>
  </p:notesMasterIdLst>
  <p:handoutMasterIdLst>
    <p:handoutMasterId r:id="rId48"/>
  </p:handoutMasterIdLst>
  <p:sldIdLst>
    <p:sldId id="273" r:id="rId7"/>
    <p:sldId id="274" r:id="rId8"/>
    <p:sldId id="275" r:id="rId9"/>
    <p:sldId id="433" r:id="rId10"/>
    <p:sldId id="434" r:id="rId11"/>
    <p:sldId id="415" r:id="rId12"/>
    <p:sldId id="416" r:id="rId13"/>
    <p:sldId id="430" r:id="rId14"/>
    <p:sldId id="431" r:id="rId15"/>
    <p:sldId id="432" r:id="rId16"/>
    <p:sldId id="385" r:id="rId17"/>
    <p:sldId id="392" r:id="rId18"/>
    <p:sldId id="421" r:id="rId19"/>
    <p:sldId id="424" r:id="rId20"/>
    <p:sldId id="425" r:id="rId21"/>
    <p:sldId id="426" r:id="rId22"/>
    <p:sldId id="427" r:id="rId23"/>
    <p:sldId id="428" r:id="rId24"/>
    <p:sldId id="429" r:id="rId25"/>
    <p:sldId id="404" r:id="rId26"/>
    <p:sldId id="398" r:id="rId27"/>
    <p:sldId id="408" r:id="rId28"/>
    <p:sldId id="411" r:id="rId29"/>
    <p:sldId id="394" r:id="rId30"/>
    <p:sldId id="397" r:id="rId31"/>
    <p:sldId id="395" r:id="rId32"/>
    <p:sldId id="403" r:id="rId33"/>
    <p:sldId id="396" r:id="rId34"/>
    <p:sldId id="419" r:id="rId35"/>
    <p:sldId id="414" r:id="rId36"/>
    <p:sldId id="364" r:id="rId37"/>
    <p:sldId id="365" r:id="rId38"/>
    <p:sldId id="328" r:id="rId39"/>
    <p:sldId id="330" r:id="rId40"/>
    <p:sldId id="331" r:id="rId41"/>
    <p:sldId id="418" r:id="rId42"/>
    <p:sldId id="435" r:id="rId43"/>
    <p:sldId id="288" r:id="rId44"/>
    <p:sldId id="335" r:id="rId45"/>
    <p:sldId id="420" r:id="rId46"/>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433"/>
            <p14:sldId id="434"/>
            <p14:sldId id="415"/>
            <p14:sldId id="416"/>
            <p14:sldId id="430"/>
            <p14:sldId id="431"/>
            <p14:sldId id="432"/>
            <p14:sldId id="385"/>
            <p14:sldId id="392"/>
            <p14:sldId id="421"/>
            <p14:sldId id="424"/>
            <p14:sldId id="425"/>
            <p14:sldId id="426"/>
            <p14:sldId id="427"/>
            <p14:sldId id="428"/>
            <p14:sldId id="429"/>
            <p14:sldId id="404"/>
            <p14:sldId id="398"/>
            <p14:sldId id="408"/>
            <p14:sldId id="411"/>
            <p14:sldId id="394"/>
            <p14:sldId id="397"/>
            <p14:sldId id="395"/>
            <p14:sldId id="403"/>
            <p14:sldId id="396"/>
            <p14:sldId id="419"/>
            <p14:sldId id="414"/>
            <p14:sldId id="364"/>
            <p14:sldId id="365"/>
            <p14:sldId id="328"/>
            <p14:sldId id="330"/>
            <p14:sldId id="331"/>
            <p14:sldId id="418"/>
            <p14:sldId id="435"/>
            <p14:sldId id="288"/>
            <p14:sldId id="335"/>
            <p14:sldId id="42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FF0000"/>
    <a:srgbClr val="CA9F74"/>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7" autoAdjust="0"/>
    <p:restoredTop sz="25319" autoAdjust="0"/>
  </p:normalViewPr>
  <p:slideViewPr>
    <p:cSldViewPr snapToGrid="0">
      <p:cViewPr varScale="1">
        <p:scale>
          <a:sx n="29" d="100"/>
          <a:sy n="29" d="100"/>
        </p:scale>
        <p:origin x="3594" y="48"/>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6816F-53EA-4C38-8766-177BFE7935FE}" type="doc">
      <dgm:prSet loTypeId="urn:microsoft.com/office/officeart/2005/8/layout/cycle8" loCatId="cycle" qsTypeId="urn:microsoft.com/office/officeart/2005/8/quickstyle/simple1" qsCatId="simple" csTypeId="urn:microsoft.com/office/officeart/2005/8/colors/accent1_2" csCatId="accent1" phldr="1"/>
      <dgm:spPr/>
    </dgm:pt>
    <dgm:pt modelId="{F7F718EF-FFB5-4DE9-B26B-270260F0A2F7}">
      <dgm:prSet phldrT="[Text]"/>
      <dgm:spPr/>
      <dgm:t>
        <a:bodyPr/>
        <a:lstStyle/>
        <a:p>
          <a:r>
            <a:rPr lang="en-US" b="1" dirty="0">
              <a:solidFill>
                <a:srgbClr val="002060"/>
              </a:solidFill>
            </a:rPr>
            <a:t>Process</a:t>
          </a:r>
        </a:p>
      </dgm:t>
    </dgm:pt>
    <dgm:pt modelId="{351CCF6D-8A1C-4AA9-8376-FDEEB9846B40}" type="parTrans" cxnId="{62A2C9B0-CAB1-4EAB-8354-FBDB2EC5CAE4}">
      <dgm:prSet/>
      <dgm:spPr/>
      <dgm:t>
        <a:bodyPr/>
        <a:lstStyle/>
        <a:p>
          <a:endParaRPr lang="en-US"/>
        </a:p>
      </dgm:t>
    </dgm:pt>
    <dgm:pt modelId="{AB3DA1B5-05AB-4A8E-859D-91328B530B93}" type="sibTrans" cxnId="{62A2C9B0-CAB1-4EAB-8354-FBDB2EC5CAE4}">
      <dgm:prSet/>
      <dgm:spPr/>
      <dgm:t>
        <a:bodyPr/>
        <a:lstStyle/>
        <a:p>
          <a:endParaRPr lang="en-US"/>
        </a:p>
      </dgm:t>
    </dgm:pt>
    <dgm:pt modelId="{5746DF30-0A3C-4DDD-8A78-12D38CA9DAAC}">
      <dgm:prSet phldrT="[Text]"/>
      <dgm:spPr/>
      <dgm:t>
        <a:bodyPr/>
        <a:lstStyle/>
        <a:p>
          <a:r>
            <a:rPr lang="en-US" b="1" dirty="0">
              <a:solidFill>
                <a:srgbClr val="002060"/>
              </a:solidFill>
            </a:rPr>
            <a:t>Perform</a:t>
          </a:r>
        </a:p>
      </dgm:t>
    </dgm:pt>
    <dgm:pt modelId="{638E73C6-8481-4DD9-A314-FD135238A1C6}" type="parTrans" cxnId="{ECF21C7A-8C7F-4E77-A75E-5697AC414C7B}">
      <dgm:prSet/>
      <dgm:spPr/>
      <dgm:t>
        <a:bodyPr/>
        <a:lstStyle/>
        <a:p>
          <a:endParaRPr lang="en-US"/>
        </a:p>
      </dgm:t>
    </dgm:pt>
    <dgm:pt modelId="{73B7A7C7-EE4D-4894-9039-486C3D579A59}" type="sibTrans" cxnId="{ECF21C7A-8C7F-4E77-A75E-5697AC414C7B}">
      <dgm:prSet/>
      <dgm:spPr/>
      <dgm:t>
        <a:bodyPr/>
        <a:lstStyle/>
        <a:p>
          <a:endParaRPr lang="en-US"/>
        </a:p>
      </dgm:t>
    </dgm:pt>
    <dgm:pt modelId="{136CCCBA-C39D-417E-8AB6-068E0352684C}">
      <dgm:prSet phldrT="[Text]"/>
      <dgm:spPr/>
      <dgm:t>
        <a:bodyPr/>
        <a:lstStyle/>
        <a:p>
          <a:r>
            <a:rPr lang="en-US" b="1" dirty="0">
              <a:solidFill>
                <a:srgbClr val="002060"/>
              </a:solidFill>
            </a:rPr>
            <a:t>Perceive</a:t>
          </a:r>
        </a:p>
      </dgm:t>
    </dgm:pt>
    <dgm:pt modelId="{EC0A7828-05A6-421C-ABDC-46D0848C38DA}" type="parTrans" cxnId="{E6363D69-CB2A-47A6-99E4-79D51A6643A3}">
      <dgm:prSet/>
      <dgm:spPr/>
      <dgm:t>
        <a:bodyPr/>
        <a:lstStyle/>
        <a:p>
          <a:endParaRPr lang="en-US"/>
        </a:p>
      </dgm:t>
    </dgm:pt>
    <dgm:pt modelId="{8DA2A84F-5EE8-446D-B63E-60E5F1594B7C}" type="sibTrans" cxnId="{E6363D69-CB2A-47A6-99E4-79D51A6643A3}">
      <dgm:prSet/>
      <dgm:spPr/>
      <dgm:t>
        <a:bodyPr/>
        <a:lstStyle/>
        <a:p>
          <a:endParaRPr lang="en-US"/>
        </a:p>
      </dgm:t>
    </dgm:pt>
    <dgm:pt modelId="{BE2E06A1-F114-49F8-A192-CEB066FD334E}" type="pres">
      <dgm:prSet presAssocID="{5436816F-53EA-4C38-8766-177BFE7935FE}" presName="compositeShape" presStyleCnt="0">
        <dgm:presLayoutVars>
          <dgm:chMax val="7"/>
          <dgm:dir/>
          <dgm:resizeHandles val="exact"/>
        </dgm:presLayoutVars>
      </dgm:prSet>
      <dgm:spPr/>
    </dgm:pt>
    <dgm:pt modelId="{AA49681D-19FC-45E4-B783-08D70CED28B1}" type="pres">
      <dgm:prSet presAssocID="{5436816F-53EA-4C38-8766-177BFE7935FE}" presName="wedge1" presStyleLbl="node1" presStyleIdx="0" presStyleCnt="3"/>
      <dgm:spPr/>
      <dgm:t>
        <a:bodyPr/>
        <a:lstStyle/>
        <a:p>
          <a:endParaRPr lang="en-US"/>
        </a:p>
      </dgm:t>
    </dgm:pt>
    <dgm:pt modelId="{D8A06185-543B-4A03-80E2-86ECF1C11057}" type="pres">
      <dgm:prSet presAssocID="{5436816F-53EA-4C38-8766-177BFE7935FE}" presName="dummy1a" presStyleCnt="0"/>
      <dgm:spPr/>
    </dgm:pt>
    <dgm:pt modelId="{BF2A9A53-E56E-4A07-B40E-B37F2EDF0991}" type="pres">
      <dgm:prSet presAssocID="{5436816F-53EA-4C38-8766-177BFE7935FE}" presName="dummy1b" presStyleCnt="0"/>
      <dgm:spPr/>
    </dgm:pt>
    <dgm:pt modelId="{6C6FE9DA-0F39-4AE2-926E-C78B62955999}" type="pres">
      <dgm:prSet presAssocID="{5436816F-53EA-4C38-8766-177BFE7935FE}" presName="wedge1Tx" presStyleLbl="node1" presStyleIdx="0" presStyleCnt="3">
        <dgm:presLayoutVars>
          <dgm:chMax val="0"/>
          <dgm:chPref val="0"/>
          <dgm:bulletEnabled val="1"/>
        </dgm:presLayoutVars>
      </dgm:prSet>
      <dgm:spPr/>
      <dgm:t>
        <a:bodyPr/>
        <a:lstStyle/>
        <a:p>
          <a:endParaRPr lang="en-US"/>
        </a:p>
      </dgm:t>
    </dgm:pt>
    <dgm:pt modelId="{A88E1260-369E-40BA-9816-DDCFE117F262}" type="pres">
      <dgm:prSet presAssocID="{5436816F-53EA-4C38-8766-177BFE7935FE}" presName="wedge2" presStyleLbl="node1" presStyleIdx="1" presStyleCnt="3"/>
      <dgm:spPr/>
      <dgm:t>
        <a:bodyPr/>
        <a:lstStyle/>
        <a:p>
          <a:endParaRPr lang="en-US"/>
        </a:p>
      </dgm:t>
    </dgm:pt>
    <dgm:pt modelId="{9A7264FB-32AA-4F13-B634-7968B9AD6ABC}" type="pres">
      <dgm:prSet presAssocID="{5436816F-53EA-4C38-8766-177BFE7935FE}" presName="dummy2a" presStyleCnt="0"/>
      <dgm:spPr/>
    </dgm:pt>
    <dgm:pt modelId="{54FD452A-2160-4D1F-91BC-8E431745EF3E}" type="pres">
      <dgm:prSet presAssocID="{5436816F-53EA-4C38-8766-177BFE7935FE}" presName="dummy2b" presStyleCnt="0"/>
      <dgm:spPr/>
    </dgm:pt>
    <dgm:pt modelId="{8BA641EE-7648-4733-BB18-BF7A807E039C}" type="pres">
      <dgm:prSet presAssocID="{5436816F-53EA-4C38-8766-177BFE7935FE}" presName="wedge2Tx" presStyleLbl="node1" presStyleIdx="1" presStyleCnt="3">
        <dgm:presLayoutVars>
          <dgm:chMax val="0"/>
          <dgm:chPref val="0"/>
          <dgm:bulletEnabled val="1"/>
        </dgm:presLayoutVars>
      </dgm:prSet>
      <dgm:spPr/>
      <dgm:t>
        <a:bodyPr/>
        <a:lstStyle/>
        <a:p>
          <a:endParaRPr lang="en-US"/>
        </a:p>
      </dgm:t>
    </dgm:pt>
    <dgm:pt modelId="{75FEE731-2EDF-4332-B57C-077677F47BF7}" type="pres">
      <dgm:prSet presAssocID="{5436816F-53EA-4C38-8766-177BFE7935FE}" presName="wedge3" presStyleLbl="node1" presStyleIdx="2" presStyleCnt="3" custLinFactNeighborX="-244" custLinFactNeighborY="-1448"/>
      <dgm:spPr/>
      <dgm:t>
        <a:bodyPr/>
        <a:lstStyle/>
        <a:p>
          <a:endParaRPr lang="en-US"/>
        </a:p>
      </dgm:t>
    </dgm:pt>
    <dgm:pt modelId="{0E20FC39-2CC6-4BD0-AD2C-1EBB9A8E0F6F}" type="pres">
      <dgm:prSet presAssocID="{5436816F-53EA-4C38-8766-177BFE7935FE}" presName="dummy3a" presStyleCnt="0"/>
      <dgm:spPr/>
    </dgm:pt>
    <dgm:pt modelId="{2607DE40-3278-4584-A0B4-FB17243F045E}" type="pres">
      <dgm:prSet presAssocID="{5436816F-53EA-4C38-8766-177BFE7935FE}" presName="dummy3b" presStyleCnt="0"/>
      <dgm:spPr/>
    </dgm:pt>
    <dgm:pt modelId="{CD65A57E-F51B-4603-95B9-05610F3E3714}" type="pres">
      <dgm:prSet presAssocID="{5436816F-53EA-4C38-8766-177BFE7935FE}" presName="wedge3Tx" presStyleLbl="node1" presStyleIdx="2" presStyleCnt="3">
        <dgm:presLayoutVars>
          <dgm:chMax val="0"/>
          <dgm:chPref val="0"/>
          <dgm:bulletEnabled val="1"/>
        </dgm:presLayoutVars>
      </dgm:prSet>
      <dgm:spPr/>
      <dgm:t>
        <a:bodyPr/>
        <a:lstStyle/>
        <a:p>
          <a:endParaRPr lang="en-US"/>
        </a:p>
      </dgm:t>
    </dgm:pt>
    <dgm:pt modelId="{D5403726-14A6-4493-A618-C3AA5A7997F6}" type="pres">
      <dgm:prSet presAssocID="{AB3DA1B5-05AB-4A8E-859D-91328B530B93}" presName="arrowWedge1" presStyleLbl="fgSibTrans2D1" presStyleIdx="0" presStyleCnt="3"/>
      <dgm:spPr/>
    </dgm:pt>
    <dgm:pt modelId="{8E5E584F-CD5E-4AAC-A5F2-16DE27B549D4}" type="pres">
      <dgm:prSet presAssocID="{73B7A7C7-EE4D-4894-9039-486C3D579A59}" presName="arrowWedge2" presStyleLbl="fgSibTrans2D1" presStyleIdx="1" presStyleCnt="3"/>
      <dgm:spPr/>
    </dgm:pt>
    <dgm:pt modelId="{6DB18427-7299-4EB0-8838-7D6591906682}" type="pres">
      <dgm:prSet presAssocID="{8DA2A84F-5EE8-446D-B63E-60E5F1594B7C}" presName="arrowWedge3" presStyleLbl="fgSibTrans2D1" presStyleIdx="2" presStyleCnt="3"/>
      <dgm:spPr/>
    </dgm:pt>
  </dgm:ptLst>
  <dgm:cxnLst>
    <dgm:cxn modelId="{C2FB2061-859B-4977-97C4-421E2EF70E46}" type="presOf" srcId="{5436816F-53EA-4C38-8766-177BFE7935FE}" destId="{BE2E06A1-F114-49F8-A192-CEB066FD334E}" srcOrd="0" destOrd="0" presId="urn:microsoft.com/office/officeart/2005/8/layout/cycle8"/>
    <dgm:cxn modelId="{70E9099C-1E0D-4E7E-831B-576F0FA8EC3E}" type="presOf" srcId="{F7F718EF-FFB5-4DE9-B26B-270260F0A2F7}" destId="{6C6FE9DA-0F39-4AE2-926E-C78B62955999}" srcOrd="1" destOrd="0" presId="urn:microsoft.com/office/officeart/2005/8/layout/cycle8"/>
    <dgm:cxn modelId="{ECF21C7A-8C7F-4E77-A75E-5697AC414C7B}" srcId="{5436816F-53EA-4C38-8766-177BFE7935FE}" destId="{5746DF30-0A3C-4DDD-8A78-12D38CA9DAAC}" srcOrd="1" destOrd="0" parTransId="{638E73C6-8481-4DD9-A314-FD135238A1C6}" sibTransId="{73B7A7C7-EE4D-4894-9039-486C3D579A59}"/>
    <dgm:cxn modelId="{4E5657A3-575E-4C86-BC1E-50EDCDFE191B}" type="presOf" srcId="{136CCCBA-C39D-417E-8AB6-068E0352684C}" destId="{CD65A57E-F51B-4603-95B9-05610F3E3714}" srcOrd="1" destOrd="0" presId="urn:microsoft.com/office/officeart/2005/8/layout/cycle8"/>
    <dgm:cxn modelId="{D63D84A2-9802-47CE-98FC-1E6377722501}" type="presOf" srcId="{5746DF30-0A3C-4DDD-8A78-12D38CA9DAAC}" destId="{A88E1260-369E-40BA-9816-DDCFE117F262}" srcOrd="0" destOrd="0" presId="urn:microsoft.com/office/officeart/2005/8/layout/cycle8"/>
    <dgm:cxn modelId="{62A2C9B0-CAB1-4EAB-8354-FBDB2EC5CAE4}" srcId="{5436816F-53EA-4C38-8766-177BFE7935FE}" destId="{F7F718EF-FFB5-4DE9-B26B-270260F0A2F7}" srcOrd="0" destOrd="0" parTransId="{351CCF6D-8A1C-4AA9-8376-FDEEB9846B40}" sibTransId="{AB3DA1B5-05AB-4A8E-859D-91328B530B93}"/>
    <dgm:cxn modelId="{1A79CBC8-1BC2-4A60-A462-895C8A6CC0A3}" type="presOf" srcId="{5746DF30-0A3C-4DDD-8A78-12D38CA9DAAC}" destId="{8BA641EE-7648-4733-BB18-BF7A807E039C}" srcOrd="1" destOrd="0" presId="urn:microsoft.com/office/officeart/2005/8/layout/cycle8"/>
    <dgm:cxn modelId="{72721105-54B4-4A91-AC02-7C97E09DA1F7}" type="presOf" srcId="{F7F718EF-FFB5-4DE9-B26B-270260F0A2F7}" destId="{AA49681D-19FC-45E4-B783-08D70CED28B1}" srcOrd="0" destOrd="0" presId="urn:microsoft.com/office/officeart/2005/8/layout/cycle8"/>
    <dgm:cxn modelId="{6E96950B-4135-4838-838E-EBF70F1E07FF}" type="presOf" srcId="{136CCCBA-C39D-417E-8AB6-068E0352684C}" destId="{75FEE731-2EDF-4332-B57C-077677F47BF7}" srcOrd="0" destOrd="0" presId="urn:microsoft.com/office/officeart/2005/8/layout/cycle8"/>
    <dgm:cxn modelId="{E6363D69-CB2A-47A6-99E4-79D51A6643A3}" srcId="{5436816F-53EA-4C38-8766-177BFE7935FE}" destId="{136CCCBA-C39D-417E-8AB6-068E0352684C}" srcOrd="2" destOrd="0" parTransId="{EC0A7828-05A6-421C-ABDC-46D0848C38DA}" sibTransId="{8DA2A84F-5EE8-446D-B63E-60E5F1594B7C}"/>
    <dgm:cxn modelId="{389D3434-9C50-4402-BFA7-B1664F1AA84B}" type="presParOf" srcId="{BE2E06A1-F114-49F8-A192-CEB066FD334E}" destId="{AA49681D-19FC-45E4-B783-08D70CED28B1}" srcOrd="0" destOrd="0" presId="urn:microsoft.com/office/officeart/2005/8/layout/cycle8"/>
    <dgm:cxn modelId="{1C8CF60A-54B9-452A-9EFB-24A40A8561B2}" type="presParOf" srcId="{BE2E06A1-F114-49F8-A192-CEB066FD334E}" destId="{D8A06185-543B-4A03-80E2-86ECF1C11057}" srcOrd="1" destOrd="0" presId="urn:microsoft.com/office/officeart/2005/8/layout/cycle8"/>
    <dgm:cxn modelId="{9E3289E0-4548-4FDD-B56E-01430F251C41}" type="presParOf" srcId="{BE2E06A1-F114-49F8-A192-CEB066FD334E}" destId="{BF2A9A53-E56E-4A07-B40E-B37F2EDF0991}" srcOrd="2" destOrd="0" presId="urn:microsoft.com/office/officeart/2005/8/layout/cycle8"/>
    <dgm:cxn modelId="{49F16F58-5475-4EA2-B160-EF273FFAAA2F}" type="presParOf" srcId="{BE2E06A1-F114-49F8-A192-CEB066FD334E}" destId="{6C6FE9DA-0F39-4AE2-926E-C78B62955999}" srcOrd="3" destOrd="0" presId="urn:microsoft.com/office/officeart/2005/8/layout/cycle8"/>
    <dgm:cxn modelId="{CE850023-C90E-4DC0-87B4-56ACF555A2F0}" type="presParOf" srcId="{BE2E06A1-F114-49F8-A192-CEB066FD334E}" destId="{A88E1260-369E-40BA-9816-DDCFE117F262}" srcOrd="4" destOrd="0" presId="urn:microsoft.com/office/officeart/2005/8/layout/cycle8"/>
    <dgm:cxn modelId="{914F93B5-A1F3-41F1-A8FE-7310E27421AA}" type="presParOf" srcId="{BE2E06A1-F114-49F8-A192-CEB066FD334E}" destId="{9A7264FB-32AA-4F13-B634-7968B9AD6ABC}" srcOrd="5" destOrd="0" presId="urn:microsoft.com/office/officeart/2005/8/layout/cycle8"/>
    <dgm:cxn modelId="{6D87B174-4474-4520-8C63-E1822535D5DA}" type="presParOf" srcId="{BE2E06A1-F114-49F8-A192-CEB066FD334E}" destId="{54FD452A-2160-4D1F-91BC-8E431745EF3E}" srcOrd="6" destOrd="0" presId="urn:microsoft.com/office/officeart/2005/8/layout/cycle8"/>
    <dgm:cxn modelId="{552B4A77-EC3C-4235-94E0-69CCECDFFAD6}" type="presParOf" srcId="{BE2E06A1-F114-49F8-A192-CEB066FD334E}" destId="{8BA641EE-7648-4733-BB18-BF7A807E039C}" srcOrd="7" destOrd="0" presId="urn:microsoft.com/office/officeart/2005/8/layout/cycle8"/>
    <dgm:cxn modelId="{1A33C92A-B5BA-483F-97B7-DB5E1681EE7D}" type="presParOf" srcId="{BE2E06A1-F114-49F8-A192-CEB066FD334E}" destId="{75FEE731-2EDF-4332-B57C-077677F47BF7}" srcOrd="8" destOrd="0" presId="urn:microsoft.com/office/officeart/2005/8/layout/cycle8"/>
    <dgm:cxn modelId="{856772C6-8F03-4688-802C-994319567516}" type="presParOf" srcId="{BE2E06A1-F114-49F8-A192-CEB066FD334E}" destId="{0E20FC39-2CC6-4BD0-AD2C-1EBB9A8E0F6F}" srcOrd="9" destOrd="0" presId="urn:microsoft.com/office/officeart/2005/8/layout/cycle8"/>
    <dgm:cxn modelId="{207F458D-3D7D-4793-B4E5-65E75D2BE376}" type="presParOf" srcId="{BE2E06A1-F114-49F8-A192-CEB066FD334E}" destId="{2607DE40-3278-4584-A0B4-FB17243F045E}" srcOrd="10" destOrd="0" presId="urn:microsoft.com/office/officeart/2005/8/layout/cycle8"/>
    <dgm:cxn modelId="{D83FD9EA-55EC-41E5-B354-B6327E3E8AF9}" type="presParOf" srcId="{BE2E06A1-F114-49F8-A192-CEB066FD334E}" destId="{CD65A57E-F51B-4603-95B9-05610F3E3714}" srcOrd="11" destOrd="0" presId="urn:microsoft.com/office/officeart/2005/8/layout/cycle8"/>
    <dgm:cxn modelId="{3C521A17-D36A-4B6F-BD46-EC7B3D40AF15}" type="presParOf" srcId="{BE2E06A1-F114-49F8-A192-CEB066FD334E}" destId="{D5403726-14A6-4493-A618-C3AA5A7997F6}" srcOrd="12" destOrd="0" presId="urn:microsoft.com/office/officeart/2005/8/layout/cycle8"/>
    <dgm:cxn modelId="{34CC77EB-EDD3-4563-BC68-B1CF0ACFF793}" type="presParOf" srcId="{BE2E06A1-F114-49F8-A192-CEB066FD334E}" destId="{8E5E584F-CD5E-4AAC-A5F2-16DE27B549D4}" srcOrd="13" destOrd="0" presId="urn:microsoft.com/office/officeart/2005/8/layout/cycle8"/>
    <dgm:cxn modelId="{4138A9AB-C4E3-4084-B801-8C17375B7BB6}" type="presParOf" srcId="{BE2E06A1-F114-49F8-A192-CEB066FD334E}" destId="{6DB18427-7299-4EB0-8838-7D659190668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681D-19FC-45E4-B783-08D70CED28B1}">
      <dsp:nvSpPr>
        <dsp:cNvPr id="0" name=""/>
        <dsp:cNvSpPr/>
      </dsp:nvSpPr>
      <dsp:spPr>
        <a:xfrm>
          <a:off x="1814417" y="330028"/>
          <a:ext cx="4264978" cy="426497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solidFill>
                <a:srgbClr val="002060"/>
              </a:solidFill>
            </a:rPr>
            <a:t>Process</a:t>
          </a:r>
        </a:p>
      </dsp:txBody>
      <dsp:txXfrm>
        <a:off x="4062162" y="1233797"/>
        <a:ext cx="1523206" cy="1269338"/>
      </dsp:txXfrm>
    </dsp:sp>
    <dsp:sp modelId="{A88E1260-369E-40BA-9816-DDCFE117F262}">
      <dsp:nvSpPr>
        <dsp:cNvPr id="0" name=""/>
        <dsp:cNvSpPr/>
      </dsp:nvSpPr>
      <dsp:spPr>
        <a:xfrm>
          <a:off x="1726578" y="482348"/>
          <a:ext cx="4264978" cy="426497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solidFill>
                <a:srgbClr val="002060"/>
              </a:solidFill>
            </a:rPr>
            <a:t>Perform</a:t>
          </a:r>
        </a:p>
      </dsp:txBody>
      <dsp:txXfrm>
        <a:off x="2742049" y="3249507"/>
        <a:ext cx="2284809" cy="1117018"/>
      </dsp:txXfrm>
    </dsp:sp>
    <dsp:sp modelId="{75FEE731-2EDF-4332-B57C-077677F47BF7}">
      <dsp:nvSpPr>
        <dsp:cNvPr id="0" name=""/>
        <dsp:cNvSpPr/>
      </dsp:nvSpPr>
      <dsp:spPr>
        <a:xfrm>
          <a:off x="1628334" y="268271"/>
          <a:ext cx="4264978" cy="426497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solidFill>
                <a:srgbClr val="002060"/>
              </a:solidFill>
            </a:rPr>
            <a:t>Perceive</a:t>
          </a:r>
        </a:p>
      </dsp:txBody>
      <dsp:txXfrm>
        <a:off x="2122360" y="1172040"/>
        <a:ext cx="1523206" cy="1269338"/>
      </dsp:txXfrm>
    </dsp:sp>
    <dsp:sp modelId="{D5403726-14A6-4493-A618-C3AA5A7997F6}">
      <dsp:nvSpPr>
        <dsp:cNvPr id="0" name=""/>
        <dsp:cNvSpPr/>
      </dsp:nvSpPr>
      <dsp:spPr>
        <a:xfrm>
          <a:off x="1550746" y="66005"/>
          <a:ext cx="4793023" cy="47930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E584F-CD5E-4AAC-A5F2-16DE27B549D4}">
      <dsp:nvSpPr>
        <dsp:cNvPr id="0" name=""/>
        <dsp:cNvSpPr/>
      </dsp:nvSpPr>
      <dsp:spPr>
        <a:xfrm>
          <a:off x="1462556" y="218056"/>
          <a:ext cx="4793023" cy="47930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B18427-7299-4EB0-8838-7D6591906682}">
      <dsp:nvSpPr>
        <dsp:cNvPr id="0" name=""/>
        <dsp:cNvSpPr/>
      </dsp:nvSpPr>
      <dsp:spPr>
        <a:xfrm>
          <a:off x="1363959" y="4248"/>
          <a:ext cx="4793023" cy="47930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cfr.gov/cgi-bin/text-idx?SID=8404b1a25952bc103e6743e6fc72f700&amp;amp;mc=true&amp;amp;node=pt14.2.91&amp;amp;rgn=div5"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ecfr.gov/cgi-bin/text-idx?SID=8404b1a25952bc103e6743e6fc72f700&amp;amp;mc=true&amp;amp;node=se14.2.91_1113&amp;amp;rgn=div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smtClean="0">
                <a:solidFill>
                  <a:schemeClr val="tx1"/>
                </a:solidFill>
                <a:effectLst/>
                <a:latin typeface="Arial" panose="020B0604020202020204" pitchFamily="34" charset="0"/>
                <a:ea typeface="+mn-ea"/>
                <a:cs typeface="Arial" panose="020B0604020202020204" pitchFamily="34" charset="0"/>
              </a:rPr>
              <a:t>2020/07-01-194(I)PP</a:t>
            </a:r>
            <a:r>
              <a:rPr lang="en-US" sz="1200" b="0" i="0" u="none" strike="noStrike" kern="1200" smtClean="0">
                <a:solidFill>
                  <a:schemeClr val="tx1"/>
                </a:solidFill>
                <a:effectLst/>
                <a:latin typeface="Arial" panose="020B0604020202020204" pitchFamily="34" charset="0"/>
                <a:ea typeface="+mn-ea"/>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Original Author: John Steuernagle 01/30/2019;  POC Kevin Clover AFS-850 Operations Lead, Office (562-888-2020 revised by </a:t>
            </a:r>
            <a:r>
              <a:rPr lang="en-US" dirty="0" smtClean="0">
                <a:latin typeface="Arial" panose="020B0604020202020204" pitchFamily="34" charset="0"/>
                <a:ea typeface="ＭＳ Ｐゴシック" pitchFamily="34" charset="-128"/>
                <a:cs typeface="Arial" panose="020B0604020202020204" pitchFamily="34" charset="0"/>
              </a:rPr>
              <a:t>AJR B-6 07/01/2020.</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dirty="0">
              <a:latin typeface="Arial" panose="020B0604020202020204" pitchFamily="34" charset="0"/>
              <a:ea typeface="ＭＳ Ｐゴシック" pitchFamily="34" charset="-128"/>
              <a:cs typeface="Arial" panose="020B0604020202020204" pitchFamily="34" charset="0"/>
            </a:endParaRPr>
          </a:p>
          <a:p>
            <a:pPr eaLnBrk="1" hangingPunct="1"/>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This is the title slide </a:t>
            </a:r>
            <a:r>
              <a:rPr lang="en-US" b="0" i="1" dirty="0">
                <a:latin typeface="Arial" panose="020B0604020202020204" pitchFamily="34" charset="0"/>
                <a:ea typeface="ＭＳ Ｐゴシック" pitchFamily="34" charset="-128"/>
                <a:cs typeface="Arial" panose="020B0604020202020204" pitchFamily="34" charset="0"/>
              </a:rPr>
              <a:t>for </a:t>
            </a:r>
            <a:r>
              <a:rPr lang="en-US" b="1" i="1" dirty="0">
                <a:latin typeface="Arial" panose="020B0604020202020204" pitchFamily="34" charset="0"/>
                <a:ea typeface="ＭＳ Ｐゴシック" pitchFamily="34" charset="-128"/>
                <a:cs typeface="Arial" panose="020B0604020202020204" pitchFamily="34" charset="0"/>
              </a:rPr>
              <a:t>In-Flight Weather Resources.</a:t>
            </a: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for an example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endParaRPr lang="en-US"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The production team hope you and your audience will enjoy the show.   Break a leg!  </a:t>
            </a: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are government resources, there are also third-party automated resources that may be used for conducting pre-flight self-briefings</a:t>
            </a:r>
          </a:p>
          <a:p>
            <a:endParaRPr lang="en-US" dirty="0"/>
          </a:p>
          <a:p>
            <a:r>
              <a:rPr lang="en-US" dirty="0"/>
              <a:t>FAQ on using automated preflight resources.  You may get some of the questions listed below.  If so refer to the answer listed.</a:t>
            </a:r>
          </a:p>
          <a:p>
            <a:r>
              <a:rPr lang="en-US" sz="1800" dirty="0"/>
              <a:t>Q1: Does my self-briefing need to be recorded or documented by the automation sites(s) I use?</a:t>
            </a:r>
          </a:p>
          <a:p>
            <a:pPr lvl="1"/>
            <a:r>
              <a:rPr lang="en-US" sz="1600" dirty="0"/>
              <a:t>A1: There is no requirement for a self-brief to be recorded</a:t>
            </a:r>
          </a:p>
          <a:p>
            <a:pPr lvl="1"/>
            <a:r>
              <a:rPr lang="en-US" sz="1600" dirty="0"/>
              <a:t>If you prefer to have your self-briefing preparation be recorded, consider invoking the Standard Briefing functionality on 1800wxbrief.com; third-party applications may also offer a recorded briefing functionality</a:t>
            </a:r>
            <a:endParaRPr lang="en-US" sz="1800" dirty="0"/>
          </a:p>
          <a:p>
            <a:pPr>
              <a:spcBef>
                <a:spcPts val="0"/>
              </a:spcBef>
            </a:pPr>
            <a:endParaRPr lang="en-US" sz="1800" dirty="0"/>
          </a:p>
          <a:p>
            <a:pPr>
              <a:spcBef>
                <a:spcPts val="0"/>
              </a:spcBef>
            </a:pPr>
            <a:r>
              <a:rPr lang="en-US" sz="1800" dirty="0"/>
              <a:t>Q2: I like the Graphical tools (GFA, Interactive Maps) when conducting preflight planning. Do I still need to use the “Standard Briefing” functionality on the planning website or app that provides a full textual briefing?</a:t>
            </a:r>
          </a:p>
          <a:p>
            <a:pPr lvl="1"/>
            <a:r>
              <a:rPr lang="en-US" sz="1600" dirty="0"/>
              <a:t>A2: Full textual (aka Standard Briefing) functionality is not required to be invoked  </a:t>
            </a:r>
          </a:p>
          <a:p>
            <a:pPr lvl="1"/>
            <a:r>
              <a:rPr lang="en-US" sz="1600" dirty="0"/>
              <a:t>The goal is to conduct a comprehensive preflight self-briefing; if you have done this (i.e., covered all the checklist items) using the graphical tools, you do not need to invoke a full textual briefing </a:t>
            </a:r>
          </a:p>
          <a:p>
            <a:pPr lvl="1"/>
            <a:r>
              <a:rPr lang="en-US" sz="1600" dirty="0"/>
              <a:t>However, the Standard Briefing functionality is a good idea as a double check that you have not missed something in your own workflow</a:t>
            </a:r>
          </a:p>
          <a:p>
            <a:pPr lvl="1"/>
            <a:endParaRPr lang="en-US" sz="1600" dirty="0"/>
          </a:p>
          <a:p>
            <a:r>
              <a:rPr lang="en-US" sz="2000" dirty="0"/>
              <a:t>Q3: If I conduct a self-brief and still decide to call Flight Service, will they know what I have done online?</a:t>
            </a:r>
          </a:p>
          <a:p>
            <a:pPr lvl="1"/>
            <a:r>
              <a:rPr lang="en-US" sz="1600" dirty="0"/>
              <a:t>A3: YES, if you have used 1800wxbrief.com and requested a standard briefing</a:t>
            </a:r>
          </a:p>
          <a:p>
            <a:pPr lvl="1"/>
            <a:r>
              <a:rPr lang="en-US" sz="1600" dirty="0"/>
              <a:t>YES, if you have used a third-party application that links to your 1800wxbrief.com account and uses an approved standard briefing product (check with your particular third-party vendor)</a:t>
            </a:r>
          </a:p>
          <a:p>
            <a:pPr lvl="1"/>
            <a:r>
              <a:rPr lang="en-US" sz="1600" dirty="0"/>
              <a:t>NO, if you have used just the graphical functionality on 1800wxbrief.com, AWC, or third-party sites</a:t>
            </a:r>
          </a:p>
          <a:p>
            <a:pPr lvl="1"/>
            <a:r>
              <a:rPr lang="en-US" sz="1600" dirty="0"/>
              <a:t>If you plan to call Flight Service, then invoking the Standard Briefing functionality from 1800wxbrief.com (or a third-party application that shares your 1800wxbrief.com credentials) will allow the Specialist to see your briefing details and save you time</a:t>
            </a:r>
            <a:endParaRPr lang="en-US" sz="1800" dirty="0"/>
          </a:p>
          <a:p>
            <a:pPr lvl="1"/>
            <a:endParaRPr lang="en-US" sz="14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78408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begin with FAA Flight Service.  FSS stations provide en route weather via voice communication in a couple of different ways.  In this example, aircraft flying near the Kankakee VOR can contact Flight Service on 122.2 Mhz.  Aircraft equipped with UHF </a:t>
            </a:r>
            <a:r>
              <a:rPr lang="en-US" baseline="0" dirty="0" err="1"/>
              <a:t>Comm</a:t>
            </a:r>
            <a:r>
              <a:rPr lang="en-US" baseline="0" dirty="0"/>
              <a:t> radios can contact FSS on 255.4 Mhz.  </a:t>
            </a:r>
            <a:r>
              <a:rPr lang="en-US" b="1" baseline="0" dirty="0"/>
              <a:t>(Click)</a:t>
            </a:r>
          </a:p>
          <a:p>
            <a:endParaRPr lang="en-US" b="1" baseline="0" dirty="0"/>
          </a:p>
          <a:p>
            <a:r>
              <a:rPr lang="en-US" b="0" baseline="0" dirty="0"/>
              <a:t>Here Flight Service can transmit and receive on 122.6 Mhz. or they can receive on 122.1 Mhz. and transmit over the Mansfield VOR on 108.8 Mhz.  If you choose the VOR communication option, be sure to enable voice on your VOR receiver and adjust the audio volume so you can hear the FSS transmissions.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428607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latin typeface="Arial" panose="020B0604020202020204" pitchFamily="34" charset="0"/>
                <a:cs typeface="Arial" panose="020B0604020202020204" pitchFamily="34" charset="0"/>
              </a:rPr>
              <a:t>Here are some of the products available for en route access.  You may receive this information via radio (flight Service) or via data link.  More about data link later.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latin typeface="Arial" panose="020B0604020202020204" pitchFamily="34" charset="0"/>
                <a:cs typeface="Arial" panose="020B0604020202020204" pitchFamily="34" charset="0"/>
              </a:rPr>
              <a:t>Whenever you access weather information it’s important to know how old that information is.  Some of the products in the left hand column could be more than an hour old when you receive them.  Others may be quite recent.  That’s why it’s important to note the times when observations were taken and/or the product validity time span.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Products in the right hand column will be older than those in the left.  </a:t>
            </a:r>
            <a:r>
              <a:rPr lang="en-US" sz="1200" b="1" kern="1200" baseline="0" dirty="0">
                <a:solidFill>
                  <a:schemeClr val="tx1"/>
                </a:solidFill>
                <a:effectLst/>
                <a:latin typeface="Arial" panose="020B0604020202020204" pitchFamily="34" charset="0"/>
                <a:ea typeface="+mn-ea"/>
                <a:cs typeface="Arial" panose="020B0604020202020204" pitchFamily="34" charset="0"/>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Forecasts work best when you compare them with more current weather observations.  That way you can see if weather is developing earlier or later than the forecast schedule.</a:t>
            </a: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latin typeface="Arial" panose="020B0604020202020204" pitchFamily="34" charset="0"/>
                <a:cs typeface="Arial" panose="020B0604020202020204" pitchFamily="34" charset="0"/>
              </a:rPr>
              <a:t>PIREPs – Pilots are the best resource for reporting inflight weather conditions and confirming </a:t>
            </a:r>
            <a:r>
              <a:rPr lang="en-US" b="0" baseline="0" dirty="0" smtClean="0">
                <a:latin typeface="Arial" panose="020B0604020202020204" pitchFamily="34" charset="0"/>
                <a:cs typeface="Arial" panose="020B0604020202020204" pitchFamily="34" charset="0"/>
              </a:rPr>
              <a:t>forecasts </a:t>
            </a:r>
            <a:r>
              <a:rPr lang="en-US" b="0" baseline="0" dirty="0">
                <a:latin typeface="Arial" panose="020B0604020202020204" pitchFamily="34" charset="0"/>
                <a:cs typeface="Arial" panose="020B0604020202020204" pitchFamily="34" charset="0"/>
              </a:rPr>
              <a:t>are correct or not.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latin typeface="Arial" panose="020B0604020202020204" pitchFamily="34" charset="0"/>
                <a:cs typeface="Arial" panose="020B0604020202020204" pitchFamily="34" charset="0"/>
              </a:rPr>
              <a:t>(Next Slide)</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43826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The letter H in a VOR data block indicates a couple of things: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 the ability to receive HIWAS (Hazardous in-flight Weather Advisory broadcasts.  As the name implies, these were pre-recorded advisories of hazardous weather conditions.  </a:t>
            </a:r>
            <a:r>
              <a:rPr lang="en-US" b="1" baseline="0" dirty="0"/>
              <a:t>(Click)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baseline="0" dirty="0"/>
              <a:t>It also indicates that you’re consulting an out dated chart because HIWAS was decommissioned in January of 2020. </a:t>
            </a:r>
            <a:r>
              <a:rPr lang="en-US" b="1" baseline="0" dirty="0"/>
              <a:t>(Click)</a:t>
            </a:r>
          </a:p>
          <a:p>
            <a:endParaRPr lang="en-US" baseline="0" dirty="0"/>
          </a:p>
          <a:p>
            <a:r>
              <a:rPr lang="en-US" baseline="0" dirty="0"/>
              <a:t>Also in January most aircraft are required to be equipped with ADS-B out.  For those of us who are equipped with ADS-B In, FAA is providing an impressive set of weather information products collectively known as Flight Information Services – Broadcast or FIS-B.</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28012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Although ADS-B In equipment</a:t>
            </a:r>
            <a:r>
              <a:rPr lang="en-US" baseline="0" dirty="0">
                <a:latin typeface="Times New Roman" pitchFamily="18" charset="0"/>
                <a:ea typeface="ＭＳ Ｐゴシック" pitchFamily="34" charset="-128"/>
              </a:rPr>
              <a:t> is not required, there are some compelling reasons why pilots are considering installing it.  As you can see from the coverage map, en route ADS-B In service is available throughout the country.  With ADS-B In you get a suite of traffic, weather, and flight information products.  Let’s take a look at how it works.  </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795524E-50D0-4274-8A75-CC9BB135E119}" type="slidenum">
              <a:rPr lang="en-US" sz="1200" smtClean="0">
                <a:latin typeface="Times New Roman" pitchFamily="18" charset="0"/>
              </a:rPr>
              <a:pPr eaLnBrk="1" hangingPunct="1"/>
              <a:t>14</a:t>
            </a:fld>
            <a:endParaRPr lang="en-US" sz="1200">
              <a:latin typeface="Times New Roman" pitchFamily="18" charset="0"/>
            </a:endParaRPr>
          </a:p>
        </p:txBody>
      </p:sp>
    </p:spTree>
    <p:extLst>
      <p:ext uri="{BB962C8B-B14F-4D97-AF65-F5344CB8AC3E}">
        <p14:creationId xmlns:p14="http://schemas.microsoft.com/office/powerpoint/2010/main" val="411461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8" charset="0"/>
                <a:ea typeface="ＭＳ Ｐゴシック" pitchFamily="34" charset="-128"/>
              </a:rPr>
              <a:t>UAT equipped ADS-B In aircraft receive traffic information directly from UAT</a:t>
            </a:r>
            <a:r>
              <a:rPr lang="en-US" baseline="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ADS-B out aircraft. </a:t>
            </a:r>
            <a:r>
              <a:rPr lang="en-US" b="1" baseline="0" dirty="0"/>
              <a:t>(Click)</a:t>
            </a:r>
            <a:endParaRPr lang="en-US" dirty="0"/>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ADS-R rebroadcasts traffic information derived from UAT and 1090 Extended Squitter positions so that even</a:t>
            </a:r>
            <a:r>
              <a:rPr lang="en-US" baseline="0" dirty="0">
                <a:latin typeface="Times New Roman" pitchFamily="18" charset="0"/>
                <a:ea typeface="ＭＳ Ｐゴシック" pitchFamily="34" charset="-128"/>
              </a:rPr>
              <a:t> though the two systems don’t exchange information directly, traffic information is available to both. </a:t>
            </a:r>
          </a:p>
          <a:p>
            <a:endParaRPr lang="en-US" b="1" baseline="0" dirty="0">
              <a:latin typeface="Times New Roman" pitchFamily="18" charset="0"/>
              <a:ea typeface="ＭＳ Ｐゴシック" pitchFamily="34" charset="-128"/>
            </a:endParaRPr>
          </a:p>
          <a:p>
            <a:r>
              <a:rPr lang="en-US" b="0" baseline="0" dirty="0">
                <a:latin typeface="Times New Roman" pitchFamily="18" charset="0"/>
                <a:ea typeface="ＭＳ Ｐゴシック" pitchFamily="34" charset="-128"/>
              </a:rPr>
              <a:t>There’s also a way for ADS-B in users to see aircraft that are not ADS-B Out equipped.</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795524E-50D0-4274-8A75-CC9BB135E119}" type="slidenum">
              <a:rPr lang="en-US" sz="1200" smtClean="0">
                <a:latin typeface="Times New Roman" pitchFamily="18" charset="0"/>
              </a:rPr>
              <a:pPr eaLnBrk="1" hangingPunct="1"/>
              <a:t>15</a:t>
            </a:fld>
            <a:endParaRPr lang="en-US" sz="1200">
              <a:latin typeface="Times New Roman" pitchFamily="18" charset="0"/>
            </a:endParaRPr>
          </a:p>
        </p:txBody>
      </p:sp>
    </p:spTree>
    <p:extLst>
      <p:ext uri="{BB962C8B-B14F-4D97-AF65-F5344CB8AC3E}">
        <p14:creationId xmlns:p14="http://schemas.microsoft.com/office/powerpoint/2010/main" val="228134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ADS-B system transmits TIS-B data on both links to equipped aircraft flying within coverage.</a:t>
            </a:r>
            <a:r>
              <a:rPr lang="en-US" baseline="0" dirty="0"/>
              <a:t>  TIS-B uses data from ADS-B, radar, Wide Area </a:t>
            </a:r>
            <a:r>
              <a:rPr lang="en-US" baseline="0" dirty="0" err="1"/>
              <a:t>Multilateration</a:t>
            </a:r>
            <a:r>
              <a:rPr lang="en-US" baseline="0" dirty="0"/>
              <a:t> (WAM), and surface </a:t>
            </a:r>
            <a:r>
              <a:rPr lang="en-US" baseline="0" dirty="0" err="1"/>
              <a:t>multilateration</a:t>
            </a:r>
            <a:r>
              <a:rPr lang="en-US" baseline="0" dirty="0"/>
              <a:t> systems like ASDE-X to create accurate near-real-time position reports.</a:t>
            </a:r>
          </a:p>
          <a:p>
            <a:endParaRPr lang="en-US" baseline="0" dirty="0"/>
          </a:p>
          <a:p>
            <a:r>
              <a:rPr lang="en-US" baseline="0" dirty="0"/>
              <a:t>In order to receive TIS-B information you must be ADS-B In equipped, within coverage of an ADS-B ground station and an FAA radar or </a:t>
            </a:r>
            <a:r>
              <a:rPr lang="en-US" baseline="0" dirty="0" err="1"/>
              <a:t>multilateration</a:t>
            </a:r>
            <a:r>
              <a:rPr lang="en-US" baseline="0" dirty="0"/>
              <a:t> system.  </a:t>
            </a:r>
          </a:p>
          <a:p>
            <a:endParaRPr lang="en-US" baseline="0" dirty="0"/>
          </a:p>
          <a:p>
            <a:r>
              <a:rPr lang="en-US" b="1" baseline="0" dirty="0"/>
              <a:t>Background:  </a:t>
            </a:r>
            <a:r>
              <a:rPr lang="en-US" b="0" baseline="0" dirty="0" err="1"/>
              <a:t>Multilateration</a:t>
            </a:r>
            <a:r>
              <a:rPr lang="en-US" b="0" baseline="0" dirty="0"/>
              <a:t> systems are employed to provide surveillance outside of radar coverage.  </a:t>
            </a:r>
          </a:p>
          <a:p>
            <a:pPr marL="171450" indent="-171450">
              <a:buFont typeface="Arial" panose="020B0604020202020204" pitchFamily="34" charset="0"/>
              <a:buChar char="•"/>
            </a:pPr>
            <a:r>
              <a:rPr lang="en-US" b="0" baseline="0" dirty="0"/>
              <a:t>Wide Area </a:t>
            </a:r>
            <a:r>
              <a:rPr lang="en-US" b="0" baseline="0" dirty="0" err="1"/>
              <a:t>Multilateration</a:t>
            </a:r>
            <a:r>
              <a:rPr lang="en-US" b="0" baseline="0" dirty="0"/>
              <a:t> (WAM) is comprised of a network of relatively small sensors that can be deployed in areas that are problematic for radar installations.  WAM capabilities an be combined within a set of ADS-B ground stations.</a:t>
            </a:r>
          </a:p>
          <a:p>
            <a:pPr marL="171450" indent="-171450">
              <a:buFont typeface="Arial" panose="020B0604020202020204" pitchFamily="34" charset="0"/>
              <a:buChar char="•"/>
            </a:pPr>
            <a:r>
              <a:rPr lang="en-US" b="0" baseline="0" dirty="0"/>
              <a:t>Surface </a:t>
            </a:r>
            <a:r>
              <a:rPr lang="en-US" b="0" baseline="0" dirty="0" err="1"/>
              <a:t>Multilateration</a:t>
            </a:r>
            <a:r>
              <a:rPr lang="en-US" b="0" baseline="0" dirty="0"/>
              <a:t> consists of sensors deployed on airports.  The data provided by these sensors is integrated with airport surveillance radar and ADS-B sensor data to create an accurate picture of ground traffic on the airport.  The equipment and sensors is collectively known as Airport Surface Detection Equipment (ASDE-X)</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314251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ADS-B</a:t>
            </a:r>
            <a:r>
              <a:rPr lang="en-US" baseline="0" dirty="0"/>
              <a:t> In is not guaranteed to display all traffic in a given area.  It’s a great situational awareness and collision avoidance tool but it’s also a compelling distraction.  We still need to look outside our windows.  </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283489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FIS-B</a:t>
            </a:r>
            <a:r>
              <a:rPr lang="en-US" baseline="0" dirty="0"/>
              <a:t> information is available to UAT (Universal Access Transceiver) equipped aircraft only.  The system broadcasts aeronautical information products from the FAA and weather products from the National Weather Service.</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35109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text and graphical FIS-B products</a:t>
            </a:r>
            <a:r>
              <a:rPr lang="en-US" baseline="0" dirty="0"/>
              <a:t> – available free of charge to ADS-B In users.</a:t>
            </a:r>
            <a:r>
              <a:rPr lang="en-US" dirty="0"/>
              <a:t>  As you can see – it’s quite extensive and more products may be added in the future.  </a:t>
            </a:r>
          </a:p>
          <a:p>
            <a:endParaRPr lang="en-US" dirty="0"/>
          </a:p>
          <a:p>
            <a:r>
              <a:rPr lang="en-US" b="1" dirty="0"/>
              <a:t>(Next</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14406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We’re all familiar with Automated Terminal Information Service available at most towered airports.   ATIS provides basic weather and runway information but what about non-towered airports?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112203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smaller airports are served by ASOS or AWOS automated weather observing systems</a:t>
            </a:r>
            <a:r>
              <a:rPr lang="en-US" baseline="0" dirty="0"/>
              <a:t>.  In fact, most of the weather data used to produce aviation weather reports and forecasts is now gathered by automated systems.  These systems are constantly updating weather observations and averaging the data to give an accurate picture of present conditions.  There are about one thousand ASOS and even more AWOS systems deployed throughout the United States.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421346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chart of what’s available from an ASOS installation.  At some locations information may be</a:t>
            </a:r>
            <a:r>
              <a:rPr lang="en-US" baseline="0" dirty="0"/>
              <a:t> augmented by human observers.</a:t>
            </a:r>
            <a:endParaRPr lang="en-US" dirty="0"/>
          </a:p>
          <a:p>
            <a:endParaRPr lang="en-US" dirty="0"/>
          </a:p>
          <a:p>
            <a:r>
              <a:rPr lang="en-US" b="1" dirty="0"/>
              <a:t>Presentation note:  </a:t>
            </a:r>
            <a:r>
              <a:rPr lang="en-US" b="0" i="1" dirty="0"/>
              <a:t>Take a minute or so to discuss the information provided by ASOS,</a:t>
            </a:r>
            <a:r>
              <a:rPr lang="en-US" b="0" i="1" baseline="0" dirty="0"/>
              <a:t> then:</a:t>
            </a:r>
          </a:p>
          <a:p>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dirty="0"/>
          </a:p>
          <a:p>
            <a:endParaRPr lang="en-US" b="1" i="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1571460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is a wide range of information available from AWOS depending on the type of equipment installed.  </a:t>
            </a:r>
            <a:r>
              <a:rPr lang="en-US" b="1" dirty="0"/>
              <a:t>(Click)</a:t>
            </a:r>
            <a:endParaRPr lang="en-US" b="0" dirty="0"/>
          </a:p>
          <a:p>
            <a:endParaRPr lang="en-US" b="0" dirty="0"/>
          </a:p>
          <a:p>
            <a:r>
              <a:rPr lang="en-US" b="0" dirty="0"/>
              <a:t>Most of the AWOS installations are a variation of AWOS-3 so you’ll have Altimeter</a:t>
            </a:r>
            <a:r>
              <a:rPr lang="en-US" b="0" baseline="0" dirty="0"/>
              <a:t> Setting, Wind, Temperature (older installations may report in degrees Fahrenheit), Dew Point, Density Altitude, Cloud and Ceiling data.  Newer installations may add precipitation type and thunderstorm/lightning information.</a:t>
            </a:r>
          </a:p>
          <a:p>
            <a:endParaRPr lang="en-US" b="0"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302433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us who can afford it, Airborne Weather Radar is a very useful information source.</a:t>
            </a:r>
            <a:r>
              <a:rPr lang="en-US" baseline="0" dirty="0"/>
              <a:t>  It does require interpretation though and there are some limitations to consider. </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155361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Airborne radar looks at precipitation and pilots know</a:t>
            </a:r>
            <a:r>
              <a:rPr lang="en-US" baseline="0" dirty="0"/>
              <a:t> that the heavier the precipitation – the greater the associated turbulence will be.  </a:t>
            </a:r>
            <a:r>
              <a:rPr lang="en-US" dirty="0"/>
              <a:t>Because</a:t>
            </a:r>
            <a:r>
              <a:rPr lang="en-US" baseline="0" dirty="0"/>
              <a:t> radar returns are immediate it’s a good choice for tactical weather avoidance.  Heavy precipitation can mask additional precipitation behind it so it’s best to find wide clear areas so you can get a good picture of what’s beyond the radar return. </a:t>
            </a:r>
          </a:p>
          <a:p>
            <a:endParaRPr lang="en-US" baseline="0" dirty="0"/>
          </a:p>
          <a:p>
            <a:r>
              <a:rPr lang="en-US" baseline="0" dirty="0"/>
              <a:t>If you’re a new radar user be sure to get some instruction on operation and interpretation before you base tactical decisions on radar information.</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650032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real time solution is lightning detection equipment.  Although it doesn’t show precipitation it does indicate lightning strikes that accompany convective weather.  Some installations integrate radar and storm</a:t>
            </a:r>
            <a:r>
              <a:rPr lang="en-US" baseline="0" dirty="0"/>
              <a:t> scope information on a multi-function display.</a:t>
            </a:r>
          </a:p>
          <a:p>
            <a:endParaRPr lang="en-US" baseline="0" dirty="0"/>
          </a:p>
          <a:p>
            <a:r>
              <a:rPr lang="en-US" baseline="0" dirty="0"/>
              <a:t>As with radar, instruction is highly recommended for new users.</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28396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don’t want to equip with a panel-mounted ADS-B In, there are many portable ADS-B Receivers to choose from.  These receivers can transmit text and graphics to a variety of portable devices and displays.  One caution here – you’ll need to have sufficient battery capacity or auxiliary power available to power receivers and displays for the planned duration of your flight and any delays or diversions that may occur.</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a:p>
        </p:txBody>
      </p:sp>
    </p:spTree>
    <p:extLst>
      <p:ext uri="{BB962C8B-B14F-4D97-AF65-F5344CB8AC3E}">
        <p14:creationId xmlns:p14="http://schemas.microsoft.com/office/powerpoint/2010/main" val="1436714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XM</a:t>
            </a:r>
            <a:r>
              <a:rPr lang="en-US" baseline="0" dirty="0"/>
              <a:t> Radio is a subscription service that provides test, graphical, and audio information to en route users.  XM Weather imagery is processed in near real time – usually at two and a half-minute intervals.  But the imagery information could be older so, as with any weather information, be sure to check the time that the graphic data was collected.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r>
              <a:rPr lang="en-US" baseline="0" dirty="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245652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a:t>
            </a:r>
            <a:r>
              <a:rPr lang="en-US" baseline="0" dirty="0"/>
              <a:t> traffic controllers are another in-flight weather information resource.  They do have the ability to show weather on their displays but that capability is limited and when you most need information they may be</a:t>
            </a:r>
          </a:p>
          <a:p>
            <a:r>
              <a:rPr lang="en-US" baseline="0" dirty="0"/>
              <a:t>too busy – dealing with re routing requests – to provide it.</a:t>
            </a:r>
          </a:p>
          <a:p>
            <a:endParaRPr lang="en-US" baseline="0" dirty="0"/>
          </a:p>
          <a:p>
            <a:r>
              <a:rPr lang="en-US" baseline="0" dirty="0"/>
              <a:t>You can learn a lot by monitoring air traffic control frequencies though.  You’ll hear what pilots are requesting and what ATC can provide.  If you make your weather decisions with that in mind your requests are more likely to be granted.</a:t>
            </a:r>
          </a:p>
          <a:p>
            <a:endParaRPr lang="en-US" baseline="0" dirty="0"/>
          </a:p>
          <a:p>
            <a:r>
              <a:rPr lang="en-US" baseline="0" dirty="0"/>
              <a:t>Once again – don’t wait till the last minute to request a diversion.  ATC needs some time to process your request.</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a:p>
        </p:txBody>
      </p:sp>
    </p:spTree>
    <p:extLst>
      <p:ext uri="{BB962C8B-B14F-4D97-AF65-F5344CB8AC3E}">
        <p14:creationId xmlns:p14="http://schemas.microsoft.com/office/powerpoint/2010/main" val="48698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0" i="0" baseline="0" dirty="0">
                <a:latin typeface="Times New Roman" pitchFamily="18" charset="0"/>
                <a:ea typeface="ＭＳ Ｐゴシック" pitchFamily="34" charset="-128"/>
              </a:rPr>
              <a:t>The General Aviation Joint Steering Committee is a government/industry group that looks at GA mishap experience and makes recommendations (they call them safety enhancements) for safety improvement.  This program addresses their recommendation that GA pilots be apprised of advances in weather technology that can enhance the safety of flight.</a:t>
            </a:r>
          </a:p>
          <a:p>
            <a:endParaRPr lang="en-US" b="0" i="0" baseline="0" dirty="0" smtClean="0">
              <a:latin typeface="Times New Roman" pitchFamily="18" charset="0"/>
              <a:ea typeface="ＭＳ Ｐゴシック" pitchFamily="34" charset="-128"/>
            </a:endParaRPr>
          </a:p>
          <a:p>
            <a:r>
              <a:rPr lang="en-US" b="0" i="0" baseline="0" dirty="0" smtClean="0">
                <a:latin typeface="Times New Roman" pitchFamily="18" charset="0"/>
                <a:ea typeface="ＭＳ Ｐゴシック" pitchFamily="34" charset="-128"/>
              </a:rPr>
              <a:t>In this program, we’ll discuss automated resources that are available for you to conduct a preflight briefing.  We </a:t>
            </a:r>
            <a:r>
              <a:rPr lang="en-US" b="0" i="0" baseline="0" dirty="0">
                <a:latin typeface="Times New Roman" pitchFamily="18" charset="0"/>
                <a:ea typeface="ＭＳ Ｐゴシック" pitchFamily="34" charset="-128"/>
              </a:rPr>
              <a:t>also discuss weather information resources that are available to general aviation pilots in flight.   </a:t>
            </a:r>
            <a:endParaRPr lang="en-US" b="0" i="0" baseline="0" dirty="0" smtClean="0">
              <a:latin typeface="Times New Roman" pitchFamily="18" charset="0"/>
              <a:ea typeface="ＭＳ Ｐゴシック" pitchFamily="34" charset="-128"/>
            </a:endParaRPr>
          </a:p>
          <a:p>
            <a:endParaRPr lang="en-US" b="0" i="0" baseline="0" dirty="0">
              <a:latin typeface="Times New Roman" pitchFamily="18" charset="0"/>
              <a:ea typeface="ＭＳ Ｐゴシック" pitchFamily="34" charset="-128"/>
            </a:endParaRPr>
          </a:p>
          <a:p>
            <a:r>
              <a:rPr lang="en-US" b="0" i="0" baseline="0" dirty="0">
                <a:latin typeface="Times New Roman" pitchFamily="18" charset="0"/>
                <a:ea typeface="ＭＳ Ｐゴシック" pitchFamily="34" charset="-128"/>
              </a:rPr>
              <a:t>Technology is advancing so quickly that we can’t claim our list of resources is at all comprehensive but rather a sampling of what’s available to pilots today.</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In-cockpit information displays</a:t>
            </a:r>
            <a:r>
              <a:rPr lang="en-US" baseline="0" dirty="0"/>
              <a:t> can be compelling distractions.  Don’t fixate on the box to the exclusion of other flight management tasks.  Cockpit displays – no matter how sophisticated and comprehensive they may be – don’t tell the whole story.  A big part of our job is still looking out the window. </a:t>
            </a:r>
          </a:p>
          <a:p>
            <a:endParaRPr lang="en-US" baseline="0" dirty="0"/>
          </a:p>
          <a:p>
            <a:r>
              <a:rPr lang="en-US" baseline="0" dirty="0"/>
              <a:t>It’s important to thoroughly understand what the displays are telling you, and just as important, what they aren’t.  Displays may not depict all the traffic in your area or all the weather ahead.  </a:t>
            </a:r>
          </a:p>
          <a:p>
            <a:endParaRPr lang="en-US" baseline="0" dirty="0"/>
          </a:p>
          <a:p>
            <a:r>
              <a:rPr lang="en-US" baseline="0" dirty="0"/>
              <a:t>Generally speaking it’s best to make in-flight decisions early rather than waiting until the last minute to act.  Landing to refuel is much less stressful if you have an hour or so of fuel remaining.  Likewise rerouting or diversion is easier if  you have some maneuvering room and time to select the best alternative.  </a:t>
            </a:r>
          </a:p>
          <a:p>
            <a:endParaRPr lang="en-US" baseline="0" dirty="0"/>
          </a:p>
          <a:p>
            <a:r>
              <a:rPr lang="en-US" baseline="0" dirty="0"/>
              <a:t>By continuous reference to all weather resources available to you in the cockpit, you’ll have a comprehensive picture of the weather and any decisions will be well informed. </a:t>
            </a:r>
          </a:p>
          <a:p>
            <a:endParaRPr lang="en-US" baseline="0" dirty="0"/>
          </a:p>
          <a:p>
            <a:r>
              <a:rPr lang="en-US" b="1" baseline="0" dirty="0"/>
              <a:t>(Next Slide)</a:t>
            </a:r>
            <a:r>
              <a:rPr lang="en-US" baseline="0" dirty="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a:p>
        </p:txBody>
      </p:sp>
    </p:spTree>
    <p:extLst>
      <p:ext uri="{BB962C8B-B14F-4D97-AF65-F5344CB8AC3E}">
        <p14:creationId xmlns:p14="http://schemas.microsoft.com/office/powerpoint/2010/main" val="835922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Can you imagine how well </a:t>
            </a:r>
            <a:r>
              <a:rPr lang="en-US" baseline="0" dirty="0"/>
              <a:t> professional athletes would perform if they didn’t practice between games or stay in shape during the off season? </a:t>
            </a:r>
            <a:r>
              <a:rPr lang="en-US" b="1" baseline="0" dirty="0"/>
              <a:t>(Click)</a:t>
            </a:r>
            <a:endParaRPr lang="en-US" baseline="0" dirty="0"/>
          </a:p>
          <a:p>
            <a:endParaRPr lang="en-US" baseline="0" dirty="0"/>
          </a:p>
          <a:p>
            <a:r>
              <a:rPr lang="en-US" baseline="0" dirty="0"/>
              <a:t>Would you choose to be treated by doctors who had no continuing education since graduating from medical school?  </a:t>
            </a:r>
            <a:r>
              <a:rPr lang="en-US" b="1" baseline="0" dirty="0"/>
              <a:t>(Click)</a:t>
            </a:r>
            <a:endParaRPr lang="en-US" baseline="0" dirty="0"/>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Or how about a professional pilot flight crew who never train for emergencies?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r>
              <a:rPr lang="en-US" sz="1200" kern="1200" dirty="0">
                <a:solidFill>
                  <a:schemeClr val="tx1"/>
                </a:solidFill>
                <a:effectLst/>
                <a:latin typeface="Times New Roman" pitchFamily="18" charset="0"/>
                <a:ea typeface="+mn-ea"/>
                <a:cs typeface="+mn-cs"/>
              </a:rPr>
              <a:t>Pros know that proficiency is not a destination but rather a journey that never ends.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Regular training keeps the them at peak performance every time they take to the air.</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31</a:t>
            </a:fld>
            <a:endParaRPr lang="en-US"/>
          </a:p>
        </p:txBody>
      </p:sp>
    </p:spTree>
    <p:extLst>
      <p:ext uri="{BB962C8B-B14F-4D97-AF65-F5344CB8AC3E}">
        <p14:creationId xmlns:p14="http://schemas.microsoft.com/office/powerpoint/2010/main" val="65227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training works</a:t>
            </a:r>
            <a:r>
              <a:rPr lang="en-US" baseline="0" dirty="0"/>
              <a:t> for General Aviation pilots too.  Pilots who participate in the </a:t>
            </a:r>
            <a:r>
              <a:rPr lang="en-US" sz="1200" kern="1200" dirty="0">
                <a:solidFill>
                  <a:schemeClr val="tx1"/>
                </a:solidFill>
                <a:effectLst/>
                <a:latin typeface="Times New Roman" pitchFamily="18" charset="0"/>
                <a:ea typeface="+mn-ea"/>
                <a:cs typeface="+mn-cs"/>
              </a:rPr>
              <a:t>FAA </a:t>
            </a:r>
            <a:r>
              <a:rPr lang="en-US" sz="1200" b="1" i="1" kern="1200" dirty="0">
                <a:solidFill>
                  <a:schemeClr val="tx1"/>
                </a:solidFill>
                <a:effectLst/>
                <a:latin typeface="Times New Roman" pitchFamily="18" charset="0"/>
                <a:ea typeface="+mn-ea"/>
                <a:cs typeface="+mn-cs"/>
              </a:rPr>
              <a:t>WINGS </a:t>
            </a:r>
            <a:r>
              <a:rPr lang="en-US" sz="1200" kern="1200" dirty="0">
                <a:solidFill>
                  <a:schemeClr val="tx1"/>
                </a:solidFill>
                <a:effectLst/>
                <a:latin typeface="Times New Roman" pitchFamily="18" charset="0"/>
                <a:ea typeface="+mn-ea"/>
                <a:cs typeface="+mn-cs"/>
              </a:rPr>
              <a:t>Pilot Proficiency program </a:t>
            </a:r>
            <a:r>
              <a:rPr lang="en-US" baseline="0" dirty="0"/>
              <a:t>fly with more confidence.  They and their passengers are comfortable in the air.  And proficiency training can expand our horizons by exploring the operational capabilities of our present aircraft or introducing us to more complex and capable planes as well as more challenging destinations.  </a:t>
            </a:r>
          </a:p>
          <a:p>
            <a:endParaRPr lang="en-US" baseline="0" dirty="0"/>
          </a:p>
          <a:p>
            <a:r>
              <a:rPr lang="en-US" baseline="0" dirty="0"/>
              <a:t>Most importantly - proficiency training keeps us safe.  </a:t>
            </a:r>
            <a:r>
              <a:rPr lang="en-US" b="1" baseline="0" dirty="0"/>
              <a:t>(Click)</a:t>
            </a:r>
            <a:endParaRPr lang="en-US" b="0" baseline="0" dirty="0"/>
          </a:p>
          <a:p>
            <a:endParaRPr lang="en-US" b="0" baseline="0" dirty="0"/>
          </a:p>
          <a:p>
            <a:r>
              <a:rPr lang="en-US" b="0" baseline="0" dirty="0"/>
              <a:t>And pilots who earn </a:t>
            </a:r>
            <a:r>
              <a:rPr lang="en-US" b="1" i="1" baseline="0" dirty="0"/>
              <a:t>WINGS</a:t>
            </a:r>
            <a:r>
              <a:rPr lang="en-US" b="0" baseline="0" dirty="0"/>
              <a:t> phases also qualify for a flight review.</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32</a:t>
            </a:fld>
            <a:endParaRPr lang="en-US"/>
          </a:p>
        </p:txBody>
      </p:sp>
    </p:spTree>
    <p:extLst>
      <p:ext uri="{BB962C8B-B14F-4D97-AF65-F5344CB8AC3E}">
        <p14:creationId xmlns:p14="http://schemas.microsoft.com/office/powerpoint/2010/main" val="1796823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WINGS?</a:t>
            </a:r>
            <a:r>
              <a:rPr lang="en-US" baseline="0" dirty="0"/>
              <a:t>  Well proficiency is key to success in almost every thing worth doing – especially flying.  Proficient pilots are confident, capable, and safe.  </a:t>
            </a:r>
          </a:p>
          <a:p>
            <a:endParaRPr lang="en-US" baseline="0" dirty="0"/>
          </a:p>
          <a:p>
            <a:r>
              <a:rPr lang="en-US" baseline="0" dirty="0"/>
              <a:t>WINGS is a proficiency training system specifically designed for general aviation pilots and, regular participation will keep you on top of your flying game.</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33</a:t>
            </a:fld>
            <a:endParaRPr lang="en-US"/>
          </a:p>
        </p:txBody>
      </p:sp>
    </p:spTree>
    <p:extLst>
      <p:ext uri="{BB962C8B-B14F-4D97-AF65-F5344CB8AC3E}">
        <p14:creationId xmlns:p14="http://schemas.microsoft.com/office/powerpoint/2010/main" val="2099024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0" i="0" dirty="0"/>
              <a:t>One more thing - </a:t>
            </a:r>
            <a:r>
              <a:rPr lang="en-US" b="0" i="0" baseline="0" dirty="0"/>
              <a:t> </a:t>
            </a:r>
            <a:r>
              <a:rPr lang="en-US" b="1" i="1" dirty="0"/>
              <a:t>WINGS </a:t>
            </a:r>
            <a:r>
              <a:rPr lang="en-US" b="0" i="0" dirty="0"/>
              <a:t>participation</a:t>
            </a:r>
            <a:r>
              <a:rPr lang="en-US" b="0" i="0" baseline="0" dirty="0"/>
              <a:t> also means chances to win cash!  </a:t>
            </a:r>
            <a:r>
              <a:rPr lang="en-US" b="1" i="0" baseline="0" dirty="0"/>
              <a:t>(Click)  </a:t>
            </a:r>
          </a:p>
          <a:p>
            <a:r>
              <a:rPr lang="en-US" dirty="0"/>
              <a:t>The </a:t>
            </a:r>
            <a:r>
              <a:rPr lang="en-US" b="1" i="1" dirty="0"/>
              <a:t>WINGS</a:t>
            </a:r>
            <a:r>
              <a:rPr lang="en-US" dirty="0"/>
              <a:t> Industry Advisory Committee is a coalition of FAASTeam Industry Partners, associations and devoted individuals committed to increasing awareness and participation in the </a:t>
            </a:r>
            <a:r>
              <a:rPr lang="en-US" b="1" i="1" dirty="0"/>
              <a:t>WINGS</a:t>
            </a:r>
            <a:r>
              <a:rPr lang="en-US" dirty="0"/>
              <a:t> program. And they believe it </a:t>
            </a:r>
            <a:r>
              <a:rPr lang="en-US" b="1" i="1" dirty="0"/>
              <a:t>WINGS</a:t>
            </a:r>
            <a:r>
              <a:rPr lang="en-US" dirty="0"/>
              <a:t> enough to offer chances to win cash prizes for completion or validation of </a:t>
            </a:r>
            <a:r>
              <a:rPr lang="en-US" b="1" i="1" dirty="0"/>
              <a:t>WINGS</a:t>
            </a:r>
            <a:r>
              <a:rPr lang="en-US" dirty="0"/>
              <a:t> phases!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34</a:t>
            </a:fld>
            <a:endParaRPr lang="en-US" dirty="0"/>
          </a:p>
        </p:txBody>
      </p:sp>
    </p:spTree>
    <p:extLst>
      <p:ext uri="{BB962C8B-B14F-4D97-AF65-F5344CB8AC3E}">
        <p14:creationId xmlns:p14="http://schemas.microsoft.com/office/powerpoint/2010/main" val="89036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sweepstakes is generously funded by Paul Burger, a long time advocate for general aviation safety and a retired aviator who believes participation in this program saves lives. VISIT WWW.MYWINGSINIATIVE.ORG 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35</a:t>
            </a:fld>
            <a:endParaRPr lang="en-US" dirty="0"/>
          </a:p>
        </p:txBody>
      </p:sp>
    </p:spTree>
    <p:extLst>
      <p:ext uri="{BB962C8B-B14F-4D97-AF65-F5344CB8AC3E}">
        <p14:creationId xmlns:p14="http://schemas.microsoft.com/office/powerpoint/2010/main" val="1272735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references for</a:t>
            </a:r>
            <a:r>
              <a:rPr lang="en-US" baseline="0" dirty="0"/>
              <a:t> additional information:  </a:t>
            </a:r>
          </a:p>
          <a:p>
            <a:endParaRPr lang="en-US" baseline="0" dirty="0"/>
          </a:p>
          <a:p>
            <a:r>
              <a:rPr lang="en-US" baseline="0" dirty="0"/>
              <a:t>I’ll leave this slide on screen while I take some questions from the audience.</a:t>
            </a:r>
          </a:p>
          <a:p>
            <a:endParaRPr lang="en-US" baseline="0" dirty="0"/>
          </a:p>
          <a:p>
            <a:r>
              <a:rPr lang="en-US" sz="1200" kern="1200" dirty="0">
                <a:solidFill>
                  <a:schemeClr val="tx1"/>
                </a:solidFill>
                <a:effectLst/>
                <a:latin typeface="Times New Roman" pitchFamily="18" charset="0"/>
                <a:ea typeface="+mn-ea"/>
                <a:cs typeface="+mn-cs"/>
              </a:rPr>
              <a:t>AC 90-114B Automatic Dependent Surveillance-Broadcast Operations</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AC 00-63A Use of Flight Deck Displays of Digital Weather and Aeronautical Information  (This AC has a Change Revision CH2 coming out very shortly)  This AC addresses both the Federal Aviation Administration (FAA) FIS–Broadcast (FIS-B) provided through the Automatic Dependent Surveillance–Broadcast (ADS-B) Universal Access Transceiver (UAT) network and non-FAA FIS systems provided through commercial data link services.</a:t>
            </a:r>
          </a:p>
          <a:p>
            <a:endParaRPr lang="en-US" baseline="0" dirty="0"/>
          </a:p>
          <a:p>
            <a:endParaRPr lang="en-US" baseline="0" dirty="0"/>
          </a:p>
          <a:p>
            <a:r>
              <a:rPr lang="en-US" b="1" baseline="0" dirty="0" smtClean="0"/>
              <a:t>Presentation </a:t>
            </a:r>
            <a:r>
              <a:rPr lang="en-US" b="1" baseline="0" dirty="0"/>
              <a:t>note:  </a:t>
            </a:r>
            <a:r>
              <a:rPr lang="en-US" b="0" i="1" baseline="0" dirty="0"/>
              <a:t>Take questions from the audience while they copy information from the screen.  Then:</a:t>
            </a:r>
            <a:endParaRPr lang="en-US" b="1"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36</a:t>
            </a:fld>
            <a:endParaRPr lang="en-US"/>
          </a:p>
        </p:txBody>
      </p:sp>
    </p:spTree>
    <p:extLst>
      <p:ext uri="{BB962C8B-B14F-4D97-AF65-F5344CB8AC3E}">
        <p14:creationId xmlns:p14="http://schemas.microsoft.com/office/powerpoint/2010/main" val="2211667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references for</a:t>
            </a:r>
            <a:r>
              <a:rPr lang="en-US" baseline="0" dirty="0"/>
              <a:t> additional information:  </a:t>
            </a:r>
          </a:p>
          <a:p>
            <a:endParaRPr lang="en-US" baseline="0" dirty="0"/>
          </a:p>
          <a:p>
            <a:r>
              <a:rPr lang="en-US" baseline="0" dirty="0"/>
              <a:t>I’ll leave this slide on screen while I take some questions from the audience.</a:t>
            </a:r>
          </a:p>
          <a:p>
            <a:endParaRPr lang="en-US" baseline="0" dirty="0"/>
          </a:p>
          <a:p>
            <a:r>
              <a:rPr lang="en-US" b="1" baseline="0" dirty="0"/>
              <a:t>Presentation note:  </a:t>
            </a:r>
            <a:r>
              <a:rPr lang="en-US" b="0" i="1" baseline="0" dirty="0"/>
              <a:t>Take questions from the audience while they copy information from the screen.  Then:</a:t>
            </a:r>
            <a:endParaRPr lang="en-US" b="1"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37</a:t>
            </a:fld>
            <a:endParaRPr lang="en-US"/>
          </a:p>
        </p:txBody>
      </p:sp>
    </p:spTree>
    <p:extLst>
      <p:ext uri="{BB962C8B-B14F-4D97-AF65-F5344CB8AC3E}">
        <p14:creationId xmlns:p14="http://schemas.microsoft.com/office/powerpoint/2010/main" val="15076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err="1">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38</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39</a:t>
            </a:fld>
            <a:endParaRPr lang="en-US"/>
          </a:p>
        </p:txBody>
      </p:sp>
    </p:spTree>
    <p:extLst>
      <p:ext uri="{BB962C8B-B14F-4D97-AF65-F5344CB8AC3E}">
        <p14:creationId xmlns:p14="http://schemas.microsoft.com/office/powerpoint/2010/main" val="141773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information</a:t>
            </a:r>
            <a:r>
              <a:rPr lang="en-US" baseline="0" dirty="0"/>
              <a:t> presented here is taken from FAA Advisory Circular 00-45H – Aviation Weather Services.  This publication contains a comprehensive list of weather services and products from the National Weather Service (NWS) and FAA including a list of Flight Information Service-Broadcast (FIS-B) products that are available through ADS-B-In data link.  </a:t>
            </a:r>
          </a:p>
          <a:p>
            <a:endParaRPr lang="en-US" baseline="0" dirty="0"/>
          </a:p>
          <a:p>
            <a:r>
              <a:rPr lang="en-US" i="1" baseline="0" dirty="0" smtClean="0"/>
              <a:t>Note: </a:t>
            </a:r>
            <a:r>
              <a:rPr lang="en-US" i="1" baseline="0" dirty="0"/>
              <a:t>AC 00-45H will be superseded in late 2020 or early 2021 by the </a:t>
            </a:r>
            <a:r>
              <a:rPr lang="en-US" i="1" u="sng" baseline="0" dirty="0"/>
              <a:t>Aviation Weather Handbook </a:t>
            </a:r>
            <a:r>
              <a:rPr lang="en-US" i="1" baseline="0" dirty="0"/>
              <a:t>to be published by Flight Standards.  It will also replace several other handbooks related to weather </a:t>
            </a:r>
            <a:endParaRPr lang="en-US" sz="12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AC 00-6 Aviation Weather (08/23/2016)</a:t>
            </a:r>
          </a:p>
          <a:p>
            <a:pPr lvl="1"/>
            <a:r>
              <a:rPr lang="en-US" sz="1200" kern="1200" dirty="0">
                <a:solidFill>
                  <a:schemeClr val="tx1"/>
                </a:solidFill>
                <a:effectLst/>
                <a:latin typeface="Times New Roman" pitchFamily="18" charset="0"/>
                <a:ea typeface="+mn-ea"/>
                <a:cs typeface="+mn-cs"/>
              </a:rPr>
              <a:t>AC 00-24 Thunderstorms (02/19/2013)</a:t>
            </a:r>
          </a:p>
          <a:p>
            <a:pPr lvl="1"/>
            <a:r>
              <a:rPr lang="en-US" sz="1200" kern="1200" dirty="0">
                <a:solidFill>
                  <a:schemeClr val="tx1"/>
                </a:solidFill>
                <a:effectLst/>
                <a:latin typeface="Times New Roman" pitchFamily="18" charset="0"/>
                <a:ea typeface="+mn-ea"/>
                <a:cs typeface="+mn-cs"/>
              </a:rPr>
              <a:t>AC 00-30 Clear Air Turbulence Avoidance (03/22/2016)</a:t>
            </a:r>
          </a:p>
          <a:p>
            <a:pPr lvl="1"/>
            <a:r>
              <a:rPr lang="en-US" sz="1200" kern="1200" dirty="0">
                <a:solidFill>
                  <a:schemeClr val="tx1"/>
                </a:solidFill>
                <a:effectLst/>
                <a:latin typeface="Times New Roman" pitchFamily="18" charset="0"/>
                <a:ea typeface="+mn-ea"/>
                <a:cs typeface="+mn-cs"/>
              </a:rPr>
              <a:t>AC 00-54 Pilot </a:t>
            </a:r>
            <a:r>
              <a:rPr lang="en-US" sz="1200" kern="1200" dirty="0" err="1">
                <a:solidFill>
                  <a:schemeClr val="tx1"/>
                </a:solidFill>
                <a:effectLst/>
                <a:latin typeface="Times New Roman" pitchFamily="18" charset="0"/>
                <a:ea typeface="+mn-ea"/>
                <a:cs typeface="+mn-cs"/>
              </a:rPr>
              <a:t>Windshear</a:t>
            </a:r>
            <a:r>
              <a:rPr lang="en-US" sz="1200" kern="1200" dirty="0">
                <a:solidFill>
                  <a:schemeClr val="tx1"/>
                </a:solidFill>
                <a:effectLst/>
                <a:latin typeface="Times New Roman" pitchFamily="18" charset="0"/>
                <a:ea typeface="+mn-ea"/>
                <a:cs typeface="+mn-cs"/>
              </a:rPr>
              <a:t> Guide (11/25/1988)</a:t>
            </a:r>
          </a:p>
          <a:p>
            <a:pPr lvl="1"/>
            <a:r>
              <a:rPr lang="en-US" sz="1200" kern="1200" dirty="0">
                <a:solidFill>
                  <a:schemeClr val="tx1"/>
                </a:solidFill>
                <a:effectLst/>
                <a:latin typeface="Times New Roman" pitchFamily="18" charset="0"/>
                <a:ea typeface="+mn-ea"/>
                <a:cs typeface="+mn-cs"/>
              </a:rPr>
              <a:t>AC 00-57 Hazardous Mountain Winds and Their Visual Indicators (09/10/1997)</a:t>
            </a:r>
          </a:p>
          <a:p>
            <a:endParaRPr lang="en-US" i="1" baseline="0" dirty="0"/>
          </a:p>
          <a:p>
            <a:r>
              <a:rPr lang="en-US" i="1" baseline="0" dirty="0"/>
              <a:t> </a:t>
            </a:r>
          </a:p>
          <a:p>
            <a:endParaRPr lang="en-US" b="1" baseline="0" dirty="0"/>
          </a:p>
          <a:p>
            <a:r>
              <a:rPr lang="en-US" b="1" baseline="0" dirty="0" smtClean="0">
                <a:solidFill>
                  <a:srgbClr val="FF0000"/>
                </a:solidFill>
              </a:rPr>
              <a:t>(</a:t>
            </a:r>
            <a:r>
              <a:rPr lang="en-US" b="1" baseline="0" dirty="0">
                <a:solidFill>
                  <a:srgbClr val="FF0000"/>
                </a:solidFill>
              </a:rPr>
              <a:t>Click)</a:t>
            </a:r>
            <a:endParaRPr lang="en-US" b="0" baseline="0" dirty="0">
              <a:solidFill>
                <a:srgbClr val="FF0000"/>
              </a:solidFill>
            </a:endParaRPr>
          </a:p>
          <a:p>
            <a:endParaRPr lang="en-US" b="0" baseline="0" dirty="0">
              <a:solidFill>
                <a:srgbClr val="FF0000"/>
              </a:solidFill>
            </a:endParaRPr>
          </a:p>
          <a:p>
            <a:r>
              <a:rPr lang="en-US" baseline="0" dirty="0">
                <a:solidFill>
                  <a:srgbClr val="FF0000"/>
                </a:solidFill>
              </a:rPr>
              <a:t> We’ll list additional information resources at the end of this presentation.</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2025105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40</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(The End) </a:t>
            </a:r>
            <a:endParaRPr lang="en-US" i="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91061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t>
            </a:r>
            <a:r>
              <a:rPr lang="en-US" baseline="0" dirty="0" smtClean="0"/>
              <a:t> 91-92, scheduled for release in 202 will offer valuable information on the conduct of self briefings.</a:t>
            </a:r>
          </a:p>
          <a:p>
            <a:endParaRPr lang="en-US" baseline="0" dirty="0" smtClean="0"/>
          </a:p>
          <a:p>
            <a:r>
              <a:rPr lang="en-US" sz="2400" b="0" i="1" dirty="0" smtClean="0">
                <a:solidFill>
                  <a:srgbClr val="FF0000"/>
                </a:solidFill>
              </a:rPr>
              <a:t>AC 91-92 ) note </a:t>
            </a:r>
            <a:r>
              <a:rPr lang="en-US" sz="2400" b="0" i="1" dirty="0" smtClean="0"/>
              <a:t> Encourage pilots to conduct regulatory compliant preflight self-briefings</a:t>
            </a:r>
          </a:p>
          <a:p>
            <a:r>
              <a:rPr lang="en-US" sz="2400" b="0" i="1" dirty="0" smtClean="0"/>
              <a:t>- Show pilots how to conduct a regulatory compliant preflight self-briefing using automated resources</a:t>
            </a:r>
          </a:p>
          <a:p>
            <a:r>
              <a:rPr lang="en-US" sz="2400" b="0" i="1" dirty="0" smtClean="0">
                <a:solidFill>
                  <a:srgbClr val="FF0000"/>
                </a:solidFill>
              </a:rPr>
              <a:t>- Assist pilots in complying with Title 14 of the Code of Federal Regulations (14 CFR) part 91, §§ 91.103 that states each pilot in command shall become familiar with all available information concerning their flight before departure</a:t>
            </a:r>
          </a:p>
          <a:p>
            <a:r>
              <a:rPr lang="en-US" sz="2400" b="0" i="1" dirty="0" smtClean="0">
                <a:solidFill>
                  <a:srgbClr val="FF0000"/>
                </a:solidFill>
              </a:rPr>
              <a:t>- Will replaces FAA publications:</a:t>
            </a:r>
          </a:p>
          <a:p>
            <a:pPr lvl="1"/>
            <a:r>
              <a:rPr lang="en-US" sz="2000" i="1" dirty="0" smtClean="0">
                <a:solidFill>
                  <a:srgbClr val="FF0000"/>
                </a:solidFill>
              </a:rPr>
              <a:t>- General Aviation Pilot’s Guide to Preflight Weather Planning, Weather self-Briefings, and Weather Decision Making</a:t>
            </a:r>
          </a:p>
          <a:p>
            <a:pPr lvl="1"/>
            <a:r>
              <a:rPr lang="en-US" sz="2000" i="1" dirty="0" smtClean="0">
                <a:solidFill>
                  <a:srgbClr val="FF0000"/>
                </a:solidFill>
              </a:rPr>
              <a:t>- How to Obtain a Good Weather Briefing</a:t>
            </a:r>
          </a:p>
          <a:p>
            <a:endParaRPr lang="en-US" baseline="0" dirty="0" smtClean="0"/>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7917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analysis and decision making are big parts of every pilot’s job.  We know the</a:t>
            </a:r>
            <a:r>
              <a:rPr lang="en-US" baseline="0" dirty="0"/>
              <a:t> weather at our departure airport but en route weather is less certain.  </a:t>
            </a:r>
            <a:r>
              <a:rPr lang="en-US" b="1" baseline="0" dirty="0"/>
              <a:t>(Click)</a:t>
            </a:r>
          </a:p>
          <a:p>
            <a:endParaRPr lang="en-US" b="1" baseline="0" dirty="0"/>
          </a:p>
          <a:p>
            <a:r>
              <a:rPr lang="en-US" b="0" baseline="0" dirty="0"/>
              <a:t>And of course we need to know if weather conditions will permit a landing at our destination.</a:t>
            </a:r>
          </a:p>
          <a:p>
            <a:endParaRPr lang="en-US" b="0"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23219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information gathering, analysis, and decision making begin with the preflight and continue throughout</a:t>
            </a:r>
            <a:r>
              <a:rPr lang="en-US" baseline="0" dirty="0"/>
              <a:t>.  While en route we need to continually: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Perceive </a:t>
            </a:r>
            <a:r>
              <a:rPr lang="en-US" b="0" baseline="0" dirty="0"/>
              <a:t>present weather conditions and gather additional weather information from various sources. </a:t>
            </a:r>
            <a:r>
              <a:rPr lang="en-US" b="1" baseline="0" dirty="0"/>
              <a:t>(Click)</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Process</a:t>
            </a:r>
            <a:r>
              <a:rPr lang="en-US" b="0" baseline="0" dirty="0"/>
              <a:t> weather information by comparing present weather with forecasts and by relating present and expected weather conditions to aircraft and pilot performance capabilities. </a:t>
            </a:r>
            <a:r>
              <a:rPr lang="en-US" b="1" baseline="0" dirty="0"/>
              <a:t>(Click)</a:t>
            </a:r>
            <a:endParaRPr lang="en-US" dirty="0"/>
          </a:p>
          <a:p>
            <a:r>
              <a:rPr lang="en-US" b="0" baseline="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Perform </a:t>
            </a:r>
            <a:r>
              <a:rPr lang="en-US" b="0" baseline="0" dirty="0"/>
              <a:t>by making operational decisions and acting upon them. </a:t>
            </a:r>
            <a:r>
              <a:rPr lang="en-US" b="1" baseline="0" dirty="0"/>
              <a:t>(Click)</a:t>
            </a:r>
            <a:endParaRPr lang="en-US" dirty="0"/>
          </a:p>
          <a:p>
            <a:endParaRPr lang="en-US" b="0" dirty="0"/>
          </a:p>
          <a:p>
            <a:r>
              <a:rPr lang="en-US" b="0" baseline="0" dirty="0"/>
              <a:t>This process continues throughout the flight.  Our perception of the results of our performance decisions further informs and refines our analysis.</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dirty="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4816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 require that,</a:t>
            </a:r>
            <a:r>
              <a:rPr lang="en-US" baseline="0" dirty="0" smtClean="0"/>
              <a:t> during our pre-flight planning, we</a:t>
            </a:r>
            <a:r>
              <a:rPr lang="en-US" dirty="0" smtClean="0"/>
              <a:t> gather all pertinent information with regard</a:t>
            </a:r>
            <a:r>
              <a:rPr lang="en-US" baseline="0" dirty="0" smtClean="0"/>
              <a:t> to each flight.</a:t>
            </a:r>
          </a:p>
          <a:p>
            <a:endParaRPr lang="en-US" baseline="0" dirty="0" smtClean="0"/>
          </a:p>
          <a:p>
            <a:r>
              <a:rPr lang="en-US" baseline="0" dirty="0" smtClean="0"/>
              <a:t>We can use automated weather information resources to gather weather information without  contacting Flight Service</a:t>
            </a:r>
          </a:p>
          <a:p>
            <a:endParaRPr lang="en-US" baseline="0" dirty="0" smtClean="0"/>
          </a:p>
          <a:p>
            <a:r>
              <a:rPr lang="en-US" baseline="0" dirty="0" smtClean="0"/>
              <a:t>Pilot can still contact Flight Service but they are highly encouraged to conduct a self-briefing prior to the call.  That way they’ll have </a:t>
            </a:r>
            <a:br>
              <a:rPr lang="en-US" baseline="0" dirty="0" smtClean="0"/>
            </a:br>
            <a:r>
              <a:rPr lang="en-US" baseline="0" dirty="0" smtClean="0"/>
              <a:t>a good idea and understanding of weather conditions before speaking with a briefer.</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346481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Flight Service uses this general list of elements for providing Standard Weather Briefings.  </a:t>
            </a:r>
          </a:p>
          <a:p>
            <a:pPr marL="171450" indent="-171450">
              <a:buFont typeface="Arial" panose="020B0604020202020204" pitchFamily="34" charset="0"/>
              <a:buChar char="•"/>
            </a:pPr>
            <a:r>
              <a:rPr lang="en-US" dirty="0"/>
              <a:t>It is recommended that this list be used when conducting a preflight self-briefing using automated resources.  </a:t>
            </a:r>
          </a:p>
          <a:p>
            <a:pPr marL="171450" indent="-171450">
              <a:buFont typeface="Arial" panose="020B0604020202020204" pitchFamily="34" charset="0"/>
              <a:buChar char="•"/>
            </a:pPr>
            <a:r>
              <a:rPr lang="en-US" dirty="0"/>
              <a:t>Using this list of elements when conducting a preflight self-briefing regardless of the automated resource will assist a pilot in complying with </a:t>
            </a:r>
            <a:r>
              <a:rPr lang="en-US" dirty="0">
                <a:cs typeface="Times New Roman" panose="02020603050405020304" pitchFamily="18" charset="0"/>
              </a:rPr>
              <a:t>Title 14 of the Code of Federal Regulations (14 CFR) part </a:t>
            </a:r>
            <a:r>
              <a:rPr lang="en-US" u="sng" dirty="0">
                <a:cs typeface="Times New Roman" panose="02020603050405020304" pitchFamily="18" charset="0"/>
                <a:hlinkClick r:id="rId3"/>
              </a:rPr>
              <a:t>91</a:t>
            </a:r>
            <a:r>
              <a:rPr lang="en-US" dirty="0">
                <a:cs typeface="Times New Roman" panose="02020603050405020304" pitchFamily="18" charset="0"/>
                <a:hlinkClick r:id="rId3"/>
              </a:rPr>
              <a:t>,</a:t>
            </a:r>
            <a:r>
              <a:rPr lang="en-US" dirty="0">
                <a:cs typeface="Times New Roman" panose="02020603050405020304" pitchFamily="18" charset="0"/>
              </a:rPr>
              <a:t> §§ </a:t>
            </a:r>
            <a:r>
              <a:rPr lang="en-US" u="sng" dirty="0">
                <a:cs typeface="Times New Roman" panose="02020603050405020304" pitchFamily="18" charset="0"/>
                <a:hlinkClick r:id="rId4"/>
              </a:rPr>
              <a:t>91.103</a:t>
            </a:r>
            <a:r>
              <a:rPr lang="en-US" u="sng" dirty="0">
                <a:cs typeface="Times New Roman" panose="02020603050405020304" pitchFamily="18" charset="0"/>
              </a:rPr>
              <a:t>.</a:t>
            </a:r>
            <a:endParaRPr lang="en-US" dirty="0"/>
          </a:p>
          <a:p>
            <a:pPr marL="171450" indent="-171450">
              <a:buFont typeface="Arial" panose="020B0604020202020204" pitchFamily="34" charset="0"/>
              <a:buChar char="•"/>
            </a:pPr>
            <a:r>
              <a:rPr lang="en-US" dirty="0"/>
              <a:t>There are also interactive graphics (</a:t>
            </a:r>
            <a:r>
              <a:rPr lang="en-US" dirty="0" err="1"/>
              <a:t>eg</a:t>
            </a:r>
            <a:r>
              <a:rPr lang="en-US" dirty="0"/>
              <a:t> GFA or 1800wxbrief.com Interactive map) available that depict </a:t>
            </a:r>
            <a:r>
              <a:rPr lang="en-US" dirty="0">
                <a:solidFill>
                  <a:srgbClr val="FF0000"/>
                </a:solidFill>
              </a:rPr>
              <a:t>some of </a:t>
            </a:r>
            <a:r>
              <a:rPr lang="en-US" dirty="0"/>
              <a:t>these elements to assist in understanding what information is applicate to the route of flight. </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5"/>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80184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482693" y="482824"/>
            <a:ext cx="1081012" cy="954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AFS-850</a:t>
            </a:r>
          </a:p>
          <a:p>
            <a:pPr>
              <a:buNone/>
            </a:pPr>
            <a:r>
              <a:rPr lang="en-US" sz="1800" i="0" baseline="0" dirty="0"/>
              <a:t>The FAA Safety Team </a:t>
            </a:r>
            <a:r>
              <a:rPr lang="en-US" sz="1800" i="0" baseline="0"/>
              <a:t>(FAASTeam)</a:t>
            </a:r>
            <a:endParaRPr lang="en-US" sz="1800" i="0" baseline="0"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82693" y="1491465"/>
            <a:ext cx="2880975" cy="2307076"/>
          </a:xfrm>
          <a:prstGeom prst="rect">
            <a:avLst/>
          </a:prstGeom>
          <a:ln>
            <a:noFill/>
          </a:ln>
          <a:effectLst>
            <a:outerShdw blurRad="292100" dist="139700" dir="2700000" algn="tl" rotWithShape="0">
              <a:srgbClr val="333333">
                <a:alpha val="65000"/>
              </a:srgbClr>
            </a:outerShdw>
          </a:effectLst>
        </p:spPr>
      </p:pic>
      <p:pic>
        <p:nvPicPr>
          <p:cNvPr id="1026" name="Picture 2" descr="Image result for garmin g1000 xm weathe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08143" y="3955234"/>
            <a:ext cx="3818280" cy="242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59"/>
              <a:ext cx="359"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hyperlink" Target="http://www.mywingsiniativ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aa.gov/documentlibrary/media/advisory_circular/ac_00-45h.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faa.gov/documentLibrary/media/Advisory_Circular/AC_90-114B.pdf" TargetMode="External"/><Relationship Id="rId4" Type="http://schemas.openxmlformats.org/officeDocument/2006/relationships/hyperlink" Target="https://www.faa.gov/documentLibrary/media/Advisory_Circular/AC_00-63A.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aa.gov/nextgen/equipadsb/"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https://www.faa.gov/air_traffic/weather/asos/" TargetMode="External"/><Relationship Id="rId4" Type="http://schemas.openxmlformats.org/officeDocument/2006/relationships/hyperlink" Target="https://www.weather.gov/aso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7" name="Rectangle 12"/>
          <p:cNvSpPr>
            <a:spLocks noGrp="1" noChangeArrowheads="1"/>
          </p:cNvSpPr>
          <p:nvPr>
            <p:ph type="subTitle" idx="1"/>
          </p:nvPr>
        </p:nvSpPr>
        <p:spPr>
          <a:xfrm>
            <a:off x="307535" y="1821854"/>
            <a:ext cx="7909708" cy="1050818"/>
          </a:xfrm>
        </p:spPr>
        <p:txBody>
          <a:bodyPr/>
          <a:lstStyle/>
          <a:p>
            <a:r>
              <a:rPr lang="en-US" dirty="0"/>
              <a:t>Topic of the Month – August </a:t>
            </a:r>
          </a:p>
          <a:p>
            <a:r>
              <a:rPr lang="en-US" dirty="0">
                <a:solidFill>
                  <a:schemeClr val="tx1">
                    <a:lumMod val="50000"/>
                    <a:lumOff val="50000"/>
                  </a:schemeClr>
                </a:solidFill>
              </a:rPr>
              <a:t>Pre-flight &amp; In-flight </a:t>
            </a:r>
            <a:r>
              <a:rPr lang="en-US" dirty="0"/>
              <a:t>Weather Resources</a:t>
            </a:r>
            <a:endParaRPr lang="en-US" i="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5DF0-D4BD-4C34-85A6-E90D4B1112DE}"/>
              </a:ext>
            </a:extLst>
          </p:cNvPr>
          <p:cNvSpPr>
            <a:spLocks noGrp="1"/>
          </p:cNvSpPr>
          <p:nvPr>
            <p:ph type="title"/>
          </p:nvPr>
        </p:nvSpPr>
        <p:spPr/>
        <p:txBody>
          <a:bodyPr/>
          <a:lstStyle/>
          <a:p>
            <a:r>
              <a:rPr lang="en-US" dirty="0"/>
              <a:t>Sample Pre-flight Self-Briefing Resources</a:t>
            </a:r>
          </a:p>
        </p:txBody>
      </p:sp>
      <p:sp>
        <p:nvSpPr>
          <p:cNvPr id="3" name="Slide Number Placeholder 2">
            <a:extLst>
              <a:ext uri="{FF2B5EF4-FFF2-40B4-BE49-F238E27FC236}">
                <a16:creationId xmlns:a16="http://schemas.microsoft.com/office/drawing/2014/main" id="{A36A178F-E9AE-488C-93A6-EEF00292D783}"/>
              </a:ext>
            </a:extLst>
          </p:cNvPr>
          <p:cNvSpPr>
            <a:spLocks noGrp="1"/>
          </p:cNvSpPr>
          <p:nvPr>
            <p:ph type="sldNum" sz="quarter" idx="12"/>
          </p:nvPr>
        </p:nvSpPr>
        <p:spPr/>
        <p:txBody>
          <a:bodyPr/>
          <a:lstStyle/>
          <a:p>
            <a:fld id="{F1F6FF14-FC6A-41B6-B2DC-884C6B7C3F2E}" type="slidenum">
              <a:rPr lang="en-US" smtClean="0"/>
              <a:pPr/>
              <a:t>10</a:t>
            </a:fld>
            <a:endParaRPr lang="en-US"/>
          </a:p>
        </p:txBody>
      </p:sp>
      <p:graphicFrame>
        <p:nvGraphicFramePr>
          <p:cNvPr id="4" name="Content Placeholder 6">
            <a:extLst>
              <a:ext uri="{FF2B5EF4-FFF2-40B4-BE49-F238E27FC236}">
                <a16:creationId xmlns:a16="http://schemas.microsoft.com/office/drawing/2014/main" id="{761D862A-450E-4ABB-A2A9-CAB64A48D3B6}"/>
              </a:ext>
            </a:extLst>
          </p:cNvPr>
          <p:cNvGraphicFramePr>
            <a:graphicFrameLocks/>
          </p:cNvGraphicFramePr>
          <p:nvPr>
            <p:extLst>
              <p:ext uri="{D42A27DB-BD31-4B8C-83A1-F6EECF244321}">
                <p14:modId xmlns:p14="http://schemas.microsoft.com/office/powerpoint/2010/main" val="3198839549"/>
              </p:ext>
            </p:extLst>
          </p:nvPr>
        </p:nvGraphicFramePr>
        <p:xfrm>
          <a:off x="1046060" y="1072410"/>
          <a:ext cx="10822091" cy="4530011"/>
        </p:xfrm>
        <a:graphic>
          <a:graphicData uri="http://schemas.openxmlformats.org/drawingml/2006/table">
            <a:tbl>
              <a:tblPr firstRow="1" firstCol="1" bandRow="1"/>
              <a:tblGrid>
                <a:gridCol w="4363704">
                  <a:extLst>
                    <a:ext uri="{9D8B030D-6E8A-4147-A177-3AD203B41FA5}">
                      <a16:colId xmlns:a16="http://schemas.microsoft.com/office/drawing/2014/main" val="2953400313"/>
                    </a:ext>
                  </a:extLst>
                </a:gridCol>
                <a:gridCol w="6458387">
                  <a:extLst>
                    <a:ext uri="{9D8B030D-6E8A-4147-A177-3AD203B41FA5}">
                      <a16:colId xmlns:a16="http://schemas.microsoft.com/office/drawing/2014/main" val="800270344"/>
                    </a:ext>
                  </a:extLst>
                </a:gridCol>
              </a:tblGrid>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1800wxbrief.com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Leidos Flight Service – FAA Contract Vendor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583870"/>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avcams.faa.gov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Alaska and Canada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018429"/>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aviationweather.gov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NOAA/Government Web Site for aviation weather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866047"/>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Fly.faa.gov/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flyfaa</a:t>
                      </a: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usmap.jsp</a:t>
                      </a:r>
                      <a:endPar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FAA Flight Delay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017371"/>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nhc.noaa.gov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Hurricane Center (HNC)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102973"/>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notams.aim.faa.gov/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notamSearch</a:t>
                      </a: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Federal NOTAM System (FNS)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207147"/>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spc.noaa.gov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NOAA Storm Prediction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046614"/>
                  </a:ext>
                </a:extLst>
              </a:tr>
              <a:tr h="387455">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ssd.noaa.gov/VAAC/vaac.html</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Volcanic Ash Advisory Centers (VAAC)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724597"/>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sua.faa.gov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Special Use Airspace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141543"/>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tfr.faa.gov/tfr2/list.html</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Temporary Flight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377506"/>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weather.gov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Weather Service Forecast Office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404103"/>
                  </a:ext>
                </a:extLst>
              </a:tr>
              <a:tr h="294539">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weather.gov/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aawu</a:t>
                      </a:r>
                      <a:endPar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latinLnBrk="0" hangingPunct="1">
                        <a:lnSpc>
                          <a:spcPct val="107000"/>
                        </a:lnSpc>
                        <a:spcBef>
                          <a:spcPts val="0"/>
                        </a:spcBef>
                        <a:spcAft>
                          <a:spcPts val="800"/>
                        </a:spcAft>
                      </a:pPr>
                      <a:r>
                        <a:rPr lang="en-US"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Alaska Aviation Weather Unit (AAWU)</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71544"/>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weather.gov/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hfo</a:t>
                      </a:r>
                      <a:endPar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Weather Service Forecast Office Honolulu, HI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714808"/>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wpc.ncep.noaa.gov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Weather Prediction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970418"/>
                  </a:ext>
                </a:extLst>
              </a:tr>
            </a:tbl>
          </a:graphicData>
        </a:graphic>
      </p:graphicFrame>
    </p:spTree>
    <p:extLst>
      <p:ext uri="{BB962C8B-B14F-4D97-AF65-F5344CB8AC3E}">
        <p14:creationId xmlns:p14="http://schemas.microsoft.com/office/powerpoint/2010/main" val="117993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571500" y="954088"/>
            <a:ext cx="11440960" cy="4281791"/>
          </a:xfrm>
        </p:spPr>
        <p:txBody>
          <a:bodyPr/>
          <a:lstStyle/>
          <a:p>
            <a:r>
              <a:rPr lang="en-US" dirty="0"/>
              <a:t>Flight Service (FSS) en route weather </a:t>
            </a:r>
          </a:p>
          <a:p>
            <a:r>
              <a:rPr lang="en-US" dirty="0"/>
              <a:t>Frequencies depicted on VOR data block</a:t>
            </a:r>
          </a:p>
          <a:p>
            <a:pPr lvl="2"/>
            <a:r>
              <a:rPr lang="en-US" dirty="0"/>
              <a:t>FSS transmits &amp; receives on 122.2 (VHF) and 255.4 (UHF)</a:t>
            </a:r>
          </a:p>
          <a:p>
            <a:pPr lvl="2"/>
            <a:r>
              <a:rPr lang="en-US" dirty="0"/>
              <a:t>FSS transmits and receives on 122.6 or receives on 122.1 &amp; transmits on 108.8 (VOR)</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grpSp>
        <p:nvGrpSpPr>
          <p:cNvPr id="16" name="Group 15"/>
          <p:cNvGrpSpPr/>
          <p:nvPr/>
        </p:nvGrpSpPr>
        <p:grpSpPr>
          <a:xfrm>
            <a:off x="1077238" y="2878062"/>
            <a:ext cx="4373450" cy="2581274"/>
            <a:chOff x="6665712" y="2999071"/>
            <a:chExt cx="4008330" cy="2346042"/>
          </a:xfrm>
        </p:grpSpPr>
        <p:pic>
          <p:nvPicPr>
            <p:cNvPr id="7" name="Picture 6"/>
            <p:cNvPicPr>
              <a:picLocks noChangeAspect="1"/>
            </p:cNvPicPr>
            <p:nvPr/>
          </p:nvPicPr>
          <p:blipFill rotWithShape="1">
            <a:blip r:embed="rId3"/>
            <a:srcRect l="14421" t="53739" r="19094"/>
            <a:stretch/>
          </p:blipFill>
          <p:spPr>
            <a:xfrm>
              <a:off x="6665712" y="2999071"/>
              <a:ext cx="4008330" cy="2346042"/>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bwMode="auto">
            <a:xfrm>
              <a:off x="7350406" y="3645074"/>
              <a:ext cx="651354" cy="375780"/>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4" name="Rectangle 13"/>
            <p:cNvSpPr/>
            <p:nvPr/>
          </p:nvSpPr>
          <p:spPr bwMode="auto">
            <a:xfrm>
              <a:off x="9133561" y="3645074"/>
              <a:ext cx="651354" cy="375780"/>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grpSp>
        <p:nvGrpSpPr>
          <p:cNvPr id="18" name="Group 17"/>
          <p:cNvGrpSpPr/>
          <p:nvPr/>
        </p:nvGrpSpPr>
        <p:grpSpPr>
          <a:xfrm>
            <a:off x="6750082" y="2878062"/>
            <a:ext cx="4285045" cy="2594726"/>
            <a:chOff x="6763457" y="2869922"/>
            <a:chExt cx="4285045" cy="2594726"/>
          </a:xfrm>
        </p:grpSpPr>
        <p:pic>
          <p:nvPicPr>
            <p:cNvPr id="11" name="Picture 10"/>
            <p:cNvPicPr>
              <a:picLocks noChangeAspect="1"/>
            </p:cNvPicPr>
            <p:nvPr/>
          </p:nvPicPr>
          <p:blipFill rotWithShape="1">
            <a:blip r:embed="rId4"/>
            <a:srcRect t="11897" r="7394"/>
            <a:stretch/>
          </p:blipFill>
          <p:spPr>
            <a:xfrm>
              <a:off x="6763457" y="2869922"/>
              <a:ext cx="4285045" cy="2594726"/>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bwMode="auto">
            <a:xfrm>
              <a:off x="9293590" y="3387686"/>
              <a:ext cx="696122" cy="413406"/>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7" name="Rectangle 16"/>
            <p:cNvSpPr/>
            <p:nvPr/>
          </p:nvSpPr>
          <p:spPr bwMode="auto">
            <a:xfrm>
              <a:off x="7332402" y="3413607"/>
              <a:ext cx="784464" cy="387485"/>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5326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4" y="344487"/>
            <a:ext cx="11467098" cy="704379"/>
          </a:xfrm>
        </p:spPr>
        <p:txBody>
          <a:bodyPr/>
          <a:lstStyle/>
          <a:p>
            <a:r>
              <a:rPr lang="en-US" sz="3200" dirty="0"/>
              <a:t>In-flight Weather Service Products – </a:t>
            </a:r>
            <a:r>
              <a:rPr lang="en-US" sz="3200" dirty="0">
                <a:solidFill>
                  <a:srgbClr val="002060"/>
                </a:solidFill>
              </a:rPr>
              <a:t>Radio or Datalink</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6830514"/>
              </p:ext>
            </p:extLst>
          </p:nvPr>
        </p:nvGraphicFramePr>
        <p:xfrm>
          <a:off x="571496" y="1243212"/>
          <a:ext cx="10836722" cy="4319541"/>
        </p:xfrm>
        <a:graphic>
          <a:graphicData uri="http://schemas.openxmlformats.org/drawingml/2006/table">
            <a:tbl>
              <a:tblPr firstRow="1" bandRow="1">
                <a:tableStyleId>{5C22544A-7EE6-4342-B048-85BDC9FD1C3A}</a:tableStyleId>
              </a:tblPr>
              <a:tblGrid>
                <a:gridCol w="5418361">
                  <a:extLst>
                    <a:ext uri="{9D8B030D-6E8A-4147-A177-3AD203B41FA5}">
                      <a16:colId xmlns:a16="http://schemas.microsoft.com/office/drawing/2014/main" val="3940455724"/>
                    </a:ext>
                  </a:extLst>
                </a:gridCol>
                <a:gridCol w="5418361">
                  <a:extLst>
                    <a:ext uri="{9D8B030D-6E8A-4147-A177-3AD203B41FA5}">
                      <a16:colId xmlns:a16="http://schemas.microsoft.com/office/drawing/2014/main" val="1214325419"/>
                    </a:ext>
                  </a:extLst>
                </a:gridCol>
              </a:tblGrid>
              <a:tr h="910067">
                <a:tc>
                  <a:txBody>
                    <a:bodyPr/>
                    <a:lstStyle/>
                    <a:p>
                      <a:pPr algn="ctr"/>
                      <a:r>
                        <a:rPr lang="en-US" dirty="0">
                          <a:solidFill>
                            <a:schemeClr val="tx1"/>
                          </a:solidFill>
                        </a:rPr>
                        <a:t>Near Real Time</a:t>
                      </a:r>
                      <a:br>
                        <a:rPr lang="en-US" dirty="0">
                          <a:solidFill>
                            <a:schemeClr val="tx1"/>
                          </a:solidFill>
                        </a:rPr>
                      </a:br>
                      <a:r>
                        <a:rPr lang="en-US" dirty="0">
                          <a:solidFill>
                            <a:schemeClr val="tx1"/>
                          </a:solidFill>
                        </a:rPr>
                        <a:t>or older</a:t>
                      </a:r>
                    </a:p>
                  </a:txBody>
                  <a:tcPr/>
                </a:tc>
                <a:tc>
                  <a:txBody>
                    <a:bodyPr/>
                    <a:lstStyle/>
                    <a:p>
                      <a:pPr algn="ctr"/>
                      <a:r>
                        <a:rPr lang="en-US" dirty="0">
                          <a:solidFill>
                            <a:schemeClr val="tx1"/>
                          </a:solidFill>
                        </a:rPr>
                        <a:t>Forecasts</a:t>
                      </a:r>
                      <a:br>
                        <a:rPr lang="en-US" dirty="0">
                          <a:solidFill>
                            <a:schemeClr val="tx1"/>
                          </a:solidFill>
                        </a:rPr>
                      </a:br>
                      <a:r>
                        <a:rPr lang="en-US" dirty="0">
                          <a:solidFill>
                            <a:schemeClr val="tx1"/>
                          </a:solidFill>
                        </a:rPr>
                        <a:t>old news</a:t>
                      </a:r>
                    </a:p>
                  </a:txBody>
                  <a:tcPr/>
                </a:tc>
                <a:extLst>
                  <a:ext uri="{0D108BD9-81ED-4DB2-BD59-A6C34878D82A}">
                    <a16:rowId xmlns:a16="http://schemas.microsoft.com/office/drawing/2014/main" val="1331327375"/>
                  </a:ext>
                </a:extLst>
              </a:tr>
              <a:tr h="402985">
                <a:tc>
                  <a:txBody>
                    <a:bodyPr/>
                    <a:lstStyle/>
                    <a:p>
                      <a:r>
                        <a:rPr lang="en-US" dirty="0"/>
                        <a:t>METARs – Surface Observations</a:t>
                      </a:r>
                    </a:p>
                  </a:txBody>
                  <a:tcPr/>
                </a:tc>
                <a:tc>
                  <a:txBody>
                    <a:bodyPr/>
                    <a:lstStyle/>
                    <a:p>
                      <a:r>
                        <a:rPr lang="en-US" dirty="0">
                          <a:solidFill>
                            <a:schemeClr val="tx1"/>
                          </a:solidFill>
                        </a:rPr>
                        <a:t>Graphical Forecasts for Aviation (GFA)</a:t>
                      </a:r>
                    </a:p>
                  </a:txBody>
                  <a:tcPr/>
                </a:tc>
                <a:extLst>
                  <a:ext uri="{0D108BD9-81ED-4DB2-BD59-A6C34878D82A}">
                    <a16:rowId xmlns:a16="http://schemas.microsoft.com/office/drawing/2014/main" val="2418932483"/>
                  </a:ext>
                </a:extLst>
              </a:tr>
              <a:tr h="374826">
                <a:tc>
                  <a:txBody>
                    <a:bodyPr/>
                    <a:lstStyle/>
                    <a:p>
                      <a:r>
                        <a:rPr lang="en-US" dirty="0"/>
                        <a:t>SPECIs – Special METAR Reports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Terminal Aerodrome Forecasts - TAFs</a:t>
                      </a:r>
                    </a:p>
                  </a:txBody>
                  <a:tcPr/>
                </a:tc>
                <a:extLst>
                  <a:ext uri="{0D108BD9-81ED-4DB2-BD59-A6C34878D82A}">
                    <a16:rowId xmlns:a16="http://schemas.microsoft.com/office/drawing/2014/main" val="3510930753"/>
                  </a:ext>
                </a:extLst>
              </a:tr>
              <a:tr h="705224">
                <a:tc>
                  <a:txBody>
                    <a:bodyPr/>
                    <a:lstStyle/>
                    <a:p>
                      <a:r>
                        <a:rPr lang="en-US" dirty="0"/>
                        <a:t>SIGMETs  (WSs) – Non-convective weather hazards to all aircraft</a:t>
                      </a:r>
                    </a:p>
                  </a:txBody>
                  <a:tcPr/>
                </a:tc>
                <a:tc>
                  <a:txBody>
                    <a:bodyPr/>
                    <a:lstStyle/>
                    <a:p>
                      <a:r>
                        <a:rPr lang="en-US" dirty="0"/>
                        <a:t>Winds &amp; Temperatures</a:t>
                      </a:r>
                      <a:r>
                        <a:rPr lang="en-US" baseline="0" dirty="0"/>
                        <a:t> Aloft</a:t>
                      </a:r>
                      <a:endParaRPr lang="en-US" dirty="0"/>
                    </a:p>
                  </a:txBody>
                  <a:tcPr/>
                </a:tc>
                <a:extLst>
                  <a:ext uri="{0D108BD9-81ED-4DB2-BD59-A6C34878D82A}">
                    <a16:rowId xmlns:a16="http://schemas.microsoft.com/office/drawing/2014/main" val="2418294024"/>
                  </a:ext>
                </a:extLst>
              </a:tr>
              <a:tr h="705224">
                <a:tc>
                  <a:txBody>
                    <a:bodyPr/>
                    <a:lstStyle/>
                    <a:p>
                      <a:r>
                        <a:rPr lang="en-US" dirty="0"/>
                        <a:t>Convective</a:t>
                      </a:r>
                      <a:r>
                        <a:rPr lang="en-US" baseline="0" dirty="0"/>
                        <a:t> SIGMETs (WSTs) – Convective weather hazards to all aircraft</a:t>
                      </a:r>
                      <a:endParaRPr lang="en-US" dirty="0"/>
                    </a:p>
                  </a:txBody>
                  <a:tcPr/>
                </a:tc>
                <a:tc>
                  <a:txBody>
                    <a:bodyPr/>
                    <a:lstStyle/>
                    <a:p>
                      <a:endParaRPr lang="en-US" dirty="0"/>
                    </a:p>
                  </a:txBody>
                  <a:tcPr/>
                </a:tc>
                <a:extLst>
                  <a:ext uri="{0D108BD9-81ED-4DB2-BD59-A6C34878D82A}">
                    <a16:rowId xmlns:a16="http://schemas.microsoft.com/office/drawing/2014/main" val="2462480557"/>
                  </a:ext>
                </a:extLst>
              </a:tr>
              <a:tr h="415245">
                <a:tc>
                  <a:txBody>
                    <a:bodyPr/>
                    <a:lstStyle/>
                    <a:p>
                      <a:r>
                        <a:rPr lang="en-US" dirty="0"/>
                        <a:t>AIRMETS (WAs) – Weather hazards</a:t>
                      </a:r>
                      <a:r>
                        <a:rPr lang="en-US" baseline="0" dirty="0"/>
                        <a:t> to light aircraft</a:t>
                      </a:r>
                      <a:endParaRPr lang="en-US" dirty="0"/>
                    </a:p>
                  </a:txBody>
                  <a:tcPr/>
                </a:tc>
                <a:tc>
                  <a:txBody>
                    <a:bodyPr/>
                    <a:lstStyle/>
                    <a:p>
                      <a:endParaRPr lang="en-US" dirty="0"/>
                    </a:p>
                  </a:txBody>
                  <a:tcPr/>
                </a:tc>
                <a:extLst>
                  <a:ext uri="{0D108BD9-81ED-4DB2-BD59-A6C34878D82A}">
                    <a16:rowId xmlns:a16="http://schemas.microsoft.com/office/drawing/2014/main" val="2856049832"/>
                  </a:ext>
                </a:extLst>
              </a:tr>
              <a:tr h="402985">
                <a:tc>
                  <a:txBody>
                    <a:bodyPr/>
                    <a:lstStyle/>
                    <a:p>
                      <a:r>
                        <a:rPr lang="en-US" dirty="0"/>
                        <a:t>PIREPs</a:t>
                      </a:r>
                      <a:r>
                        <a:rPr lang="en-US" baseline="0" dirty="0"/>
                        <a:t>  - Pilot reports of flight conditions</a:t>
                      </a:r>
                    </a:p>
                  </a:txBody>
                  <a:tcPr/>
                </a:tc>
                <a:tc>
                  <a:txBody>
                    <a:bodyPr/>
                    <a:lstStyle/>
                    <a:p>
                      <a:endParaRPr lang="en-US" dirty="0"/>
                    </a:p>
                  </a:txBody>
                  <a:tcPr/>
                </a:tc>
                <a:extLst>
                  <a:ext uri="{0D108BD9-81ED-4DB2-BD59-A6C34878D82A}">
                    <a16:rowId xmlns:a16="http://schemas.microsoft.com/office/drawing/2014/main" val="902007167"/>
                  </a:ext>
                </a:extLst>
              </a:tr>
              <a:tr h="402985">
                <a:tc>
                  <a:txBody>
                    <a:bodyPr/>
                    <a:lstStyle/>
                    <a:p>
                      <a:r>
                        <a:rPr lang="en-US" baseline="0" dirty="0"/>
                        <a:t>NOTAMs – Notices to Airmen</a:t>
                      </a:r>
                    </a:p>
                  </a:txBody>
                  <a:tcPr/>
                </a:tc>
                <a:tc>
                  <a:txBody>
                    <a:bodyPr/>
                    <a:lstStyle/>
                    <a:p>
                      <a:endParaRPr lang="en-US" dirty="0"/>
                    </a:p>
                  </a:txBody>
                  <a:tcPr/>
                </a:tc>
                <a:extLst>
                  <a:ext uri="{0D108BD9-81ED-4DB2-BD59-A6C34878D82A}">
                    <a16:rowId xmlns:a16="http://schemas.microsoft.com/office/drawing/2014/main" val="3407173466"/>
                  </a:ext>
                </a:extLst>
              </a:tr>
            </a:tbl>
          </a:graphicData>
        </a:graphic>
      </p:graphicFrame>
      <p:sp>
        <p:nvSpPr>
          <p:cNvPr id="5" name="TextBox 4"/>
          <p:cNvSpPr txBox="1"/>
          <p:nvPr/>
        </p:nvSpPr>
        <p:spPr bwMode="auto">
          <a:xfrm rot="20829503">
            <a:off x="6588240" y="3605064"/>
            <a:ext cx="4332287" cy="1200329"/>
          </a:xfrm>
          <a:prstGeom prst="rect">
            <a:avLst/>
          </a:prstGeom>
          <a:solidFill>
            <a:schemeClr val="accent5">
              <a:lumMod val="90000"/>
            </a:schemeClr>
          </a:solidFill>
          <a:ln>
            <a:noFill/>
          </a:ln>
          <a:effectLst/>
        </p:spPr>
        <p:txBody>
          <a:bodyPr wrap="square" rtlCol="0">
            <a:spAutoFit/>
          </a:bodyPr>
          <a:lstStyle/>
          <a:p>
            <a:pPr>
              <a:buFontTx/>
              <a:buNone/>
            </a:pPr>
            <a:r>
              <a:rPr lang="en-US" b="1" dirty="0"/>
              <a:t>Compare forecasts to real time observations to get the best weather picture.</a:t>
            </a:r>
          </a:p>
        </p:txBody>
      </p:sp>
      <p:grpSp>
        <p:nvGrpSpPr>
          <p:cNvPr id="10" name="Group 9"/>
          <p:cNvGrpSpPr/>
          <p:nvPr/>
        </p:nvGrpSpPr>
        <p:grpSpPr>
          <a:xfrm>
            <a:off x="9621981" y="4332388"/>
            <a:ext cx="1566985" cy="2246052"/>
            <a:chOff x="10214263" y="4759036"/>
            <a:chExt cx="1566985" cy="2246052"/>
          </a:xfrm>
        </p:grpSpPr>
        <p:pic>
          <p:nvPicPr>
            <p:cNvPr id="7" name="Picture 13" descr="C:\Users\awp204js\AppData\Local\Microsoft\Windows\Temporary Internet Files\Content.IE5\1WPW159W\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4263" y="4759036"/>
              <a:ext cx="1566985" cy="224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awp204js\Documents\FAASTeam\Projects\2013 Projects\National Projects\SSD\Research Material\284px-Gold_seal_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208" y="5050618"/>
              <a:ext cx="1029094" cy="98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10669387" y="5203473"/>
              <a:ext cx="779394" cy="59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buFontTx/>
                <a:buNone/>
              </a:pPr>
              <a:r>
                <a:rPr lang="en-US" sz="1600" b="1" dirty="0">
                  <a:solidFill>
                    <a:srgbClr val="0070C0"/>
                  </a:solidFill>
                  <a:cs typeface="Arial" charset="0"/>
                </a:rPr>
                <a:t>Gold Seal</a:t>
              </a:r>
            </a:p>
          </p:txBody>
        </p:sp>
      </p:grpSp>
    </p:spTree>
    <p:extLst>
      <p:ext uri="{BB962C8B-B14F-4D97-AF65-F5344CB8AC3E}">
        <p14:creationId xmlns:p14="http://schemas.microsoft.com/office/powerpoint/2010/main" val="23767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571500" y="954088"/>
            <a:ext cx="10733617" cy="4391025"/>
          </a:xfrm>
        </p:spPr>
        <p:txBody>
          <a:bodyPr/>
          <a:lstStyle/>
          <a:p>
            <a:r>
              <a:rPr lang="en-US" dirty="0"/>
              <a:t>Hazardous in-flight Weather Advisory Service (HIWAS)</a:t>
            </a:r>
          </a:p>
          <a:p>
            <a:r>
              <a:rPr lang="en-US" dirty="0"/>
              <a:t>Flight Information Services-Broadcast (FIS-B)</a:t>
            </a: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grpSp>
        <p:nvGrpSpPr>
          <p:cNvPr id="7" name="Group 6"/>
          <p:cNvGrpSpPr/>
          <p:nvPr/>
        </p:nvGrpSpPr>
        <p:grpSpPr>
          <a:xfrm>
            <a:off x="752280" y="2195278"/>
            <a:ext cx="5135671" cy="3215687"/>
            <a:chOff x="3169085" y="2129425"/>
            <a:chExt cx="5135671" cy="3215687"/>
          </a:xfrm>
        </p:grpSpPr>
        <p:pic>
          <p:nvPicPr>
            <p:cNvPr id="5" name="Picture 4"/>
            <p:cNvPicPr>
              <a:picLocks noChangeAspect="1"/>
            </p:cNvPicPr>
            <p:nvPr/>
          </p:nvPicPr>
          <p:blipFill rotWithShape="1">
            <a:blip r:embed="rId3"/>
            <a:srcRect t="15126"/>
            <a:stretch/>
          </p:blipFill>
          <p:spPr>
            <a:xfrm>
              <a:off x="3169085" y="2129425"/>
              <a:ext cx="5135671" cy="321568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bwMode="auto">
            <a:xfrm>
              <a:off x="3496432" y="2902357"/>
              <a:ext cx="1848104" cy="620684"/>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cxnSp>
        <p:nvCxnSpPr>
          <p:cNvPr id="8" name="Straight Connector 7"/>
          <p:cNvCxnSpPr>
            <a:stCxn id="3" idx="1"/>
          </p:cNvCxnSpPr>
          <p:nvPr/>
        </p:nvCxnSpPr>
        <p:spPr bwMode="auto">
          <a:xfrm>
            <a:off x="571500" y="3149601"/>
            <a:ext cx="361561" cy="4146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752280" y="949692"/>
            <a:ext cx="9679344" cy="532811"/>
          </a:xfrm>
          <a:prstGeom prst="line">
            <a:avLst/>
          </a:prstGeom>
          <a:noFill/>
          <a:ln w="539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52280" y="1019940"/>
            <a:ext cx="9679344" cy="543748"/>
          </a:xfrm>
          <a:prstGeom prst="line">
            <a:avLst/>
          </a:prstGeom>
          <a:noFill/>
          <a:ln w="539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p:cNvPicPr>
            <a:picLocks noChangeAspect="1"/>
          </p:cNvPicPr>
          <p:nvPr/>
        </p:nvPicPr>
        <p:blipFill>
          <a:blip r:embed="rId4"/>
          <a:stretch>
            <a:fillRect/>
          </a:stretch>
        </p:blipFill>
        <p:spPr>
          <a:xfrm>
            <a:off x="6486945" y="2162619"/>
            <a:ext cx="4998952" cy="3248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7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a:ea typeface="ＭＳ Ｐゴシック" pitchFamily="34" charset="-128"/>
              </a:rPr>
              <a:t>ADS-B – In Applications</a:t>
            </a:r>
          </a:p>
        </p:txBody>
      </p:sp>
      <p:sp>
        <p:nvSpPr>
          <p:cNvPr id="1331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841204-C00C-4E45-99B9-D597EB2170CF}" type="slidenum">
              <a:rPr lang="en-US" sz="1400">
                <a:solidFill>
                  <a:schemeClr val="bg1"/>
                </a:solidFill>
                <a:latin typeface="Times New Roman" pitchFamily="18" charset="0"/>
              </a:rPr>
              <a:pPr eaLnBrk="1" hangingPunct="1"/>
              <a:t>14</a:t>
            </a:fld>
            <a:endParaRPr lang="en-US" sz="1400">
              <a:solidFill>
                <a:schemeClr val="bg1"/>
              </a:solidFill>
              <a:latin typeface="Times New Roman" pitchFamily="18" charset="0"/>
            </a:endParaRPr>
          </a:p>
        </p:txBody>
      </p:sp>
      <p:sp>
        <p:nvSpPr>
          <p:cNvPr id="13317" name="Oval 1"/>
          <p:cNvSpPr>
            <a:spLocks noChangeArrowheads="1"/>
          </p:cNvSpPr>
          <p:nvPr/>
        </p:nvSpPr>
        <p:spPr bwMode="auto">
          <a:xfrm>
            <a:off x="4310063" y="3903663"/>
            <a:ext cx="10223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18" name="Oval 2"/>
          <p:cNvSpPr>
            <a:spLocks noChangeArrowheads="1"/>
          </p:cNvSpPr>
          <p:nvPr/>
        </p:nvSpPr>
        <p:spPr bwMode="auto">
          <a:xfrm>
            <a:off x="-2678113" y="1689100"/>
            <a:ext cx="1354138"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20" name="Rectangle 2"/>
          <p:cNvSpPr>
            <a:spLocks noChangeArrowheads="1"/>
          </p:cNvSpPr>
          <p:nvPr/>
        </p:nvSpPr>
        <p:spPr bwMode="auto">
          <a:xfrm>
            <a:off x="2097089" y="3684589"/>
            <a:ext cx="221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1" name="Content Placeholder 2"/>
          <p:cNvSpPr>
            <a:spLocks noGrp="1"/>
          </p:cNvSpPr>
          <p:nvPr>
            <p:ph idx="1"/>
          </p:nvPr>
        </p:nvSpPr>
        <p:spPr>
          <a:xfrm>
            <a:off x="660401" y="1061156"/>
            <a:ext cx="10651066" cy="3491696"/>
          </a:xfrm>
        </p:spPr>
        <p:txBody>
          <a:bodyPr/>
          <a:lstStyle/>
          <a:p>
            <a:r>
              <a:rPr lang="en-US" dirty="0"/>
              <a:t>Automatic Dependent Surveillance – Rebroadcast (ADS-R)</a:t>
            </a:r>
          </a:p>
          <a:p>
            <a:r>
              <a:rPr lang="en-US" dirty="0"/>
              <a:t>Traffic Information Services - Broadcast (TIS-B)</a:t>
            </a:r>
          </a:p>
          <a:p>
            <a:r>
              <a:rPr lang="en-US" dirty="0"/>
              <a:t>Flight Information Services - Broadcast (FIS-B)</a:t>
            </a:r>
          </a:p>
        </p:txBody>
      </p:sp>
      <p:pic>
        <p:nvPicPr>
          <p:cNvPr id="2" name="Picture 1"/>
          <p:cNvPicPr>
            <a:picLocks noChangeAspect="1"/>
          </p:cNvPicPr>
          <p:nvPr/>
        </p:nvPicPr>
        <p:blipFill rotWithShape="1">
          <a:blip r:embed="rId3"/>
          <a:srcRect r="1135"/>
          <a:stretch/>
        </p:blipFill>
        <p:spPr>
          <a:xfrm>
            <a:off x="7410999" y="2649637"/>
            <a:ext cx="4353108" cy="2779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466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a:ea typeface="ＭＳ Ｐゴシック" pitchFamily="34" charset="-128"/>
              </a:rPr>
              <a:t>ADS-R </a:t>
            </a:r>
          </a:p>
        </p:txBody>
      </p:sp>
      <p:sp>
        <p:nvSpPr>
          <p:cNvPr id="1331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841204-C00C-4E45-99B9-D597EB2170CF}" type="slidenum">
              <a:rPr lang="en-US" sz="1400">
                <a:solidFill>
                  <a:schemeClr val="bg1"/>
                </a:solidFill>
                <a:latin typeface="Times New Roman" pitchFamily="18" charset="0"/>
              </a:rPr>
              <a:pPr eaLnBrk="1" hangingPunct="1"/>
              <a:t>15</a:t>
            </a:fld>
            <a:endParaRPr lang="en-US" sz="1400">
              <a:solidFill>
                <a:schemeClr val="bg1"/>
              </a:solidFill>
              <a:latin typeface="Times New Roman" pitchFamily="18" charset="0"/>
            </a:endParaRPr>
          </a:p>
        </p:txBody>
      </p:sp>
      <p:sp>
        <p:nvSpPr>
          <p:cNvPr id="13317" name="Oval 1"/>
          <p:cNvSpPr>
            <a:spLocks noChangeArrowheads="1"/>
          </p:cNvSpPr>
          <p:nvPr/>
        </p:nvSpPr>
        <p:spPr bwMode="auto">
          <a:xfrm>
            <a:off x="4310063" y="3903663"/>
            <a:ext cx="10223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18" name="Oval 2"/>
          <p:cNvSpPr>
            <a:spLocks noChangeArrowheads="1"/>
          </p:cNvSpPr>
          <p:nvPr/>
        </p:nvSpPr>
        <p:spPr bwMode="auto">
          <a:xfrm>
            <a:off x="-2678113" y="1689100"/>
            <a:ext cx="1354138"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20" name="Rectangle 2"/>
          <p:cNvSpPr>
            <a:spLocks noChangeArrowheads="1"/>
          </p:cNvSpPr>
          <p:nvPr/>
        </p:nvSpPr>
        <p:spPr bwMode="auto">
          <a:xfrm>
            <a:off x="2097089" y="3684589"/>
            <a:ext cx="221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1" name="Content Placeholder 2"/>
          <p:cNvSpPr>
            <a:spLocks noGrp="1"/>
          </p:cNvSpPr>
          <p:nvPr>
            <p:ph idx="1"/>
          </p:nvPr>
        </p:nvSpPr>
        <p:spPr>
          <a:xfrm>
            <a:off x="571500" y="954088"/>
            <a:ext cx="5056818" cy="3491696"/>
          </a:xfrm>
        </p:spPr>
        <p:txBody>
          <a:bodyPr/>
          <a:lstStyle/>
          <a:p>
            <a:r>
              <a:rPr lang="en-US" dirty="0"/>
              <a:t>UAT ADS-B In aircraft receive UAT ADS-B out traffic directly</a:t>
            </a:r>
          </a:p>
          <a:p>
            <a:r>
              <a:rPr lang="en-US" dirty="0"/>
              <a:t>ADS-R relays ADS-B Out Information to ADS-B In-equipped aircraft</a:t>
            </a:r>
          </a:p>
          <a:p>
            <a:endParaRPr lang="en-US" dirty="0"/>
          </a:p>
        </p:txBody>
      </p:sp>
      <p:pic>
        <p:nvPicPr>
          <p:cNvPr id="3" name="Picture 2"/>
          <p:cNvPicPr>
            <a:picLocks noChangeAspect="1"/>
          </p:cNvPicPr>
          <p:nvPr/>
        </p:nvPicPr>
        <p:blipFill rotWithShape="1">
          <a:blip r:embed="rId3"/>
          <a:srcRect l="756" t="6925" r="602"/>
          <a:stretch/>
        </p:blipFill>
        <p:spPr>
          <a:xfrm>
            <a:off x="5835653" y="954088"/>
            <a:ext cx="6020672" cy="3915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62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TIS-B</a:t>
            </a:r>
          </a:p>
        </p:txBody>
      </p:sp>
      <p:sp>
        <p:nvSpPr>
          <p:cNvPr id="3" name="Content Placeholder 2"/>
          <p:cNvSpPr>
            <a:spLocks noGrp="1"/>
          </p:cNvSpPr>
          <p:nvPr>
            <p:ph idx="1"/>
          </p:nvPr>
        </p:nvSpPr>
        <p:spPr>
          <a:xfrm>
            <a:off x="671552" y="1117834"/>
            <a:ext cx="4368799" cy="3811006"/>
          </a:xfrm>
        </p:spPr>
        <p:txBody>
          <a:bodyPr/>
          <a:lstStyle/>
          <a:p>
            <a:r>
              <a:rPr lang="en-US" dirty="0"/>
              <a:t>Available to ADS-B In aircraft at and below 24,000 feet</a:t>
            </a:r>
          </a:p>
          <a:p>
            <a:r>
              <a:rPr lang="en-US" dirty="0"/>
              <a:t>Positional data collected from all aircraft is transmitted to ADS-B In aircraft</a:t>
            </a:r>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Picture 4"/>
          <p:cNvPicPr>
            <a:picLocks noChangeAspect="1"/>
          </p:cNvPicPr>
          <p:nvPr/>
        </p:nvPicPr>
        <p:blipFill rotWithShape="1">
          <a:blip r:embed="rId3"/>
          <a:srcRect l="125" t="386" r="439" b="992"/>
          <a:stretch/>
        </p:blipFill>
        <p:spPr>
          <a:xfrm>
            <a:off x="5607503" y="1117834"/>
            <a:ext cx="6053186" cy="3910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172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674602" y="1227571"/>
            <a:ext cx="10733617" cy="4391025"/>
          </a:xfrm>
        </p:spPr>
        <p:txBody>
          <a:bodyPr/>
          <a:lstStyle/>
          <a:p>
            <a:r>
              <a:rPr lang="en-US" dirty="0"/>
              <a:t>ADS-B traffic picture may</a:t>
            </a:r>
            <a:br>
              <a:rPr lang="en-US" dirty="0"/>
            </a:br>
            <a:r>
              <a:rPr lang="en-US" dirty="0"/>
              <a:t>not be complete</a:t>
            </a:r>
          </a:p>
          <a:p>
            <a:r>
              <a:rPr lang="en-US" dirty="0"/>
              <a:t>Good adjunct to visual scan but…</a:t>
            </a:r>
          </a:p>
          <a:p>
            <a:r>
              <a:rPr lang="en-US" dirty="0"/>
              <a:t>We still need to look </a:t>
            </a:r>
            <a:br>
              <a:rPr lang="en-US" dirty="0"/>
            </a:br>
            <a:r>
              <a:rPr lang="en-US" dirty="0"/>
              <a:t>outside for traffic.</a:t>
            </a:r>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8" name="Picture 7"/>
          <p:cNvPicPr>
            <a:picLocks noChangeAspect="1"/>
          </p:cNvPicPr>
          <p:nvPr/>
        </p:nvPicPr>
        <p:blipFill>
          <a:blip r:embed="rId3"/>
          <a:stretch>
            <a:fillRect/>
          </a:stretch>
        </p:blipFill>
        <p:spPr>
          <a:xfrm>
            <a:off x="7483870" y="1583893"/>
            <a:ext cx="4384281" cy="4034704"/>
          </a:xfrm>
          <a:prstGeom prst="rect">
            <a:avLst/>
          </a:prstGeom>
        </p:spPr>
      </p:pic>
    </p:spTree>
    <p:extLst>
      <p:ext uri="{BB962C8B-B14F-4D97-AF65-F5344CB8AC3E}">
        <p14:creationId xmlns:p14="http://schemas.microsoft.com/office/powerpoint/2010/main" val="280928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FIS-B</a:t>
            </a:r>
          </a:p>
        </p:txBody>
      </p:sp>
      <p:pic>
        <p:nvPicPr>
          <p:cNvPr id="5" name="Content Placeholder 4"/>
          <p:cNvPicPr>
            <a:picLocks noGrp="1" noChangeAspect="1"/>
          </p:cNvPicPr>
          <p:nvPr>
            <p:ph idx="1"/>
          </p:nvPr>
        </p:nvPicPr>
        <p:blipFill rotWithShape="1">
          <a:blip r:embed="rId3"/>
          <a:srcRect l="356" t="882" r="758" b="2788"/>
          <a:stretch/>
        </p:blipFill>
        <p:spPr>
          <a:xfrm>
            <a:off x="5902239" y="1264356"/>
            <a:ext cx="5759244" cy="375463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
        <p:nvSpPr>
          <p:cNvPr id="6" name="Content Placeholder 2"/>
          <p:cNvSpPr txBox="1">
            <a:spLocks/>
          </p:cNvSpPr>
          <p:nvPr/>
        </p:nvSpPr>
        <p:spPr bwMode="auto">
          <a:xfrm>
            <a:off x="481981" y="1117834"/>
            <a:ext cx="4725638" cy="390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Available to ADS-B UAT equipped aircraft</a:t>
            </a:r>
          </a:p>
          <a:p>
            <a:r>
              <a:rPr lang="en-US" kern="0" dirty="0"/>
              <a:t>System broadcasts aeronautical information products from the FAA and weather products from the National Weather Service </a:t>
            </a:r>
          </a:p>
        </p:txBody>
      </p:sp>
    </p:spTree>
    <p:extLst>
      <p:ext uri="{BB962C8B-B14F-4D97-AF65-F5344CB8AC3E}">
        <p14:creationId xmlns:p14="http://schemas.microsoft.com/office/powerpoint/2010/main" val="2293679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FIS-B Products</a:t>
            </a:r>
          </a:p>
        </p:txBody>
      </p:sp>
      <p:graphicFrame>
        <p:nvGraphicFramePr>
          <p:cNvPr id="5" name="Content Placeholder 4"/>
          <p:cNvGraphicFramePr>
            <a:graphicFrameLocks noGrp="1"/>
          </p:cNvGraphicFramePr>
          <p:nvPr>
            <p:ph idx="1"/>
          </p:nvPr>
        </p:nvGraphicFramePr>
        <p:xfrm>
          <a:off x="671798" y="1144755"/>
          <a:ext cx="10573714" cy="4404860"/>
        </p:xfrm>
        <a:graphic>
          <a:graphicData uri="http://schemas.openxmlformats.org/drawingml/2006/table">
            <a:tbl>
              <a:tblPr firstRow="1" bandRow="1">
                <a:tableStyleId>{5C22544A-7EE6-4342-B048-85BDC9FD1C3A}</a:tableStyleId>
              </a:tblPr>
              <a:tblGrid>
                <a:gridCol w="5286857">
                  <a:extLst>
                    <a:ext uri="{9D8B030D-6E8A-4147-A177-3AD203B41FA5}">
                      <a16:colId xmlns:a16="http://schemas.microsoft.com/office/drawing/2014/main" val="171876656"/>
                    </a:ext>
                  </a:extLst>
                </a:gridCol>
                <a:gridCol w="5286857">
                  <a:extLst>
                    <a:ext uri="{9D8B030D-6E8A-4147-A177-3AD203B41FA5}">
                      <a16:colId xmlns:a16="http://schemas.microsoft.com/office/drawing/2014/main" val="2139780314"/>
                    </a:ext>
                  </a:extLst>
                </a:gridCol>
              </a:tblGrid>
              <a:tr h="303056">
                <a:tc>
                  <a:txBody>
                    <a:bodyPr/>
                    <a:lstStyle/>
                    <a:p>
                      <a:r>
                        <a:rPr lang="en-US" b="1" dirty="0">
                          <a:solidFill>
                            <a:schemeClr val="tx1"/>
                          </a:solidFill>
                        </a:rPr>
                        <a:t>AIRMETs</a:t>
                      </a:r>
                    </a:p>
                  </a:txBody>
                  <a:tcPr/>
                </a:tc>
                <a:tc>
                  <a:txBody>
                    <a:bodyPr/>
                    <a:lstStyle/>
                    <a:p>
                      <a:r>
                        <a:rPr lang="en-US" b="1" dirty="0">
                          <a:solidFill>
                            <a:schemeClr val="tx1"/>
                          </a:solidFill>
                        </a:rPr>
                        <a:t>TAFs</a:t>
                      </a:r>
                    </a:p>
                  </a:txBody>
                  <a:tcPr/>
                </a:tc>
                <a:extLst>
                  <a:ext uri="{0D108BD9-81ED-4DB2-BD59-A6C34878D82A}">
                    <a16:rowId xmlns:a16="http://schemas.microsoft.com/office/drawing/2014/main" val="3440052648"/>
                  </a:ext>
                </a:extLst>
              </a:tr>
              <a:tr h="303056">
                <a:tc>
                  <a:txBody>
                    <a:bodyPr/>
                    <a:lstStyle/>
                    <a:p>
                      <a:r>
                        <a:rPr lang="en-US" b="1" dirty="0"/>
                        <a:t>Convective SIGMETs</a:t>
                      </a:r>
                    </a:p>
                  </a:txBody>
                  <a:tcPr/>
                </a:tc>
                <a:tc>
                  <a:txBody>
                    <a:bodyPr/>
                    <a:lstStyle/>
                    <a:p>
                      <a:r>
                        <a:rPr lang="en-US" b="1" dirty="0">
                          <a:solidFill>
                            <a:schemeClr val="tx1"/>
                          </a:solidFill>
                        </a:rPr>
                        <a:t>Amended</a:t>
                      </a:r>
                      <a:r>
                        <a:rPr lang="en-US" b="1" baseline="0" dirty="0">
                          <a:solidFill>
                            <a:schemeClr val="tx1"/>
                          </a:solidFill>
                        </a:rPr>
                        <a:t> TAFs</a:t>
                      </a:r>
                      <a:endParaRPr lang="en-US" b="1" dirty="0">
                        <a:solidFill>
                          <a:schemeClr val="tx1"/>
                        </a:solidFill>
                      </a:endParaRPr>
                    </a:p>
                  </a:txBody>
                  <a:tcPr/>
                </a:tc>
                <a:extLst>
                  <a:ext uri="{0D108BD9-81ED-4DB2-BD59-A6C34878D82A}">
                    <a16:rowId xmlns:a16="http://schemas.microsoft.com/office/drawing/2014/main" val="3557842604"/>
                  </a:ext>
                </a:extLst>
              </a:tr>
              <a:tr h="303056">
                <a:tc>
                  <a:txBody>
                    <a:bodyPr/>
                    <a:lstStyle/>
                    <a:p>
                      <a:r>
                        <a:rPr lang="en-US" b="1" dirty="0"/>
                        <a:t>SIGMETS</a:t>
                      </a:r>
                    </a:p>
                  </a:txBody>
                  <a:tcPr/>
                </a:tc>
                <a:tc>
                  <a:txBody>
                    <a:bodyPr/>
                    <a:lstStyle/>
                    <a:p>
                      <a:r>
                        <a:rPr lang="en-US" b="1" dirty="0"/>
                        <a:t>Winds &amp; Temperature Aloft</a:t>
                      </a:r>
                    </a:p>
                  </a:txBody>
                  <a:tcPr/>
                </a:tc>
                <a:extLst>
                  <a:ext uri="{0D108BD9-81ED-4DB2-BD59-A6C34878D82A}">
                    <a16:rowId xmlns:a16="http://schemas.microsoft.com/office/drawing/2014/main" val="2078641423"/>
                  </a:ext>
                </a:extLst>
              </a:tr>
              <a:tr h="303056">
                <a:tc>
                  <a:txBody>
                    <a:bodyPr/>
                    <a:lstStyle/>
                    <a:p>
                      <a:r>
                        <a:rPr lang="en-US" b="1" dirty="0"/>
                        <a:t>METARS</a:t>
                      </a:r>
                    </a:p>
                  </a:txBody>
                  <a:tcPr/>
                </a:tc>
                <a:tc>
                  <a:txBody>
                    <a:bodyPr/>
                    <a:lstStyle/>
                    <a:p>
                      <a:r>
                        <a:rPr lang="en-US" b="1" dirty="0"/>
                        <a:t>Lightning</a:t>
                      </a:r>
                    </a:p>
                  </a:txBody>
                  <a:tcPr/>
                </a:tc>
                <a:extLst>
                  <a:ext uri="{0D108BD9-81ED-4DB2-BD59-A6C34878D82A}">
                    <a16:rowId xmlns:a16="http://schemas.microsoft.com/office/drawing/2014/main" val="1617635476"/>
                  </a:ext>
                </a:extLst>
              </a:tr>
              <a:tr h="303056">
                <a:tc>
                  <a:txBody>
                    <a:bodyPr/>
                    <a:lstStyle/>
                    <a:p>
                      <a:r>
                        <a:rPr lang="en-US" b="1" dirty="0"/>
                        <a:t>SPECIs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Turbulence</a:t>
                      </a:r>
                    </a:p>
                  </a:txBody>
                  <a:tcPr/>
                </a:tc>
                <a:extLst>
                  <a:ext uri="{0D108BD9-81ED-4DB2-BD59-A6C34878D82A}">
                    <a16:rowId xmlns:a16="http://schemas.microsoft.com/office/drawing/2014/main" val="168771215"/>
                  </a:ext>
                </a:extLst>
              </a:tr>
              <a:tr h="303056">
                <a:tc>
                  <a:txBody>
                    <a:bodyPr/>
                    <a:lstStyle/>
                    <a:p>
                      <a:r>
                        <a:rPr lang="en-US" b="1" dirty="0"/>
                        <a:t>National NEXRAD</a:t>
                      </a:r>
                    </a:p>
                  </a:txBody>
                  <a:tcPr/>
                </a:tc>
                <a:tc>
                  <a:txBody>
                    <a:bodyPr/>
                    <a:lstStyle/>
                    <a:p>
                      <a:r>
                        <a:rPr lang="en-US" b="1" dirty="0"/>
                        <a:t>Icing</a:t>
                      </a:r>
                    </a:p>
                  </a:txBody>
                  <a:tcPr/>
                </a:tc>
                <a:extLst>
                  <a:ext uri="{0D108BD9-81ED-4DB2-BD59-A6C34878D82A}">
                    <a16:rowId xmlns:a16="http://schemas.microsoft.com/office/drawing/2014/main" val="995343515"/>
                  </a:ext>
                </a:extLst>
              </a:tr>
              <a:tr h="303056">
                <a:tc>
                  <a:txBody>
                    <a:bodyPr/>
                    <a:lstStyle/>
                    <a:p>
                      <a:r>
                        <a:rPr lang="en-US" b="1" dirty="0"/>
                        <a:t>Regional NEXRAD</a:t>
                      </a:r>
                    </a:p>
                  </a:txBody>
                  <a:tcPr/>
                </a:tc>
                <a:tc>
                  <a:txBody>
                    <a:bodyPr/>
                    <a:lstStyle/>
                    <a:p>
                      <a:r>
                        <a:rPr lang="en-US" b="1" dirty="0"/>
                        <a:t>Cloud Tops</a:t>
                      </a:r>
                    </a:p>
                  </a:txBody>
                  <a:tcPr/>
                </a:tc>
                <a:extLst>
                  <a:ext uri="{0D108BD9-81ED-4DB2-BD59-A6C34878D82A}">
                    <a16:rowId xmlns:a16="http://schemas.microsoft.com/office/drawing/2014/main" val="4200742361"/>
                  </a:ext>
                </a:extLst>
              </a:tr>
              <a:tr h="303056">
                <a:tc>
                  <a:txBody>
                    <a:bodyPr/>
                    <a:lstStyle/>
                    <a:p>
                      <a:r>
                        <a:rPr lang="en-US" b="1" dirty="0"/>
                        <a:t>D-NOTAMs</a:t>
                      </a:r>
                    </a:p>
                  </a:txBody>
                  <a:tcPr/>
                </a:tc>
                <a:tc>
                  <a:txBody>
                    <a:bodyPr/>
                    <a:lstStyle/>
                    <a:p>
                      <a:r>
                        <a:rPr lang="en-US" b="1" dirty="0"/>
                        <a:t>Graphical AIRMETs</a:t>
                      </a:r>
                    </a:p>
                  </a:txBody>
                  <a:tcPr/>
                </a:tc>
                <a:extLst>
                  <a:ext uri="{0D108BD9-81ED-4DB2-BD59-A6C34878D82A}">
                    <a16:rowId xmlns:a16="http://schemas.microsoft.com/office/drawing/2014/main" val="1823136619"/>
                  </a:ext>
                </a:extLst>
              </a:tr>
              <a:tr h="303056">
                <a:tc>
                  <a:txBody>
                    <a:bodyPr/>
                    <a:lstStyle/>
                    <a:p>
                      <a:r>
                        <a:rPr lang="en-US" b="1" dirty="0"/>
                        <a:t>FDC-NOTAMs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Weather Advisories</a:t>
                      </a:r>
                    </a:p>
                  </a:txBody>
                  <a:tcPr/>
                </a:tc>
                <a:extLst>
                  <a:ext uri="{0D108BD9-81ED-4DB2-BD59-A6C34878D82A}">
                    <a16:rowId xmlns:a16="http://schemas.microsoft.com/office/drawing/2014/main" val="186350216"/>
                  </a:ext>
                </a:extLst>
              </a:tr>
              <a:tr h="342710">
                <a:tc>
                  <a:txBody>
                    <a:bodyPr/>
                    <a:lstStyle/>
                    <a:p>
                      <a:r>
                        <a:rPr lang="en-US" b="1" dirty="0"/>
                        <a:t>PIREPS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TIS-B Service Status</a:t>
                      </a:r>
                    </a:p>
                  </a:txBody>
                  <a:tcPr/>
                </a:tc>
                <a:extLst>
                  <a:ext uri="{0D108BD9-81ED-4DB2-BD59-A6C34878D82A}">
                    <a16:rowId xmlns:a16="http://schemas.microsoft.com/office/drawing/2014/main" val="1277806487"/>
                  </a:ext>
                </a:extLst>
              </a:tr>
              <a:tr h="747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Special Use Airspace (SUA)</a:t>
                      </a:r>
                      <a:r>
                        <a:rPr lang="en-US" b="1" baseline="0" dirty="0"/>
                        <a:t> Status</a:t>
                      </a:r>
                      <a:endParaRPr lang="en-US" b="1" dirty="0"/>
                    </a:p>
                    <a:p>
                      <a:endParaRPr lang="en-US" dirty="0"/>
                    </a:p>
                  </a:txBody>
                  <a:tcPr/>
                </a:tc>
                <a:tc>
                  <a:txBody>
                    <a:bodyPr/>
                    <a:lstStyle/>
                    <a:p>
                      <a:endParaRPr lang="en-US" dirty="0"/>
                    </a:p>
                  </a:txBody>
                  <a:tcPr/>
                </a:tc>
                <a:extLst>
                  <a:ext uri="{0D108BD9-81ED-4DB2-BD59-A6C34878D82A}">
                    <a16:rowId xmlns:a16="http://schemas.microsoft.com/office/drawing/2014/main" val="3929143484"/>
                  </a:ext>
                </a:extLst>
              </a:tr>
            </a:tbl>
          </a:graphicData>
        </a:graphic>
      </p:graphicFrame>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spTree>
    <p:extLst>
      <p:ext uri="{BB962C8B-B14F-4D97-AF65-F5344CB8AC3E}">
        <p14:creationId xmlns:p14="http://schemas.microsoft.com/office/powerpoint/2010/main" val="379876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a:t>
            </a:r>
          </a:p>
          <a:p>
            <a:r>
              <a:rPr lang="en-US" dirty="0">
                <a:ea typeface="ＭＳ Ｐゴシック" pitchFamily="34" charset="-128"/>
              </a:rPr>
              <a:t>Phones &amp; pagers to silent or off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102930" y="1508126"/>
            <a:ext cx="4765222" cy="4036218"/>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extLst>
      <p:ext uri="{BB962C8B-B14F-4D97-AF65-F5344CB8AC3E}">
        <p14:creationId xmlns:p14="http://schemas.microsoft.com/office/powerpoint/2010/main" val="83721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571500" y="954088"/>
            <a:ext cx="10733617" cy="4391025"/>
          </a:xfrm>
        </p:spPr>
        <p:txBody>
          <a:bodyPr/>
          <a:lstStyle/>
          <a:p>
            <a:r>
              <a:rPr lang="en-US" dirty="0"/>
              <a:t>Automated Terminal Information Service (ATIS)</a:t>
            </a: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pic>
        <p:nvPicPr>
          <p:cNvPr id="5" name="Picture 4"/>
          <p:cNvPicPr>
            <a:picLocks noChangeAspect="1"/>
          </p:cNvPicPr>
          <p:nvPr/>
        </p:nvPicPr>
        <p:blipFill rotWithShape="1">
          <a:blip r:embed="rId3"/>
          <a:srcRect t="15126"/>
          <a:stretch/>
        </p:blipFill>
        <p:spPr>
          <a:xfrm>
            <a:off x="2898216" y="1538022"/>
            <a:ext cx="6080184" cy="380709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bwMode="auto">
          <a:xfrm rot="10800000" flipV="1">
            <a:off x="6705016" y="4254340"/>
            <a:ext cx="1132697" cy="243015"/>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cxnSp>
        <p:nvCxnSpPr>
          <p:cNvPr id="8" name="Straight Connector 7"/>
          <p:cNvCxnSpPr>
            <a:stCxn id="3" idx="1"/>
          </p:cNvCxnSpPr>
          <p:nvPr/>
        </p:nvCxnSpPr>
        <p:spPr bwMode="auto">
          <a:xfrm>
            <a:off x="571500" y="3149601"/>
            <a:ext cx="361561" cy="4146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74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674602" y="954088"/>
            <a:ext cx="10733617" cy="4391025"/>
          </a:xfrm>
        </p:spPr>
        <p:txBody>
          <a:bodyPr/>
          <a:lstStyle/>
          <a:p>
            <a:r>
              <a:rPr lang="en-US" dirty="0"/>
              <a:t>Automated Surface Observing System (ASOS)	</a:t>
            </a:r>
          </a:p>
          <a:p>
            <a:r>
              <a:rPr lang="en-US" dirty="0"/>
              <a:t>Automated Weather Observing System (AWOS)</a:t>
            </a: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18" y="2649894"/>
            <a:ext cx="4208098" cy="26952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627" y="2649894"/>
            <a:ext cx="4622443" cy="2695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6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ASOS Information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4051398"/>
              </p:ext>
            </p:extLst>
          </p:nvPr>
        </p:nvGraphicFramePr>
        <p:xfrm>
          <a:off x="790222" y="1066977"/>
          <a:ext cx="10250312" cy="4561664"/>
        </p:xfrm>
        <a:graphic>
          <a:graphicData uri="http://schemas.openxmlformats.org/drawingml/2006/table">
            <a:tbl>
              <a:tblPr firstRow="1" bandRow="1">
                <a:tableStyleId>{5C22544A-7EE6-4342-B048-85BDC9FD1C3A}</a:tableStyleId>
              </a:tblPr>
              <a:tblGrid>
                <a:gridCol w="5091289">
                  <a:extLst>
                    <a:ext uri="{9D8B030D-6E8A-4147-A177-3AD203B41FA5}">
                      <a16:colId xmlns:a16="http://schemas.microsoft.com/office/drawing/2014/main" val="171876656"/>
                    </a:ext>
                  </a:extLst>
                </a:gridCol>
                <a:gridCol w="5159023">
                  <a:extLst>
                    <a:ext uri="{9D8B030D-6E8A-4147-A177-3AD203B41FA5}">
                      <a16:colId xmlns:a16="http://schemas.microsoft.com/office/drawing/2014/main" val="2139780314"/>
                    </a:ext>
                  </a:extLst>
                </a:gridCol>
              </a:tblGrid>
              <a:tr h="359479">
                <a:tc>
                  <a:txBody>
                    <a:bodyPr/>
                    <a:lstStyle/>
                    <a:p>
                      <a:pPr algn="ctr"/>
                      <a:r>
                        <a:rPr lang="en-US" b="1" dirty="0">
                          <a:solidFill>
                            <a:schemeClr val="tx1"/>
                          </a:solidFill>
                        </a:rPr>
                        <a:t>METAR Element</a:t>
                      </a:r>
                    </a:p>
                  </a:txBody>
                  <a:tcPr/>
                </a:tc>
                <a:tc>
                  <a:txBody>
                    <a:bodyPr/>
                    <a:lstStyle/>
                    <a:p>
                      <a:pPr algn="ctr"/>
                      <a:r>
                        <a:rPr lang="en-US" b="1" dirty="0">
                          <a:solidFill>
                            <a:schemeClr val="tx1"/>
                          </a:solidFill>
                        </a:rPr>
                        <a:t>Information</a:t>
                      </a:r>
                      <a:r>
                        <a:rPr lang="en-US" b="1" baseline="0" dirty="0">
                          <a:solidFill>
                            <a:schemeClr val="tx1"/>
                          </a:solidFill>
                        </a:rPr>
                        <a:t> Provided</a:t>
                      </a:r>
                      <a:endParaRPr lang="en-US" b="1" dirty="0">
                        <a:solidFill>
                          <a:schemeClr val="tx1"/>
                        </a:solidFill>
                      </a:endParaRPr>
                    </a:p>
                  </a:txBody>
                  <a:tcPr/>
                </a:tc>
                <a:extLst>
                  <a:ext uri="{0D108BD9-81ED-4DB2-BD59-A6C34878D82A}">
                    <a16:rowId xmlns:a16="http://schemas.microsoft.com/office/drawing/2014/main" val="3440052648"/>
                  </a:ext>
                </a:extLst>
              </a:tr>
              <a:tr h="359479">
                <a:tc>
                  <a:txBody>
                    <a:bodyPr/>
                    <a:lstStyle/>
                    <a:p>
                      <a:r>
                        <a:rPr lang="en-US" b="1" dirty="0"/>
                        <a:t>Wind Direction, Speed, &amp; Character</a:t>
                      </a:r>
                    </a:p>
                  </a:txBody>
                  <a:tcPr/>
                </a:tc>
                <a:tc>
                  <a:txBody>
                    <a:bodyPr/>
                    <a:lstStyle/>
                    <a:p>
                      <a:r>
                        <a:rPr lang="en-US" b="1" dirty="0">
                          <a:solidFill>
                            <a:schemeClr val="tx1"/>
                          </a:solidFill>
                        </a:rPr>
                        <a:t>Tens of degrees – Knots, Gusts</a:t>
                      </a:r>
                    </a:p>
                  </a:txBody>
                  <a:tcPr/>
                </a:tc>
                <a:extLst>
                  <a:ext uri="{0D108BD9-81ED-4DB2-BD59-A6C34878D82A}">
                    <a16:rowId xmlns:a16="http://schemas.microsoft.com/office/drawing/2014/main" val="3557842604"/>
                  </a:ext>
                </a:extLst>
              </a:tr>
              <a:tr h="359479">
                <a:tc>
                  <a:txBody>
                    <a:bodyPr/>
                    <a:lstStyle/>
                    <a:p>
                      <a:r>
                        <a:rPr lang="en-US" b="1" dirty="0"/>
                        <a:t>Visibility</a:t>
                      </a:r>
                    </a:p>
                  </a:txBody>
                  <a:tcPr/>
                </a:tc>
                <a:tc>
                  <a:txBody>
                    <a:bodyPr/>
                    <a:lstStyle/>
                    <a:p>
                      <a:r>
                        <a:rPr lang="en-US" b="1" dirty="0"/>
                        <a:t>Up</a:t>
                      </a:r>
                      <a:r>
                        <a:rPr lang="en-US" b="1" baseline="0" dirty="0"/>
                        <a:t> to &amp; including 10 statute miles</a:t>
                      </a:r>
                      <a:endParaRPr lang="en-US" b="1" dirty="0"/>
                    </a:p>
                  </a:txBody>
                  <a:tcPr/>
                </a:tc>
                <a:extLst>
                  <a:ext uri="{0D108BD9-81ED-4DB2-BD59-A6C34878D82A}">
                    <a16:rowId xmlns:a16="http://schemas.microsoft.com/office/drawing/2014/main" val="2078641423"/>
                  </a:ext>
                </a:extLst>
              </a:tr>
              <a:tr h="391907">
                <a:tc>
                  <a:txBody>
                    <a:bodyPr/>
                    <a:lstStyle/>
                    <a:p>
                      <a:r>
                        <a:rPr lang="en-US" b="1" dirty="0"/>
                        <a:t>Runway Visual Range (RVR)</a:t>
                      </a:r>
                    </a:p>
                  </a:txBody>
                  <a:tcPr/>
                </a:tc>
                <a:tc>
                  <a:txBody>
                    <a:bodyPr/>
                    <a:lstStyle/>
                    <a:p>
                      <a:r>
                        <a:rPr lang="en-US" b="1" dirty="0"/>
                        <a:t>At selected sites</a:t>
                      </a:r>
                    </a:p>
                  </a:txBody>
                  <a:tcPr/>
                </a:tc>
                <a:extLst>
                  <a:ext uri="{0D108BD9-81ED-4DB2-BD59-A6C34878D82A}">
                    <a16:rowId xmlns:a16="http://schemas.microsoft.com/office/drawing/2014/main" val="1617635476"/>
                  </a:ext>
                </a:extLst>
              </a:tr>
              <a:tr h="359479">
                <a:tc>
                  <a:txBody>
                    <a:bodyPr/>
                    <a:lstStyle/>
                    <a:p>
                      <a:r>
                        <a:rPr lang="en-US" b="1" dirty="0"/>
                        <a:t>Basic present weather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 and intensity</a:t>
                      </a:r>
                    </a:p>
                  </a:txBody>
                  <a:tcPr/>
                </a:tc>
                <a:extLst>
                  <a:ext uri="{0D108BD9-81ED-4DB2-BD59-A6C34878D82A}">
                    <a16:rowId xmlns:a16="http://schemas.microsoft.com/office/drawing/2014/main" val="168771215"/>
                  </a:ext>
                </a:extLst>
              </a:tr>
              <a:tr h="361603">
                <a:tc>
                  <a:txBody>
                    <a:bodyPr/>
                    <a:lstStyle/>
                    <a:p>
                      <a:r>
                        <a:rPr lang="en-US" b="1" dirty="0"/>
                        <a:t>Obstructions to vision</a:t>
                      </a:r>
                    </a:p>
                  </a:txBody>
                  <a:tcPr/>
                </a:tc>
                <a:tc>
                  <a:txBody>
                    <a:bodyPr/>
                    <a:lstStyle/>
                    <a:p>
                      <a:r>
                        <a:rPr lang="en-US" b="1" dirty="0"/>
                        <a:t>Fog, mist, haze, &amp; freezing fog</a:t>
                      </a:r>
                    </a:p>
                  </a:txBody>
                  <a:tcPr/>
                </a:tc>
                <a:extLst>
                  <a:ext uri="{0D108BD9-81ED-4DB2-BD59-A6C34878D82A}">
                    <a16:rowId xmlns:a16="http://schemas.microsoft.com/office/drawing/2014/main" val="995343515"/>
                  </a:ext>
                </a:extLst>
              </a:tr>
              <a:tr h="388992">
                <a:tc>
                  <a:txBody>
                    <a:bodyPr/>
                    <a:lstStyle/>
                    <a:p>
                      <a:r>
                        <a:rPr lang="en-US" b="1" dirty="0"/>
                        <a:t>Sky condition</a:t>
                      </a:r>
                    </a:p>
                  </a:txBody>
                  <a:tcPr/>
                </a:tc>
                <a:tc>
                  <a:txBody>
                    <a:bodyPr/>
                    <a:lstStyle/>
                    <a:p>
                      <a:r>
                        <a:rPr lang="en-US" b="1" dirty="0"/>
                        <a:t>Cloud height and amount to 12,000 Ft.</a:t>
                      </a:r>
                      <a:r>
                        <a:rPr lang="en-US" b="1" baseline="0" dirty="0"/>
                        <a:t> AGL</a:t>
                      </a:r>
                    </a:p>
                    <a:p>
                      <a:r>
                        <a:rPr lang="en-US" b="1" baseline="0" dirty="0"/>
                        <a:t>CLR, FEW, SCT, BKN, OVC</a:t>
                      </a:r>
                      <a:endParaRPr lang="en-US" b="1" dirty="0"/>
                    </a:p>
                  </a:txBody>
                  <a:tcPr/>
                </a:tc>
                <a:extLst>
                  <a:ext uri="{0D108BD9-81ED-4DB2-BD59-A6C34878D82A}">
                    <a16:rowId xmlns:a16="http://schemas.microsoft.com/office/drawing/2014/main" val="4200742361"/>
                  </a:ext>
                </a:extLst>
              </a:tr>
              <a:tr h="436418">
                <a:tc>
                  <a:txBody>
                    <a:bodyPr/>
                    <a:lstStyle/>
                    <a:p>
                      <a:r>
                        <a:rPr lang="en-US" b="1" dirty="0"/>
                        <a:t>Ambient</a:t>
                      </a:r>
                      <a:r>
                        <a:rPr lang="en-US" b="1" baseline="0" dirty="0"/>
                        <a:t> &amp; Dew point Temperatures</a:t>
                      </a:r>
                      <a:endParaRPr lang="en-US" b="1" dirty="0"/>
                    </a:p>
                  </a:txBody>
                  <a:tcPr/>
                </a:tc>
                <a:tc>
                  <a:txBody>
                    <a:bodyPr/>
                    <a:lstStyle/>
                    <a:p>
                      <a:r>
                        <a:rPr lang="en-US" b="1" dirty="0"/>
                        <a:t>Degrees Celsius</a:t>
                      </a:r>
                    </a:p>
                  </a:txBody>
                  <a:tcPr/>
                </a:tc>
                <a:extLst>
                  <a:ext uri="{0D108BD9-81ED-4DB2-BD59-A6C34878D82A}">
                    <a16:rowId xmlns:a16="http://schemas.microsoft.com/office/drawing/2014/main" val="1823136619"/>
                  </a:ext>
                </a:extLst>
              </a:tr>
              <a:tr h="349956">
                <a:tc>
                  <a:txBody>
                    <a:bodyPr/>
                    <a:lstStyle/>
                    <a:p>
                      <a:r>
                        <a:rPr lang="en-US" b="1" dirty="0"/>
                        <a:t>Pressure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Altimeter Setting In. Hg. </a:t>
                      </a:r>
                    </a:p>
                  </a:txBody>
                  <a:tcPr/>
                </a:tc>
                <a:extLst>
                  <a:ext uri="{0D108BD9-81ED-4DB2-BD59-A6C34878D82A}">
                    <a16:rowId xmlns:a16="http://schemas.microsoft.com/office/drawing/2014/main" val="186350216"/>
                  </a:ext>
                </a:extLst>
              </a:tr>
              <a:tr h="898699">
                <a:tc>
                  <a:txBody>
                    <a:bodyPr/>
                    <a:lstStyle/>
                    <a:p>
                      <a:r>
                        <a:rPr lang="en-US" b="1" dirty="0"/>
                        <a:t>Remarks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Automated, Manual,</a:t>
                      </a:r>
                      <a:r>
                        <a:rPr lang="en-US" b="1" baseline="0" dirty="0"/>
                        <a:t> &amp; Plain Language – depending on service level</a:t>
                      </a:r>
                      <a:endParaRPr lang="en-US" b="1" dirty="0"/>
                    </a:p>
                  </a:txBody>
                  <a:tcPr/>
                </a:tc>
                <a:extLst>
                  <a:ext uri="{0D108BD9-81ED-4DB2-BD59-A6C34878D82A}">
                    <a16:rowId xmlns:a16="http://schemas.microsoft.com/office/drawing/2014/main" val="1277806487"/>
                  </a:ext>
                </a:extLst>
              </a:tr>
            </a:tbl>
          </a:graphicData>
        </a:graphic>
      </p:graphicFrame>
    </p:spTree>
    <p:extLst>
      <p:ext uri="{BB962C8B-B14F-4D97-AF65-F5344CB8AC3E}">
        <p14:creationId xmlns:p14="http://schemas.microsoft.com/office/powerpoint/2010/main" val="118722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AWOS Information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3323124"/>
              </p:ext>
            </p:extLst>
          </p:nvPr>
        </p:nvGraphicFramePr>
        <p:xfrm>
          <a:off x="1011542" y="954088"/>
          <a:ext cx="10250312" cy="4796472"/>
        </p:xfrm>
        <a:graphic>
          <a:graphicData uri="http://schemas.openxmlformats.org/drawingml/2006/table">
            <a:tbl>
              <a:tblPr firstRow="1" bandRow="1">
                <a:tableStyleId>{5C22544A-7EE6-4342-B048-85BDC9FD1C3A}</a:tableStyleId>
              </a:tblPr>
              <a:tblGrid>
                <a:gridCol w="5091289">
                  <a:extLst>
                    <a:ext uri="{9D8B030D-6E8A-4147-A177-3AD203B41FA5}">
                      <a16:colId xmlns:a16="http://schemas.microsoft.com/office/drawing/2014/main" val="171876656"/>
                    </a:ext>
                  </a:extLst>
                </a:gridCol>
                <a:gridCol w="5159023">
                  <a:extLst>
                    <a:ext uri="{9D8B030D-6E8A-4147-A177-3AD203B41FA5}">
                      <a16:colId xmlns:a16="http://schemas.microsoft.com/office/drawing/2014/main" val="2139780314"/>
                    </a:ext>
                  </a:extLst>
                </a:gridCol>
              </a:tblGrid>
              <a:tr h="335796">
                <a:tc>
                  <a:txBody>
                    <a:bodyPr/>
                    <a:lstStyle/>
                    <a:p>
                      <a:pPr algn="ctr"/>
                      <a:r>
                        <a:rPr lang="en-US" b="1" dirty="0">
                          <a:solidFill>
                            <a:schemeClr val="tx1"/>
                          </a:solidFill>
                        </a:rPr>
                        <a:t>AWOS Type</a:t>
                      </a:r>
                    </a:p>
                  </a:txBody>
                  <a:tcPr/>
                </a:tc>
                <a:tc>
                  <a:txBody>
                    <a:bodyPr/>
                    <a:lstStyle/>
                    <a:p>
                      <a:pPr algn="ctr"/>
                      <a:r>
                        <a:rPr lang="en-US" b="1" dirty="0">
                          <a:solidFill>
                            <a:schemeClr val="tx1"/>
                          </a:solidFill>
                        </a:rPr>
                        <a:t>Information</a:t>
                      </a:r>
                      <a:r>
                        <a:rPr lang="en-US" b="1" baseline="0" dirty="0">
                          <a:solidFill>
                            <a:schemeClr val="tx1"/>
                          </a:solidFill>
                        </a:rPr>
                        <a:t> Provided</a:t>
                      </a:r>
                      <a:endParaRPr lang="en-US" b="1" dirty="0">
                        <a:solidFill>
                          <a:schemeClr val="tx1"/>
                        </a:solidFill>
                      </a:endParaRPr>
                    </a:p>
                  </a:txBody>
                  <a:tcPr/>
                </a:tc>
                <a:extLst>
                  <a:ext uri="{0D108BD9-81ED-4DB2-BD59-A6C34878D82A}">
                    <a16:rowId xmlns:a16="http://schemas.microsoft.com/office/drawing/2014/main" val="3440052648"/>
                  </a:ext>
                </a:extLst>
              </a:tr>
              <a:tr h="359479">
                <a:tc>
                  <a:txBody>
                    <a:bodyPr/>
                    <a:lstStyle/>
                    <a:p>
                      <a:r>
                        <a:rPr lang="en-US" b="1" dirty="0"/>
                        <a:t>AWOS-A</a:t>
                      </a:r>
                    </a:p>
                  </a:txBody>
                  <a:tcPr/>
                </a:tc>
                <a:tc>
                  <a:txBody>
                    <a:bodyPr/>
                    <a:lstStyle/>
                    <a:p>
                      <a:r>
                        <a:rPr lang="en-US" b="1" dirty="0">
                          <a:solidFill>
                            <a:schemeClr val="tx1"/>
                          </a:solidFill>
                        </a:rPr>
                        <a:t>Altimeter Setting</a:t>
                      </a:r>
                    </a:p>
                  </a:txBody>
                  <a:tcPr/>
                </a:tc>
                <a:extLst>
                  <a:ext uri="{0D108BD9-81ED-4DB2-BD59-A6C34878D82A}">
                    <a16:rowId xmlns:a16="http://schemas.microsoft.com/office/drawing/2014/main" val="3557842604"/>
                  </a:ext>
                </a:extLst>
              </a:tr>
              <a:tr h="359479">
                <a:tc>
                  <a:txBody>
                    <a:bodyPr/>
                    <a:lstStyle/>
                    <a:p>
                      <a:r>
                        <a:rPr lang="en-US" b="1" dirty="0"/>
                        <a:t>AWOS-AV</a:t>
                      </a:r>
                    </a:p>
                  </a:txBody>
                  <a:tcPr/>
                </a:tc>
                <a:tc>
                  <a:txBody>
                    <a:bodyPr/>
                    <a:lstStyle/>
                    <a:p>
                      <a:r>
                        <a:rPr lang="en-US" b="1" dirty="0"/>
                        <a:t>Altimeter Setting &amp; Visibility</a:t>
                      </a:r>
                    </a:p>
                  </a:txBody>
                  <a:tcPr/>
                </a:tc>
                <a:extLst>
                  <a:ext uri="{0D108BD9-81ED-4DB2-BD59-A6C34878D82A}">
                    <a16:rowId xmlns:a16="http://schemas.microsoft.com/office/drawing/2014/main" val="2078641423"/>
                  </a:ext>
                </a:extLst>
              </a:tr>
              <a:tr h="629089">
                <a:tc>
                  <a:txBody>
                    <a:bodyPr/>
                    <a:lstStyle/>
                    <a:p>
                      <a:r>
                        <a:rPr lang="en-US" b="1" dirty="0"/>
                        <a:t>AWOS-1</a:t>
                      </a:r>
                    </a:p>
                  </a:txBody>
                  <a:tcPr/>
                </a:tc>
                <a:tc>
                  <a:txBody>
                    <a:bodyPr/>
                    <a:lstStyle/>
                    <a:p>
                      <a:r>
                        <a:rPr lang="en-US" b="1" dirty="0"/>
                        <a:t>Altimeter</a:t>
                      </a:r>
                      <a:r>
                        <a:rPr lang="en-US" b="1" baseline="0" dirty="0"/>
                        <a:t> Setting, Wind speed &amp; direction, Temperature, Dew Point, &amp; Density Altitude</a:t>
                      </a:r>
                      <a:endParaRPr lang="en-US" b="1" dirty="0"/>
                    </a:p>
                  </a:txBody>
                  <a:tcPr/>
                </a:tc>
                <a:extLst>
                  <a:ext uri="{0D108BD9-81ED-4DB2-BD59-A6C34878D82A}">
                    <a16:rowId xmlns:a16="http://schemas.microsoft.com/office/drawing/2014/main" val="1617635476"/>
                  </a:ext>
                </a:extLst>
              </a:tr>
              <a:tr h="359479">
                <a:tc>
                  <a:txBody>
                    <a:bodyPr/>
                    <a:lstStyle/>
                    <a:p>
                      <a:r>
                        <a:rPr lang="en-US" b="1" dirty="0"/>
                        <a:t>AWOS-2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AWOS-1</a:t>
                      </a:r>
                      <a:r>
                        <a:rPr lang="en-US" b="1" baseline="0" dirty="0"/>
                        <a:t> plus Visibility</a:t>
                      </a:r>
                      <a:endParaRPr lang="en-US" b="1" dirty="0"/>
                    </a:p>
                  </a:txBody>
                  <a:tcPr/>
                </a:tc>
                <a:extLst>
                  <a:ext uri="{0D108BD9-81ED-4DB2-BD59-A6C34878D82A}">
                    <a16:rowId xmlns:a16="http://schemas.microsoft.com/office/drawing/2014/main" val="168771215"/>
                  </a:ext>
                </a:extLst>
              </a:tr>
              <a:tr h="629089">
                <a:tc>
                  <a:txBody>
                    <a:bodyPr/>
                    <a:lstStyle/>
                    <a:p>
                      <a:r>
                        <a:rPr lang="en-US" b="1" dirty="0"/>
                        <a:t>AWOS-3</a:t>
                      </a:r>
                    </a:p>
                  </a:txBody>
                  <a:tcPr/>
                </a:tc>
                <a:tc>
                  <a:txBody>
                    <a:bodyPr/>
                    <a:lstStyle/>
                    <a:p>
                      <a:r>
                        <a:rPr lang="en-US" b="1" dirty="0"/>
                        <a:t>AWOS-2 plus Cloud &amp; Ceiling Data</a:t>
                      </a:r>
                    </a:p>
                  </a:txBody>
                  <a:tcPr/>
                </a:tc>
                <a:extLst>
                  <a:ext uri="{0D108BD9-81ED-4DB2-BD59-A6C34878D82A}">
                    <a16:rowId xmlns:a16="http://schemas.microsoft.com/office/drawing/2014/main" val="995343515"/>
                  </a:ext>
                </a:extLst>
              </a:tr>
              <a:tr h="388992">
                <a:tc>
                  <a:txBody>
                    <a:bodyPr/>
                    <a:lstStyle/>
                    <a:p>
                      <a:r>
                        <a:rPr lang="en-US" b="1" dirty="0"/>
                        <a:t>AWOS-3P</a:t>
                      </a:r>
                    </a:p>
                  </a:txBody>
                  <a:tcPr/>
                </a:tc>
                <a:tc>
                  <a:txBody>
                    <a:bodyPr/>
                    <a:lstStyle/>
                    <a:p>
                      <a:r>
                        <a:rPr lang="en-US" b="1" dirty="0"/>
                        <a:t>AWOS-3</a:t>
                      </a:r>
                      <a:r>
                        <a:rPr lang="en-US" b="1" baseline="0" dirty="0"/>
                        <a:t> plus Precipitation Discriminator</a:t>
                      </a:r>
                      <a:endParaRPr lang="en-US" b="1" dirty="0"/>
                    </a:p>
                  </a:txBody>
                  <a:tcPr/>
                </a:tc>
                <a:extLst>
                  <a:ext uri="{0D108BD9-81ED-4DB2-BD59-A6C34878D82A}">
                    <a16:rowId xmlns:a16="http://schemas.microsoft.com/office/drawing/2014/main" val="4200742361"/>
                  </a:ext>
                </a:extLst>
              </a:tr>
              <a:tr h="395111">
                <a:tc>
                  <a:txBody>
                    <a:bodyPr/>
                    <a:lstStyle/>
                    <a:p>
                      <a:r>
                        <a:rPr lang="en-US" b="1" dirty="0"/>
                        <a:t>AWOS-3PT</a:t>
                      </a:r>
                    </a:p>
                  </a:txBody>
                  <a:tcPr/>
                </a:tc>
                <a:tc>
                  <a:txBody>
                    <a:bodyPr/>
                    <a:lstStyle/>
                    <a:p>
                      <a:r>
                        <a:rPr lang="en-US" b="1" dirty="0"/>
                        <a:t>AWOS-3P plus Thunderstorm/Lightning</a:t>
                      </a:r>
                    </a:p>
                  </a:txBody>
                  <a:tcPr/>
                </a:tc>
                <a:extLst>
                  <a:ext uri="{0D108BD9-81ED-4DB2-BD59-A6C34878D82A}">
                    <a16:rowId xmlns:a16="http://schemas.microsoft.com/office/drawing/2014/main" val="1823136619"/>
                  </a:ext>
                </a:extLst>
              </a:tr>
              <a:tr h="349956">
                <a:tc>
                  <a:txBody>
                    <a:bodyPr/>
                    <a:lstStyle/>
                    <a:p>
                      <a:r>
                        <a:rPr lang="en-US" b="1" dirty="0"/>
                        <a:t>AWOS-3T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AWOS</a:t>
                      </a:r>
                      <a:r>
                        <a:rPr lang="en-US" b="1" baseline="0" dirty="0"/>
                        <a:t>-3 plus Thunderstorm/Lightning</a:t>
                      </a:r>
                      <a:endParaRPr lang="en-US" b="1" dirty="0"/>
                    </a:p>
                  </a:txBody>
                  <a:tcPr/>
                </a:tc>
                <a:extLst>
                  <a:ext uri="{0D108BD9-81ED-4DB2-BD59-A6C34878D82A}">
                    <a16:rowId xmlns:a16="http://schemas.microsoft.com/office/drawing/2014/main" val="186350216"/>
                  </a:ext>
                </a:extLst>
              </a:tr>
              <a:tr h="898699">
                <a:tc>
                  <a:txBody>
                    <a:bodyPr/>
                    <a:lstStyle/>
                    <a:p>
                      <a:r>
                        <a:rPr lang="en-US" b="1" dirty="0"/>
                        <a:t>AWOS-4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AWOS-3 plus precipitation type and accumulation, freezing, thunderstorm, &amp; runway surface information</a:t>
                      </a:r>
                    </a:p>
                  </a:txBody>
                  <a:tcPr/>
                </a:tc>
                <a:extLst>
                  <a:ext uri="{0D108BD9-81ED-4DB2-BD59-A6C34878D82A}">
                    <a16:rowId xmlns:a16="http://schemas.microsoft.com/office/drawing/2014/main" val="1277806487"/>
                  </a:ext>
                </a:extLst>
              </a:tr>
            </a:tbl>
          </a:graphicData>
        </a:graphic>
      </p:graphicFrame>
      <p:sp>
        <p:nvSpPr>
          <p:cNvPr id="3" name="Rectangle 2"/>
          <p:cNvSpPr/>
          <p:nvPr/>
        </p:nvSpPr>
        <p:spPr bwMode="auto">
          <a:xfrm>
            <a:off x="1011542" y="3034146"/>
            <a:ext cx="10250312" cy="1849582"/>
          </a:xfrm>
          <a:prstGeom prst="rect">
            <a:avLst/>
          </a:prstGeom>
          <a:solidFill>
            <a:srgbClr val="FFFF00">
              <a:alpha val="47000"/>
            </a:srgb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045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Weather Radar</a:t>
            </a:r>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pic>
        <p:nvPicPr>
          <p:cNvPr id="8" name="Picture 7" descr="Weather information display - AviationKnowl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0" y="1395413"/>
            <a:ext cx="3975659" cy="3975659"/>
          </a:xfrm>
          <a:prstGeom prst="rect">
            <a:avLst/>
          </a:prstGeom>
        </p:spPr>
      </p:pic>
      <p:pic>
        <p:nvPicPr>
          <p:cNvPr id="10" name="Content Placeholder 9"/>
          <p:cNvPicPr>
            <a:picLocks noGrp="1" noChangeAspect="1"/>
          </p:cNvPicPr>
          <p:nvPr>
            <p:ph idx="1"/>
          </p:nvPr>
        </p:nvPicPr>
        <p:blipFill rotWithShape="1">
          <a:blip r:embed="rId4">
            <a:extLst>
              <a:ext uri="{28A0092B-C50C-407E-A947-70E740481C1C}">
                <a14:useLocalDpi xmlns:a14="http://schemas.microsoft.com/office/drawing/2010/main" val="0"/>
              </a:ext>
            </a:extLst>
          </a:blip>
          <a:srcRect t="11114" b="14845"/>
          <a:stretch/>
        </p:blipFill>
        <p:spPr>
          <a:xfrm>
            <a:off x="1083378" y="1395413"/>
            <a:ext cx="4027101" cy="3975659"/>
          </a:xfrm>
        </p:spPr>
      </p:pic>
    </p:spTree>
    <p:extLst>
      <p:ext uri="{BB962C8B-B14F-4D97-AF65-F5344CB8AC3E}">
        <p14:creationId xmlns:p14="http://schemas.microsoft.com/office/powerpoint/2010/main" val="1299650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Weather Radar</a:t>
            </a:r>
          </a:p>
        </p:txBody>
      </p:sp>
      <p:pic>
        <p:nvPicPr>
          <p:cNvPr id="5" name="Content Placeholder 4"/>
          <p:cNvPicPr>
            <a:picLocks noGrp="1" noChangeAspect="1"/>
          </p:cNvPicPr>
          <p:nvPr>
            <p:ph idx="1"/>
          </p:nvPr>
        </p:nvPicPr>
        <p:blipFill rotWithShape="1">
          <a:blip r:embed="rId3"/>
          <a:srcRect t="13576" b="13188"/>
          <a:stretch/>
        </p:blipFill>
        <p:spPr>
          <a:xfrm>
            <a:off x="5609237" y="1361345"/>
            <a:ext cx="5798982" cy="4246976"/>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sp>
        <p:nvSpPr>
          <p:cNvPr id="6" name="Content Placeholder 2"/>
          <p:cNvSpPr txBox="1">
            <a:spLocks/>
          </p:cNvSpPr>
          <p:nvPr/>
        </p:nvSpPr>
        <p:spPr bwMode="auto">
          <a:xfrm>
            <a:off x="680721" y="1030607"/>
            <a:ext cx="4602479" cy="385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Real Time</a:t>
            </a:r>
          </a:p>
          <a:p>
            <a:r>
              <a:rPr lang="en-US" kern="0" dirty="0">
                <a:ea typeface="ＭＳ Ｐゴシック" pitchFamily="34" charset="-128"/>
              </a:rPr>
              <a:t>May not show all precipitation</a:t>
            </a:r>
          </a:p>
          <a:p>
            <a:r>
              <a:rPr lang="en-US" kern="0" dirty="0">
                <a:ea typeface="ＭＳ Ｐゴシック" pitchFamily="34" charset="-128"/>
              </a:rPr>
              <a:t>Good for tactical avoidance</a:t>
            </a:r>
          </a:p>
          <a:p>
            <a:r>
              <a:rPr lang="en-US" kern="0" dirty="0">
                <a:ea typeface="ＭＳ Ｐゴシック" pitchFamily="34" charset="-128"/>
              </a:rPr>
              <a:t>New users should seek instruction</a:t>
            </a:r>
          </a:p>
          <a:p>
            <a:endParaRPr lang="en-US" kern="0" dirty="0">
              <a:ea typeface="ＭＳ Ｐゴシック" pitchFamily="34" charset="-128"/>
            </a:endParaRPr>
          </a:p>
        </p:txBody>
      </p:sp>
    </p:spTree>
    <p:extLst>
      <p:ext uri="{BB962C8B-B14F-4D97-AF65-F5344CB8AC3E}">
        <p14:creationId xmlns:p14="http://schemas.microsoft.com/office/powerpoint/2010/main" val="1418993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Strike Finder &amp; Storm Scope</a:t>
            </a:r>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6" name="Picture 5"/>
          <p:cNvPicPr>
            <a:picLocks noChangeAspect="1"/>
          </p:cNvPicPr>
          <p:nvPr/>
        </p:nvPicPr>
        <p:blipFill rotWithShape="1">
          <a:blip r:embed="rId3"/>
          <a:srcRect l="2563" t="6667" r="5296" b="870"/>
          <a:stretch/>
        </p:blipFill>
        <p:spPr>
          <a:xfrm>
            <a:off x="8869041" y="2645470"/>
            <a:ext cx="2715046" cy="276981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bwMode="auto">
          <a:xfrm>
            <a:off x="-1219200" y="4572000"/>
            <a:ext cx="670560" cy="4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nvGrpSpPr>
          <p:cNvPr id="15" name="Group 14"/>
          <p:cNvGrpSpPr/>
          <p:nvPr/>
        </p:nvGrpSpPr>
        <p:grpSpPr>
          <a:xfrm>
            <a:off x="4927600" y="954087"/>
            <a:ext cx="2659557" cy="3163915"/>
            <a:chOff x="1402078" y="1153346"/>
            <a:chExt cx="4014332" cy="4255625"/>
          </a:xfrm>
        </p:grpSpPr>
        <p:pic>
          <p:nvPicPr>
            <p:cNvPr id="8" name="Picture 7"/>
            <p:cNvPicPr>
              <a:picLocks noChangeAspect="1"/>
            </p:cNvPicPr>
            <p:nvPr/>
          </p:nvPicPr>
          <p:blipFill rotWithShape="1">
            <a:blip r:embed="rId4"/>
            <a:srcRect l="2391" t="1215" r="2218" b="1511"/>
            <a:stretch/>
          </p:blipFill>
          <p:spPr>
            <a:xfrm>
              <a:off x="1558580" y="1432528"/>
              <a:ext cx="3695229" cy="3710282"/>
            </a:xfrm>
            <a:prstGeom prst="rect">
              <a:avLst/>
            </a:prstGeom>
          </p:spPr>
        </p:pic>
        <p:sp>
          <p:nvSpPr>
            <p:cNvPr id="10" name="Rectangle 9"/>
            <p:cNvSpPr/>
            <p:nvPr/>
          </p:nvSpPr>
          <p:spPr bwMode="auto">
            <a:xfrm rot="2708044">
              <a:off x="1246427" y="4793573"/>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2" name="Rectangle 11"/>
            <p:cNvSpPr/>
            <p:nvPr/>
          </p:nvSpPr>
          <p:spPr bwMode="auto">
            <a:xfrm rot="2708044">
              <a:off x="4828694" y="1321069"/>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3" name="Rectangle 12"/>
            <p:cNvSpPr/>
            <p:nvPr/>
          </p:nvSpPr>
          <p:spPr bwMode="auto">
            <a:xfrm rot="8061545">
              <a:off x="1255013" y="1308997"/>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4" name="Rectangle 13"/>
            <p:cNvSpPr/>
            <p:nvPr/>
          </p:nvSpPr>
          <p:spPr bwMode="auto">
            <a:xfrm rot="8061545">
              <a:off x="4823594" y="4821255"/>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
        <p:nvSpPr>
          <p:cNvPr id="16" name="Content Placeholder 2"/>
          <p:cNvSpPr txBox="1">
            <a:spLocks/>
          </p:cNvSpPr>
          <p:nvPr/>
        </p:nvSpPr>
        <p:spPr bwMode="auto">
          <a:xfrm>
            <a:off x="571500" y="1280923"/>
            <a:ext cx="3759199" cy="283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Real Time</a:t>
            </a:r>
          </a:p>
          <a:p>
            <a:r>
              <a:rPr lang="en-US" kern="0" dirty="0">
                <a:ea typeface="ＭＳ Ｐゴシック" pitchFamily="34" charset="-128"/>
              </a:rPr>
              <a:t>Doesn’t show precipitation</a:t>
            </a:r>
          </a:p>
          <a:p>
            <a:r>
              <a:rPr lang="en-US" kern="0" dirty="0">
                <a:ea typeface="ＭＳ Ｐゴシック" pitchFamily="34" charset="-128"/>
              </a:rPr>
              <a:t>Good for tactical avoidance</a:t>
            </a:r>
          </a:p>
          <a:p>
            <a:r>
              <a:rPr lang="en-US" kern="0" dirty="0">
                <a:ea typeface="ＭＳ Ｐゴシック" pitchFamily="34" charset="-128"/>
              </a:rPr>
              <a:t>Instruction recommended for new users</a:t>
            </a:r>
          </a:p>
          <a:p>
            <a:endParaRPr lang="en-US" kern="0" dirty="0">
              <a:ea typeface="ＭＳ Ｐゴシック" pitchFamily="34" charset="-128"/>
            </a:endParaRPr>
          </a:p>
        </p:txBody>
      </p:sp>
    </p:spTree>
    <p:extLst>
      <p:ext uri="{BB962C8B-B14F-4D97-AF65-F5344CB8AC3E}">
        <p14:creationId xmlns:p14="http://schemas.microsoft.com/office/powerpoint/2010/main" val="43136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ADS-B Receivers</a:t>
            </a: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t="7989" b="5197"/>
          <a:stretch/>
        </p:blipFill>
        <p:spPr>
          <a:xfrm>
            <a:off x="1127365" y="3778426"/>
            <a:ext cx="2557473" cy="1862667"/>
          </a:xfrm>
        </p:spPr>
      </p:pic>
      <p:sp>
        <p:nvSpPr>
          <p:cNvPr id="4" name="Slide Number Placeholder 3"/>
          <p:cNvSpPr>
            <a:spLocks noGrp="1"/>
          </p:cNvSpPr>
          <p:nvPr>
            <p:ph type="sldNum" sz="quarter" idx="4"/>
          </p:nvPr>
        </p:nvSpPr>
        <p:spPr/>
        <p:txBody>
          <a:bodyPr/>
          <a:lstStyle/>
          <a:p>
            <a:fld id="{74438B1A-AF1B-4C8B-993E-1BADE62A2451}" type="slidenum">
              <a:rPr lang="en-US" smtClean="0"/>
              <a:pPr/>
              <a:t>27</a:t>
            </a:fld>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995" y="1325850"/>
            <a:ext cx="2316392" cy="23761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688" y="1224635"/>
            <a:ext cx="2534988" cy="175759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7185" y="1224635"/>
            <a:ext cx="2535953" cy="324511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1004" y="3252775"/>
            <a:ext cx="2506271" cy="198293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977" y="2982227"/>
            <a:ext cx="2346960" cy="2712720"/>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18349" t="26139" r="4640" b="-1032"/>
          <a:stretch/>
        </p:blipFill>
        <p:spPr>
          <a:xfrm>
            <a:off x="6451339" y="1374385"/>
            <a:ext cx="2596182" cy="1472806"/>
          </a:xfrm>
          <a:prstGeom prst="rect">
            <a:avLst/>
          </a:prstGeom>
        </p:spPr>
      </p:pic>
    </p:spTree>
    <p:extLst>
      <p:ext uri="{BB962C8B-B14F-4D97-AF65-F5344CB8AC3E}">
        <p14:creationId xmlns:p14="http://schemas.microsoft.com/office/powerpoint/2010/main" val="425268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 Weather</a:t>
            </a:r>
          </a:p>
        </p:txBody>
      </p:sp>
      <p:sp>
        <p:nvSpPr>
          <p:cNvPr id="4" name="Slide Number Placeholder 3"/>
          <p:cNvSpPr>
            <a:spLocks noGrp="1"/>
          </p:cNvSpPr>
          <p:nvPr>
            <p:ph type="sldNum" sz="quarter" idx="4"/>
          </p:nvPr>
        </p:nvSpPr>
        <p:spPr/>
        <p:txBody>
          <a:bodyPr/>
          <a:lstStyle/>
          <a:p>
            <a:fld id="{74438B1A-AF1B-4C8B-993E-1BADE62A2451}" type="slidenum">
              <a:rPr lang="en-US" smtClean="0"/>
              <a:pPr/>
              <a:t>28</a:t>
            </a:fld>
            <a:endParaRPr lang="en-US" dirty="0"/>
          </a:p>
        </p:txBody>
      </p:sp>
      <p:sp>
        <p:nvSpPr>
          <p:cNvPr id="6" name="Content Placeholder 2"/>
          <p:cNvSpPr txBox="1">
            <a:spLocks/>
          </p:cNvSpPr>
          <p:nvPr/>
        </p:nvSpPr>
        <p:spPr bwMode="auto">
          <a:xfrm>
            <a:off x="680721" y="1030607"/>
            <a:ext cx="4602479" cy="385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Near Real Time</a:t>
            </a:r>
          </a:p>
          <a:p>
            <a:pPr lvl="1"/>
            <a:r>
              <a:rPr lang="en-US" kern="0" dirty="0">
                <a:ea typeface="ＭＳ Ｐゴシック" pitchFamily="34" charset="-128"/>
              </a:rPr>
              <a:t>2.5 Minute update</a:t>
            </a:r>
          </a:p>
          <a:p>
            <a:pPr lvl="1"/>
            <a:r>
              <a:rPr lang="en-US" kern="0" dirty="0">
                <a:ea typeface="ＭＳ Ｐゴシック" pitchFamily="34" charset="-128"/>
              </a:rPr>
              <a:t>Look for time stamp</a:t>
            </a:r>
          </a:p>
          <a:p>
            <a:r>
              <a:rPr lang="en-US" kern="0" dirty="0">
                <a:ea typeface="ＭＳ Ｐゴシック" pitchFamily="34" charset="-128"/>
              </a:rPr>
              <a:t>Good for strategic planning</a:t>
            </a:r>
          </a:p>
        </p:txBody>
      </p:sp>
      <p:pic>
        <p:nvPicPr>
          <p:cNvPr id="17"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564395" y="1284376"/>
            <a:ext cx="6303756" cy="3995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bwMode="auto">
          <a:xfrm>
            <a:off x="10412473" y="1928489"/>
            <a:ext cx="474388" cy="1237533"/>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81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Traffic Control</a:t>
            </a:r>
          </a:p>
        </p:txBody>
      </p:sp>
      <p:sp>
        <p:nvSpPr>
          <p:cNvPr id="3" name="Content Placeholder 2"/>
          <p:cNvSpPr>
            <a:spLocks noGrp="1"/>
          </p:cNvSpPr>
          <p:nvPr>
            <p:ph idx="1"/>
          </p:nvPr>
        </p:nvSpPr>
        <p:spPr>
          <a:xfrm>
            <a:off x="571500" y="1233610"/>
            <a:ext cx="10733617" cy="4391025"/>
          </a:xfrm>
        </p:spPr>
        <p:txBody>
          <a:bodyPr/>
          <a:lstStyle/>
          <a:p>
            <a:r>
              <a:rPr lang="en-US" dirty="0"/>
              <a:t>Limited ability and time to </a:t>
            </a:r>
            <a:br>
              <a:rPr lang="en-US" dirty="0"/>
            </a:br>
            <a:r>
              <a:rPr lang="en-US" dirty="0"/>
              <a:t>forward weather information</a:t>
            </a:r>
          </a:p>
          <a:p>
            <a:r>
              <a:rPr lang="en-US" dirty="0"/>
              <a:t>You can learn a lot by </a:t>
            </a:r>
            <a:br>
              <a:rPr lang="en-US" dirty="0"/>
            </a:br>
            <a:r>
              <a:rPr lang="en-US" dirty="0"/>
              <a:t>just listening.</a:t>
            </a:r>
          </a:p>
          <a:p>
            <a:r>
              <a:rPr lang="en-US" dirty="0"/>
              <a:t>Don’t wait until the last minute</a:t>
            </a:r>
            <a:br>
              <a:rPr lang="en-US" dirty="0"/>
            </a:br>
            <a:r>
              <a:rPr lang="en-US" dirty="0"/>
              <a:t>to make diversion requests.</a:t>
            </a:r>
          </a:p>
        </p:txBody>
      </p:sp>
      <p:sp>
        <p:nvSpPr>
          <p:cNvPr id="4" name="Slide Number Placeholder 3"/>
          <p:cNvSpPr>
            <a:spLocks noGrp="1"/>
          </p:cNvSpPr>
          <p:nvPr>
            <p:ph type="sldNum" sz="quarter" idx="4"/>
          </p:nvPr>
        </p:nvSpPr>
        <p:spPr/>
        <p:txBody>
          <a:bodyPr/>
          <a:lstStyle/>
          <a:p>
            <a:fld id="{74438B1A-AF1B-4C8B-993E-1BADE62A2451}" type="slidenum">
              <a:rPr lang="en-US" smtClean="0"/>
              <a:pPr/>
              <a:t>29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037" y="1957893"/>
            <a:ext cx="5500114" cy="366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4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713678" y="1027038"/>
            <a:ext cx="11296185" cy="3712230"/>
          </a:xfrm>
        </p:spPr>
        <p:txBody>
          <a:bodyPr/>
          <a:lstStyle/>
          <a:p>
            <a:r>
              <a:rPr lang="en-US" dirty="0"/>
              <a:t>*GAJSC Safety Enhancement – Weather Technology</a:t>
            </a:r>
          </a:p>
          <a:p>
            <a:r>
              <a:rPr lang="en-US" dirty="0"/>
              <a:t>Pre-flight weather resources</a:t>
            </a:r>
          </a:p>
          <a:p>
            <a:pPr lvl="1"/>
            <a:r>
              <a:rPr lang="en-US" dirty="0"/>
              <a:t>Not a comprehensive list</a:t>
            </a:r>
          </a:p>
          <a:p>
            <a:pPr lvl="1"/>
            <a:r>
              <a:rPr lang="en-US" dirty="0"/>
              <a:t>Sample of government resource </a:t>
            </a:r>
            <a:br>
              <a:rPr lang="en-US" dirty="0"/>
            </a:br>
            <a:r>
              <a:rPr lang="en-US" dirty="0"/>
              <a:t>available today</a:t>
            </a:r>
          </a:p>
          <a:p>
            <a:pPr lvl="1"/>
            <a:r>
              <a:rPr lang="en-US" dirty="0"/>
              <a:t>Many third-party resources are </a:t>
            </a:r>
            <a:br>
              <a:rPr lang="en-US" dirty="0"/>
            </a:br>
            <a:r>
              <a:rPr lang="en-US" dirty="0"/>
              <a:t>also available</a:t>
            </a:r>
          </a:p>
          <a:p>
            <a:r>
              <a:rPr lang="en-US" dirty="0"/>
              <a:t>In-flight weather resources</a:t>
            </a:r>
          </a:p>
          <a:p>
            <a:pPr lvl="1"/>
            <a:r>
              <a:rPr lang="en-US" dirty="0"/>
              <a:t>Not a comprehensive list</a:t>
            </a:r>
          </a:p>
          <a:p>
            <a:pPr lvl="1"/>
            <a:r>
              <a:rPr lang="en-US" dirty="0"/>
              <a:t>Sample of resources available today</a:t>
            </a:r>
          </a:p>
          <a:p>
            <a:endParaRPr lang="en-US" dirty="0"/>
          </a:p>
          <a:p>
            <a:endParaRPr lang="en-US" dirty="0"/>
          </a:p>
          <a:p>
            <a:endParaRPr lang="en-US" dirty="0"/>
          </a:p>
          <a:p>
            <a:endParaRPr lang="en-US" dirty="0"/>
          </a:p>
          <a:p>
            <a:pPr marL="0" indent="0">
              <a:buNone/>
            </a:pP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endParaRPr lang="en-US" sz="1800" b="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486" y="2717601"/>
            <a:ext cx="5394665" cy="2337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bwMode="auto">
          <a:xfrm>
            <a:off x="8508380" y="5338783"/>
            <a:ext cx="31669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a:t>*General Aviation Joint Steering committee</a:t>
            </a:r>
            <a:endParaRPr lang="en-US" sz="1200" b="1" dirty="0">
              <a:solidFill>
                <a:srgbClr val="C0C0C0"/>
              </a:solidFill>
            </a:endParaRPr>
          </a:p>
        </p:txBody>
      </p:sp>
    </p:spTree>
    <p:extLst>
      <p:ext uri="{BB962C8B-B14F-4D97-AF65-F5344CB8AC3E}">
        <p14:creationId xmlns:p14="http://schemas.microsoft.com/office/powerpoint/2010/main" val="3415722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Cautions &amp; Tips</a:t>
            </a:r>
          </a:p>
        </p:txBody>
      </p:sp>
      <p:sp>
        <p:nvSpPr>
          <p:cNvPr id="3" name="Content Placeholder 2"/>
          <p:cNvSpPr>
            <a:spLocks noGrp="1"/>
          </p:cNvSpPr>
          <p:nvPr>
            <p:ph idx="1"/>
          </p:nvPr>
        </p:nvSpPr>
        <p:spPr>
          <a:xfrm>
            <a:off x="674602" y="1082100"/>
            <a:ext cx="10911262" cy="4373128"/>
          </a:xfrm>
        </p:spPr>
        <p:txBody>
          <a:bodyPr/>
          <a:lstStyle/>
          <a:p>
            <a:r>
              <a:rPr lang="en-US" dirty="0"/>
              <a:t>Don’t fixate on the equipment</a:t>
            </a:r>
          </a:p>
          <a:p>
            <a:pPr lvl="1"/>
            <a:r>
              <a:rPr lang="en-US" dirty="0"/>
              <a:t>Cockpit displays don’t tell the whole story</a:t>
            </a:r>
          </a:p>
          <a:p>
            <a:pPr lvl="2"/>
            <a:r>
              <a:rPr lang="en-US" dirty="0"/>
              <a:t>We still have to look outside</a:t>
            </a:r>
          </a:p>
          <a:p>
            <a:r>
              <a:rPr lang="en-US" dirty="0"/>
              <a:t>Understand what the displays tell you… and what they don’t.</a:t>
            </a:r>
          </a:p>
          <a:p>
            <a:pPr lvl="1"/>
            <a:r>
              <a:rPr lang="en-US" dirty="0"/>
              <a:t>You may not see all the traffic in your area</a:t>
            </a:r>
          </a:p>
          <a:p>
            <a:pPr lvl="1"/>
            <a:r>
              <a:rPr lang="en-US" dirty="0"/>
              <a:t>or all the weather ahead</a:t>
            </a:r>
          </a:p>
          <a:p>
            <a:r>
              <a:rPr lang="en-US" dirty="0"/>
              <a:t>Make weather avoidance decisions early</a:t>
            </a:r>
          </a:p>
          <a:p>
            <a:pPr lvl="1"/>
            <a:r>
              <a:rPr lang="en-US" dirty="0"/>
              <a:t>Don’t wait till you’re close to choose a route</a:t>
            </a:r>
          </a:p>
          <a:p>
            <a:pPr lvl="1"/>
            <a:r>
              <a:rPr lang="en-US" dirty="0"/>
              <a:t>Refine your decisions as more information </a:t>
            </a:r>
            <a:br>
              <a:rPr lang="en-US" dirty="0"/>
            </a:br>
            <a:r>
              <a:rPr lang="en-US" dirty="0"/>
              <a:t>becomes available</a:t>
            </a:r>
          </a:p>
        </p:txBody>
      </p:sp>
      <p:sp>
        <p:nvSpPr>
          <p:cNvPr id="4" name="Slide Number Placeholder 3"/>
          <p:cNvSpPr>
            <a:spLocks noGrp="1"/>
          </p:cNvSpPr>
          <p:nvPr>
            <p:ph type="sldNum" sz="quarter" idx="4"/>
          </p:nvPr>
        </p:nvSpPr>
        <p:spPr/>
        <p:txBody>
          <a:bodyPr/>
          <a:lstStyle/>
          <a:p>
            <a:fld id="{74438B1A-AF1B-4C8B-993E-1BADE62A2451}" type="slidenum">
              <a:rPr lang="en-US" smtClean="0"/>
              <a:pPr/>
              <a:t>30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418" y="3059147"/>
            <a:ext cx="3556599" cy="2626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87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02" y="649287"/>
            <a:ext cx="11296651" cy="609600"/>
          </a:xfrm>
        </p:spPr>
        <p:txBody>
          <a:bodyPr/>
          <a:lstStyle/>
          <a:p>
            <a:r>
              <a:rPr lang="en-US" dirty="0"/>
              <a:t>Proficiency training works!</a:t>
            </a:r>
          </a:p>
        </p:txBody>
      </p:sp>
      <p:sp>
        <p:nvSpPr>
          <p:cNvPr id="3" name="Content Placeholder 2"/>
          <p:cNvSpPr>
            <a:spLocks noGrp="1"/>
          </p:cNvSpPr>
          <p:nvPr>
            <p:ph idx="1"/>
          </p:nvPr>
        </p:nvSpPr>
        <p:spPr>
          <a:xfrm>
            <a:off x="674602" y="1405731"/>
            <a:ext cx="10733617" cy="4391025"/>
          </a:xfrm>
        </p:spPr>
        <p:txBody>
          <a:bodyPr/>
          <a:lstStyle/>
          <a:p>
            <a:r>
              <a:rPr lang="en-US" dirty="0"/>
              <a:t>Sports</a:t>
            </a:r>
          </a:p>
          <a:p>
            <a:r>
              <a:rPr lang="en-US" dirty="0"/>
              <a:t>Medicine</a:t>
            </a:r>
          </a:p>
          <a:p>
            <a:r>
              <a:rPr lang="en-US" dirty="0"/>
              <a:t>Aviation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31</a:t>
            </a:fld>
            <a:endParaRPr lang="en-US" dirty="0"/>
          </a:p>
        </p:txBody>
      </p:sp>
      <p:pic>
        <p:nvPicPr>
          <p:cNvPr id="8" name="Picture 7" descr="Trapianto di fegato a seguito di una donazione di organi ..."/>
          <p:cNvPicPr>
            <a:picLocks noChangeAspect="1"/>
          </p:cNvPicPr>
          <p:nvPr/>
        </p:nvPicPr>
        <p:blipFill rotWithShape="1">
          <a:blip r:embed="rId3">
            <a:extLst>
              <a:ext uri="{28A0092B-C50C-407E-A947-70E740481C1C}">
                <a14:useLocalDpi xmlns:a14="http://schemas.microsoft.com/office/drawing/2010/main" val="0"/>
              </a:ext>
            </a:extLst>
          </a:blip>
          <a:srcRect t="9246"/>
          <a:stretch/>
        </p:blipFill>
        <p:spPr>
          <a:xfrm>
            <a:off x="8181334" y="488893"/>
            <a:ext cx="3517064" cy="2397443"/>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4" descr="File:David-ortiz-batters-box.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19" y="3107622"/>
            <a:ext cx="3674226" cy="2449484"/>
          </a:xfrm>
          <a:prstGeom prst="rect">
            <a:avLst/>
          </a:prstGeom>
        </p:spPr>
      </p:pic>
      <p:pic>
        <p:nvPicPr>
          <p:cNvPr id="9" name="Picture 8" descr="Cosa Fanno i Piloti di Linea in Cabin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509" y="1661493"/>
            <a:ext cx="4945801" cy="2743374"/>
          </a:xfrm>
          <a:prstGeom prst="rect">
            <a:avLst/>
          </a:prstGeom>
        </p:spPr>
      </p:pic>
    </p:spTree>
    <p:extLst>
      <p:ext uri="{BB962C8B-B14F-4D97-AF65-F5344CB8AC3E}">
        <p14:creationId xmlns:p14="http://schemas.microsoft.com/office/powerpoint/2010/main" val="34763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Training Works</a:t>
            </a:r>
          </a:p>
        </p:txBody>
      </p:sp>
      <p:sp>
        <p:nvSpPr>
          <p:cNvPr id="3" name="Content Placeholder 2"/>
          <p:cNvSpPr>
            <a:spLocks noGrp="1"/>
          </p:cNvSpPr>
          <p:nvPr>
            <p:ph idx="1"/>
          </p:nvPr>
        </p:nvSpPr>
        <p:spPr>
          <a:xfrm>
            <a:off x="657002" y="954088"/>
            <a:ext cx="10733617" cy="4391025"/>
          </a:xfrm>
        </p:spPr>
        <p:txBody>
          <a:bodyPr/>
          <a:lstStyle/>
          <a:p>
            <a:r>
              <a:rPr lang="en-US" dirty="0"/>
              <a:t>Increases confidence</a:t>
            </a:r>
          </a:p>
          <a:p>
            <a:r>
              <a:rPr lang="en-US" dirty="0"/>
              <a:t>Increases comfort</a:t>
            </a:r>
          </a:p>
          <a:p>
            <a:r>
              <a:rPr lang="en-US" dirty="0"/>
              <a:t>Expands horizons</a:t>
            </a:r>
          </a:p>
          <a:p>
            <a:r>
              <a:rPr lang="en-US" dirty="0"/>
              <a:t>Keeps us safe</a:t>
            </a:r>
          </a:p>
        </p:txBody>
      </p:sp>
      <p:sp>
        <p:nvSpPr>
          <p:cNvPr id="4" name="Slide Number Placeholder 3"/>
          <p:cNvSpPr>
            <a:spLocks noGrp="1"/>
          </p:cNvSpPr>
          <p:nvPr>
            <p:ph type="sldNum" sz="quarter" idx="4"/>
          </p:nvPr>
        </p:nvSpPr>
        <p:spPr/>
        <p:txBody>
          <a:bodyPr/>
          <a:lstStyle/>
          <a:p>
            <a:fld id="{74438B1A-AF1B-4C8B-993E-1BADE62A2451}" type="slidenum">
              <a:rPr lang="en-US" smtClean="0"/>
              <a:pPr/>
              <a:t>32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769"/>
          <a:stretch/>
        </p:blipFill>
        <p:spPr>
          <a:xfrm>
            <a:off x="6718164" y="1392681"/>
            <a:ext cx="4980234" cy="283118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524" b="10359"/>
          <a:stretch/>
        </p:blipFill>
        <p:spPr>
          <a:xfrm>
            <a:off x="1227135" y="3160295"/>
            <a:ext cx="3970506" cy="219776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5586154" y="4550261"/>
            <a:ext cx="43537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a:solidFill>
                  <a:srgbClr val="002060"/>
                </a:solidFill>
              </a:rPr>
              <a:t>Earning any WINGS phase qualifies for a Flight Review!</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32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i="1" dirty="0"/>
              <a:t>WINGS</a:t>
            </a:r>
            <a:r>
              <a:rPr lang="en-US" dirty="0"/>
              <a:t>?</a:t>
            </a:r>
          </a:p>
        </p:txBody>
      </p:sp>
      <p:sp>
        <p:nvSpPr>
          <p:cNvPr id="3" name="Content Placeholder 2"/>
          <p:cNvSpPr>
            <a:spLocks noGrp="1"/>
          </p:cNvSpPr>
          <p:nvPr>
            <p:ph idx="1"/>
          </p:nvPr>
        </p:nvSpPr>
        <p:spPr>
          <a:xfrm>
            <a:off x="674602" y="1186578"/>
            <a:ext cx="10733617" cy="4391025"/>
          </a:xfrm>
        </p:spPr>
        <p:txBody>
          <a:bodyPr/>
          <a:lstStyle/>
          <a:p>
            <a:r>
              <a:rPr lang="en-US" dirty="0"/>
              <a:t>Proficient Pilots are:</a:t>
            </a:r>
          </a:p>
          <a:p>
            <a:pPr lvl="1"/>
            <a:r>
              <a:rPr lang="en-US" dirty="0"/>
              <a:t>Confident</a:t>
            </a:r>
          </a:p>
          <a:p>
            <a:pPr lvl="1"/>
            <a:r>
              <a:rPr lang="en-US" dirty="0"/>
              <a:t>Capable</a:t>
            </a:r>
          </a:p>
          <a:p>
            <a:pPr lvl="1"/>
            <a:r>
              <a:rPr lang="en-US" dirty="0"/>
              <a:t>Safe</a:t>
            </a:r>
          </a:p>
          <a:p>
            <a:r>
              <a:rPr lang="en-US" i="1" dirty="0"/>
              <a:t>WINGS </a:t>
            </a:r>
            <a:r>
              <a:rPr lang="en-US" b="0" dirty="0"/>
              <a:t>will keep you </a:t>
            </a:r>
            <a:br>
              <a:rPr lang="en-US" b="0" dirty="0"/>
            </a:br>
            <a:r>
              <a:rPr lang="en-US" b="0" dirty="0"/>
              <a:t>on top of your game</a:t>
            </a:r>
            <a:endParaRPr lang="en-US" i="1"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996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BDAE-0D8F-43F6-9D87-312C32B6D138}"/>
              </a:ext>
            </a:extLst>
          </p:cNvPr>
          <p:cNvSpPr>
            <a:spLocks noGrp="1"/>
          </p:cNvSpPr>
          <p:nvPr>
            <p:ph type="title"/>
          </p:nvPr>
        </p:nvSpPr>
        <p:spPr/>
        <p:txBody>
          <a:bodyPr/>
          <a:lstStyle/>
          <a:p>
            <a:r>
              <a:rPr lang="en-US" i="1" dirty="0"/>
              <a:t>WINGS</a:t>
            </a:r>
            <a:r>
              <a:rPr lang="en-US" dirty="0"/>
              <a:t> Also Means Chances to WIN $$$</a:t>
            </a:r>
          </a:p>
        </p:txBody>
      </p:sp>
      <p:pic>
        <p:nvPicPr>
          <p:cNvPr id="6" name="Content Placeholder 5">
            <a:extLst>
              <a:ext uri="{FF2B5EF4-FFF2-40B4-BE49-F238E27FC236}">
                <a16:creationId xmlns:a16="http://schemas.microsoft.com/office/drawing/2014/main" id="{6D4C690A-5E6C-43CE-8E3C-067980C05B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8855" y="2260538"/>
            <a:ext cx="4234598" cy="2692196"/>
          </a:xfrm>
          <a:effectLst/>
        </p:spPr>
      </p:pic>
      <p:sp>
        <p:nvSpPr>
          <p:cNvPr id="4" name="Slide Number Placeholder 3">
            <a:extLst>
              <a:ext uri="{FF2B5EF4-FFF2-40B4-BE49-F238E27FC236}">
                <a16:creationId xmlns:a16="http://schemas.microsoft.com/office/drawing/2014/main" id="{B0F6D0F4-7A99-416E-877B-8E59C3C395B1}"/>
              </a:ext>
            </a:extLst>
          </p:cNvPr>
          <p:cNvSpPr>
            <a:spLocks noGrp="1"/>
          </p:cNvSpPr>
          <p:nvPr>
            <p:ph type="sldNum" sz="quarter" idx="4"/>
          </p:nvPr>
        </p:nvSpPr>
        <p:spPr/>
        <p:txBody>
          <a:bodyPr/>
          <a:lstStyle/>
          <a:p>
            <a:fld id="{74438B1A-AF1B-4C8B-993E-1BADE62A2451}" type="slidenum">
              <a:rPr lang="en-US" smtClean="0"/>
              <a:pPr/>
              <a:t>34</a:t>
            </a:fld>
            <a:endParaRPr lang="en-US" dirty="0"/>
          </a:p>
        </p:txBody>
      </p:sp>
      <p:sp>
        <p:nvSpPr>
          <p:cNvPr id="7" name="TextBox 6">
            <a:extLst>
              <a:ext uri="{FF2B5EF4-FFF2-40B4-BE49-F238E27FC236}">
                <a16:creationId xmlns:a16="http://schemas.microsoft.com/office/drawing/2014/main" id="{83EBEEFC-8190-4790-8794-8F8AF520DF77}"/>
              </a:ext>
            </a:extLst>
          </p:cNvPr>
          <p:cNvSpPr txBox="1"/>
          <p:nvPr/>
        </p:nvSpPr>
        <p:spPr bwMode="auto">
          <a:xfrm>
            <a:off x="1524002" y="1625256"/>
            <a:ext cx="9143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700" b="1" dirty="0">
                <a:solidFill>
                  <a:srgbClr val="C00000"/>
                </a:solidFill>
              </a:rPr>
              <a:t>Introducing the </a:t>
            </a:r>
            <a:r>
              <a:rPr lang="en-US" sz="2700" b="1" i="1" dirty="0">
                <a:solidFill>
                  <a:srgbClr val="C00000"/>
                </a:solidFill>
              </a:rPr>
              <a:t>WINGS</a:t>
            </a:r>
            <a:r>
              <a:rPr lang="en-US" sz="2700" b="1" dirty="0">
                <a:solidFill>
                  <a:srgbClr val="C00000"/>
                </a:solidFill>
              </a:rPr>
              <a:t> Industry Advisory Committee</a:t>
            </a:r>
          </a:p>
        </p:txBody>
      </p:sp>
    </p:spTree>
    <p:extLst>
      <p:ext uri="{BB962C8B-B14F-4D97-AF65-F5344CB8AC3E}">
        <p14:creationId xmlns:p14="http://schemas.microsoft.com/office/powerpoint/2010/main" val="6366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35</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p>
          <a:p>
            <a:pPr>
              <a:buNone/>
            </a:pPr>
            <a:r>
              <a:rPr lang="en-US" sz="3000" b="1" i="1" dirty="0">
                <a:ln w="11430"/>
                <a:solidFill>
                  <a:schemeClr val="accent2">
                    <a:lumMod val="50000"/>
                  </a:schemeClr>
                </a:solidFill>
                <a:effectLst>
                  <a:outerShdw blurRad="50800" dist="39000" dir="5460000" algn="tl">
                    <a:srgbClr val="000000">
                      <a:alpha val="38000"/>
                    </a:srgbClr>
                  </a:outerShdw>
                </a:effectLst>
                <a:hlinkClick r:id="rId4"/>
              </a:rPr>
              <a:t>www.mywingsiniative.org</a:t>
            </a:r>
            <a:r>
              <a:rPr lang="en-US" sz="3000" b="1" i="1" dirty="0">
                <a:ln w="11430"/>
                <a:solidFill>
                  <a:schemeClr val="accent2">
                    <a:lumMod val="50000"/>
                  </a:schemeClr>
                </a:solidFill>
                <a:effectLst>
                  <a:outerShdw blurRad="50800" dist="39000" dir="5460000" algn="tl">
                    <a:srgbClr val="000000">
                      <a:alpha val="38000"/>
                    </a:srgbClr>
                  </a:outerShdw>
                </a:effectLst>
              </a:rPr>
              <a:t> </a:t>
            </a: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37660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36</a:t>
            </a:fld>
            <a:endParaRPr lang="en-US" dirty="0"/>
          </a:p>
        </p:txBody>
      </p:sp>
      <p:sp>
        <p:nvSpPr>
          <p:cNvPr id="6" name="Content Placeholder 5"/>
          <p:cNvSpPr>
            <a:spLocks noGrp="1"/>
          </p:cNvSpPr>
          <p:nvPr>
            <p:ph idx="1"/>
          </p:nvPr>
        </p:nvSpPr>
        <p:spPr>
          <a:xfrm>
            <a:off x="290920" y="1045288"/>
            <a:ext cx="12118795" cy="4767424"/>
          </a:xfrm>
        </p:spPr>
        <p:txBody>
          <a:bodyPr/>
          <a:lstStyle/>
          <a:p>
            <a:r>
              <a:rPr lang="en-US" dirty="0"/>
              <a:t>AC 00-45H Aviation Weather Services</a:t>
            </a:r>
          </a:p>
          <a:p>
            <a:pPr lvl="1"/>
            <a:r>
              <a:rPr lang="en-US" dirty="0">
                <a:hlinkClick r:id="rId3"/>
              </a:rPr>
              <a:t>https://www.faa.gov/documentlibrary/media/advisory_circular/ac_00-45h.pdf</a:t>
            </a:r>
            <a:endParaRPr lang="en-US" dirty="0"/>
          </a:p>
          <a:p>
            <a:pPr marL="457200" lvl="1" indent="0">
              <a:buNone/>
            </a:pPr>
            <a:r>
              <a:rPr lang="en-US" dirty="0"/>
              <a:t> </a:t>
            </a:r>
          </a:p>
          <a:p>
            <a:r>
              <a:rPr lang="en-US" dirty="0"/>
              <a:t>AC 00-63A Use of Flight Deck Displays of Digital Weather and Aeronautical Information</a:t>
            </a:r>
          </a:p>
          <a:p>
            <a:pPr lvl="1"/>
            <a:r>
              <a:rPr lang="en-US" dirty="0">
                <a:hlinkClick r:id="rId4"/>
              </a:rPr>
              <a:t>https://www.faa.gov/documentLibrary/media/Advisory_Circular/AC_00-63A.pdf </a:t>
            </a:r>
            <a:endParaRPr lang="en-US" dirty="0"/>
          </a:p>
          <a:p>
            <a:pPr marL="457200" lvl="1" indent="0">
              <a:buNone/>
            </a:pPr>
            <a:endParaRPr lang="en-US" dirty="0"/>
          </a:p>
          <a:p>
            <a:r>
              <a:rPr lang="en-US" dirty="0"/>
              <a:t>AC 90-114B Automatic Dependent Surveillance-Broadcast Operations</a:t>
            </a:r>
          </a:p>
          <a:p>
            <a:pPr lvl="1"/>
            <a:r>
              <a:rPr lang="en-US" dirty="0"/>
              <a:t> </a:t>
            </a:r>
            <a:r>
              <a:rPr lang="en-US" dirty="0">
                <a:hlinkClick r:id="rId5"/>
              </a:rPr>
              <a:t>https://www.faa.gov/documentLibrary/media/Advisory_Circular/AC_90-114B.pdf</a:t>
            </a:r>
            <a:endParaRPr lang="en-US" dirty="0"/>
          </a:p>
          <a:p>
            <a:pPr marL="0" indent="0">
              <a:buNone/>
            </a:pPr>
            <a:r>
              <a:rPr lang="en-US" sz="2000" dirty="0"/>
              <a:t> </a:t>
            </a:r>
            <a:r>
              <a:rPr lang="en-US" sz="2200" dirty="0"/>
              <a:t>		</a:t>
            </a:r>
          </a:p>
        </p:txBody>
      </p:sp>
    </p:spTree>
    <p:extLst>
      <p:ext uri="{BB962C8B-B14F-4D97-AF65-F5344CB8AC3E}">
        <p14:creationId xmlns:p14="http://schemas.microsoft.com/office/powerpoint/2010/main" val="3955149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37</a:t>
            </a:fld>
            <a:endParaRPr lang="en-US" dirty="0"/>
          </a:p>
        </p:txBody>
      </p:sp>
      <p:sp>
        <p:nvSpPr>
          <p:cNvPr id="6" name="Content Placeholder 5"/>
          <p:cNvSpPr>
            <a:spLocks noGrp="1"/>
          </p:cNvSpPr>
          <p:nvPr>
            <p:ph idx="1"/>
          </p:nvPr>
        </p:nvSpPr>
        <p:spPr>
          <a:xfrm>
            <a:off x="571500" y="1105790"/>
            <a:ext cx="10733617" cy="4391025"/>
          </a:xfrm>
        </p:spPr>
        <p:txBody>
          <a:bodyPr/>
          <a:lstStyle/>
          <a:p>
            <a:r>
              <a:rPr lang="en-US" dirty="0"/>
              <a:t>Aeronautical Information Manual</a:t>
            </a:r>
          </a:p>
          <a:p>
            <a:pPr lvl="1"/>
            <a:r>
              <a:rPr lang="en-US" sz="1800" dirty="0"/>
              <a:t>Chapter 7 – Safety of Flight</a:t>
            </a:r>
          </a:p>
          <a:p>
            <a:pPr lvl="2"/>
            <a:r>
              <a:rPr lang="en-US" sz="1400" dirty="0"/>
              <a:t>Section 1 - Meteorology</a:t>
            </a:r>
          </a:p>
          <a:p>
            <a:endParaRPr lang="en-US" dirty="0"/>
          </a:p>
          <a:p>
            <a:r>
              <a:rPr lang="en-US" dirty="0"/>
              <a:t>FAA ADS-B Information</a:t>
            </a:r>
          </a:p>
          <a:p>
            <a:pPr lvl="1"/>
            <a:r>
              <a:rPr lang="en-US" dirty="0">
                <a:hlinkClick r:id="rId3"/>
              </a:rPr>
              <a:t>https://www.faa.gov/nextgen/equipadsb/</a:t>
            </a:r>
            <a:r>
              <a:rPr lang="en-US" dirty="0"/>
              <a:t> </a:t>
            </a:r>
          </a:p>
          <a:p>
            <a:endParaRPr lang="en-US" dirty="0"/>
          </a:p>
          <a:p>
            <a:r>
              <a:rPr lang="en-US" dirty="0"/>
              <a:t>Automated Surface Observing Systems</a:t>
            </a:r>
          </a:p>
          <a:p>
            <a:pPr lvl="1"/>
            <a:r>
              <a:rPr lang="en-US" sz="1800" dirty="0">
                <a:hlinkClick r:id="rId4"/>
              </a:rPr>
              <a:t>https://www.weather.gov/asos/</a:t>
            </a:r>
            <a:r>
              <a:rPr lang="en-US" sz="1800" dirty="0"/>
              <a:t> </a:t>
            </a:r>
          </a:p>
          <a:p>
            <a:pPr lvl="1"/>
            <a:r>
              <a:rPr lang="en-US" sz="1600" dirty="0">
                <a:hlinkClick r:id="rId5"/>
              </a:rPr>
              <a:t>https://www.faa.gov/air_traffic/weather/asos/</a:t>
            </a:r>
            <a:r>
              <a:rPr lang="en-US" sz="1600" dirty="0"/>
              <a:t> </a:t>
            </a:r>
          </a:p>
          <a:p>
            <a:pPr marL="0" indent="0">
              <a:buNone/>
            </a:pPr>
            <a:r>
              <a:rPr lang="en-US" sz="2000" dirty="0"/>
              <a:t> </a:t>
            </a:r>
            <a:r>
              <a:rPr lang="en-US" sz="2200" dirty="0"/>
              <a:t>		</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12202" b="12122"/>
          <a:stretch/>
        </p:blipFill>
        <p:spPr>
          <a:xfrm>
            <a:off x="8225096" y="1320291"/>
            <a:ext cx="3460173" cy="3491346"/>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999619AB-2650-4DDD-9C1A-D7285EE3847B}"/>
              </a:ext>
            </a:extLst>
          </p:cNvPr>
          <p:cNvSpPr/>
          <p:nvPr/>
        </p:nvSpPr>
        <p:spPr bwMode="auto">
          <a:xfrm>
            <a:off x="11676621" y="44522"/>
            <a:ext cx="383059" cy="363288"/>
          </a:xfrm>
          <a:prstGeom prst="ellipse">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42044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38</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831" y="1508126"/>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7543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571500" y="1150653"/>
            <a:ext cx="8050213" cy="4391025"/>
          </a:xfrm>
        </p:spPr>
        <p:txBody>
          <a:bodyPr/>
          <a:lstStyle/>
          <a:p>
            <a:r>
              <a:rPr lang="en-US" dirty="0"/>
              <a:t>You are vital members of our GA safety community</a:t>
            </a:r>
          </a:p>
        </p:txBody>
      </p:sp>
      <p:sp>
        <p:nvSpPr>
          <p:cNvPr id="4" name="Slide Number Placeholder 3"/>
          <p:cNvSpPr>
            <a:spLocks noGrp="1"/>
          </p:cNvSpPr>
          <p:nvPr>
            <p:ph type="sldNum" sz="quarter" idx="4"/>
          </p:nvPr>
        </p:nvSpPr>
        <p:spPr/>
        <p:txBody>
          <a:bodyPr/>
          <a:lstStyle/>
          <a:p>
            <a:fld id="{74438B1A-AF1B-4C8B-993E-1BADE62A2451}" type="slidenum">
              <a:rPr lang="en-US" smtClean="0"/>
              <a:pPr/>
              <a:t>39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99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70" y="246591"/>
            <a:ext cx="11296651" cy="609600"/>
          </a:xfrm>
        </p:spPr>
        <p:txBody>
          <a:bodyPr/>
          <a:lstStyle/>
          <a:p>
            <a:r>
              <a:rPr lang="en-US" dirty="0"/>
              <a:t>Resources</a:t>
            </a:r>
          </a:p>
        </p:txBody>
      </p:sp>
      <p:pic>
        <p:nvPicPr>
          <p:cNvPr id="5" name="Content Placeholder 4"/>
          <p:cNvPicPr>
            <a:picLocks noGrp="1" noChangeAspect="1"/>
          </p:cNvPicPr>
          <p:nvPr>
            <p:ph idx="1"/>
          </p:nvPr>
        </p:nvPicPr>
        <p:blipFill>
          <a:blip r:embed="rId3"/>
          <a:stretch>
            <a:fillRect/>
          </a:stretch>
        </p:blipFill>
        <p:spPr>
          <a:xfrm rot="943992">
            <a:off x="8306444" y="1480251"/>
            <a:ext cx="3134186" cy="402595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
        <p:nvSpPr>
          <p:cNvPr id="6" name="Rectangle 5"/>
          <p:cNvSpPr/>
          <p:nvPr/>
        </p:nvSpPr>
        <p:spPr bwMode="auto">
          <a:xfrm rot="17140952">
            <a:off x="6519808" y="2929258"/>
            <a:ext cx="3944176" cy="289802"/>
          </a:xfrm>
          <a:prstGeom prst="rect">
            <a:avLst/>
          </a:prstGeom>
          <a:solidFill>
            <a:schemeClr val="accent5">
              <a:lumMod val="75000"/>
            </a:schemeClr>
          </a:solidFill>
          <a:ln w="571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Content Placeholder 2"/>
          <p:cNvSpPr txBox="1">
            <a:spLocks/>
          </p:cNvSpPr>
          <p:nvPr/>
        </p:nvSpPr>
        <p:spPr bwMode="auto">
          <a:xfrm>
            <a:off x="447907" y="1130737"/>
            <a:ext cx="11296185" cy="37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AC 00-45H Aviation Weather Service</a:t>
            </a:r>
          </a:p>
          <a:p>
            <a:pPr lvl="1"/>
            <a:r>
              <a:rPr lang="en-US" kern="0" dirty="0"/>
              <a:t>Comprehensive list of FAA, NWS services </a:t>
            </a:r>
            <a:br>
              <a:rPr lang="en-US" kern="0" dirty="0"/>
            </a:br>
            <a:r>
              <a:rPr lang="en-US" kern="0" dirty="0"/>
              <a:t>and products</a:t>
            </a:r>
          </a:p>
          <a:p>
            <a:pPr lvl="1"/>
            <a:r>
              <a:rPr lang="en-US" kern="0" dirty="0"/>
              <a:t>Includes FIS-B (Flight Information Service-</a:t>
            </a:r>
            <a:br>
              <a:rPr lang="en-US" kern="0" dirty="0"/>
            </a:br>
            <a:r>
              <a:rPr lang="en-US" kern="0" dirty="0"/>
              <a:t>Broadcast) products available through ADS-B </a:t>
            </a:r>
            <a:br>
              <a:rPr lang="en-US" kern="0" dirty="0"/>
            </a:br>
            <a:r>
              <a:rPr lang="en-US" kern="0" dirty="0"/>
              <a:t>in data link</a:t>
            </a:r>
          </a:p>
          <a:p>
            <a:r>
              <a:rPr lang="en-US" kern="0" dirty="0"/>
              <a:t>AC 91-92: Pilot’s Guide to a Preflight </a:t>
            </a:r>
            <a:br>
              <a:rPr lang="en-US" kern="0" dirty="0"/>
            </a:br>
            <a:r>
              <a:rPr lang="en-US" kern="0" dirty="0"/>
              <a:t>Briefing (expected early 2021)</a:t>
            </a:r>
          </a:p>
          <a:p>
            <a:r>
              <a:rPr lang="en-US" kern="0" dirty="0"/>
              <a:t>Additional information resources will </a:t>
            </a:r>
            <a:br>
              <a:rPr lang="en-US" kern="0" dirty="0"/>
            </a:br>
            <a:r>
              <a:rPr lang="en-US" kern="0" dirty="0"/>
              <a:t>be cited at the end of this presentation.</a:t>
            </a:r>
          </a:p>
          <a:p>
            <a:endParaRPr lang="en-US" kern="0" dirty="0"/>
          </a:p>
          <a:p>
            <a:endParaRPr lang="en-US" kern="0" dirty="0"/>
          </a:p>
          <a:p>
            <a:pPr marL="0" indent="0">
              <a:buFontTx/>
              <a:buNone/>
            </a:pPr>
            <a:r>
              <a:rPr lang="en-US" sz="1800" kern="0" dirty="0"/>
              <a:t>          </a:t>
            </a:r>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r>
              <a:rPr lang="en-US" sz="1800" kern="0" dirty="0"/>
              <a:t>                                                                                                         </a:t>
            </a:r>
            <a:endParaRPr lang="en-US" sz="1800" b="0" kern="0" dirty="0"/>
          </a:p>
        </p:txBody>
      </p:sp>
    </p:spTree>
    <p:extLst>
      <p:ext uri="{BB962C8B-B14F-4D97-AF65-F5344CB8AC3E}">
        <p14:creationId xmlns:p14="http://schemas.microsoft.com/office/powerpoint/2010/main" val="34003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7" name="Rectangle 12"/>
          <p:cNvSpPr>
            <a:spLocks noGrp="1" noChangeArrowheads="1"/>
          </p:cNvSpPr>
          <p:nvPr>
            <p:ph type="subTitle" idx="1"/>
          </p:nvPr>
        </p:nvSpPr>
        <p:spPr>
          <a:xfrm>
            <a:off x="307535" y="1821854"/>
            <a:ext cx="8132130" cy="1050818"/>
          </a:xfrm>
        </p:spPr>
        <p:txBody>
          <a:bodyPr/>
          <a:lstStyle/>
          <a:p>
            <a:r>
              <a:rPr lang="en-US" dirty="0"/>
              <a:t>Topic of the Month – August </a:t>
            </a:r>
          </a:p>
          <a:p>
            <a:r>
              <a:rPr lang="en-US" dirty="0"/>
              <a:t>Pre-flight &amp; In-flight Weather Resources</a:t>
            </a:r>
            <a:endParaRPr lang="en-US" i="1" dirty="0"/>
          </a:p>
        </p:txBody>
      </p:sp>
    </p:spTree>
    <p:extLst>
      <p:ext uri="{BB962C8B-B14F-4D97-AF65-F5344CB8AC3E}">
        <p14:creationId xmlns:p14="http://schemas.microsoft.com/office/powerpoint/2010/main" val="12743076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F94C-8B0D-453C-A854-10B5120B0653}"/>
              </a:ext>
            </a:extLst>
          </p:cNvPr>
          <p:cNvSpPr>
            <a:spLocks noGrp="1"/>
          </p:cNvSpPr>
          <p:nvPr>
            <p:ph type="title"/>
          </p:nvPr>
        </p:nvSpPr>
        <p:spPr/>
        <p:txBody>
          <a:bodyPr/>
          <a:lstStyle/>
          <a:p>
            <a:r>
              <a:rPr lang="en-US" dirty="0"/>
              <a:t>AC 91-92 Pilot’s Guide to a Preflight Briefing</a:t>
            </a:r>
          </a:p>
        </p:txBody>
      </p:sp>
      <p:sp>
        <p:nvSpPr>
          <p:cNvPr id="3" name="Content Placeholder 2">
            <a:extLst>
              <a:ext uri="{FF2B5EF4-FFF2-40B4-BE49-F238E27FC236}">
                <a16:creationId xmlns:a16="http://schemas.microsoft.com/office/drawing/2014/main" id="{E6F0012C-229B-4F2B-8159-37544A7B0170}"/>
              </a:ext>
            </a:extLst>
          </p:cNvPr>
          <p:cNvSpPr>
            <a:spLocks noGrp="1"/>
          </p:cNvSpPr>
          <p:nvPr>
            <p:ph idx="1"/>
          </p:nvPr>
        </p:nvSpPr>
        <p:spPr>
          <a:xfrm>
            <a:off x="853016" y="954088"/>
            <a:ext cx="10733617" cy="4391025"/>
          </a:xfrm>
        </p:spPr>
        <p:txBody>
          <a:bodyPr/>
          <a:lstStyle/>
          <a:p>
            <a:r>
              <a:rPr lang="en-US" sz="2400" b="0" dirty="0"/>
              <a:t>Tentative Release 2021</a:t>
            </a:r>
          </a:p>
          <a:p>
            <a:r>
              <a:rPr lang="en-US" sz="2400" b="0" dirty="0"/>
              <a:t>Encourage pilots to conduct regulatory compliant preflight self-briefings</a:t>
            </a:r>
          </a:p>
          <a:p>
            <a:r>
              <a:rPr lang="en-US" sz="2400" b="0" dirty="0"/>
              <a:t>Show pilots how to conduct a regulatory compliant preflight self-briefing using automated resources</a:t>
            </a:r>
          </a:p>
          <a:p>
            <a:r>
              <a:rPr lang="en-US" sz="2400" b="0" dirty="0"/>
              <a:t>Assist pilots in complying with Title 14 of the Code of Federal Regulations (14 CFR) part 91, §§ 91.103 that states each pilot in command shall become familiar with all available information concerning their flight before departure</a:t>
            </a:r>
          </a:p>
          <a:p>
            <a:r>
              <a:rPr lang="en-US" sz="2400" b="0" dirty="0"/>
              <a:t>Replaces FAA publications:</a:t>
            </a:r>
          </a:p>
          <a:p>
            <a:pPr lvl="1"/>
            <a:r>
              <a:rPr lang="en-US" sz="2000" dirty="0"/>
              <a:t>General Aviation Pilot’s Guide to Preflight Weather Planning, Weather self-Briefings, and Weather Decision Making</a:t>
            </a:r>
          </a:p>
          <a:p>
            <a:pPr lvl="1"/>
            <a:r>
              <a:rPr lang="en-US" sz="2000" dirty="0"/>
              <a:t>How to Obtain a Good Weather Briefing</a:t>
            </a:r>
          </a:p>
          <a:p>
            <a:pPr lvl="1"/>
            <a:endParaRPr lang="en-US" sz="2000" b="0" dirty="0"/>
          </a:p>
          <a:p>
            <a:endParaRPr lang="en-US" sz="2400" dirty="0"/>
          </a:p>
        </p:txBody>
      </p:sp>
      <p:sp>
        <p:nvSpPr>
          <p:cNvPr id="4" name="Slide Number Placeholder 3">
            <a:extLst>
              <a:ext uri="{FF2B5EF4-FFF2-40B4-BE49-F238E27FC236}">
                <a16:creationId xmlns:a16="http://schemas.microsoft.com/office/drawing/2014/main" id="{AB0AAD08-D6AA-4441-A7FE-DA25D75E0899}"/>
              </a:ext>
            </a:extLst>
          </p:cNvPr>
          <p:cNvSpPr>
            <a:spLocks noGrp="1"/>
          </p:cNvSpPr>
          <p:nvPr>
            <p:ph type="sldNum" sz="quarter" idx="4"/>
          </p:nvPr>
        </p:nvSpPr>
        <p:spPr/>
        <p:txBody>
          <a:bodyPr/>
          <a:lstStyle/>
          <a:p>
            <a:fld id="{74438B1A-AF1B-4C8B-993E-1BADE62A2451}" type="slidenum">
              <a:rPr lang="en-US" smtClean="0"/>
              <a:pPr/>
              <a:t>5</a:t>
            </a:fld>
            <a:endParaRPr lang="en-US" dirty="0"/>
          </a:p>
        </p:txBody>
      </p:sp>
    </p:spTree>
    <p:extLst>
      <p:ext uri="{BB962C8B-B14F-4D97-AF65-F5344CB8AC3E}">
        <p14:creationId xmlns:p14="http://schemas.microsoft.com/office/powerpoint/2010/main" val="38251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21" y="549277"/>
            <a:ext cx="11296651" cy="609600"/>
          </a:xfrm>
        </p:spPr>
        <p:txBody>
          <a:bodyPr/>
          <a:lstStyle/>
          <a:p>
            <a:r>
              <a:rPr lang="en-US" dirty="0"/>
              <a:t>Weather analysis and decision making are big parts of our job.</a:t>
            </a:r>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6" name="Picture 5" descr="Autoland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4572" y="2557781"/>
            <a:ext cx="3810000" cy="254127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91" y="1870395"/>
            <a:ext cx="5798127" cy="3261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0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Preflight to tie down</a:t>
            </a:r>
          </a:p>
        </p:txBody>
      </p:sp>
      <p:sp>
        <p:nvSpPr>
          <p:cNvPr id="3" name="Content Placeholder 2"/>
          <p:cNvSpPr>
            <a:spLocks noGrp="1"/>
          </p:cNvSpPr>
          <p:nvPr>
            <p:ph idx="1"/>
          </p:nvPr>
        </p:nvSpPr>
        <p:spPr>
          <a:xfrm>
            <a:off x="674602" y="1144444"/>
            <a:ext cx="10733617" cy="4391025"/>
          </a:xfrm>
        </p:spPr>
        <p:txBody>
          <a:bodyPr/>
          <a:lstStyle/>
          <a:p>
            <a:r>
              <a:rPr lang="en-US" dirty="0"/>
              <a:t>Perceive</a:t>
            </a:r>
          </a:p>
          <a:p>
            <a:pPr lvl="1"/>
            <a:r>
              <a:rPr lang="en-US" dirty="0"/>
              <a:t>Gather weather information</a:t>
            </a:r>
          </a:p>
          <a:p>
            <a:r>
              <a:rPr lang="en-US" dirty="0"/>
              <a:t>Process</a:t>
            </a:r>
          </a:p>
          <a:p>
            <a:pPr lvl="1"/>
            <a:r>
              <a:rPr lang="en-US" dirty="0"/>
              <a:t>Analyze weather information </a:t>
            </a:r>
          </a:p>
          <a:p>
            <a:r>
              <a:rPr lang="en-US" dirty="0"/>
              <a:t>Perform</a:t>
            </a:r>
          </a:p>
          <a:p>
            <a:pPr lvl="1"/>
            <a:r>
              <a:rPr lang="en-US" dirty="0"/>
              <a:t>Make and act upon </a:t>
            </a:r>
            <a:br>
              <a:rPr lang="en-US" dirty="0"/>
            </a:br>
            <a:r>
              <a:rPr lang="en-US" dirty="0"/>
              <a:t>operational decisions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graphicFrame>
        <p:nvGraphicFramePr>
          <p:cNvPr id="5" name="Diagram 4"/>
          <p:cNvGraphicFramePr/>
          <p:nvPr>
            <p:extLst>
              <p:ext uri="{D42A27DB-BD31-4B8C-83A1-F6EECF244321}">
                <p14:modId xmlns:p14="http://schemas.microsoft.com/office/powerpoint/2010/main" val="2329930531"/>
              </p:ext>
            </p:extLst>
          </p:nvPr>
        </p:nvGraphicFramePr>
        <p:xfrm>
          <a:off x="5403273" y="685800"/>
          <a:ext cx="7718136" cy="507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8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C9F4-8DD7-4811-8A22-14FCB03902B5}"/>
              </a:ext>
            </a:extLst>
          </p:cNvPr>
          <p:cNvSpPr>
            <a:spLocks noGrp="1"/>
          </p:cNvSpPr>
          <p:nvPr>
            <p:ph type="title"/>
          </p:nvPr>
        </p:nvSpPr>
        <p:spPr/>
        <p:txBody>
          <a:bodyPr/>
          <a:lstStyle/>
          <a:p>
            <a:r>
              <a:rPr lang="en-US" dirty="0"/>
              <a:t>Pre-flight Self-Briefing</a:t>
            </a:r>
          </a:p>
        </p:txBody>
      </p:sp>
      <p:sp>
        <p:nvSpPr>
          <p:cNvPr id="3" name="Content Placeholder 2">
            <a:extLst>
              <a:ext uri="{FF2B5EF4-FFF2-40B4-BE49-F238E27FC236}">
                <a16:creationId xmlns:a16="http://schemas.microsoft.com/office/drawing/2014/main" id="{3E2DF0A0-F609-452E-ADC2-AC0B7BEAB7FF}"/>
              </a:ext>
            </a:extLst>
          </p:cNvPr>
          <p:cNvSpPr>
            <a:spLocks noGrp="1"/>
          </p:cNvSpPr>
          <p:nvPr>
            <p:ph idx="1"/>
          </p:nvPr>
        </p:nvSpPr>
        <p:spPr>
          <a:xfrm>
            <a:off x="674602" y="1233487"/>
            <a:ext cx="10733617" cy="4391025"/>
          </a:xfrm>
        </p:spPr>
        <p:txBody>
          <a:bodyPr/>
          <a:lstStyle/>
          <a:p>
            <a:r>
              <a:rPr lang="en-US" b="0" dirty="0">
                <a:cs typeface="Times New Roman" panose="02020603050405020304" pitchFamily="18" charset="0"/>
              </a:rPr>
              <a:t>Prior to every flight, pilots should gather all information vital to the nature of the flight</a:t>
            </a:r>
          </a:p>
          <a:p>
            <a:r>
              <a:rPr lang="en-US" b="0" dirty="0">
                <a:cs typeface="Times New Roman" panose="02020603050405020304" pitchFamily="18" charset="0"/>
              </a:rPr>
              <a:t>Using automated resources, pilots can conduct a regulatory compliant preflight briefing without contacting Flight Service </a:t>
            </a:r>
          </a:p>
          <a:p>
            <a:r>
              <a:rPr lang="en-US" b="0" dirty="0">
                <a:cs typeface="Times New Roman" panose="02020603050405020304" pitchFamily="18" charset="0"/>
              </a:rPr>
              <a:t>Pilots who prefer to contact Flight Service are still encouraged to conduct a self-briefing prior to calling</a:t>
            </a:r>
          </a:p>
          <a:p>
            <a:pPr lvl="1"/>
            <a:r>
              <a:rPr lang="en-US" dirty="0"/>
              <a:t>Provides familiarity of meteorological and aeronautical conditions applicable to the route of flight</a:t>
            </a:r>
          </a:p>
          <a:p>
            <a:pPr lvl="1"/>
            <a:r>
              <a:rPr lang="en-US" dirty="0"/>
              <a:t>Promotes a better understanding of weather information</a:t>
            </a:r>
          </a:p>
          <a:p>
            <a:endParaRPr lang="en-US" dirty="0"/>
          </a:p>
        </p:txBody>
      </p:sp>
      <p:sp>
        <p:nvSpPr>
          <p:cNvPr id="4" name="Slide Number Placeholder 3">
            <a:extLst>
              <a:ext uri="{FF2B5EF4-FFF2-40B4-BE49-F238E27FC236}">
                <a16:creationId xmlns:a16="http://schemas.microsoft.com/office/drawing/2014/main" id="{013778D4-9825-4879-8BD2-576E1568B801}"/>
              </a:ext>
            </a:extLst>
          </p:cNvPr>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310397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7B37-FFCD-4CE8-A1CD-4F0EDA977E02}"/>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Pre-flight Know Before You Go</a:t>
            </a:r>
          </a:p>
        </p:txBody>
      </p:sp>
      <p:sp>
        <p:nvSpPr>
          <p:cNvPr id="3" name="Slide Number Placeholder 2">
            <a:extLst>
              <a:ext uri="{FF2B5EF4-FFF2-40B4-BE49-F238E27FC236}">
                <a16:creationId xmlns:a16="http://schemas.microsoft.com/office/drawing/2014/main" id="{9016745A-9954-4677-93BA-034924DB6960}"/>
              </a:ext>
            </a:extLst>
          </p:cNvPr>
          <p:cNvSpPr>
            <a:spLocks noGrp="1"/>
          </p:cNvSpPr>
          <p:nvPr>
            <p:ph type="sldNum" sz="quarter" idx="12"/>
          </p:nvPr>
        </p:nvSpPr>
        <p:spPr/>
        <p:txBody>
          <a:bodyPr/>
          <a:lstStyle/>
          <a:p>
            <a:fld id="{F1F6FF14-FC6A-41B6-B2DC-884C6B7C3F2E}" type="slidenum">
              <a:rPr lang="en-US" smtClean="0"/>
              <a:pPr/>
              <a:t>9</a:t>
            </a:fld>
            <a:endParaRPr lang="en-US"/>
          </a:p>
        </p:txBody>
      </p:sp>
      <p:graphicFrame>
        <p:nvGraphicFramePr>
          <p:cNvPr id="4" name="Content Placeholder 4">
            <a:extLst>
              <a:ext uri="{FF2B5EF4-FFF2-40B4-BE49-F238E27FC236}">
                <a16:creationId xmlns:a16="http://schemas.microsoft.com/office/drawing/2014/main" id="{DEBCDA58-52FC-41B6-95B3-D7533204972D}"/>
              </a:ext>
            </a:extLst>
          </p:cNvPr>
          <p:cNvGraphicFramePr>
            <a:graphicFrameLocks/>
          </p:cNvGraphicFramePr>
          <p:nvPr>
            <p:extLst>
              <p:ext uri="{D42A27DB-BD31-4B8C-83A1-F6EECF244321}">
                <p14:modId xmlns:p14="http://schemas.microsoft.com/office/powerpoint/2010/main" val="1693104169"/>
              </p:ext>
            </p:extLst>
          </p:nvPr>
        </p:nvGraphicFramePr>
        <p:xfrm>
          <a:off x="428625" y="1097280"/>
          <a:ext cx="11545072" cy="4466880"/>
        </p:xfrm>
        <a:graphic>
          <a:graphicData uri="http://schemas.openxmlformats.org/drawingml/2006/table">
            <a:tbl>
              <a:tblPr firstRow="1" firstCol="1" bandRow="1"/>
              <a:tblGrid>
                <a:gridCol w="3451397">
                  <a:extLst>
                    <a:ext uri="{9D8B030D-6E8A-4147-A177-3AD203B41FA5}">
                      <a16:colId xmlns:a16="http://schemas.microsoft.com/office/drawing/2014/main" val="700365808"/>
                    </a:ext>
                  </a:extLst>
                </a:gridCol>
                <a:gridCol w="8093675">
                  <a:extLst>
                    <a:ext uri="{9D8B030D-6E8A-4147-A177-3AD203B41FA5}">
                      <a16:colId xmlns:a16="http://schemas.microsoft.com/office/drawing/2014/main" val="676752730"/>
                    </a:ext>
                  </a:extLst>
                </a:gridCol>
              </a:tblGrid>
              <a:tr h="1052796">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1) Adverse Conditions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Weather advisories (SIGMETs, AIRMETs, Convective SIGMETs, Center Weather Advisories, Aviation Watch Notification Messages)</a:t>
                      </a:r>
                    </a:p>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NOTAMs (airport/runway</a:t>
                      </a:r>
                      <a:r>
                        <a:rPr lang="en-US" sz="1600" baseline="0" dirty="0">
                          <a:solidFill>
                            <a:schemeClr val="tx1"/>
                          </a:solidFill>
                          <a:effectLst/>
                          <a:latin typeface="+mn-lt"/>
                          <a:cs typeface="Times New Roman" panose="02020603050405020304" pitchFamily="18" charset="0"/>
                        </a:rPr>
                        <a:t> closures, TFRs, etc.)</a:t>
                      </a:r>
                    </a:p>
                    <a:p>
                      <a:pPr marL="231775" lvl="0" indent="-231775">
                        <a:lnSpc>
                          <a:spcPct val="106000"/>
                        </a:lnSpc>
                        <a:spcBef>
                          <a:spcPts val="0"/>
                        </a:spcBef>
                        <a:spcAft>
                          <a:spcPts val="0"/>
                        </a:spcAft>
                        <a:buSzPct val="75000"/>
                        <a:buFont typeface="Symbol" panose="05050102010706020507" pitchFamily="18" charset="2"/>
                        <a:buChar char=""/>
                      </a:pPr>
                      <a:r>
                        <a:rPr lang="en-US" sz="1600" baseline="0" dirty="0">
                          <a:solidFill>
                            <a:schemeClr val="tx1"/>
                          </a:solidFill>
                          <a:effectLst/>
                          <a:latin typeface="+mn-lt"/>
                          <a:cs typeface="Times New Roman" panose="02020603050405020304" pitchFamily="18" charset="0"/>
                        </a:rPr>
                        <a:t>IFR conditions, low-level windshear, thunderstorms, reported icing, frontal zones</a:t>
                      </a:r>
                      <a:endParaRPr lang="en-US" sz="1600" dirty="0">
                        <a:solidFill>
                          <a:schemeClr val="tx1"/>
                        </a:solidFill>
                        <a:effectLst/>
                        <a:latin typeface="+mn-lt"/>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754287"/>
                  </a:ext>
                </a:extLst>
              </a:tr>
              <a:tr h="37344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2)</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b="1" dirty="0">
                          <a:solidFill>
                            <a:schemeClr val="tx1"/>
                          </a:solidFill>
                          <a:effectLst/>
                          <a:latin typeface="+mn-lt"/>
                          <a:ea typeface="Calibri" panose="020F0502020204030204" pitchFamily="34" charset="0"/>
                          <a:cs typeface="Times New Roman" panose="02020603050405020304" pitchFamily="18" charset="0"/>
                        </a:rPr>
                        <a:t>Synopsis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Weather systems and/or air masses</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07369"/>
                  </a:ext>
                </a:extLst>
              </a:tr>
              <a:tr h="676424">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3) Current Conditions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Current observations</a:t>
                      </a:r>
                      <a:r>
                        <a:rPr lang="en-US" sz="1600" baseline="0" dirty="0">
                          <a:solidFill>
                            <a:schemeClr val="tx1"/>
                          </a:solidFill>
                          <a:effectLst/>
                          <a:latin typeface="+mn-lt"/>
                          <a:cs typeface="Times New Roman" panose="02020603050405020304" pitchFamily="18" charset="0"/>
                        </a:rPr>
                        <a:t> (e.g., METARs, PIREPs) </a:t>
                      </a:r>
                      <a:r>
                        <a:rPr lang="en-US" sz="1600" dirty="0">
                          <a:solidFill>
                            <a:schemeClr val="tx1"/>
                          </a:solidFill>
                          <a:effectLst/>
                          <a:latin typeface="+mn-lt"/>
                          <a:cs typeface="Times New Roman" panose="02020603050405020304" pitchFamily="18" charset="0"/>
                        </a:rPr>
                        <a:t>for departure, </a:t>
                      </a:r>
                      <a:r>
                        <a:rPr lang="en-US" sz="1600" dirty="0" err="1">
                          <a:solidFill>
                            <a:schemeClr val="tx1"/>
                          </a:solidFill>
                          <a:effectLst/>
                          <a:latin typeface="+mn-lt"/>
                          <a:cs typeface="Times New Roman" panose="02020603050405020304" pitchFamily="18" charset="0"/>
                        </a:rPr>
                        <a:t>en</a:t>
                      </a:r>
                      <a:r>
                        <a:rPr lang="en-US" sz="1600" dirty="0">
                          <a:solidFill>
                            <a:schemeClr val="tx1"/>
                          </a:solidFill>
                          <a:effectLst/>
                          <a:latin typeface="+mn-lt"/>
                          <a:cs typeface="Times New Roman" panose="02020603050405020304" pitchFamily="18" charset="0"/>
                        </a:rPr>
                        <a:t> route, and destination</a:t>
                      </a:r>
                    </a:p>
                    <a:p>
                      <a:pPr marL="231775" lvl="0" indent="-231775">
                        <a:lnSpc>
                          <a:spcPct val="106000"/>
                        </a:lnSpc>
                        <a:spcBef>
                          <a:spcPts val="0"/>
                        </a:spcBef>
                        <a:spcAft>
                          <a:spcPts val="0"/>
                        </a:spcAft>
                        <a:buSzPct val="75000"/>
                        <a:buFont typeface="Symbol" panose="05050102010706020507" pitchFamily="18" charset="2"/>
                        <a:buChar char=""/>
                      </a:pPr>
                      <a:r>
                        <a:rPr lang="en-US" sz="1600" kern="1200" dirty="0">
                          <a:solidFill>
                            <a:schemeClr val="tx1"/>
                          </a:solidFill>
                          <a:effectLst/>
                          <a:latin typeface="+mn-lt"/>
                          <a:ea typeface="+mn-ea"/>
                          <a:cs typeface="Times New Roman" panose="02020603050405020304" pitchFamily="18" charset="0"/>
                        </a:rPr>
                        <a:t>Satellite and radar imagery</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355559"/>
                  </a:ext>
                </a:extLst>
              </a:tr>
              <a:tr h="37344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4) Forecast Conditions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marR="0" lvl="0" indent="-231775" algn="l" defTabSz="914400" rtl="0" eaLnBrk="1" fontAlgn="auto" latinLnBrk="0" hangingPunct="1">
                        <a:lnSpc>
                          <a:spcPct val="106000"/>
                        </a:lnSpc>
                        <a:spcBef>
                          <a:spcPts val="0"/>
                        </a:spcBef>
                        <a:spcAft>
                          <a:spcPts val="0"/>
                        </a:spcAft>
                        <a:buClrTx/>
                        <a:buSzPct val="75000"/>
                        <a:buFont typeface="Symbol" panose="05050102010706020507" pitchFamily="18" charset="2"/>
                        <a:buChar char=""/>
                        <a:tabLst/>
                        <a:defRPr/>
                      </a:pPr>
                      <a:r>
                        <a:rPr lang="en-US" sz="1600" dirty="0">
                          <a:solidFill>
                            <a:schemeClr val="tx1"/>
                          </a:solidFill>
                          <a:effectLst/>
                          <a:latin typeface="+mn-lt"/>
                          <a:cs typeface="Times New Roman" panose="02020603050405020304" pitchFamily="18" charset="0"/>
                        </a:rPr>
                        <a:t>Forecast information (departure, </a:t>
                      </a:r>
                      <a:r>
                        <a:rPr lang="en-US" sz="1600" dirty="0" err="1">
                          <a:solidFill>
                            <a:schemeClr val="tx1"/>
                          </a:solidFill>
                          <a:effectLst/>
                          <a:latin typeface="+mn-lt"/>
                          <a:cs typeface="Times New Roman" panose="02020603050405020304" pitchFamily="18" charset="0"/>
                        </a:rPr>
                        <a:t>en</a:t>
                      </a:r>
                      <a:r>
                        <a:rPr lang="en-US" sz="1600" dirty="0">
                          <a:solidFill>
                            <a:schemeClr val="tx1"/>
                          </a:solidFill>
                          <a:effectLst/>
                          <a:latin typeface="+mn-lt"/>
                          <a:cs typeface="Times New Roman" panose="02020603050405020304" pitchFamily="18" charset="0"/>
                        </a:rPr>
                        <a:t> route, and destination)</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168652"/>
                  </a:ext>
                </a:extLst>
              </a:tr>
              <a:tr h="47055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5)</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b="1" dirty="0">
                          <a:solidFill>
                            <a:schemeClr val="tx1"/>
                          </a:solidFill>
                          <a:effectLst/>
                          <a:latin typeface="+mn-lt"/>
                          <a:ea typeface="Calibri" panose="020F0502020204030204" pitchFamily="34" charset="0"/>
                          <a:cs typeface="Times New Roman" panose="02020603050405020304" pitchFamily="18" charset="0"/>
                        </a:rPr>
                        <a:t>Winds Aloft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Winds aloft forecast (interpolate</a:t>
                      </a:r>
                      <a:r>
                        <a:rPr lang="en-US" sz="1600" baseline="0" dirty="0">
                          <a:solidFill>
                            <a:schemeClr val="tx1"/>
                          </a:solidFill>
                          <a:effectLst/>
                          <a:latin typeface="+mn-lt"/>
                          <a:cs typeface="Times New Roman" panose="02020603050405020304" pitchFamily="18" charset="0"/>
                        </a:rPr>
                        <a:t> between levels and stations)</a:t>
                      </a:r>
                      <a:endParaRPr lang="en-US" sz="1600" dirty="0">
                        <a:solidFill>
                          <a:schemeClr val="tx1"/>
                        </a:solidFill>
                        <a:effectLst/>
                        <a:latin typeface="+mn-lt"/>
                        <a:cs typeface="Times New Roman" panose="02020603050405020304" pitchFamily="18" charset="0"/>
                      </a:endParaRPr>
                    </a:p>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Temperature at proposed altitude</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40906"/>
                  </a:ext>
                </a:extLst>
              </a:tr>
              <a:tr h="513429">
                <a:tc>
                  <a:txBody>
                    <a:bodyPr/>
                    <a:lstStyle/>
                    <a:p>
                      <a:pPr marL="231775" marR="0" indent="-231775"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6)</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b="1" dirty="0">
                          <a:solidFill>
                            <a:schemeClr val="tx1"/>
                          </a:solidFill>
                          <a:effectLst/>
                          <a:latin typeface="+mn-lt"/>
                          <a:ea typeface="Calibri" panose="020F0502020204030204" pitchFamily="34" charset="0"/>
                          <a:cs typeface="Times New Roman" panose="02020603050405020304" pitchFamily="18" charset="0"/>
                        </a:rPr>
                        <a:t>Notices to Airmen (NOTAM)</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effectLst/>
                          <a:latin typeface="+mn-lt"/>
                          <a:cs typeface="Times New Roman" panose="02020603050405020304" pitchFamily="18" charset="0"/>
                        </a:rPr>
                        <a:t>Departure, </a:t>
                      </a:r>
                      <a:r>
                        <a:rPr lang="en-US" sz="1600" dirty="0" err="1">
                          <a:effectLst/>
                          <a:latin typeface="+mn-lt"/>
                          <a:cs typeface="Times New Roman" panose="02020603050405020304" pitchFamily="18" charset="0"/>
                        </a:rPr>
                        <a:t>en</a:t>
                      </a:r>
                      <a:r>
                        <a:rPr lang="en-US" sz="1600" dirty="0">
                          <a:effectLst/>
                          <a:latin typeface="+mn-lt"/>
                          <a:cs typeface="Times New Roman" panose="02020603050405020304" pitchFamily="18" charset="0"/>
                        </a:rPr>
                        <a:t> route, and destination</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344969"/>
                  </a:ext>
                </a:extLst>
              </a:tr>
              <a:tr h="513429">
                <a:tc>
                  <a:txBody>
                    <a:bodyPr/>
                    <a:lstStyle/>
                    <a:p>
                      <a:pPr marL="231775" marR="0" indent="-231775" algn="l">
                        <a:lnSpc>
                          <a:spcPct val="107000"/>
                        </a:lnSpc>
                        <a:spcBef>
                          <a:spcPts val="0"/>
                        </a:spcBef>
                        <a:spcAft>
                          <a:spcPts val="0"/>
                        </a:spcAft>
                      </a:pPr>
                      <a:r>
                        <a:rPr lang="en-US" sz="1800" b="1" kern="1200" dirty="0">
                          <a:solidFill>
                            <a:schemeClr val="tx1"/>
                          </a:solidFill>
                          <a:effectLst/>
                          <a:latin typeface="+mn-lt"/>
                          <a:ea typeface="+mn-ea"/>
                          <a:cs typeface="Times New Roman" panose="02020603050405020304" pitchFamily="18" charset="0"/>
                        </a:rPr>
                        <a:t>7) Restricted or Special Use Airspace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gn="l" defTabSz="914400" rtl="0" eaLnBrk="1" latinLnBrk="0" hangingPunct="1">
                        <a:lnSpc>
                          <a:spcPct val="106000"/>
                        </a:lnSpc>
                        <a:spcBef>
                          <a:spcPts val="0"/>
                        </a:spcBef>
                        <a:spcAft>
                          <a:spcPts val="0"/>
                        </a:spcAft>
                        <a:buSzPct val="75000"/>
                        <a:buFont typeface="Symbol" panose="05050102010706020507" pitchFamily="18" charset="2"/>
                        <a:buChar char=""/>
                      </a:pPr>
                      <a:r>
                        <a:rPr lang="en-US" sz="1600" kern="1200" dirty="0">
                          <a:solidFill>
                            <a:schemeClr val="tx1"/>
                          </a:solidFill>
                          <a:effectLst/>
                          <a:latin typeface="+mn-lt"/>
                          <a:ea typeface="+mn-ea"/>
                          <a:cs typeface="Times New Roman" panose="02020603050405020304" pitchFamily="18" charset="0"/>
                        </a:rPr>
                        <a:t>Prohibited Areas P-40, P-56, and the Special Flight Rules Area (SFRA) for Washington, DC</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214863"/>
                  </a:ext>
                </a:extLst>
              </a:tr>
              <a:tr h="37344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8) ATC Delays</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gn="l" defTabSz="914400" rtl="0" eaLnBrk="1" latinLnBrk="0" hangingPunct="1">
                        <a:lnSpc>
                          <a:spcPct val="106000"/>
                        </a:lnSpc>
                        <a:spcBef>
                          <a:spcPts val="0"/>
                        </a:spcBef>
                        <a:spcAft>
                          <a:spcPts val="0"/>
                        </a:spcAft>
                        <a:buSzPct val="75000"/>
                        <a:buFont typeface="Symbol" panose="05050102010706020507" pitchFamily="18" charset="2"/>
                        <a:buChar char=""/>
                      </a:pPr>
                      <a:r>
                        <a:rPr lang="en-US" sz="1600" kern="1200" dirty="0">
                          <a:solidFill>
                            <a:schemeClr val="tx1"/>
                          </a:solidFill>
                          <a:effectLst/>
                          <a:latin typeface="+mn-lt"/>
                          <a:ea typeface="+mn-ea"/>
                          <a:cs typeface="Times New Roman" panose="02020603050405020304" pitchFamily="18" charset="0"/>
                        </a:rPr>
                        <a:t>ATC delays and/or flow control advisories </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5671"/>
                  </a:ext>
                </a:extLst>
              </a:tr>
            </a:tbl>
          </a:graphicData>
        </a:graphic>
      </p:graphicFrame>
    </p:spTree>
    <p:extLst>
      <p:ext uri="{BB962C8B-B14F-4D97-AF65-F5344CB8AC3E}">
        <p14:creationId xmlns:p14="http://schemas.microsoft.com/office/powerpoint/2010/main" val="120824150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5YDFD77UPU3F-311-1776</_dlc_DocId>
    <_dlc_DocIdUrl xmlns="04289566-cf42-4ce7-aa7c-2469c3d4502e">
      <Url>https://avssp.faa.gov/avs/afsfaast/_layouts/15/DocIdRedir.aspx?ID=5YDFD77UPU3F-311-1776</Url>
      <Description>5YDFD77UPU3F-311-1776</Description>
    </_dlc_DocIdUrl>
    <IconOverlay xmlns="http://schemas.microsoft.com/sharepoint/v4" xsi:nil="true"/>
  </documentManagement>
</p:properties>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F811D801-A96F-4D00-93AE-7F3C916ED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0B80675E-01F7-49AA-B61E-EE85CFCAD03B}">
  <ds:schemaRefs>
    <ds:schemaRef ds:uri="http://schemas.microsoft.com/office/infopath/2007/PartnerControls"/>
    <ds:schemaRef ds:uri="http://purl.org/dc/terms/"/>
    <ds:schemaRef ds:uri="http://schemas.microsoft.com/office/2006/documentManagement/types"/>
    <ds:schemaRef ds:uri="http://schemas.microsoft.com/sharepoint/v4"/>
    <ds:schemaRef ds:uri="http://schemas.openxmlformats.org/package/2006/metadata/core-properties"/>
    <ds:schemaRef ds:uri="http://purl.org/dc/elements/1.1/"/>
    <ds:schemaRef ds:uri="04289566-cf42-4ce7-aa7c-2469c3d4502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14458</TotalTime>
  <Words>5306</Words>
  <Application>Microsoft Office PowerPoint</Application>
  <PresentationFormat>Widescreen</PresentationFormat>
  <Paragraphs>663</Paragraphs>
  <Slides>40</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ＭＳ Ｐゴシック</vt:lpstr>
      <vt:lpstr>Arial</vt:lpstr>
      <vt:lpstr>Calibri</vt:lpstr>
      <vt:lpstr>Helvetica Neue Medium</vt:lpstr>
      <vt:lpstr>Symbol</vt:lpstr>
      <vt:lpstr>Times New Roman</vt:lpstr>
      <vt:lpstr>1_Custom Design</vt:lpstr>
      <vt:lpstr>2_Custom Design</vt:lpstr>
      <vt:lpstr>The National FAA Safety Team Presents</vt:lpstr>
      <vt:lpstr>Welcome</vt:lpstr>
      <vt:lpstr>Overview  </vt:lpstr>
      <vt:lpstr>Resources</vt:lpstr>
      <vt:lpstr>AC 91-92 Pilot’s Guide to a Preflight Briefing</vt:lpstr>
      <vt:lpstr>Weather analysis and decision making are big parts of our job.</vt:lpstr>
      <vt:lpstr>Preflight to tie down</vt:lpstr>
      <vt:lpstr>Pre-flight Self-Briefing</vt:lpstr>
      <vt:lpstr>Pre-flight Know Before You Go</vt:lpstr>
      <vt:lpstr>Sample Pre-flight Self-Briefing Resources</vt:lpstr>
      <vt:lpstr>In-flight Weather Sources</vt:lpstr>
      <vt:lpstr>In-flight Weather Service Products – Radio or Datalink</vt:lpstr>
      <vt:lpstr>In-flight Weather Sources</vt:lpstr>
      <vt:lpstr>ADS-B – In Applications</vt:lpstr>
      <vt:lpstr>ADS-R </vt:lpstr>
      <vt:lpstr>TIS-B</vt:lpstr>
      <vt:lpstr>Caution</vt:lpstr>
      <vt:lpstr>FIS-B</vt:lpstr>
      <vt:lpstr>FIS-B Products</vt:lpstr>
      <vt:lpstr>In-flight Weather Sources</vt:lpstr>
      <vt:lpstr>In-flight Weather Sources</vt:lpstr>
      <vt:lpstr>ASOS Information</vt:lpstr>
      <vt:lpstr>AWOS Information</vt:lpstr>
      <vt:lpstr>Airborne Weather Radar</vt:lpstr>
      <vt:lpstr>Airborne Weather Radar</vt:lpstr>
      <vt:lpstr>Strike Finder &amp; Storm Scope</vt:lpstr>
      <vt:lpstr>Portable ADS-B Receivers</vt:lpstr>
      <vt:lpstr>XM Weather</vt:lpstr>
      <vt:lpstr>Air Traffic Control</vt:lpstr>
      <vt:lpstr>Cautions &amp; Tips</vt:lpstr>
      <vt:lpstr>Proficiency training works!</vt:lpstr>
      <vt:lpstr>Proficiency Training Works</vt:lpstr>
      <vt:lpstr>Why WINGS?</vt:lpstr>
      <vt:lpstr>WINGS Also Means Chances to WIN $$$</vt:lpstr>
      <vt:lpstr>The Paul &amp; Fran Burger 2019                 WINGS $10,000 Sweepstakes </vt:lpstr>
      <vt:lpstr>References</vt:lpstr>
      <vt:lpstr>References</vt:lpstr>
      <vt:lpstr>Questions?</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563</cp:revision>
  <dcterms:created xsi:type="dcterms:W3CDTF">2005-01-28T20:32:53Z</dcterms:created>
  <dcterms:modified xsi:type="dcterms:W3CDTF">2020-07-07T17:57:30Z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0c6d17ac-2f9f-4a46-8fe2-f8903fc01630</vt:lpwstr>
  </property>
</Properties>
</file>