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7"/>
  </p:notesMasterIdLst>
  <p:handoutMasterIdLst>
    <p:handoutMasterId r:id="rId28"/>
  </p:handoutMasterIdLst>
  <p:sldIdLst>
    <p:sldId id="273" r:id="rId7"/>
    <p:sldId id="309" r:id="rId8"/>
    <p:sldId id="330" r:id="rId9"/>
    <p:sldId id="329" r:id="rId10"/>
    <p:sldId id="315" r:id="rId11"/>
    <p:sldId id="316" r:id="rId12"/>
    <p:sldId id="317" r:id="rId13"/>
    <p:sldId id="318" r:id="rId14"/>
    <p:sldId id="319" r:id="rId15"/>
    <p:sldId id="324" r:id="rId16"/>
    <p:sldId id="320" r:id="rId17"/>
    <p:sldId id="321" r:id="rId18"/>
    <p:sldId id="326" r:id="rId19"/>
    <p:sldId id="328" r:id="rId20"/>
    <p:sldId id="322" r:id="rId21"/>
    <p:sldId id="323" r:id="rId22"/>
    <p:sldId id="290" r:id="rId23"/>
    <p:sldId id="325" r:id="rId24"/>
    <p:sldId id="291" r:id="rId25"/>
    <p:sldId id="327" r:id="rId26"/>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309"/>
            <p14:sldId id="330"/>
            <p14:sldId id="329"/>
            <p14:sldId id="315"/>
            <p14:sldId id="316"/>
            <p14:sldId id="317"/>
            <p14:sldId id="318"/>
            <p14:sldId id="319"/>
            <p14:sldId id="324"/>
            <p14:sldId id="320"/>
            <p14:sldId id="321"/>
            <p14:sldId id="326"/>
            <p14:sldId id="328"/>
            <p14:sldId id="322"/>
            <p14:sldId id="323"/>
            <p14:sldId id="290"/>
            <p14:sldId id="325"/>
            <p14:sldId id="291"/>
            <p14:sldId id="327"/>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2180" autoAdjust="0"/>
  </p:normalViewPr>
  <p:slideViewPr>
    <p:cSldViewPr snapToGrid="0">
      <p:cViewPr varScale="1">
        <p:scale>
          <a:sx n="75" d="100"/>
          <a:sy n="75" d="100"/>
        </p:scale>
        <p:origin x="1986" y="60"/>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2020/11/27-179(I)PP</a:t>
            </a:r>
            <a:r>
              <a:rPr lang="en-US" dirty="0" smtClean="0"/>
              <a:t> </a:t>
            </a:r>
            <a:r>
              <a:rPr lang="en-US" dirty="0" smtClean="0">
                <a:latin typeface="Times New Roman" pitchFamily="18" charset="0"/>
                <a:ea typeface="ＭＳ Ｐゴシック" pitchFamily="34" charset="-128"/>
              </a:rPr>
              <a:t>Original Author: J. Steuernagle July 2014 POC K CloverAFS-850 Operations Lead Office 562-888-2020 revised by J Steuernagle Nov 2019.</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Engine Maintenance and Performance Monitoring</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a:t>
            </a:r>
            <a:r>
              <a:rPr lang="en-US" i="0" smtClean="0">
                <a:latin typeface="Times New Roman" pitchFamily="18" charset="0"/>
                <a:ea typeface="ＭＳ Ｐゴシック" pitchFamily="34" charset="-128"/>
              </a:rPr>
              <a:t>of slides </a:t>
            </a:r>
            <a:r>
              <a:rPr lang="en-US" i="0" dirty="0" smtClean="0">
                <a:latin typeface="Times New Roman" pitchFamily="18" charset="0"/>
                <a:ea typeface="ＭＳ Ｐゴシック" pitchFamily="34" charset="-128"/>
              </a:rPr>
              <a:t>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Here’s just one example of the information available in one small box.  This example</a:t>
            </a:r>
            <a:r>
              <a:rPr lang="en-US" baseline="0" dirty="0" smtClean="0"/>
              <a:t> doesn’t include recording capability but it’s certainly one-stop shopping for engine information.</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263338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31788" y="696913"/>
            <a:ext cx="6197600" cy="34861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don’t forget basic instrumentation such as Air Speed Indicators, Attitude Indicators, Angle of Attack, Manifold Pressure, RPM, and G indicators – all of which give immediate feedback as to whether design limitations have or are about to be exceeded.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C9C38CB-8FFC-4AE5-A437-70503C838C7B}" type="slidenum">
              <a:rPr lang="en-US" sz="1200">
                <a:solidFill>
                  <a:prstClr val="black"/>
                </a:solidFill>
                <a:latin typeface="Times New Roman" pitchFamily="18" charset="0"/>
              </a:rPr>
              <a:pPr eaLnBrk="1" hangingPunct="1"/>
              <a:t>11</a:t>
            </a:fld>
            <a:endParaRPr lang="en-US" sz="1200">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31788" y="696913"/>
            <a:ext cx="6197600" cy="34861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At present GA FDM Technology ranges from a little less than $10,000.00 to more than $20,000.00 but as competition and equipage increase, prices are expected to fall.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FD8884B-8044-4F24-A232-FE700D032072}" type="slidenum">
              <a:rPr lang="en-US" sz="1200">
                <a:solidFill>
                  <a:prstClr val="black"/>
                </a:solidFill>
                <a:latin typeface="Times New Roman" pitchFamily="18" charset="0"/>
              </a:rPr>
              <a:pPr eaLnBrk="1" hangingPunct="1"/>
              <a:t>12</a:t>
            </a:fld>
            <a:endParaRPr lang="en-US" sz="1200">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already seeing multi-sensor</a:t>
            </a:r>
            <a:r>
              <a:rPr lang="en-US" baseline="0" dirty="0" smtClean="0"/>
              <a:t> analysis programs on high-end GA aircraft.  Here we see a graphic representation of landing performance by airport.  With integrated performance, navigation, and route information almost anything is possible.  In this case the aircraft operator can adjust Company Operations and Pilot Training programs to ensure safe landing</a:t>
            </a:r>
            <a:br>
              <a:rPr lang="en-US" baseline="0" dirty="0" smtClean="0"/>
            </a:br>
            <a:r>
              <a:rPr lang="en-US" baseline="0" dirty="0" smtClean="0"/>
              <a:t>performance at each destination. </a:t>
            </a:r>
          </a:p>
          <a:p>
            <a:endParaRPr lang="en-US" baseline="0" dirty="0" smtClean="0"/>
          </a:p>
          <a:p>
            <a:r>
              <a:rPr lang="en-US" baseline="0" dirty="0" smtClean="0"/>
              <a:t>Documenting your landing performance manually can yield the same result.  If you find you’re consistently landing long or short, you can adjust your approaches to land on the sweet spot.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3627631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interesting to consider all of the flight data required to carry out a successful autonomous landing. </a:t>
            </a:r>
            <a:r>
              <a:rPr lang="en-US" dirty="0" smtClean="0"/>
              <a:t>Auto</a:t>
            </a:r>
            <a:r>
              <a:rPr lang="en-US" baseline="0" dirty="0" smtClean="0"/>
              <a:t> landing systems are already making their way into some GA aircraft now </a:t>
            </a:r>
            <a:br>
              <a:rPr lang="en-US" baseline="0" dirty="0" smtClean="0"/>
            </a:br>
            <a:r>
              <a:rPr lang="en-US" baseline="0" dirty="0" smtClean="0"/>
              <a:t>and, over time, they’ll become available in lower-priced platforms.   Those same data can be useful in refining your aircraft control right now.  We are certainly in an age of innovation where information, technology, and pilot performance combine to make flying safer than ever before.  Soon performance data will be automatically collected, processed, and made available to GA pilots.</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481445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31788" y="696913"/>
            <a:ext cx="61976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the meantime, we urge you to consider the information that’s already available on every flight.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71AEAC4-10F8-445D-9270-07690A3CA268}" type="slidenum">
              <a:rPr lang="en-US" sz="1200">
                <a:solidFill>
                  <a:prstClr val="black"/>
                </a:solidFill>
                <a:latin typeface="Times New Roman" pitchFamily="18" charset="0"/>
              </a:rPr>
              <a:pPr eaLnBrk="1" hangingPunct="1"/>
              <a:t>15</a:t>
            </a:fld>
            <a:endParaRPr lang="en-US" sz="1200">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31788" y="696913"/>
            <a:ext cx="6197600" cy="34861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a:p>
            <a:endParaRPr lang="en-US" i="1" dirty="0" smtClean="0">
              <a:latin typeface="Times New Roman" pitchFamily="18" charset="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2AD0863-F2A8-4ECD-99B2-BB412ACA917C}" type="slidenum">
              <a:rPr lang="en-US" sz="1200">
                <a:solidFill>
                  <a:prstClr val="black"/>
                </a:solidFill>
                <a:latin typeface="Times New Roman" pitchFamily="18" charset="0"/>
              </a:rPr>
              <a:pPr eaLnBrk="1" hangingPunct="1"/>
              <a:t>16</a:t>
            </a:fld>
            <a:endParaRPr lang="en-US" sz="1200">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 AMT Awards program encourages AMTs and employers to take advantage of initial and recurrent training by issuing awards based on training received in one calendar year.</a:t>
            </a:r>
          </a:p>
          <a:p>
            <a:endParaRPr lang="en-US" dirty="0" smtClean="0">
              <a:latin typeface="Times New Roman" pitchFamily="18" charset="0"/>
            </a:endParaRPr>
          </a:p>
          <a:p>
            <a:r>
              <a:rPr lang="en-US" dirty="0" smtClean="0">
                <a:latin typeface="Times New Roman" pitchFamily="18" charset="0"/>
              </a:rPr>
              <a:t>The program has several levels, or phases, of recognition for both you and your employer. You can obtain an FAA Certificate of Training upon successful completion of the program requirements. Employers can obtain a Gold or Diamond Award of Excellence yearly depending on the percentage of their employees receiving awards. </a:t>
            </a:r>
          </a:p>
          <a:p>
            <a:endParaRPr lang="en-US" dirty="0" smtClean="0">
              <a:latin typeface="Times New Roman" pitchFamily="18" charset="0"/>
            </a:endParaRPr>
          </a:p>
          <a:p>
            <a:r>
              <a:rPr lang="en-US" dirty="0" smtClean="0">
                <a:latin typeface="Times New Roman" pitchFamily="18" charset="0"/>
              </a:rPr>
              <a:t>Training earned toward an AMT Award falls into one of two categories; Mandatory Core Training and Eligible Training.</a:t>
            </a:r>
          </a:p>
          <a:p>
            <a:endParaRPr lang="en-US" dirty="0" smtClean="0">
              <a:latin typeface="Times New Roman" pitchFamily="18" charset="0"/>
            </a:endParaRPr>
          </a:p>
          <a:p>
            <a:r>
              <a:rPr lang="en-US" dirty="0" smtClean="0">
                <a:latin typeface="Times New Roman" pitchFamily="18" charset="0"/>
              </a:rPr>
              <a:t>Mandatory Core Training is one or more on-line training courses, depending on FAA evaluation of training needs. The Core Training course(s) can be located and completed in the Aviation Learning Center at FAASafety.gov.</a:t>
            </a:r>
          </a:p>
          <a:p>
            <a:endParaRPr lang="en-US" dirty="0" smtClean="0">
              <a:latin typeface="Times New Roman" pitchFamily="18" charset="0"/>
            </a:endParaRPr>
          </a:p>
          <a:p>
            <a:r>
              <a:rPr lang="en-US" dirty="0" smtClean="0">
                <a:latin typeface="Times New Roman" pitchFamily="18" charset="0"/>
              </a:rPr>
              <a:t>Eligible Training is the hourly training that can be credited toward an individual AMT Certificate of Training. This training must be aviation maintenance career related training.</a:t>
            </a:r>
          </a:p>
          <a:p>
            <a:endParaRPr lang="en-US" dirty="0" smtClean="0">
              <a:latin typeface="Times New Roman" pitchFamily="18" charset="0"/>
            </a:endParaRPr>
          </a:p>
          <a:p>
            <a:r>
              <a:rPr lang="en-US" dirty="0" smtClean="0">
                <a:latin typeface="Times New Roman" pitchFamily="18" charset="0"/>
              </a:rPr>
              <a:t>Be sure to document your achievement in the AMT</a:t>
            </a:r>
            <a:r>
              <a:rPr lang="en-US" baseline="0" dirty="0" smtClean="0">
                <a:latin typeface="Times New Roman" pitchFamily="18" charset="0"/>
              </a:rPr>
              <a:t> Awards Program</a:t>
            </a:r>
            <a:r>
              <a:rPr lang="en-US" dirty="0" smtClean="0">
                <a:latin typeface="Times New Roman" pitchFamily="18" charset="0"/>
              </a:rPr>
              <a:t>.  It’s a great way to stay on top of your game</a:t>
            </a:r>
            <a:r>
              <a:rPr lang="en-US" baseline="0" dirty="0" smtClean="0">
                <a:latin typeface="Times New Roman" pitchFamily="18" charset="0"/>
              </a:rPr>
              <a:t> and keep stay proficient.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57409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31788" y="696913"/>
            <a:ext cx="6197600" cy="348615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Times New Roman" pitchFamily="18" charset="0"/>
                <a:ea typeface="ＭＳ Ｐゴシック" pitchFamily="34" charset="-128"/>
              </a:rPr>
              <a:t>Presentation Note: </a:t>
            </a:r>
            <a:r>
              <a:rPr lang="en-US" i="1"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smtClean="0">
              <a:latin typeface="Times New Roman" pitchFamily="18" charset="0"/>
              <a:ea typeface="ＭＳ Ｐゴシック" pitchFamily="34" charset="-128"/>
            </a:endParaRPr>
          </a:p>
          <a:p>
            <a:r>
              <a:rPr lang="en-US" i="1" smtClean="0">
                <a:latin typeface="Times New Roman" pitchFamily="18" charset="0"/>
                <a:ea typeface="ＭＳ Ｐゴシック" pitchFamily="34" charset="-128"/>
              </a:rPr>
              <a:t>You can add slides after this one to fit your situation. </a:t>
            </a:r>
          </a:p>
          <a:p>
            <a:endParaRPr lang="en-US" b="1" i="1" smtClean="0">
              <a:latin typeface="Times New Roman" pitchFamily="18" charset="0"/>
              <a:ea typeface="ＭＳ Ｐゴシック" pitchFamily="34" charset="-128"/>
            </a:endParaRPr>
          </a:p>
          <a:p>
            <a:r>
              <a:rPr lang="en-US" b="1" smtClean="0">
                <a:latin typeface="Times New Roman" pitchFamily="18" charset="0"/>
                <a:ea typeface="ＭＳ Ｐゴシック" pitchFamily="34" charset="-128"/>
              </a:rPr>
              <a:t>(Next Slide) </a:t>
            </a:r>
            <a:endParaRPr lang="en-US" i="1" smtClean="0">
              <a:latin typeface="Times New Roman" pitchFamily="18" charset="0"/>
              <a:ea typeface="ＭＳ Ｐゴシック" pitchFamily="34" charset="-128"/>
            </a:endParaRPr>
          </a:p>
          <a:p>
            <a:endParaRPr lang="en-US" i="1" smtClean="0">
              <a:latin typeface="Times New Roman" pitchFamily="18" charset="0"/>
              <a:ea typeface="ＭＳ Ｐゴシック" pitchFamily="34" charset="-128"/>
            </a:endParaRPr>
          </a:p>
          <a:p>
            <a:endParaRPr lang="en-US" i="1" smtClean="0">
              <a:latin typeface="Times New Roman" pitchFamily="18"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8DB3127-956E-49BE-A701-9A7B9C56E6E9}" type="slidenum">
              <a:rPr lang="en-US" sz="1200">
                <a:solidFill>
                  <a:prstClr val="black"/>
                </a:solidFill>
                <a:latin typeface="Times New Roman" pitchFamily="18" charset="0"/>
              </a:rPr>
              <a:pPr eaLnBrk="1" hangingPunct="1"/>
              <a:t>2</a:t>
            </a:fld>
            <a:endParaRPr lang="en-US" sz="1200">
              <a:solidFill>
                <a:prstClr val="black"/>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20</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97144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1788" y="696913"/>
            <a:ext cx="61976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Recently, the</a:t>
            </a:r>
            <a:r>
              <a:rPr lang="en-US" baseline="0" dirty="0" smtClean="0">
                <a:latin typeface="Times New Roman" pitchFamily="18" charset="0"/>
                <a:ea typeface="ＭＳ Ｐゴシック" pitchFamily="34" charset="-128"/>
              </a:rPr>
              <a:t> GAJSC System/Component Failure Work Group identified released Safety Enhancements dealing with Engine Maintenance and Flight Data Monitoring.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 want to take just a few minutes to talk about best practices for reciprocating</a:t>
            </a:r>
            <a:r>
              <a:rPr lang="en-US" baseline="0" dirty="0" smtClean="0">
                <a:latin typeface="Times New Roman" pitchFamily="18" charset="0"/>
                <a:ea typeface="ＭＳ Ｐゴシック" pitchFamily="34" charset="-128"/>
              </a:rPr>
              <a:t> engine maintenance and operation, and</a:t>
            </a:r>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safety</a:t>
            </a:r>
            <a:r>
              <a:rPr lang="en-US" baseline="0" dirty="0" smtClean="0">
                <a:latin typeface="Times New Roman" pitchFamily="18" charset="0"/>
                <a:ea typeface="ＭＳ Ｐゴシック" pitchFamily="34" charset="-128"/>
              </a:rPr>
              <a:t> benefits of </a:t>
            </a:r>
            <a:r>
              <a:rPr lang="en-US" dirty="0" smtClean="0">
                <a:latin typeface="Times New Roman" pitchFamily="18" charset="0"/>
                <a:ea typeface="ＭＳ Ｐゴシック" pitchFamily="34" charset="-128"/>
              </a:rPr>
              <a:t>Flight Data Monitoring – a technology and process that’s now coming to General Aviation.</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We’ll look at present &amp; future FDM</a:t>
            </a:r>
            <a:r>
              <a:rPr lang="en-US" baseline="0" dirty="0" smtClean="0">
                <a:latin typeface="Times New Roman" pitchFamily="18" charset="0"/>
                <a:ea typeface="ＭＳ Ｐゴシック" pitchFamily="34" charset="-128"/>
              </a:rPr>
              <a:t> technologies, </a:t>
            </a:r>
            <a:r>
              <a:rPr lang="en-US" dirty="0" smtClean="0">
                <a:latin typeface="Times New Roman" pitchFamily="18" charset="0"/>
                <a:ea typeface="ＭＳ Ｐゴシック" pitchFamily="34" charset="-128"/>
              </a:rPr>
              <a:t>and we’ll talk about how to use FDM today.</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813442C-615A-4D2C-8948-4E9807151571}" type="slidenum">
              <a:rPr lang="en-US" sz="1200">
                <a:solidFill>
                  <a:prstClr val="black"/>
                </a:solidFill>
                <a:latin typeface="Times New Roman" pitchFamily="18" charset="0"/>
              </a:rPr>
              <a:pPr eaLnBrk="1" hangingPunct="1"/>
              <a:t>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99627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Pilots Operating Handbook will</a:t>
            </a:r>
            <a:r>
              <a:rPr lang="en-US" baseline="0" dirty="0" smtClean="0"/>
              <a:t> help you to predict your aircrafts’ performance </a:t>
            </a:r>
            <a:r>
              <a:rPr lang="en-US" dirty="0" smtClean="0"/>
              <a:t> but only by monitoring your personal performance can you know what to expect.</a:t>
            </a:r>
            <a:r>
              <a:rPr lang="en-US" baseline="0" dirty="0" smtClean="0"/>
              <a:t>  Comparing your performance with the POH will enable you to develop accurate performance predictions and reasonable performance expectations.  Changes in aircraft performance can presage developing mechanical issues.  Taken together that adds up to safer flight operations.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368108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31788" y="696913"/>
            <a:ext cx="6197600" cy="34861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Flight data monitoring has been around since before the jet age and modern airplanes make extensive use of the technology.  Systems</a:t>
            </a:r>
            <a:r>
              <a:rPr lang="en-US" baseline="0" dirty="0" smtClean="0">
                <a:latin typeface="Times New Roman" pitchFamily="18" charset="0"/>
                <a:ea typeface="ＭＳ Ｐゴシック" pitchFamily="34" charset="-128"/>
              </a:rPr>
              <a:t> comprised of sensors, computer hardware, and software </a:t>
            </a:r>
            <a:r>
              <a:rPr lang="en-US" dirty="0" smtClean="0">
                <a:latin typeface="Times New Roman" pitchFamily="18" charset="0"/>
                <a:ea typeface="ＭＳ Ｐゴシック" pitchFamily="34" charset="-128"/>
              </a:rPr>
              <a:t>acquire and archive flight data for use in trend analysis and investigations</a:t>
            </a:r>
            <a:r>
              <a:rPr lang="en-US" baseline="0" dirty="0" smtClean="0">
                <a:latin typeface="Times New Roman" pitchFamily="18" charset="0"/>
                <a:ea typeface="ＭＳ Ｐゴシック" pitchFamily="34" charset="-128"/>
              </a:rPr>
              <a:t> of accidents and incidents.  </a:t>
            </a:r>
            <a:r>
              <a:rPr lang="en-US" dirty="0" smtClean="0">
                <a:latin typeface="Times New Roman" pitchFamily="18" charset="0"/>
                <a:ea typeface="ＭＳ Ｐゴシック" pitchFamily="34" charset="-128"/>
              </a:rPr>
              <a: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09E912-B17E-4C38-869E-A6B28C97E642}" type="slidenum">
              <a:rPr lang="en-US" sz="1200">
                <a:solidFill>
                  <a:prstClr val="black"/>
                </a:solidFill>
                <a:latin typeface="Times New Roman" pitchFamily="18" charset="0"/>
              </a:rPr>
              <a:pPr eaLnBrk="1" hangingPunct="1"/>
              <a:t>5</a:t>
            </a:fld>
            <a:endParaRPr lang="en-US" sz="120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31788" y="696913"/>
            <a:ext cx="6197600" cy="348615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its’ simplest form, FDM consists of a cockpit voice recorder that records at least the most recent 15 minutes of crew conversations, and a flight data recorder that preserves such things as engine parameters, control position, heading, altitude, and airspeed data.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equipment and processes to acquire and distribute the data are collectively known as Flight Operational Quality Assurance or </a:t>
            </a:r>
            <a:r>
              <a:rPr lang="en-US" b="1" dirty="0" smtClean="0">
                <a:latin typeface="Times New Roman" pitchFamily="18" charset="0"/>
                <a:ea typeface="ＭＳ Ｐゴシック" pitchFamily="34" charset="-128"/>
              </a:rPr>
              <a:t>FOQA </a:t>
            </a:r>
            <a:r>
              <a:rPr lang="en-US" dirty="0" smtClean="0">
                <a:latin typeface="Times New Roman" pitchFamily="18" charset="0"/>
                <a:ea typeface="ＭＳ Ｐゴシック" pitchFamily="34" charset="-128"/>
              </a:rPr>
              <a:t>(pronounced: </a:t>
            </a:r>
            <a:r>
              <a:rPr lang="en-US" b="1" dirty="0" err="1" smtClean="0">
                <a:latin typeface="Times New Roman" pitchFamily="18" charset="0"/>
                <a:ea typeface="ＭＳ Ｐゴシック" pitchFamily="34" charset="-128"/>
              </a:rPr>
              <a:t>Fohqua</a:t>
            </a:r>
            <a:r>
              <a:rPr lang="en-US" dirty="0" smtClean="0">
                <a:latin typeface="Times New Roman" pitchFamily="18" charset="0"/>
                <a:ea typeface="ＭＳ Ｐゴシック" pitchFamily="34" charset="-128"/>
              </a:rPr>
              <a:t>)</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But this equipment is only for the big guys right?  General Aviation aircraft don’t have anything like this ……………………. Or do they?</a:t>
            </a:r>
            <a:endParaRPr lang="en-US" b="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36C39AF-5418-4CF1-9D58-DEAFC965A5F8}" type="slidenum">
              <a:rPr lang="en-US" sz="1200">
                <a:solidFill>
                  <a:prstClr val="black"/>
                </a:solidFill>
                <a:latin typeface="Times New Roman" pitchFamily="18" charset="0"/>
              </a:rPr>
              <a:pPr eaLnBrk="1" hangingPunct="1"/>
              <a:t>6</a:t>
            </a:fld>
            <a:endParaRPr lang="en-US" sz="120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While it’s true that most GA aircraft don’t have dedicated automatic flight data recording devices now; we will be able to enjoy the benefits of equipage in the future.  In the meantime it’s often surprising to see what we already have.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Manufacturers are already offering self-contained flight data and visual data recorders for GA airplanes and helicopters.  Most operators of this equipment must periodically down load and analyze the recorded data – often with the aid of dedicated computer programs.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5E32319-C295-44AA-84AC-512C54C1E11D}" type="slidenum">
              <a:rPr lang="en-US" sz="1200">
                <a:solidFill>
                  <a:prstClr val="black"/>
                </a:solidFill>
                <a:latin typeface="Times New Roman" pitchFamily="18" charset="0"/>
              </a:rPr>
              <a:pPr eaLnBrk="1" hangingPunct="1"/>
              <a:t>7</a:t>
            </a:fld>
            <a:endParaRPr lang="en-US" sz="120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Many data monitoring operations involve no automation at all.  Flight engineers used to handle the monitoring and record keeping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test pilots were expected to keep notes while flying.</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33B4905-2A8D-4325-8087-F3A2A4C68CB0}" type="slidenum">
              <a:rPr lang="en-US" sz="1200">
                <a:solidFill>
                  <a:prstClr val="black"/>
                </a:solidFill>
                <a:latin typeface="Times New Roman" pitchFamily="18" charset="0"/>
              </a:rPr>
              <a:pPr eaLnBrk="1" hangingPunct="1"/>
              <a:t>8</a:t>
            </a:fld>
            <a:endParaRPr lang="en-US" sz="1200">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GA pilots can do much the same thing by tracking engine power, fuel flow, oil temperature and pressure.  Panel mounted GPS systems and many hand held units are already capable of recording position, heading, speed, and altitude.  Some engine monitors have recording capability and many aircraft owners participate in oil analysis programs – a tool for gauging engine health and heading off expensive or, in some cases, disastrous problems.  Some aircraft – particularly helicopters are equipped with metallic chip detectors that can forecast engine and transmission failures in time to make a safe landing.</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684BDB3-5FC0-4335-94E2-4A0B607089C8}" type="slidenum">
              <a:rPr lang="en-US" sz="1200">
                <a:solidFill>
                  <a:prstClr val="black"/>
                </a:solidFill>
                <a:latin typeface="Times New Roman" pitchFamily="18" charset="0"/>
              </a:rPr>
              <a:pPr eaLnBrk="1" hangingPunct="1"/>
              <a:t>9</a:t>
            </a:fld>
            <a:endParaRPr lang="en-US" sz="120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p:nvPr>
        </p:nvSpPr>
        <p:spPr>
          <a:xfrm>
            <a:off x="307535" y="1795830"/>
            <a:ext cx="6653247" cy="1067092"/>
          </a:xfrm>
        </p:spPr>
        <p:txBody>
          <a:bodyPr/>
          <a:lstStyle>
            <a:lvl1pPr marL="0" indent="0">
              <a:buFontTx/>
              <a:buNone/>
              <a:defRPr sz="3200" baseline="0">
                <a:solidFill>
                  <a:schemeClr val="bg2"/>
                </a:solidFill>
              </a:defRPr>
            </a:lvl1pPr>
          </a:lstStyle>
          <a:p>
            <a:pPr lvl="0"/>
            <a:endParaRPr lang="en-US" noProof="0" dirty="0" smtClean="0"/>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36467" y="153924"/>
            <a:ext cx="1019565"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166256" y="4829398"/>
            <a:ext cx="6040581"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AFS-850</a:t>
            </a:r>
          </a:p>
          <a:p>
            <a:pPr>
              <a:buNone/>
            </a:pPr>
            <a:r>
              <a:rPr lang="en-US" sz="2400" i="0" baseline="0" dirty="0" smtClean="0"/>
              <a:t>National FAASTeam</a:t>
            </a:r>
          </a:p>
        </p:txBody>
      </p:sp>
      <p:pic>
        <p:nvPicPr>
          <p:cNvPr id="12" name="Picture 11" descr="aircraft performance - How can I calculate takeoff ..."/>
          <p:cNvPicPr>
            <a:picLocks noChangeAspect="1"/>
          </p:cNvPicPr>
          <p:nvPr userDrawn="1"/>
        </p:nvPicPr>
        <p:blipFill rotWithShape="1">
          <a:blip r:embed="rId4">
            <a:extLst>
              <a:ext uri="{28A0092B-C50C-407E-A947-70E740481C1C}">
                <a14:useLocalDpi xmlns:a14="http://schemas.microsoft.com/office/drawing/2010/main" val="0"/>
              </a:ext>
            </a:extLst>
          </a:blip>
          <a:srcRect l="2646" t="3510" r="875"/>
          <a:stretch/>
        </p:blipFill>
        <p:spPr>
          <a:xfrm>
            <a:off x="5955632" y="3273058"/>
            <a:ext cx="6039403" cy="29517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372"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73100" y="294092"/>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173100" y="1689504"/>
            <a:ext cx="6162386" cy="1489125"/>
          </a:xfrm>
        </p:spPr>
        <p:txBody>
          <a:bodyPr/>
          <a:lstStyle/>
          <a:p>
            <a:r>
              <a:rPr lang="en-US" dirty="0" smtClean="0"/>
              <a:t>Topic of the Month December Aircraft Performance Monitoring</a:t>
            </a:r>
          </a:p>
          <a:p>
            <a:endParaRPr lang="en-US" dirty="0" smtClean="0"/>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r>
              <a:rPr lang="en-US" sz="2400" dirty="0"/>
              <a:t>Sample of What's Available to the GA Community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7706932"/>
              </p:ext>
            </p:extLst>
          </p:nvPr>
        </p:nvGraphicFramePr>
        <p:xfrm>
          <a:off x="4429125" y="3588861"/>
          <a:ext cx="3333750" cy="274320"/>
        </p:xfrm>
        <a:graphic>
          <a:graphicData uri="http://schemas.openxmlformats.org/drawingml/2006/table">
            <a:tbl>
              <a:tblPr/>
              <a:tblGrid>
                <a:gridCol w="3333750">
                  <a:extLst>
                    <a:ext uri="{9D8B030D-6E8A-4147-A177-3AD203B41FA5}">
                      <a16:colId xmlns:a16="http://schemas.microsoft.com/office/drawing/2014/main" val="20000"/>
                    </a:ext>
                  </a:extLst>
                </a:gridCol>
              </a:tblGrid>
              <a:tr h="0">
                <a:tc>
                  <a:txBody>
                    <a:bodyPr/>
                    <a:lstStyle/>
                    <a:p>
                      <a:pPr algn="ctr"/>
                      <a:endParaRPr lang="en-US"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6" name="Picture 2" descr="http://www.aircraftspruce.com/cache/370-320-/catalog/graphics/1/10-054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649" y="1047751"/>
            <a:ext cx="2360059" cy="18115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74533" y="953870"/>
            <a:ext cx="4572000" cy="830997"/>
          </a:xfrm>
          <a:prstGeom prst="rect">
            <a:avLst/>
          </a:prstGeom>
        </p:spPr>
        <p:txBody>
          <a:bodyPr>
            <a:spAutoFit/>
          </a:bodyPr>
          <a:lstStyle/>
          <a:p>
            <a:pPr>
              <a:buNone/>
            </a:pPr>
            <a:r>
              <a:rPr lang="en-US" dirty="0"/>
              <a:t>PRIMARY ENGINE MONITOR SYSTEM</a:t>
            </a:r>
          </a:p>
        </p:txBody>
      </p:sp>
      <p:graphicFrame>
        <p:nvGraphicFramePr>
          <p:cNvPr id="7" name="Table 6"/>
          <p:cNvGraphicFramePr>
            <a:graphicFrameLocks noGrp="1"/>
          </p:cNvGraphicFramePr>
          <p:nvPr>
            <p:extLst>
              <p:ext uri="{D42A27DB-BD31-4B8C-83A1-F6EECF244321}">
                <p14:modId xmlns:p14="http://schemas.microsoft.com/office/powerpoint/2010/main" val="1127704202"/>
              </p:ext>
            </p:extLst>
          </p:nvPr>
        </p:nvGraphicFramePr>
        <p:xfrm>
          <a:off x="2088335" y="3013267"/>
          <a:ext cx="8458199" cy="2834640"/>
        </p:xfrm>
        <a:graphic>
          <a:graphicData uri="http://schemas.openxmlformats.org/drawingml/2006/table">
            <a:tbl>
              <a:tblPr/>
              <a:tblGrid>
                <a:gridCol w="2636766">
                  <a:extLst>
                    <a:ext uri="{9D8B030D-6E8A-4147-A177-3AD203B41FA5}">
                      <a16:colId xmlns:a16="http://schemas.microsoft.com/office/drawing/2014/main" val="20000"/>
                    </a:ext>
                  </a:extLst>
                </a:gridCol>
                <a:gridCol w="2927838">
                  <a:extLst>
                    <a:ext uri="{9D8B030D-6E8A-4147-A177-3AD203B41FA5}">
                      <a16:colId xmlns:a16="http://schemas.microsoft.com/office/drawing/2014/main" val="20001"/>
                    </a:ext>
                  </a:extLst>
                </a:gridCol>
                <a:gridCol w="2893595">
                  <a:extLst>
                    <a:ext uri="{9D8B030D-6E8A-4147-A177-3AD203B41FA5}">
                      <a16:colId xmlns:a16="http://schemas.microsoft.com/office/drawing/2014/main" val="20002"/>
                    </a:ext>
                  </a:extLst>
                </a:gridCol>
              </a:tblGrid>
              <a:tr h="2529840">
                <a:tc>
                  <a:txBody>
                    <a:bodyPr/>
                    <a:lstStyle/>
                    <a:p>
                      <a:pPr algn="ctr"/>
                      <a:r>
                        <a:rPr lang="en-US" dirty="0">
                          <a:effectLst/>
                        </a:rPr>
                        <a:t>RPM</a:t>
                      </a:r>
                      <a:br>
                        <a:rPr lang="en-US" dirty="0">
                          <a:effectLst/>
                        </a:rPr>
                      </a:br>
                      <a:r>
                        <a:rPr lang="en-US" dirty="0">
                          <a:effectLst/>
                        </a:rPr>
                        <a:t>M.P.</a:t>
                      </a:r>
                      <a:br>
                        <a:rPr lang="en-US" dirty="0">
                          <a:effectLst/>
                        </a:rPr>
                      </a:br>
                      <a:r>
                        <a:rPr lang="en-US" dirty="0">
                          <a:effectLst/>
                        </a:rPr>
                        <a:t>EGT/CHT Bar Graph</a:t>
                      </a:r>
                      <a:br>
                        <a:rPr lang="en-US" dirty="0">
                          <a:effectLst/>
                        </a:rPr>
                      </a:br>
                      <a:r>
                        <a:rPr lang="en-US" dirty="0">
                          <a:effectLst/>
                        </a:rPr>
                        <a:t>Oil Pressure</a:t>
                      </a:r>
                      <a:br>
                        <a:rPr lang="en-US" dirty="0">
                          <a:effectLst/>
                        </a:rPr>
                      </a:br>
                      <a:r>
                        <a:rPr lang="en-US" dirty="0">
                          <a:effectLst/>
                        </a:rPr>
                        <a:t>Oil </a:t>
                      </a:r>
                      <a:r>
                        <a:rPr lang="en-US" dirty="0" err="1">
                          <a:effectLst/>
                        </a:rPr>
                        <a:t>Tempreature</a:t>
                      </a:r>
                      <a:r>
                        <a:rPr lang="en-US" dirty="0">
                          <a:effectLst/>
                        </a:rPr>
                        <a:t/>
                      </a:r>
                      <a:br>
                        <a:rPr lang="en-US" dirty="0">
                          <a:effectLst/>
                        </a:rPr>
                      </a:br>
                      <a:r>
                        <a:rPr lang="en-US" dirty="0">
                          <a:effectLst/>
                        </a:rPr>
                        <a:t>TIT</a:t>
                      </a:r>
                      <a:br>
                        <a:rPr lang="en-US" dirty="0">
                          <a:effectLst/>
                        </a:rPr>
                      </a:br>
                      <a:r>
                        <a:rPr lang="en-US" dirty="0" err="1">
                          <a:effectLst/>
                        </a:rPr>
                        <a:t>Hyd</a:t>
                      </a:r>
                      <a:r>
                        <a:rPr lang="en-US" dirty="0">
                          <a:effectLst/>
                        </a:rPr>
                        <a:t> Pressure</a:t>
                      </a:r>
                      <a:br>
                        <a:rPr lang="en-US" dirty="0">
                          <a:effectLst/>
                        </a:rPr>
                      </a:br>
                      <a:r>
                        <a:rPr lang="en-US" dirty="0">
                          <a:effectLst/>
                        </a:rPr>
                        <a:t>C.O.</a:t>
                      </a:r>
                      <a:br>
                        <a:rPr lang="en-US" dirty="0">
                          <a:effectLst/>
                        </a:rPr>
                      </a:br>
                      <a:r>
                        <a:rPr lang="en-US" dirty="0">
                          <a:effectLst/>
                        </a:rPr>
                        <a:t>OAT</a:t>
                      </a:r>
                      <a:br>
                        <a:rPr lang="en-US" dirty="0">
                          <a:effectLst/>
                        </a:rPr>
                      </a:br>
                      <a:r>
                        <a:rPr lang="en-US" dirty="0">
                          <a:effectLst/>
                        </a:rPr>
                        <a:t>Vac.</a:t>
                      </a:r>
                    </a:p>
                  </a:txBody>
                  <a:tcPr anchor="ctr">
                    <a:lnL>
                      <a:noFill/>
                    </a:lnL>
                    <a:lnR>
                      <a:noFill/>
                    </a:lnR>
                    <a:lnT>
                      <a:noFill/>
                    </a:lnT>
                    <a:lnB>
                      <a:noFill/>
                    </a:lnB>
                  </a:tcPr>
                </a:tc>
                <a:tc>
                  <a:txBody>
                    <a:bodyPr/>
                    <a:lstStyle/>
                    <a:p>
                      <a:pPr algn="ctr"/>
                      <a:r>
                        <a:rPr lang="en-US">
                          <a:effectLst/>
                        </a:rPr>
                        <a:t>Fuel Pressure</a:t>
                      </a:r>
                      <a:br>
                        <a:rPr lang="en-US">
                          <a:effectLst/>
                        </a:rPr>
                      </a:br>
                      <a:r>
                        <a:rPr lang="en-US">
                          <a:effectLst/>
                        </a:rPr>
                        <a:t>Fuel Level</a:t>
                      </a:r>
                      <a:br>
                        <a:rPr lang="en-US">
                          <a:effectLst/>
                        </a:rPr>
                      </a:br>
                      <a:r>
                        <a:rPr lang="en-US">
                          <a:effectLst/>
                        </a:rPr>
                        <a:t>Fuel Flow</a:t>
                      </a:r>
                      <a:br>
                        <a:rPr lang="en-US">
                          <a:effectLst/>
                        </a:rPr>
                      </a:br>
                      <a:r>
                        <a:rPr lang="en-US">
                          <a:effectLst/>
                        </a:rPr>
                        <a:t>Fuel Remaning</a:t>
                      </a:r>
                      <a:br>
                        <a:rPr lang="en-US">
                          <a:effectLst/>
                        </a:rPr>
                      </a:br>
                      <a:r>
                        <a:rPr lang="en-US">
                          <a:effectLst/>
                        </a:rPr>
                        <a:t>Fuel Used</a:t>
                      </a:r>
                      <a:br>
                        <a:rPr lang="en-US">
                          <a:effectLst/>
                        </a:rPr>
                      </a:br>
                      <a:r>
                        <a:rPr lang="en-US">
                          <a:effectLst/>
                        </a:rPr>
                        <a:t>Fuel -GPS Related Data</a:t>
                      </a:r>
                      <a:br>
                        <a:rPr lang="en-US">
                          <a:effectLst/>
                        </a:rPr>
                      </a:br>
                      <a:r>
                        <a:rPr lang="en-US">
                          <a:effectLst/>
                        </a:rPr>
                        <a:t>Low Fuel Alarm</a:t>
                      </a:r>
                      <a:br>
                        <a:rPr lang="en-US">
                          <a:effectLst/>
                        </a:rPr>
                      </a:br>
                      <a:r>
                        <a:rPr lang="en-US">
                          <a:effectLst/>
                        </a:rPr>
                        <a:t>Recurring Fuel Alarm</a:t>
                      </a:r>
                      <a:br>
                        <a:rPr lang="en-US">
                          <a:effectLst/>
                        </a:rPr>
                      </a:br>
                      <a:r>
                        <a:rPr lang="en-US">
                          <a:effectLst/>
                        </a:rPr>
                        <a:t>Volts</a:t>
                      </a:r>
                      <a:br>
                        <a:rPr lang="en-US">
                          <a:effectLst/>
                        </a:rPr>
                      </a:br>
                      <a:r>
                        <a:rPr lang="en-US">
                          <a:effectLst/>
                        </a:rPr>
                        <a:t>Amps</a:t>
                      </a:r>
                    </a:p>
                  </a:txBody>
                  <a:tcPr anchor="ctr">
                    <a:lnL>
                      <a:noFill/>
                    </a:lnL>
                    <a:lnR>
                      <a:noFill/>
                    </a:lnR>
                    <a:lnT>
                      <a:noFill/>
                    </a:lnT>
                    <a:lnB>
                      <a:noFill/>
                    </a:lnB>
                  </a:tcPr>
                </a:tc>
                <a:tc>
                  <a:txBody>
                    <a:bodyPr/>
                    <a:lstStyle/>
                    <a:p>
                      <a:pPr algn="ctr"/>
                      <a:r>
                        <a:rPr lang="en-US" dirty="0">
                          <a:effectLst/>
                        </a:rPr>
                        <a:t>Flight Timer</a:t>
                      </a:r>
                      <a:br>
                        <a:rPr lang="en-US" dirty="0">
                          <a:effectLst/>
                        </a:rPr>
                      </a:br>
                      <a:r>
                        <a:rPr lang="en-US" dirty="0" err="1">
                          <a:effectLst/>
                        </a:rPr>
                        <a:t>Tach</a:t>
                      </a:r>
                      <a:r>
                        <a:rPr lang="en-US" dirty="0">
                          <a:effectLst/>
                        </a:rPr>
                        <a:t> Timer</a:t>
                      </a:r>
                      <a:br>
                        <a:rPr lang="en-US" dirty="0">
                          <a:effectLst/>
                        </a:rPr>
                      </a:br>
                      <a:r>
                        <a:rPr lang="en-US" dirty="0">
                          <a:effectLst/>
                        </a:rPr>
                        <a:t>Local Time</a:t>
                      </a:r>
                      <a:br>
                        <a:rPr lang="en-US" dirty="0">
                          <a:effectLst/>
                        </a:rPr>
                      </a:br>
                      <a:r>
                        <a:rPr lang="en-US" dirty="0">
                          <a:effectLst/>
                        </a:rPr>
                        <a:t>Zulu Time</a:t>
                      </a:r>
                      <a:br>
                        <a:rPr lang="en-US" dirty="0">
                          <a:effectLst/>
                        </a:rPr>
                      </a:br>
                      <a:r>
                        <a:rPr lang="en-US" dirty="0" err="1">
                          <a:effectLst/>
                        </a:rPr>
                        <a:t>Annuciators</a:t>
                      </a:r>
                      <a:r>
                        <a:rPr lang="en-US" dirty="0">
                          <a:effectLst/>
                        </a:rPr>
                        <a:t/>
                      </a:r>
                      <a:br>
                        <a:rPr lang="en-US" dirty="0">
                          <a:effectLst/>
                        </a:rPr>
                      </a:br>
                      <a:r>
                        <a:rPr lang="en-US" dirty="0">
                          <a:effectLst/>
                        </a:rPr>
                        <a:t>Data Recording</a:t>
                      </a:r>
                      <a:br>
                        <a:rPr lang="en-US" dirty="0">
                          <a:effectLst/>
                        </a:rPr>
                      </a:br>
                      <a:r>
                        <a:rPr lang="en-US" dirty="0">
                          <a:effectLst/>
                        </a:rPr>
                        <a:t>USB Port</a:t>
                      </a:r>
                      <a:br>
                        <a:rPr lang="en-US" dirty="0">
                          <a:effectLst/>
                        </a:rPr>
                      </a:br>
                      <a:r>
                        <a:rPr lang="en-US" dirty="0">
                          <a:effectLst/>
                        </a:rPr>
                        <a:t>External Caution Lights</a:t>
                      </a:r>
                      <a:br>
                        <a:rPr lang="en-US" dirty="0">
                          <a:effectLst/>
                        </a:rPr>
                      </a:br>
                      <a:r>
                        <a:rPr lang="en-US" dirty="0">
                          <a:effectLst/>
                        </a:rPr>
                        <a:t>And More</a:t>
                      </a:r>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56937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0A711AB-B26C-4F8A-A7C8-57CFD34DA491}" type="slidenum">
              <a:rPr lang="en-US" sz="1400">
                <a:solidFill>
                  <a:srgbClr val="FFFFFF"/>
                </a:solidFill>
                <a:latin typeface="Times New Roman" pitchFamily="18" charset="0"/>
              </a:rPr>
              <a:pPr eaLnBrk="1" hangingPunct="1"/>
              <a:t>11</a:t>
            </a:fld>
            <a:endParaRPr lang="en-US" sz="1400">
              <a:solidFill>
                <a:srgbClr val="FFFFFF"/>
              </a:solidFill>
              <a:latin typeface="Times New Roman" pitchFamily="18" charset="0"/>
            </a:endParaRPr>
          </a:p>
        </p:txBody>
      </p:sp>
      <p:sp>
        <p:nvSpPr>
          <p:cNvPr id="21507" name="Title 1"/>
          <p:cNvSpPr txBox="1">
            <a:spLocks/>
          </p:cNvSpPr>
          <p:nvPr/>
        </p:nvSpPr>
        <p:spPr bwMode="auto">
          <a:xfrm>
            <a:off x="571782" y="359150"/>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spcBef>
                <a:spcPct val="0"/>
              </a:spcBef>
              <a:buNone/>
            </a:pPr>
            <a:r>
              <a:rPr lang="en-US" sz="4000" b="1" dirty="0">
                <a:solidFill>
                  <a:srgbClr val="1D2F68"/>
                </a:solidFill>
              </a:rPr>
              <a:t>Flight Data Monitoring for GA</a:t>
            </a:r>
          </a:p>
        </p:txBody>
      </p:sp>
      <p:pic>
        <p:nvPicPr>
          <p:cNvPr id="3" name="Picture 2"/>
          <p:cNvPicPr>
            <a:picLocks noChangeAspect="1"/>
          </p:cNvPicPr>
          <p:nvPr/>
        </p:nvPicPr>
        <p:blipFill>
          <a:blip r:embed="rId3"/>
          <a:stretch>
            <a:fillRect/>
          </a:stretch>
        </p:blipFill>
        <p:spPr>
          <a:xfrm>
            <a:off x="7432676" y="1200151"/>
            <a:ext cx="1795463" cy="179546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213691" y="1449762"/>
            <a:ext cx="4578350" cy="333533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a:srcRect l="3687" t="3299" r="3840" b="3690"/>
          <a:stretch/>
        </p:blipFill>
        <p:spPr>
          <a:xfrm>
            <a:off x="8716944" y="3436536"/>
            <a:ext cx="1879043" cy="1884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5847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34" charset="-128"/>
              </a:rPr>
              <a:t>FDM Technology Cost</a:t>
            </a:r>
          </a:p>
        </p:txBody>
      </p:sp>
      <p:sp>
        <p:nvSpPr>
          <p:cNvPr id="2253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F0704C1-A78F-433A-A873-0A6A65B1C287}" type="slidenum">
              <a:rPr lang="en-US" sz="1400">
                <a:solidFill>
                  <a:srgbClr val="FFFFFF"/>
                </a:solidFill>
                <a:latin typeface="Times New Roman" pitchFamily="18" charset="0"/>
              </a:rPr>
              <a:pPr eaLnBrk="1" hangingPunct="1"/>
              <a:t>12</a:t>
            </a:fld>
            <a:endParaRPr lang="en-US" sz="1400">
              <a:solidFill>
                <a:srgbClr val="FFFFFF"/>
              </a:solidFill>
              <a:latin typeface="Times New Roman"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1" y="1349375"/>
            <a:ext cx="7851775" cy="372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9690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52" y="244280"/>
            <a:ext cx="11296651" cy="609600"/>
          </a:xfrm>
        </p:spPr>
        <p:txBody>
          <a:bodyPr/>
          <a:lstStyle/>
          <a:p>
            <a:r>
              <a:rPr lang="en-US" dirty="0" smtClean="0"/>
              <a:t>The future is now</a:t>
            </a:r>
            <a:endParaRPr lang="en-US" dirty="0"/>
          </a:p>
        </p:txBody>
      </p:sp>
      <p:pic>
        <p:nvPicPr>
          <p:cNvPr id="5" name="Content Placeholder 4"/>
          <p:cNvPicPr>
            <a:picLocks noGrp="1" noChangeAspect="1"/>
          </p:cNvPicPr>
          <p:nvPr>
            <p:ph idx="1"/>
          </p:nvPr>
        </p:nvPicPr>
        <p:blipFill>
          <a:blip r:embed="rId3"/>
          <a:stretch>
            <a:fillRect/>
          </a:stretch>
        </p:blipFill>
        <p:spPr>
          <a:xfrm>
            <a:off x="2273134" y="994557"/>
            <a:ext cx="7042950" cy="4784013"/>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spTree>
    <p:extLst>
      <p:ext uri="{BB962C8B-B14F-4D97-AF65-F5344CB8AC3E}">
        <p14:creationId xmlns:p14="http://schemas.microsoft.com/office/powerpoint/2010/main" val="1446504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472801" y="2611426"/>
            <a:ext cx="4935418" cy="283222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7" name="Picture 6" descr="Cirrus Vision Jet certified - P1 Magazi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646" y="1144460"/>
            <a:ext cx="4865600" cy="2763661"/>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bwMode="auto">
          <a:xfrm>
            <a:off x="460853" y="271420"/>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kern="0" dirty="0" smtClean="0"/>
              <a:t>The future is now</a:t>
            </a:r>
            <a:endParaRPr lang="en-US" kern="0" dirty="0"/>
          </a:p>
        </p:txBody>
      </p:sp>
    </p:spTree>
    <p:extLst>
      <p:ext uri="{BB962C8B-B14F-4D97-AF65-F5344CB8AC3E}">
        <p14:creationId xmlns:p14="http://schemas.microsoft.com/office/powerpoint/2010/main" val="304853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smtClean="0">
                <a:ea typeface="ＭＳ Ｐゴシック" pitchFamily="34" charset="-128"/>
              </a:rPr>
              <a:t>Flight Data Monitoring for GA</a:t>
            </a:r>
          </a:p>
        </p:txBody>
      </p:sp>
      <p:pic>
        <p:nvPicPr>
          <p:cNvPr id="4" name="Content Placeholder 3"/>
          <p:cNvPicPr>
            <a:picLocks noGrp="1" noChangeAspect="1"/>
          </p:cNvPicPr>
          <p:nvPr>
            <p:ph idx="1"/>
          </p:nvPr>
        </p:nvPicPr>
        <p:blipFill>
          <a:blip r:embed="rId3"/>
          <a:stretch>
            <a:fillRect/>
          </a:stretch>
        </p:blipFill>
        <p:spPr>
          <a:xfrm>
            <a:off x="1154962" y="1254951"/>
            <a:ext cx="4498975" cy="2884488"/>
          </a:xfrm>
          <a:prstGeom prst="rect">
            <a:avLst/>
          </a:prstGeom>
          <a:ln>
            <a:noFill/>
          </a:ln>
          <a:effectLst>
            <a:outerShdw blurRad="292100" dist="139700" dir="2700000" algn="tl" rotWithShape="0">
              <a:srgbClr val="333333">
                <a:alpha val="65000"/>
              </a:srgbClr>
            </a:outerShdw>
          </a:effectLst>
        </p:spPr>
      </p:pic>
      <p:sp>
        <p:nvSpPr>
          <p:cNvPr id="2355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75C41BC-F5D9-4504-9166-9C63340AD71D}" type="slidenum">
              <a:rPr lang="en-US" sz="1400">
                <a:solidFill>
                  <a:srgbClr val="FFFFFF"/>
                </a:solidFill>
                <a:latin typeface="Times New Roman" pitchFamily="18" charset="0"/>
              </a:rPr>
              <a:pPr eaLnBrk="1" hangingPunct="1"/>
              <a:t>15</a:t>
            </a:fld>
            <a:endParaRPr lang="en-US" sz="1400">
              <a:solidFill>
                <a:srgbClr val="FFFFFF"/>
              </a:solidFill>
              <a:latin typeface="Times New Roman" pitchFamily="18" charset="0"/>
            </a:endParaRPr>
          </a:p>
        </p:txBody>
      </p:sp>
      <p:pic>
        <p:nvPicPr>
          <p:cNvPr id="21510" name="Picture 6" descr="C:\Users\awp204js\AppData\Local\Microsoft\Windows\Temporary Internet Files\Content.IE5\20ZCEYQG\MP900387938[1].jpg"/>
          <p:cNvPicPr>
            <a:picLocks noChangeAspect="1" noChangeArrowheads="1"/>
          </p:cNvPicPr>
          <p:nvPr/>
        </p:nvPicPr>
        <p:blipFill>
          <a:blip r:embed="rId4"/>
          <a:srcRect/>
          <a:stretch>
            <a:fillRect/>
          </a:stretch>
        </p:blipFill>
        <p:spPr bwMode="auto">
          <a:xfrm>
            <a:off x="8263851" y="1879383"/>
            <a:ext cx="2608262"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896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z="3600">
                <a:ea typeface="ＭＳ Ｐゴシック" pitchFamily="34" charset="-128"/>
              </a:rPr>
              <a:t>Questions?</a:t>
            </a:r>
          </a:p>
        </p:txBody>
      </p:sp>
      <p:sp>
        <p:nvSpPr>
          <p:cNvPr id="24578" name="Slide Number Placeholder 5"/>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A7B26E4-027E-459D-86FC-9F340FB48A20}" type="slidenum">
              <a:rPr lang="en-US" sz="1400">
                <a:solidFill>
                  <a:srgbClr val="FFFFFF"/>
                </a:solidFill>
                <a:latin typeface="Times New Roman" pitchFamily="18" charset="0"/>
              </a:rPr>
              <a:pPr eaLnBrk="1" hangingPunct="1"/>
              <a:t>16</a:t>
            </a:fld>
            <a:endParaRPr lang="en-US" sz="1400">
              <a:solidFill>
                <a:srgbClr val="FFFFFF"/>
              </a:solidFill>
              <a:latin typeface="Times New Roman" pitchFamily="18" charset="0"/>
            </a:endParaRPr>
          </a:p>
        </p:txBody>
      </p:sp>
      <p:pic>
        <p:nvPicPr>
          <p:cNvPr id="22532"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869" y="1421465"/>
            <a:ext cx="2916884" cy="3631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776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7201872" y="1611086"/>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30059" y="3298785"/>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2064374"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solidFill>
                  <a:srgbClr val="FFFFFF">
                    <a:lumMod val="65000"/>
                  </a:srgbClr>
                </a:solidFill>
              </a:rPr>
              <a:pPr/>
              <a:t>18</a:t>
            </a:fld>
            <a:endParaRPr lang="en-US" dirty="0">
              <a:solidFill>
                <a:srgbClr val="FFFFFF">
                  <a:lumMod val="65000"/>
                </a:srgbClr>
              </a:solidFill>
            </a:endParaRPr>
          </a:p>
        </p:txBody>
      </p:sp>
      <p:sp>
        <p:nvSpPr>
          <p:cNvPr id="8" name="Rectangle 2"/>
          <p:cNvSpPr txBox="1">
            <a:spLocks noChangeArrowheads="1"/>
          </p:cNvSpPr>
          <p:nvPr/>
        </p:nvSpPr>
        <p:spPr bwMode="auto">
          <a:xfrm>
            <a:off x="724089" y="992187"/>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solidFill>
                  <a:srgbClr val="000000"/>
                </a:solidFill>
              </a:rPr>
              <a:t>Technical Training</a:t>
            </a:r>
          </a:p>
          <a:p>
            <a:pPr>
              <a:lnSpc>
                <a:spcPct val="90000"/>
              </a:lnSpc>
              <a:spcBef>
                <a:spcPct val="70000"/>
              </a:spcBef>
              <a:tabLst>
                <a:tab pos="631825" algn="l"/>
              </a:tabLst>
              <a:defRPr/>
            </a:pPr>
            <a:r>
              <a:rPr lang="en-US" kern="0" dirty="0">
                <a:solidFill>
                  <a:srgbClr val="000000"/>
                </a:solidFill>
              </a:rPr>
              <a:t>Safety Related Training</a:t>
            </a:r>
          </a:p>
          <a:p>
            <a:pPr>
              <a:lnSpc>
                <a:spcPct val="90000"/>
              </a:lnSpc>
              <a:spcBef>
                <a:spcPct val="70000"/>
              </a:spcBef>
              <a:tabLst>
                <a:tab pos="631825" algn="l"/>
              </a:tabLst>
              <a:defRPr/>
            </a:pPr>
            <a:r>
              <a:rPr lang="en-US" kern="0" dirty="0">
                <a:solidFill>
                  <a:srgbClr val="000000"/>
                </a:solidFill>
              </a:rPr>
              <a:t>Document in My AMT </a:t>
            </a:r>
          </a:p>
          <a:p>
            <a:pPr marL="0" indent="0">
              <a:lnSpc>
                <a:spcPct val="90000"/>
              </a:lnSpc>
              <a:spcBef>
                <a:spcPct val="70000"/>
              </a:spcBef>
              <a:buNone/>
              <a:tabLst>
                <a:tab pos="631825" algn="l"/>
              </a:tabLst>
              <a:defRPr/>
            </a:pPr>
            <a:endParaRPr lang="en-US" kern="0" dirty="0">
              <a:solidFill>
                <a:srgbClr val="000000"/>
              </a:solidFill>
            </a:endParaRPr>
          </a:p>
          <a:p>
            <a:pPr marL="0" indent="0">
              <a:lnSpc>
                <a:spcPct val="90000"/>
              </a:lnSpc>
              <a:spcBef>
                <a:spcPct val="70000"/>
              </a:spcBef>
              <a:buNone/>
              <a:tabLst>
                <a:tab pos="631825" algn="l"/>
              </a:tabLst>
              <a:defRPr/>
            </a:pPr>
            <a:r>
              <a:rPr lang="en-US" kern="0" dirty="0">
                <a:solidFill>
                  <a:srgbClr val="000000"/>
                </a:solidFill>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633" y="2289969"/>
            <a:ext cx="4439539" cy="262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33603" y="3065444"/>
            <a:ext cx="2971800" cy="2398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37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1972004" y="1161285"/>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591" y="3577989"/>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024" y="3166753"/>
            <a:ext cx="3714057" cy="1609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ea typeface="ＭＳ Ｐゴシック" pitchFamily="34" charset="-128"/>
              </a:rPr>
              <a:t>Welcome</a:t>
            </a:r>
          </a:p>
        </p:txBody>
      </p:sp>
      <p:sp>
        <p:nvSpPr>
          <p:cNvPr id="14339" name="Content Placeholder 2"/>
          <p:cNvSpPr>
            <a:spLocks noGrp="1"/>
          </p:cNvSpPr>
          <p:nvPr>
            <p:ph idx="1"/>
          </p:nvPr>
        </p:nvSpPr>
        <p:spPr/>
        <p:txBody>
          <a:bodyPr/>
          <a:lstStyle/>
          <a:p>
            <a:r>
              <a:rPr lang="en-US" smtClean="0">
                <a:ea typeface="ＭＳ Ｐゴシック" pitchFamily="34" charset="-128"/>
              </a:rPr>
              <a:t>Exits</a:t>
            </a:r>
          </a:p>
          <a:p>
            <a:r>
              <a:rPr lang="en-US" smtClean="0">
                <a:ea typeface="ＭＳ Ｐゴシック" pitchFamily="34" charset="-128"/>
              </a:rPr>
              <a:t>Restrooms</a:t>
            </a:r>
          </a:p>
          <a:p>
            <a:r>
              <a:rPr lang="en-US" smtClean="0">
                <a:ea typeface="ＭＳ Ｐゴシック" pitchFamily="34" charset="-128"/>
              </a:rPr>
              <a:t>Emergency Evacuation</a:t>
            </a:r>
          </a:p>
          <a:p>
            <a:r>
              <a:rPr lang="en-US" smtClean="0">
                <a:ea typeface="ＭＳ Ｐゴシック" pitchFamily="34" charset="-128"/>
              </a:rPr>
              <a:t>Breaks </a:t>
            </a:r>
          </a:p>
          <a:p>
            <a:r>
              <a:rPr lang="en-US" smtClean="0">
                <a:ea typeface="ＭＳ Ｐゴシック" pitchFamily="34" charset="-128"/>
              </a:rPr>
              <a:t>Sponsor Acknowledgment</a:t>
            </a:r>
          </a:p>
          <a:p>
            <a:r>
              <a:rPr lang="en-US" smtClean="0">
                <a:ea typeface="ＭＳ Ｐゴシック" pitchFamily="34" charset="-128"/>
              </a:rPr>
              <a:t>Other information</a:t>
            </a:r>
          </a:p>
          <a:p>
            <a:endParaRPr lang="en-US" smtClean="0">
              <a:ea typeface="ＭＳ Ｐゴシック" pitchFamily="34" charset="-128"/>
            </a:endParaRPr>
          </a:p>
          <a:p>
            <a:endParaRPr lang="en-US" smtClean="0">
              <a:ea typeface="ＭＳ Ｐゴシック" pitchFamily="34" charset="-128"/>
            </a:endParaRPr>
          </a:p>
        </p:txBody>
      </p:sp>
      <p:sp>
        <p:nvSpPr>
          <p:cNvPr id="14340"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7F3CF4-087D-4F36-8317-60C2B9BF6231}" type="slidenum">
              <a:rPr lang="en-US" sz="1400">
                <a:solidFill>
                  <a:srgbClr val="FFFFFF"/>
                </a:solidFill>
                <a:latin typeface="Times New Roman" pitchFamily="18" charset="0"/>
              </a:rPr>
              <a:pPr eaLnBrk="1" hangingPunct="1"/>
              <a:t>2</a:t>
            </a:fld>
            <a:endParaRPr lang="en-US" sz="1400">
              <a:solidFill>
                <a:srgbClr val="FFFFFF"/>
              </a:solidFill>
              <a:latin typeface="Times New Roman" pitchFamily="18"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539" r="10839"/>
          <a:stretch/>
        </p:blipFill>
        <p:spPr>
          <a:xfrm>
            <a:off x="6385677" y="1303337"/>
            <a:ext cx="5265906" cy="38085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99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73100" y="294092"/>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173100" y="1689504"/>
            <a:ext cx="6162386" cy="1489125"/>
          </a:xfrm>
        </p:spPr>
        <p:txBody>
          <a:bodyPr/>
          <a:lstStyle/>
          <a:p>
            <a:r>
              <a:rPr lang="en-US" dirty="0" smtClean="0"/>
              <a:t>Topic of the Month December Aircraft Performance Monitoring</a:t>
            </a:r>
          </a:p>
          <a:p>
            <a:endParaRPr lang="en-US" dirty="0" smtClean="0"/>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extLst>
      <p:ext uri="{BB962C8B-B14F-4D97-AF65-F5344CB8AC3E}">
        <p14:creationId xmlns:p14="http://schemas.microsoft.com/office/powerpoint/2010/main" val="15428783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pitchFamily="34" charset="-128"/>
              </a:rPr>
              <a:t>Overview	</a:t>
            </a:r>
          </a:p>
        </p:txBody>
      </p:sp>
      <p:sp>
        <p:nvSpPr>
          <p:cNvPr id="15363" name="Content Placeholder 2"/>
          <p:cNvSpPr>
            <a:spLocks noGrp="1"/>
          </p:cNvSpPr>
          <p:nvPr>
            <p:ph idx="1"/>
          </p:nvPr>
        </p:nvSpPr>
        <p:spPr>
          <a:xfrm>
            <a:off x="571499" y="1149887"/>
            <a:ext cx="10836719" cy="4336513"/>
          </a:xfrm>
        </p:spPr>
        <p:txBody>
          <a:bodyPr/>
          <a:lstStyle/>
          <a:p>
            <a:r>
              <a:rPr lang="en-US" dirty="0" smtClean="0">
                <a:ea typeface="ＭＳ Ｐゴシック" pitchFamily="34" charset="-128"/>
              </a:rPr>
              <a:t>GAJSC* System/Component Failure Study</a:t>
            </a:r>
          </a:p>
          <a:p>
            <a:r>
              <a:rPr lang="en-US" dirty="0" smtClean="0">
                <a:ea typeface="ＭＳ Ｐゴシック" pitchFamily="34" charset="-128"/>
              </a:rPr>
              <a:t>Safety Benefits of Flight Data Monitoring (FDM)</a:t>
            </a:r>
          </a:p>
          <a:p>
            <a:r>
              <a:rPr lang="en-US" dirty="0" smtClean="0">
                <a:ea typeface="ＭＳ Ｐゴシック" pitchFamily="34" charset="-128"/>
              </a:rPr>
              <a:t>Present &amp; Future FDM Technologies</a:t>
            </a:r>
          </a:p>
          <a:p>
            <a:r>
              <a:rPr lang="en-US" dirty="0" smtClean="0">
                <a:ea typeface="ＭＳ Ｐゴシック" pitchFamily="34" charset="-128"/>
              </a:rPr>
              <a:t>How GA pilots can use FDM today</a:t>
            </a:r>
          </a:p>
          <a:p>
            <a:endParaRPr lang="en-US" dirty="0" smtClean="0">
              <a:ea typeface="ＭＳ Ｐゴシック" pitchFamily="34" charset="-128"/>
            </a:endParaRPr>
          </a:p>
          <a:p>
            <a:pPr marL="0" indent="0">
              <a:buNone/>
            </a:pPr>
            <a:r>
              <a:rPr lang="en-US" dirty="0">
                <a:ea typeface="ＭＳ Ｐゴシック" pitchFamily="34" charset="-128"/>
              </a:rPr>
              <a:t> </a:t>
            </a:r>
            <a:r>
              <a:rPr lang="en-US" dirty="0" smtClean="0">
                <a:ea typeface="ＭＳ Ｐゴシック" pitchFamily="34" charset="-128"/>
              </a:rPr>
              <a:t>                                           </a:t>
            </a:r>
          </a:p>
          <a:p>
            <a:pPr marL="0" indent="0">
              <a:buNone/>
            </a:pPr>
            <a:endParaRPr lang="en-US" sz="1600" dirty="0">
              <a:ea typeface="ＭＳ Ｐゴシック" pitchFamily="34" charset="-128"/>
            </a:endParaRPr>
          </a:p>
          <a:p>
            <a:pPr marL="0" indent="0">
              <a:buNone/>
            </a:pPr>
            <a:r>
              <a:rPr lang="en-US" sz="1600" dirty="0" smtClean="0">
                <a:ea typeface="ＭＳ Ｐゴシック" pitchFamily="34" charset="-128"/>
              </a:rPr>
              <a:t>                                                                                                             </a:t>
            </a:r>
          </a:p>
          <a:p>
            <a:pPr marL="0" indent="0">
              <a:buNone/>
            </a:pPr>
            <a:endParaRPr lang="en-US" sz="1600" dirty="0">
              <a:ea typeface="ＭＳ Ｐゴシック" pitchFamily="34" charset="-128"/>
            </a:endParaRPr>
          </a:p>
          <a:p>
            <a:pPr marL="0" indent="0">
              <a:buNone/>
            </a:pPr>
            <a:r>
              <a:rPr lang="en-US" sz="1600" dirty="0" smtClean="0">
                <a:ea typeface="ＭＳ Ｐゴシック" pitchFamily="34" charset="-128"/>
              </a:rPr>
              <a:t>                                                          *General </a:t>
            </a:r>
            <a:r>
              <a:rPr lang="en-US" sz="1600" dirty="0">
                <a:ea typeface="ＭＳ Ｐゴシック" pitchFamily="34" charset="-128"/>
              </a:rPr>
              <a:t>Aviation Joint Steering Committee</a:t>
            </a:r>
            <a:endParaRPr lang="en-US" dirty="0" smtClean="0">
              <a:ea typeface="ＭＳ Ｐゴシック" pitchFamily="34" charset="-128"/>
            </a:endParaRPr>
          </a:p>
        </p:txBody>
      </p:sp>
      <p:sp>
        <p:nvSpPr>
          <p:cNvPr id="1536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349303C-7832-4998-BF6F-665B500EF966}" type="slidenum">
              <a:rPr lang="en-US" sz="1400">
                <a:solidFill>
                  <a:srgbClr val="FFFFFF"/>
                </a:solidFill>
                <a:latin typeface="Times New Roman" pitchFamily="18" charset="0"/>
              </a:rPr>
              <a:pPr eaLnBrk="1" hangingPunct="1"/>
              <a:t>3</a:t>
            </a:fld>
            <a:endParaRPr lang="en-US" sz="1400">
              <a:solidFill>
                <a:srgbClr val="FFFFFF"/>
              </a:solidFill>
              <a:latin typeface="Times New Roman" pitchFamily="18" charset="0"/>
            </a:endParaRPr>
          </a:p>
        </p:txBody>
      </p:sp>
      <p:grpSp>
        <p:nvGrpSpPr>
          <p:cNvPr id="8" name="Group 7"/>
          <p:cNvGrpSpPr/>
          <p:nvPr/>
        </p:nvGrpSpPr>
        <p:grpSpPr>
          <a:xfrm rot="786904">
            <a:off x="9203889" y="2337423"/>
            <a:ext cx="2355839" cy="3118163"/>
            <a:chOff x="9488487" y="2040754"/>
            <a:chExt cx="2805113" cy="3641445"/>
          </a:xfrm>
        </p:grpSpPr>
        <p:pic>
          <p:nvPicPr>
            <p:cNvPr id="2" name="Picture 1"/>
            <p:cNvPicPr>
              <a:picLocks noChangeAspect="1"/>
            </p:cNvPicPr>
            <p:nvPr/>
          </p:nvPicPr>
          <p:blipFill>
            <a:blip r:embed="rId3"/>
            <a:stretch>
              <a:fillRect/>
            </a:stretch>
          </p:blipFill>
          <p:spPr>
            <a:xfrm>
              <a:off x="9488487" y="2040754"/>
              <a:ext cx="2805113" cy="3641445"/>
            </a:xfrm>
            <a:prstGeom prst="rect">
              <a:avLst/>
            </a:prstGeom>
            <a:ln>
              <a:noFill/>
            </a:ln>
            <a:effectLst>
              <a:outerShdw blurRad="292100" dist="139700" dir="2700000" algn="tl" rotWithShape="0">
                <a:srgbClr val="333333">
                  <a:alpha val="65000"/>
                </a:srgbClr>
              </a:outerShdw>
            </a:effectLst>
          </p:spPr>
        </p:pic>
        <p:cxnSp>
          <p:nvCxnSpPr>
            <p:cNvPr id="4" name="Straight Connector 3"/>
            <p:cNvCxnSpPr/>
            <p:nvPr/>
          </p:nvCxnSpPr>
          <p:spPr bwMode="auto">
            <a:xfrm>
              <a:off x="9488487" y="2040754"/>
              <a:ext cx="0" cy="3641444"/>
            </a:xfrm>
            <a:prstGeom prst="line">
              <a:avLst/>
            </a:prstGeom>
            <a:noFill/>
            <a:ln w="133350" cap="flat" cmpd="sng" algn="ctr">
              <a:solidFill>
                <a:schemeClr val="accent5">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41807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Monitoring Benefits</a:t>
            </a:r>
            <a:endParaRPr lang="en-US" dirty="0"/>
          </a:p>
        </p:txBody>
      </p:sp>
      <p:sp>
        <p:nvSpPr>
          <p:cNvPr id="3" name="Content Placeholder 2"/>
          <p:cNvSpPr>
            <a:spLocks noGrp="1"/>
          </p:cNvSpPr>
          <p:nvPr>
            <p:ph idx="1"/>
          </p:nvPr>
        </p:nvSpPr>
        <p:spPr>
          <a:xfrm>
            <a:off x="571500" y="1086095"/>
            <a:ext cx="10733617" cy="4391025"/>
          </a:xfrm>
        </p:spPr>
        <p:txBody>
          <a:bodyPr/>
          <a:lstStyle/>
          <a:p>
            <a:r>
              <a:rPr lang="en-US" dirty="0" smtClean="0"/>
              <a:t>Accurate performance predictions</a:t>
            </a:r>
          </a:p>
          <a:p>
            <a:r>
              <a:rPr lang="en-US" dirty="0" smtClean="0"/>
              <a:t>Reasonable performance expectations</a:t>
            </a:r>
          </a:p>
          <a:p>
            <a:r>
              <a:rPr lang="en-US" dirty="0" smtClean="0"/>
              <a:t>Early detection of mechanical issues</a:t>
            </a:r>
          </a:p>
          <a:p>
            <a:r>
              <a:rPr lang="en-US" dirty="0" smtClean="0"/>
              <a:t>Safer flight operations</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7" name="Picture 6" descr="aircraft performance - How can I calculate takeoff ..."/>
          <p:cNvPicPr>
            <a:picLocks noChangeAspect="1"/>
          </p:cNvPicPr>
          <p:nvPr/>
        </p:nvPicPr>
        <p:blipFill rotWithShape="1">
          <a:blip r:embed="rId3">
            <a:extLst>
              <a:ext uri="{28A0092B-C50C-407E-A947-70E740481C1C}">
                <a14:useLocalDpi xmlns:a14="http://schemas.microsoft.com/office/drawing/2010/main" val="0"/>
              </a:ext>
            </a:extLst>
          </a:blip>
          <a:srcRect l="2646" t="3510" r="875"/>
          <a:stretch/>
        </p:blipFill>
        <p:spPr>
          <a:xfrm>
            <a:off x="5715000" y="2771771"/>
            <a:ext cx="6039403" cy="2951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25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34" charset="-128"/>
              </a:rPr>
              <a:t>Flight Data Monitoring</a:t>
            </a:r>
          </a:p>
        </p:txBody>
      </p:sp>
      <p:sp>
        <p:nvSpPr>
          <p:cNvPr id="16387"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3F4CC8-840B-48CB-829F-54E81FDF969A}" type="slidenum">
              <a:rPr lang="en-US" sz="1400">
                <a:solidFill>
                  <a:srgbClr val="FFFFFF"/>
                </a:solidFill>
                <a:latin typeface="Times New Roman" pitchFamily="18" charset="0"/>
              </a:rPr>
              <a:pPr eaLnBrk="1" hangingPunct="1"/>
              <a:t>5</a:t>
            </a:fld>
            <a:endParaRPr lang="en-US" sz="1400">
              <a:solidFill>
                <a:srgbClr val="FFFFFF"/>
              </a:solidFill>
              <a:latin typeface="Times New Roman" pitchFamily="18" charset="0"/>
            </a:endParaRPr>
          </a:p>
        </p:txBody>
      </p:sp>
      <p:pic>
        <p:nvPicPr>
          <p:cNvPr id="2" name="Picture 1"/>
          <p:cNvPicPr>
            <a:picLocks noChangeAspect="1"/>
          </p:cNvPicPr>
          <p:nvPr/>
        </p:nvPicPr>
        <p:blipFill rotWithShape="1">
          <a:blip r:embed="rId3"/>
          <a:srcRect b="10657"/>
          <a:stretch/>
        </p:blipFill>
        <p:spPr>
          <a:xfrm>
            <a:off x="2891086" y="1179616"/>
            <a:ext cx="6207144" cy="4437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2481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pitchFamily="34" charset="-128"/>
              </a:rPr>
              <a:t>Flight Data Monitoring</a:t>
            </a:r>
          </a:p>
        </p:txBody>
      </p:sp>
      <p:pic>
        <p:nvPicPr>
          <p:cNvPr id="4" name="Content Placeholder 3"/>
          <p:cNvPicPr>
            <a:picLocks noGrp="1" noChangeAspect="1"/>
          </p:cNvPicPr>
          <p:nvPr>
            <p:ph idx="1"/>
          </p:nvPr>
        </p:nvPicPr>
        <p:blipFill>
          <a:blip r:embed="rId3"/>
          <a:stretch>
            <a:fillRect/>
          </a:stretch>
        </p:blipFill>
        <p:spPr>
          <a:xfrm>
            <a:off x="6977857" y="2790827"/>
            <a:ext cx="3167857" cy="2375893"/>
          </a:xfrm>
          <a:prstGeom prst="rect">
            <a:avLst/>
          </a:prstGeom>
          <a:ln>
            <a:noFill/>
          </a:ln>
          <a:effectLst>
            <a:outerShdw blurRad="292100" dist="139700" dir="2700000" algn="tl" rotWithShape="0">
              <a:srgbClr val="333333">
                <a:alpha val="65000"/>
              </a:srgbClr>
            </a:outerShdw>
          </a:effectLst>
        </p:spPr>
      </p:pic>
      <p:sp>
        <p:nvSpPr>
          <p:cNvPr id="1741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32EB58-D4E3-4B85-BE75-E7EC0DC6834D}" type="slidenum">
              <a:rPr lang="en-US" sz="1400">
                <a:solidFill>
                  <a:srgbClr val="FFFFFF"/>
                </a:solidFill>
                <a:latin typeface="Times New Roman" pitchFamily="18" charset="0"/>
              </a:rPr>
              <a:pPr eaLnBrk="1" hangingPunct="1"/>
              <a:t>6</a:t>
            </a:fld>
            <a:endParaRPr lang="en-US" sz="1400">
              <a:solidFill>
                <a:srgbClr val="FFFFFF"/>
              </a:solidFill>
              <a:latin typeface="Times New Roman" pitchFamily="18" charset="0"/>
            </a:endParaRPr>
          </a:p>
        </p:txBody>
      </p:sp>
      <p:pic>
        <p:nvPicPr>
          <p:cNvPr id="2" name="Picture 1"/>
          <p:cNvPicPr>
            <a:picLocks noChangeAspect="1"/>
          </p:cNvPicPr>
          <p:nvPr/>
        </p:nvPicPr>
        <p:blipFill>
          <a:blip r:embed="rId4"/>
          <a:stretch>
            <a:fillRect/>
          </a:stretch>
        </p:blipFill>
        <p:spPr>
          <a:xfrm>
            <a:off x="773340" y="1330325"/>
            <a:ext cx="4357688" cy="1719263"/>
          </a:xfrm>
          <a:prstGeom prst="rect">
            <a:avLst/>
          </a:prstGeom>
          <a:ln>
            <a:noFill/>
          </a:ln>
          <a:effectLst>
            <a:outerShdw blurRad="292100" dist="139700" dir="2700000" algn="tl" rotWithShape="0">
              <a:srgbClr val="333333">
                <a:alpha val="65000"/>
              </a:srgbClr>
            </a:outerShdw>
          </a:effectLst>
        </p:spPr>
      </p:pic>
      <p:sp>
        <p:nvSpPr>
          <p:cNvPr id="17414" name="TextBox 4"/>
          <p:cNvSpPr txBox="1">
            <a:spLocks noChangeArrowheads="1"/>
          </p:cNvSpPr>
          <p:nvPr/>
        </p:nvSpPr>
        <p:spPr bwMode="auto">
          <a:xfrm>
            <a:off x="773340" y="3433536"/>
            <a:ext cx="4676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r>
              <a:rPr lang="en-US" dirty="0">
                <a:solidFill>
                  <a:srgbClr val="000000"/>
                </a:solidFill>
              </a:rPr>
              <a:t>Cockpit Voce Recorder (CVR)</a:t>
            </a:r>
          </a:p>
          <a:p>
            <a:pPr eaLnBrk="1" hangingPunct="1"/>
            <a:r>
              <a:rPr lang="en-US" dirty="0">
                <a:solidFill>
                  <a:srgbClr val="000000"/>
                </a:solidFill>
              </a:rPr>
              <a:t>Flight Data Recorder (FDR)</a:t>
            </a:r>
          </a:p>
        </p:txBody>
      </p:sp>
      <p:sp>
        <p:nvSpPr>
          <p:cNvPr id="10" name="TextBox 9"/>
          <p:cNvSpPr txBox="1">
            <a:spLocks noChangeArrowheads="1"/>
          </p:cNvSpPr>
          <p:nvPr/>
        </p:nvSpPr>
        <p:spPr bwMode="auto">
          <a:xfrm>
            <a:off x="6724651" y="1549401"/>
            <a:ext cx="342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FontTx/>
              <a:buNone/>
            </a:pPr>
            <a:r>
              <a:rPr lang="en-US" sz="3600" b="1">
                <a:solidFill>
                  <a:srgbClr val="000000"/>
                </a:solidFill>
              </a:rPr>
              <a:t>FOQA</a:t>
            </a:r>
          </a:p>
        </p:txBody>
      </p:sp>
    </p:spTree>
    <p:extLst>
      <p:ext uri="{BB962C8B-B14F-4D97-AF65-F5344CB8AC3E}">
        <p14:creationId xmlns:p14="http://schemas.microsoft.com/office/powerpoint/2010/main" val="2230432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xfrm>
            <a:off x="1795464" y="434975"/>
            <a:ext cx="8472487" cy="609600"/>
          </a:xfrm>
        </p:spPr>
        <p:txBody>
          <a:bodyPr/>
          <a:lstStyle/>
          <a:p>
            <a:r>
              <a:rPr lang="en-US" smtClean="0">
                <a:ea typeface="ＭＳ Ｐゴシック" pitchFamily="34" charset="-128"/>
              </a:rPr>
              <a:t>Flight Data Monitoring for GA</a:t>
            </a:r>
          </a:p>
        </p:txBody>
      </p:sp>
      <p:sp>
        <p:nvSpPr>
          <p:cNvPr id="1843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C553E8D-2541-4D43-BB1A-E4AE57A86B2E}" type="slidenum">
              <a:rPr lang="en-US" sz="1400">
                <a:solidFill>
                  <a:srgbClr val="FFFFFF"/>
                </a:solidFill>
                <a:latin typeface="Times New Roman" pitchFamily="18" charset="0"/>
              </a:rPr>
              <a:pPr eaLnBrk="1" hangingPunct="1"/>
              <a:t>7</a:t>
            </a:fld>
            <a:endParaRPr lang="en-US" sz="1400">
              <a:solidFill>
                <a:srgbClr val="FFFFFF"/>
              </a:solidFill>
              <a:latin typeface="Times New Roman" pitchFamily="18" charset="0"/>
            </a:endParaRPr>
          </a:p>
        </p:txBody>
      </p:sp>
      <p:pic>
        <p:nvPicPr>
          <p:cNvPr id="18439" name="Picture 7"/>
          <p:cNvPicPr>
            <a:picLocks noChangeAspect="1"/>
          </p:cNvPicPr>
          <p:nvPr/>
        </p:nvPicPr>
        <p:blipFill>
          <a:blip r:embed="rId3"/>
          <a:srcRect t="13058" b="12488"/>
          <a:stretch>
            <a:fillRect/>
          </a:stretch>
        </p:blipFill>
        <p:spPr bwMode="auto">
          <a:xfrm>
            <a:off x="1313657" y="1395413"/>
            <a:ext cx="3388520" cy="2523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179" y="1395413"/>
            <a:ext cx="3669772" cy="2897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a:spLocks noChangeArrowheads="1"/>
          </p:cNvSpPr>
          <p:nvPr/>
        </p:nvSpPr>
        <p:spPr bwMode="auto">
          <a:xfrm>
            <a:off x="1960110" y="4300185"/>
            <a:ext cx="2422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None/>
            </a:pPr>
            <a:r>
              <a:rPr lang="en-US" sz="2800" b="1" dirty="0">
                <a:solidFill>
                  <a:srgbClr val="000000"/>
                </a:solidFill>
              </a:rPr>
              <a:t>Flight Data</a:t>
            </a:r>
          </a:p>
        </p:txBody>
      </p:sp>
      <p:sp>
        <p:nvSpPr>
          <p:cNvPr id="12" name="TextBox 11"/>
          <p:cNvSpPr txBox="1">
            <a:spLocks noChangeArrowheads="1"/>
          </p:cNvSpPr>
          <p:nvPr/>
        </p:nvSpPr>
        <p:spPr bwMode="auto">
          <a:xfrm>
            <a:off x="6629401" y="4560535"/>
            <a:ext cx="363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None/>
            </a:pPr>
            <a:r>
              <a:rPr lang="en-US" sz="2800" b="1" dirty="0">
                <a:solidFill>
                  <a:srgbClr val="000000"/>
                </a:solidFill>
              </a:rPr>
              <a:t>Flight Data + Visual</a:t>
            </a:r>
          </a:p>
        </p:txBody>
      </p:sp>
    </p:spTree>
    <p:extLst>
      <p:ext uri="{BB962C8B-B14F-4D97-AF65-F5344CB8AC3E}">
        <p14:creationId xmlns:p14="http://schemas.microsoft.com/office/powerpoint/2010/main" val="1564943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p:nvPr>
        </p:nvSpPr>
        <p:spPr>
          <a:xfrm>
            <a:off x="1795464" y="434975"/>
            <a:ext cx="8472487" cy="609600"/>
          </a:xfrm>
        </p:spPr>
        <p:txBody>
          <a:bodyPr/>
          <a:lstStyle/>
          <a:p>
            <a:r>
              <a:rPr lang="en-US" smtClean="0">
                <a:ea typeface="ＭＳ Ｐゴシック" pitchFamily="34" charset="-128"/>
              </a:rPr>
              <a:t>Flight Data Monitoring for GA</a:t>
            </a:r>
          </a:p>
        </p:txBody>
      </p:sp>
      <p:pic>
        <p:nvPicPr>
          <p:cNvPr id="4" name="Content Placeholder 3"/>
          <p:cNvPicPr>
            <a:picLocks noGrp="1" noChangeAspect="1"/>
          </p:cNvPicPr>
          <p:nvPr>
            <p:ph idx="1"/>
          </p:nvPr>
        </p:nvPicPr>
        <p:blipFill>
          <a:blip r:embed="rId3"/>
          <a:stretch>
            <a:fillRect/>
          </a:stretch>
        </p:blipFill>
        <p:spPr>
          <a:xfrm>
            <a:off x="6770052" y="2458192"/>
            <a:ext cx="3577315" cy="29065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458"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C25040A-EB23-4F67-8545-13AC2EFDBD2C}" type="slidenum">
              <a:rPr lang="en-US" sz="1400">
                <a:solidFill>
                  <a:srgbClr val="FFFFFF"/>
                </a:solidFill>
                <a:latin typeface="Times New Roman" pitchFamily="18" charset="0"/>
              </a:rPr>
              <a:pPr eaLnBrk="1" hangingPunct="1"/>
              <a:t>8</a:t>
            </a:fld>
            <a:endParaRPr lang="en-US" sz="1400">
              <a:solidFill>
                <a:srgbClr val="FFFFFF"/>
              </a:solidFill>
              <a:latin typeface="Times New Roman" pitchFamily="18" charset="0"/>
            </a:endParaRPr>
          </a:p>
        </p:txBody>
      </p:sp>
      <p:pic>
        <p:nvPicPr>
          <p:cNvPr id="2" name="Picture 1"/>
          <p:cNvPicPr>
            <a:picLocks noChangeAspect="1"/>
          </p:cNvPicPr>
          <p:nvPr/>
        </p:nvPicPr>
        <p:blipFill>
          <a:blip r:embed="rId4"/>
          <a:stretch>
            <a:fillRect/>
          </a:stretch>
        </p:blipFill>
        <p:spPr>
          <a:xfrm>
            <a:off x="2082800" y="1373249"/>
            <a:ext cx="3781425" cy="29479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059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itle 1"/>
          <p:cNvSpPr>
            <a:spLocks noGrp="1"/>
          </p:cNvSpPr>
          <p:nvPr>
            <p:ph type="title"/>
          </p:nvPr>
        </p:nvSpPr>
        <p:spPr/>
        <p:txBody>
          <a:bodyPr/>
          <a:lstStyle/>
          <a:p>
            <a:r>
              <a:rPr lang="en-US" smtClean="0">
                <a:ea typeface="ＭＳ Ｐゴシック" pitchFamily="34" charset="-128"/>
              </a:rPr>
              <a:t>Flight Data Monitoring for GA</a:t>
            </a:r>
          </a:p>
        </p:txBody>
      </p:sp>
      <p:pic>
        <p:nvPicPr>
          <p:cNvPr id="6" name="Picture 6" descr="E:\Desktop\My Documents\My Pictures\2004\7Jul\Florida\ClassB21.JPG"/>
          <p:cNvPicPr>
            <a:picLocks noGrp="1" noChangeAspect="1" noChangeArrowheads="1"/>
          </p:cNvPicPr>
          <p:nvPr>
            <p:ph idx="1"/>
          </p:nvPr>
        </p:nvPicPr>
        <p:blipFill>
          <a:blip r:embed="rId3"/>
          <a:srcRect/>
          <a:stretch>
            <a:fillRect/>
          </a:stretch>
        </p:blipFill>
        <p:spPr>
          <a:xfrm>
            <a:off x="969871" y="1131702"/>
            <a:ext cx="3008313" cy="2255837"/>
          </a:xfrm>
          <a:prstGeom prst="rect">
            <a:avLst/>
          </a:prstGeom>
          <a:ln>
            <a:noFill/>
          </a:ln>
          <a:effectLst>
            <a:outerShdw blurRad="292100" dist="139700" dir="2700000" algn="tl" rotWithShape="0">
              <a:srgbClr val="333333">
                <a:alpha val="65000"/>
              </a:srgbClr>
            </a:outerShdw>
          </a:effectLst>
          <a:extLst/>
        </p:spPr>
      </p:pic>
      <p:sp>
        <p:nvSpPr>
          <p:cNvPr id="20482"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5ECABC-6BA3-4396-84EC-8987D73B2306}" type="slidenum">
              <a:rPr lang="en-US" sz="1400">
                <a:solidFill>
                  <a:srgbClr val="FFFFFF"/>
                </a:solidFill>
                <a:latin typeface="Times New Roman" pitchFamily="18" charset="0"/>
              </a:rPr>
              <a:pPr eaLnBrk="1" hangingPunct="1"/>
              <a:t>9</a:t>
            </a:fld>
            <a:endParaRPr lang="en-US" sz="1400">
              <a:solidFill>
                <a:srgbClr val="FFFFFF"/>
              </a:solidFill>
              <a:latin typeface="Times New Roman" pitchFamily="18" charset="0"/>
            </a:endParaRPr>
          </a:p>
        </p:txBody>
      </p:sp>
      <p:pic>
        <p:nvPicPr>
          <p:cNvPr id="9" name="Picture 7"/>
          <p:cNvPicPr>
            <a:picLocks noChangeAspect="1"/>
          </p:cNvPicPr>
          <p:nvPr/>
        </p:nvPicPr>
        <p:blipFill rotWithShape="1">
          <a:blip r:embed="rId4"/>
          <a:srcRect l="5306" t="16681" r="4052" b="14318"/>
          <a:stretch/>
        </p:blipFill>
        <p:spPr bwMode="auto">
          <a:xfrm>
            <a:off x="2784104" y="3582055"/>
            <a:ext cx="2649070" cy="2017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srcRect l="5450" t="30722" r="5496" b="31484"/>
          <a:stretch/>
        </p:blipFill>
        <p:spPr>
          <a:xfrm>
            <a:off x="6303567" y="1159110"/>
            <a:ext cx="3509412" cy="148996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6"/>
          <a:srcRect l="8058" r="14192"/>
          <a:stretch/>
        </p:blipFill>
        <p:spPr>
          <a:xfrm>
            <a:off x="8004270" y="3047897"/>
            <a:ext cx="2466975" cy="2449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05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5YDFD77UPU3F-311-1740</_dlc_DocId>
    <_dlc_DocIdUrl xmlns="04289566-cf42-4ce7-aa7c-2469c3d4502e">
      <Url>https://avssp.faa.gov/avs/afsfaast/_layouts/15/DocIdRedir.aspx?ID=5YDFD77UPU3F-311-1740</Url>
      <Description>5YDFD77UPU3F-311-1740</Description>
    </_dlc_DocIdUrl>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0B80675E-01F7-49AA-B61E-EE85CFCAD03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4289566-cf42-4ce7-aa7c-2469c3d4502e"/>
    <ds:schemaRef ds:uri="http://schemas.microsoft.com/sharepoint/v4"/>
    <ds:schemaRef ds:uri="http://www.w3.org/XML/1998/namespace"/>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7D5057C2-E1BB-4A4E-A3BD-58130CFC4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4475</TotalTime>
  <Words>1976</Words>
  <Application>Microsoft Office PowerPoint</Application>
  <PresentationFormat>Widescreen</PresentationFormat>
  <Paragraphs>217</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Performance Monitoring Benefits</vt:lpstr>
      <vt:lpstr>Flight Data Monitoring</vt:lpstr>
      <vt:lpstr>Flight Data Monitoring</vt:lpstr>
      <vt:lpstr>Flight Data Monitoring for GA</vt:lpstr>
      <vt:lpstr>Flight Data Monitoring for GA</vt:lpstr>
      <vt:lpstr>Flight Data Monitoring for GA</vt:lpstr>
      <vt:lpstr>Sample of What's Available to the GA Community</vt:lpstr>
      <vt:lpstr>PowerPoint Presentation</vt:lpstr>
      <vt:lpstr>FDM Technology Cost</vt:lpstr>
      <vt:lpstr>The future is now</vt:lpstr>
      <vt:lpstr>PowerPoint Presentation</vt:lpstr>
      <vt:lpstr>Flight Data Monitoring for GA</vt:lpstr>
      <vt:lpstr>Questions?</vt:lpstr>
      <vt:lpstr>Proficiency and Peace of Mind</vt:lpstr>
      <vt:lpstr>Training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255</cp:revision>
  <dcterms:created xsi:type="dcterms:W3CDTF">2005-01-28T20:32:53Z</dcterms:created>
  <dcterms:modified xsi:type="dcterms:W3CDTF">2020-05-19T15:34:36Z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69a4ab22-e21e-42ba-a21e-d5f87d315fff</vt:lpwstr>
  </property>
</Properties>
</file>