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2"/>
  </p:notesMasterIdLst>
  <p:handoutMasterIdLst>
    <p:handoutMasterId r:id="rId33"/>
  </p:handoutMasterIdLst>
  <p:sldIdLst>
    <p:sldId id="273" r:id="rId7"/>
    <p:sldId id="274" r:id="rId8"/>
    <p:sldId id="316" r:id="rId9"/>
    <p:sldId id="326" r:id="rId10"/>
    <p:sldId id="332" r:id="rId11"/>
    <p:sldId id="333" r:id="rId12"/>
    <p:sldId id="331" r:id="rId13"/>
    <p:sldId id="334" r:id="rId14"/>
    <p:sldId id="335" r:id="rId15"/>
    <p:sldId id="336" r:id="rId16"/>
    <p:sldId id="337" r:id="rId17"/>
    <p:sldId id="338" r:id="rId18"/>
    <p:sldId id="317" r:id="rId19"/>
    <p:sldId id="318" r:id="rId20"/>
    <p:sldId id="319" r:id="rId21"/>
    <p:sldId id="320" r:id="rId22"/>
    <p:sldId id="321" r:id="rId23"/>
    <p:sldId id="322" r:id="rId24"/>
    <p:sldId id="323" r:id="rId25"/>
    <p:sldId id="324" r:id="rId26"/>
    <p:sldId id="325" r:id="rId27"/>
    <p:sldId id="288" r:id="rId28"/>
    <p:sldId id="290" r:id="rId29"/>
    <p:sldId id="291" r:id="rId30"/>
    <p:sldId id="330" r:id="rId31"/>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316"/>
            <p14:sldId id="326"/>
            <p14:sldId id="332"/>
            <p14:sldId id="333"/>
            <p14:sldId id="331"/>
            <p14:sldId id="334"/>
            <p14:sldId id="335"/>
            <p14:sldId id="336"/>
            <p14:sldId id="337"/>
            <p14:sldId id="338"/>
            <p14:sldId id="317"/>
            <p14:sldId id="318"/>
            <p14:sldId id="319"/>
            <p14:sldId id="320"/>
            <p14:sldId id="321"/>
            <p14:sldId id="322"/>
            <p14:sldId id="323"/>
            <p14:sldId id="324"/>
            <p14:sldId id="325"/>
            <p14:sldId id="288"/>
            <p14:sldId id="290"/>
            <p14:sldId id="291"/>
            <p14:sldId id="33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6777" autoAdjust="0"/>
  </p:normalViewPr>
  <p:slideViewPr>
    <p:cSldViewPr snapToGrid="0">
      <p:cViewPr varScale="1">
        <p:scale>
          <a:sx n="80" d="100"/>
          <a:sy n="80" d="100"/>
        </p:scale>
        <p:origin x="1824" y="90"/>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2020/12/04-180(I)PP  </a:t>
            </a:r>
            <a:r>
              <a:rPr lang="en-US" dirty="0" smtClean="0">
                <a:latin typeface="Times New Roman" pitchFamily="18" charset="0"/>
                <a:ea typeface="ＭＳ Ｐゴシック" pitchFamily="34" charset="-128"/>
              </a:rPr>
              <a:t>Original Author: J Steuernagle 12/04/2020);  POC Kevin Clover AFS-850 Ops Lead; Office 562-888-2020  Revised by</a:t>
            </a:r>
            <a:r>
              <a:rPr lang="en-US" dirty="0" smtClean="0">
                <a:latin typeface="Times New Roman" pitchFamily="18" charset="0"/>
                <a:ea typeface="ＭＳ Ｐゴシック" pitchFamily="34" charset="-128"/>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Presentation note:  </a:t>
            </a:r>
            <a:r>
              <a:rPr lang="en-US" b="0" i="1" dirty="0" smtClean="0">
                <a:latin typeface="Times New Roman" pitchFamily="18" charset="0"/>
                <a:ea typeface="ＭＳ Ｐゴシック" pitchFamily="34" charset="-128"/>
              </a:rPr>
              <a:t>This is the title slide for </a:t>
            </a:r>
            <a:r>
              <a:rPr lang="en-US" b="1" i="0" dirty="0" smtClean="0">
                <a:latin typeface="Times New Roman" pitchFamily="18" charset="0"/>
                <a:ea typeface="ＭＳ Ｐゴシック" pitchFamily="34" charset="-128"/>
              </a:rPr>
              <a:t>Aeronautical </a:t>
            </a:r>
            <a:r>
              <a:rPr lang="en-US" b="1" i="0" smtClean="0">
                <a:latin typeface="Times New Roman" pitchFamily="18" charset="0"/>
                <a:ea typeface="ＭＳ Ｐゴシック" pitchFamily="34" charset="-128"/>
              </a:rPr>
              <a:t>Decision Making (ADM).</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 2</a:t>
            </a:r>
            <a:r>
              <a:rPr lang="en-US" i="1" baseline="0" dirty="0" smtClean="0">
                <a:latin typeface="Times New Roman" pitchFamily="18" charset="0"/>
                <a:ea typeface="ＭＳ Ｐゴシック" pitchFamily="34" charset="-128"/>
              </a:rPr>
              <a:t> for an example of a slide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Navigate to FAASafety.gov</a:t>
            </a:r>
          </a:p>
          <a:p>
            <a:endParaRPr lang="en-US" baseline="0" dirty="0" smtClean="0"/>
          </a:p>
          <a:p>
            <a:r>
              <a:rPr lang="en-US" baseline="0" dirty="0" smtClean="0"/>
              <a:t>Click on Resources, then click on Library.  The QR code or URL on screen will take you to the FRAT Category in the library.</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Presentation note:  </a:t>
            </a:r>
            <a:r>
              <a:rPr lang="en-US" b="0" i="1" baseline="0" dirty="0" smtClean="0"/>
              <a:t>The QR code on screen will open the FRAT Category on FAASafety.gov</a:t>
            </a:r>
            <a:endParaRPr lang="en-US" sz="1200" kern="1200" dirty="0" smtClean="0">
              <a:solidFill>
                <a:srgbClr val="0070C0"/>
              </a:solidFill>
              <a:effectLst/>
              <a:latin typeface="Times New Roman" pitchFamily="18" charset="0"/>
              <a:ea typeface="+mn-ea"/>
              <a:cs typeface="+mn-cs"/>
            </a:endParaRPr>
          </a:p>
          <a:p>
            <a:r>
              <a:rPr lang="en-US" b="1" baseline="0" dirty="0" smtClean="0"/>
              <a:t> </a:t>
            </a:r>
          </a:p>
          <a:p>
            <a:endParaRPr lang="en-US" baseline="0" dirty="0" smtClean="0"/>
          </a:p>
          <a:p>
            <a:endParaRPr lang="en-US" b="1" dirty="0" smtClean="0"/>
          </a:p>
          <a:p>
            <a:r>
              <a:rPr lang="en-US" b="1" dirty="0" smtClean="0"/>
              <a:t>(Next Slide)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359005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Flight Risk Assessment Tool (FRAT).</a:t>
            </a:r>
            <a:endParaRPr lang="en-US" baseline="0" dirty="0" smtClean="0"/>
          </a:p>
          <a:p>
            <a:endParaRPr lang="en-US" baseline="0" dirty="0" smtClean="0"/>
          </a:p>
          <a:p>
            <a:r>
              <a:rPr lang="en-US" baseline="0" dirty="0" smtClean="0"/>
              <a:t>Then download the appropriate FRAT for your computer.</a:t>
            </a:r>
          </a:p>
          <a:p>
            <a:endParaRPr lang="en-US" baseline="0" dirty="0" smtClean="0"/>
          </a:p>
          <a:p>
            <a:endParaRPr lang="en-US" b="1" dirty="0" smtClean="0"/>
          </a:p>
          <a:p>
            <a:r>
              <a:rPr lang="en-US" b="1" dirty="0" smtClean="0"/>
              <a:t>(Next Slide)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385760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a number of mobile FRAT Apps available for Apple and Android Devices.  Search for FRATS</a:t>
            </a:r>
            <a:r>
              <a:rPr lang="en-US" baseline="0" dirty="0" smtClean="0"/>
              <a:t> in your mobile emporium.</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128252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31788" y="696913"/>
            <a:ext cx="6197600" cy="34861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Crew Resource Management is another essential component of ADM.  In the beginning, the captain was in charge and made all the decisions in isolation.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These days the captain’s still the final authority but the crew and other</a:t>
            </a:r>
            <a:r>
              <a:rPr lang="en-US" altLang="en-US" baseline="0" dirty="0" smtClean="0">
                <a:latin typeface="Times New Roman" pitchFamily="18" charset="0"/>
                <a:ea typeface="ＭＳ Ｐゴシック" pitchFamily="34" charset="-128"/>
              </a:rPr>
              <a:t> internal and external resources </a:t>
            </a:r>
            <a:r>
              <a:rPr lang="en-US" altLang="en-US" dirty="0" smtClean="0">
                <a:latin typeface="Times New Roman" pitchFamily="18" charset="0"/>
                <a:ea typeface="ＭＳ Ｐゴシック" pitchFamily="34" charset="-128"/>
              </a:rPr>
              <a:t>are involved in the decision making process and that’s a very good thing.  The captain manages those resources to effect safe, efficient, and hopefully profitable operations.</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5E85BF0-1B3B-4266-BFE8-0D8202F4AAA9}" type="slidenum">
              <a:rPr lang="en-US" altLang="en-US" sz="1200" smtClean="0">
                <a:latin typeface="Times New Roman" pitchFamily="18" charset="0"/>
              </a:rPr>
              <a:pPr eaLnBrk="1" hangingPunct="1"/>
              <a:t>13</a:t>
            </a:fld>
            <a:endParaRPr lang="en-US" alt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Captains draw on a host of external resources provided by Air Traffic Controllers of course but also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Flight Dispatch and Flight Following personnel  </a:t>
            </a:r>
            <a:r>
              <a:rPr lang="en-US" altLang="en-US" b="1" dirty="0" smtClean="0">
                <a:latin typeface="Times New Roman" pitchFamily="18" charset="0"/>
                <a:ea typeface="ＭＳ Ｐゴシック" pitchFamily="34" charset="-128"/>
              </a:rPr>
              <a:t>(Click)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Meteorologists, and Maintenance specialists.</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And, through pilot reports, other pilots in the air.</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A4306EF-0AFE-45BD-AB5A-5442B1240CDF}" type="slidenum">
              <a:rPr lang="en-US" altLang="en-US" sz="1200" smtClean="0">
                <a:latin typeface="Times New Roman" pitchFamily="18" charset="0"/>
              </a:rPr>
              <a:pPr eaLnBrk="1" hangingPunct="1"/>
              <a:t>14</a:t>
            </a:fld>
            <a:endParaRPr lang="en-US" alt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And of course they have autopilot and flight management resources to manage as well.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D34441-01DC-415F-900B-8395FDB3BB8E}" type="slidenum">
              <a:rPr lang="en-US" altLang="en-US" sz="1200" smtClean="0">
                <a:latin typeface="Times New Roman" pitchFamily="18" charset="0"/>
              </a:rPr>
              <a:pPr eaLnBrk="1" hangingPunct="1"/>
              <a:t>15</a:t>
            </a:fld>
            <a:endParaRPr lang="en-US" alt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General Aviation Single-pilot operations offer many opportunities for resource management but most of the human resources aren’t in the airplane with you.</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As you complete your flight planning , a call to Flight Service will get you the latest weather and operational information including TFR’s.  Many pilots use this call to confirm the information they’ve already accessed on line.  And a route briefing just before takeoff will attest to the fact that you have the latest TFR information.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In the air those same specialists are available for consultation.  They’re just a radio call away.</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0E3234F-05B0-4C9A-BE91-71ACBE358C12}" type="slidenum">
              <a:rPr lang="en-US" altLang="en-US" sz="1200" smtClean="0">
                <a:latin typeface="Times New Roman" pitchFamily="18" charset="0"/>
              </a:rPr>
              <a:pPr eaLnBrk="1" hangingPunct="1"/>
              <a:t>16</a:t>
            </a:fld>
            <a:endParaRPr lang="en-US" alt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31788" y="696913"/>
            <a:ext cx="61976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Passengers can go a couple of ways:  They can, and will if you let them, distract you from your piloting; or they can be a valuable part of the crew.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Set passenger expectations before you start engines.  Give them a synopsis of the flight route and what they’ll see and hear.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Cover the standard safety items such as restraints, smoking, &amp; egress.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And insist on a sterile cockpit for taxi, takeoff, climb, descent, &amp; landing.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Give your passengers jobs to do.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Traffic spotting assistance is always appreciated.  We know of one pilot who pays his kids a buck for each target they spot before he does.  The last we checked, he’s</a:t>
            </a:r>
          </a:p>
          <a:p>
            <a:r>
              <a:rPr lang="en-US" altLang="en-US" dirty="0" smtClean="0">
                <a:latin typeface="Times New Roman" pitchFamily="18" charset="0"/>
                <a:ea typeface="ＭＳ Ｐゴシック" pitchFamily="34" charset="-128"/>
              </a:rPr>
              <a:t>into them for more than a hundred. </a:t>
            </a:r>
            <a:r>
              <a:rPr lang="en-US" altLang="en-US" b="1"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Passengers can also be chart holders and, with training &amp; supervision, checklist readers.  If family pets are carried they should </a:t>
            </a:r>
          </a:p>
          <a:p>
            <a:r>
              <a:rPr lang="en-US" altLang="en-US" dirty="0" smtClean="0">
                <a:latin typeface="Times New Roman" pitchFamily="18" charset="0"/>
                <a:ea typeface="ＭＳ Ｐゴシック" pitchFamily="34" charset="-128"/>
              </a:rPr>
              <a:t>also be assigned zoo keeper duties.</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All of these things make the time pass more quickly and increase the safety and enjoyment of flight.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0E79DD4-20F8-4F33-ABC5-114123D5D3FF}" type="slidenum">
              <a:rPr lang="en-US" altLang="en-US" sz="1200" smtClean="0">
                <a:latin typeface="Times New Roman" pitchFamily="18" charset="0"/>
              </a:rPr>
              <a:pPr eaLnBrk="1" hangingPunct="1"/>
              <a:t>17</a:t>
            </a:fld>
            <a:endParaRPr lang="en-US" alt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31788" y="696913"/>
            <a:ext cx="6197600"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You may be piloting a plane with the latest glass cockpit equipment that displays traffic and weather.  But you might be flying older technology aircraft with a mobile device for navigation and weather data assistance.  Either way it’s nice to confirm what you’re seeing with weather specialists or controllers on the ground.</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F0DD333-76A4-43A6-85FD-2BD845D25D1A}" type="slidenum">
              <a:rPr lang="en-US" altLang="en-US" sz="1200" smtClean="0">
                <a:latin typeface="Times New Roman" pitchFamily="18" charset="0"/>
              </a:rPr>
              <a:pPr eaLnBrk="1" hangingPunct="1"/>
              <a:t>18</a:t>
            </a:fld>
            <a:endParaRPr lang="en-US" alt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1788"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There are a host of tablet-based aviation apps available these days and many pilots are using them.  Be sure you’re thoroughly familiar with your app of choice and that you have the latest information uploaded before flight.  We suggest an alternate power supply to guard against dark screens when you need them most.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Here’s a couple of additional tips:</a:t>
            </a:r>
          </a:p>
          <a:p>
            <a:endParaRPr lang="en-US" altLang="en-US" dirty="0" smtClean="0">
              <a:latin typeface="Times New Roman" pitchFamily="18" charset="0"/>
              <a:ea typeface="ＭＳ Ｐゴシック" pitchFamily="34" charset="-128"/>
            </a:endParaRPr>
          </a:p>
          <a:p>
            <a:pPr marL="171450" indent="-171450">
              <a:buFont typeface="Arial" panose="020B0604020202020204" pitchFamily="34" charset="0"/>
              <a:buChar char="•"/>
            </a:pPr>
            <a:r>
              <a:rPr lang="en-US" altLang="en-US" dirty="0" smtClean="0">
                <a:latin typeface="Times New Roman" pitchFamily="18" charset="0"/>
                <a:ea typeface="ＭＳ Ｐゴシック" pitchFamily="34" charset="-128"/>
              </a:rPr>
              <a:t>Practice with your device on the ground before flying with it.  Find out where best to locate it and practice all in-flight app functions while scanning for traffic.</a:t>
            </a:r>
          </a:p>
          <a:p>
            <a:r>
              <a:rPr lang="en-US" altLang="en-US" dirty="0" smtClean="0">
                <a:latin typeface="Times New Roman" pitchFamily="18" charset="0"/>
                <a:ea typeface="ＭＳ Ｐゴシック" pitchFamily="34" charset="-128"/>
              </a:rPr>
              <a:t>	</a:t>
            </a:r>
          </a:p>
          <a:p>
            <a:pPr marL="171450" indent="-171450">
              <a:buFont typeface="Arial" panose="020B0604020202020204" pitchFamily="34" charset="0"/>
              <a:buChar char="•"/>
            </a:pPr>
            <a:r>
              <a:rPr lang="en-US" altLang="en-US" dirty="0" smtClean="0">
                <a:latin typeface="Times New Roman" pitchFamily="18" charset="0"/>
                <a:ea typeface="ＭＳ Ｐゴシック" pitchFamily="34" charset="-128"/>
              </a:rPr>
              <a:t>Don’t let the app distract you from important flying tasks and, even though your app depicts all airspace boundaries; give yourself some room.  Fly at least 2 miles outside all airspace</a:t>
            </a:r>
          </a:p>
          <a:p>
            <a:r>
              <a:rPr lang="en-US" altLang="en-US" dirty="0" smtClean="0">
                <a:latin typeface="Times New Roman" pitchFamily="18" charset="0"/>
                <a:ea typeface="ＭＳ Ｐゴシック" pitchFamily="34" charset="-128"/>
              </a:rPr>
              <a:t>you don’t have clearance to enter.  When it comes to pilot deviations, ATC radar trumps i-pad every time.</a:t>
            </a: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FA25616-AB8B-49DA-A0DB-644187B43792}" type="slidenum">
              <a:rPr lang="en-US" altLang="en-US" sz="1200" smtClean="0">
                <a:latin typeface="Times New Roman" pitchFamily="18" charset="0"/>
              </a:rPr>
              <a:pPr eaLnBrk="1" hangingPunct="1"/>
              <a:t>19</a:t>
            </a:fld>
            <a:endParaRPr lang="en-US" alt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31788" y="696913"/>
            <a:ext cx="6197600" cy="34861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Finally – many GA aircraft are equipped with autopilot systems.  These valuable crew members can take care of basic wing leveling and, in many cases, navigation tasks while you’re attending to other matters but you have to know how to use them: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pPr marL="171450" indent="-171450">
              <a:buFont typeface="Arial" panose="020B0604020202020204" pitchFamily="34" charset="0"/>
              <a:buChar char="•"/>
            </a:pPr>
            <a:r>
              <a:rPr lang="en-US" altLang="en-US" dirty="0" smtClean="0">
                <a:latin typeface="Times New Roman" pitchFamily="18" charset="0"/>
                <a:ea typeface="ＭＳ Ｐゴシック" pitchFamily="34" charset="-128"/>
              </a:rPr>
              <a:t>Make sure your autopilot system is properly maintained and functions properly.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pPr marL="171450" indent="-171450">
              <a:buFont typeface="Arial" panose="020B0604020202020204" pitchFamily="34" charset="0"/>
              <a:buChar char="•"/>
            </a:pPr>
            <a:r>
              <a:rPr lang="en-US" altLang="en-US" dirty="0" smtClean="0">
                <a:latin typeface="Times New Roman" pitchFamily="18" charset="0"/>
                <a:ea typeface="ＭＳ Ｐゴシック" pitchFamily="34" charset="-128"/>
              </a:rPr>
              <a:t>Practice using the autopilot in all modes and functions.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pPr marL="171450" indent="-171450">
              <a:buFont typeface="Arial" panose="020B0604020202020204" pitchFamily="34" charset="0"/>
              <a:buChar char="•"/>
            </a:pPr>
            <a:r>
              <a:rPr lang="en-US" altLang="en-US" dirty="0" smtClean="0">
                <a:latin typeface="Times New Roman" pitchFamily="18" charset="0"/>
                <a:ea typeface="ＭＳ Ｐゴシック" pitchFamily="34" charset="-128"/>
              </a:rPr>
              <a:t>Don’t neglect your hand flying skills.  They deteriorate quickly.  Many pilots recommend hand flying alternating between hand flown and autopilot approaches.  We recommend 2 hand flown approaches for each autopilot approach.</a:t>
            </a:r>
            <a:endParaRPr lang="en-US" altLang="en-US" b="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A82A40D-E06F-4370-B336-E0129ECBBE1B}" type="slidenum">
              <a:rPr lang="en-US" altLang="en-US" sz="1200" smtClean="0">
                <a:latin typeface="Times New Roman" pitchFamily="18" charset="0"/>
              </a:rPr>
              <a:pPr eaLnBrk="1" hangingPunct="1"/>
              <a:t>20</a:t>
            </a:fld>
            <a:endParaRPr lang="en-US" alt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1711805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25</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6830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We want to take just a few minutes to talk about Aeronautical Decision Making or ADM.</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We’ll discuss the History and safety benefits of ADM,</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As well as present and future ADM methodologies and technologies.</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And</a:t>
            </a:r>
            <a:r>
              <a:rPr lang="en-US" altLang="en-US" baseline="0" dirty="0" smtClean="0">
                <a:latin typeface="Times New Roman" pitchFamily="18" charset="0"/>
                <a:ea typeface="ＭＳ Ｐゴシック" pitchFamily="34" charset="-128"/>
              </a:rPr>
              <a:t> we’ll address the challenge of managing multiple informational and operational resources.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4FE1716-35A0-43DC-BF88-01C5CE04DA3A}"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Orvill</a:t>
            </a:r>
            <a:r>
              <a:rPr lang="en-US" b="0" baseline="0" dirty="0" smtClean="0"/>
              <a:t>e and Wilbur practiced ADM before, briefly during, and after their historic first flight on 17 December 1903.  Nearly 120 years later pilots</a:t>
            </a:r>
            <a:br>
              <a:rPr lang="en-US" b="0" baseline="0" dirty="0" smtClean="0"/>
            </a:br>
            <a:r>
              <a:rPr lang="en-US" b="0" baseline="0" dirty="0" smtClean="0"/>
              <a:t>are still using ADM to determine the best course of action.  </a:t>
            </a:r>
            <a:r>
              <a:rPr lang="en-US" b="1" baseline="0" dirty="0" smtClean="0"/>
              <a:t>(Click)</a:t>
            </a:r>
            <a:endParaRPr lang="en-US" b="0" dirty="0" smtClean="0"/>
          </a:p>
          <a:p>
            <a:endParaRPr lang="en-US" b="1" dirty="0" smtClean="0"/>
          </a:p>
          <a:p>
            <a:r>
              <a:rPr lang="en-US" b="1" dirty="0" smtClean="0"/>
              <a:t>Presentation</a:t>
            </a:r>
            <a:r>
              <a:rPr lang="en-US" b="1" baseline="0" dirty="0" smtClean="0"/>
              <a:t> note:  </a:t>
            </a:r>
            <a:r>
              <a:rPr lang="en-US" i="1" baseline="0" dirty="0" smtClean="0"/>
              <a:t>Read the ADM definition – then:</a:t>
            </a:r>
          </a:p>
          <a:p>
            <a:endParaRPr lang="en-US" i="1" baseline="0" dirty="0" smtClean="0"/>
          </a:p>
          <a:p>
            <a:r>
              <a:rPr lang="en-US" i="0" baseline="0" dirty="0" smtClean="0"/>
              <a:t>In other words ADM is what pilots intend to do based on the latest information they have.  </a:t>
            </a:r>
          </a:p>
          <a:p>
            <a:endParaRPr lang="en-US"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36942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ADM process begins during preflight planning, continues throughout the flight and ends with a post flight analysis.  </a:t>
            </a:r>
          </a:p>
          <a:p>
            <a:endParaRPr lang="en-US" baseline="0" dirty="0" smtClean="0"/>
          </a:p>
          <a:p>
            <a:r>
              <a:rPr lang="en-US" baseline="0" dirty="0" smtClean="0"/>
              <a:t>In it’s simplest form ADM is a 3-step process beginning with perception.  The pilot gathers all relevant information from disparate sources in order to perceive the mission </a:t>
            </a:r>
            <a:br>
              <a:rPr lang="en-US" baseline="0" dirty="0" smtClean="0"/>
            </a:br>
            <a:r>
              <a:rPr lang="en-US" baseline="0" dirty="0" smtClean="0"/>
              <a:t>and the environment within which it will be flown.  As we’ll see later, effective resource management is an essential flight management skill.  Information gathering begins before takeoff and continues throughout the flight.</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290767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Pilots process the information they gather; analyzing it to determine the best course of action.</a:t>
            </a:r>
            <a:r>
              <a:rPr lang="en-US" baseline="0" dirty="0" smtClean="0"/>
              <a:t>  This analysis continues throughout the flight as new information is received.</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242385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Once a course of action is chosen it’s implemented but we’re not done yet.  </a:t>
            </a:r>
            <a:r>
              <a:rPr lang="en-US" baseline="0" dirty="0" smtClean="0"/>
              <a:t>Performance results become information to be perceived and analyzed </a:t>
            </a:r>
          </a:p>
          <a:p>
            <a:r>
              <a:rPr lang="en-US" baseline="0" dirty="0" smtClean="0"/>
              <a:t>In the course of that analysis, the pilot will decide whether to continue with the chosen action or to choose a different course to pursue. </a:t>
            </a:r>
          </a:p>
          <a:p>
            <a:endParaRPr lang="en-US" baseline="0" dirty="0" smtClean="0"/>
          </a:p>
          <a:p>
            <a:r>
              <a:rPr lang="en-US" baseline="0" dirty="0" smtClean="0"/>
              <a:t>We mentioned that resource management is essential to effective processing of perceived information.  Let’s take a closer look at the resource management process.</a:t>
            </a:r>
          </a:p>
          <a:p>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34662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There are a number of Flight Risk Assessment Tools (FRATS) that can make your ADM and risk management easier.  FRATs can</a:t>
            </a:r>
            <a:r>
              <a:rPr lang="en-US" baseline="0" dirty="0" smtClean="0"/>
              <a:t> be as simple as a printed checklist or more complex with numerical values assigned to common hazards, risks and mitigations.</a:t>
            </a:r>
          </a:p>
          <a:p>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423983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FRAT can cover</a:t>
            </a:r>
            <a:r>
              <a:rPr lang="en-US" baseline="0" dirty="0" smtClean="0"/>
              <a:t> all possible flight hazards but this one – produced by the </a:t>
            </a:r>
            <a:r>
              <a:rPr lang="en-US" baseline="0" dirty="0" err="1" smtClean="0"/>
              <a:t>FAASTeam</a:t>
            </a:r>
            <a:r>
              <a:rPr lang="en-US" baseline="0" dirty="0" smtClean="0"/>
              <a:t>– does address some factors that are common to GA accidents.  We hope it’s use will prompt</a:t>
            </a:r>
            <a:br>
              <a:rPr lang="en-US" baseline="0" dirty="0" smtClean="0"/>
            </a:br>
            <a:r>
              <a:rPr lang="en-US" baseline="0" dirty="0" smtClean="0"/>
              <a:t>you to learn more about Safety Risk Management.  </a:t>
            </a:r>
          </a:p>
          <a:p>
            <a:endParaRPr lang="en-US" baseline="0" dirty="0" smtClean="0"/>
          </a:p>
          <a:p>
            <a:r>
              <a:rPr lang="en-US" baseline="0" dirty="0" smtClean="0"/>
              <a:t>To get your copy here’s what you do……….</a:t>
            </a:r>
          </a:p>
          <a:p>
            <a:endParaRPr lang="en-US" baseline="0" dirty="0" smtClean="0"/>
          </a:p>
          <a:p>
            <a:r>
              <a:rPr lang="en-US" b="1"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1712249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490429" cy="1067092"/>
          </a:xfrm>
        </p:spPr>
        <p:txBody>
          <a:bodyPr/>
          <a:lstStyle>
            <a:lvl1pPr marL="0" indent="0">
              <a:buFontTx/>
              <a:buNone/>
              <a:defRPr sz="3200" baseline="0">
                <a:solidFill>
                  <a:schemeClr val="bg2"/>
                </a:solidFill>
              </a:defRPr>
            </a:lvl1pPr>
          </a:lstStyle>
          <a:p>
            <a:pPr lvl="0"/>
            <a:r>
              <a:rPr lang="en-US" noProof="0" dirty="0" smtClean="0"/>
              <a:t>Aeronautical Decision Making</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6468" y="153924"/>
            <a:ext cx="952353"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61182" y="4829398"/>
            <a:ext cx="5512492"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January Topic of the Month</a:t>
            </a:r>
            <a:br>
              <a:rPr lang="en-US" sz="2400" dirty="0" smtClean="0"/>
            </a:br>
            <a:r>
              <a:rPr lang="en-US" sz="2000" dirty="0" smtClean="0"/>
              <a:t>Produced</a:t>
            </a:r>
            <a:r>
              <a:rPr lang="en-US" sz="2000" baseline="0" dirty="0" smtClean="0"/>
              <a:t> by AFS-850</a:t>
            </a:r>
          </a:p>
          <a:p>
            <a:pPr>
              <a:buNone/>
            </a:pPr>
            <a:r>
              <a:rPr lang="en-US" sz="2000" i="0" baseline="0" dirty="0" smtClean="0"/>
              <a:t>National FAASTeam</a:t>
            </a:r>
          </a:p>
        </p:txBody>
      </p:sp>
      <p:grpSp>
        <p:nvGrpSpPr>
          <p:cNvPr id="11" name="Group 10"/>
          <p:cNvGrpSpPr/>
          <p:nvPr userDrawn="1"/>
        </p:nvGrpSpPr>
        <p:grpSpPr>
          <a:xfrm>
            <a:off x="7869239" y="1173638"/>
            <a:ext cx="4043321" cy="5173280"/>
            <a:chOff x="9021182" y="1488891"/>
            <a:chExt cx="2707352" cy="3519244"/>
          </a:xfrm>
        </p:grpSpPr>
        <p:pic>
          <p:nvPicPr>
            <p:cNvPr id="12" name="Picture 11"/>
            <p:cNvPicPr>
              <a:picLocks noChangeAspect="1"/>
            </p:cNvPicPr>
            <p:nvPr/>
          </p:nvPicPr>
          <p:blipFill>
            <a:blip r:embed="rId4"/>
            <a:stretch>
              <a:fillRect/>
            </a:stretch>
          </p:blipFill>
          <p:spPr>
            <a:xfrm>
              <a:off x="9029700" y="1488891"/>
              <a:ext cx="2698834" cy="3519244"/>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bwMode="auto">
            <a:xfrm>
              <a:off x="9021182" y="1488891"/>
              <a:ext cx="8518" cy="3519244"/>
            </a:xfrm>
            <a:prstGeom prst="line">
              <a:avLst/>
            </a:prstGeom>
            <a:noFill/>
            <a:ln w="203200" cap="flat" cmpd="sng" algn="ctr">
              <a:solidFill>
                <a:schemeClr val="accent5">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325786" y="6129338"/>
            <a:ext cx="2154767" cy="722313"/>
            <a:chOff x="3653" y="3861"/>
            <a:chExt cx="1018" cy="455"/>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61"/>
              <a:ext cx="381" cy="455"/>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faasafety.gov/gslac/ALC/lib_categoryview.aspx?categoryId=31"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a.gov/regulations_policies/handbooks_manuals/aviation/media/risk_management_hb_change_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flighttraining.aopa.org/magazine/2000/December/200012_Features_Managing_Yourself.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71592" y="357106"/>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271592" y="1752518"/>
            <a:ext cx="5078831" cy="1067092"/>
          </a:xfrm>
        </p:spPr>
        <p:txBody>
          <a:bodyPr/>
          <a:lstStyle/>
          <a:p>
            <a:r>
              <a:rPr lang="en-US" dirty="0" smtClean="0"/>
              <a:t>Aeronautical Decision Making (ADM)</a:t>
            </a:r>
            <a:endParaRPr lang="en-US" dirty="0">
              <a:solidFill>
                <a:schemeClr val="tx1"/>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sp>
        <p:nvSpPr>
          <p:cNvPr id="6" name="Rectangle 5"/>
          <p:cNvSpPr/>
          <p:nvPr/>
        </p:nvSpPr>
        <p:spPr>
          <a:xfrm>
            <a:off x="0" y="250171"/>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Content Placeholder 2"/>
          <p:cNvSpPr>
            <a:spLocks noGrp="1"/>
          </p:cNvSpPr>
          <p:nvPr>
            <p:ph idx="1"/>
          </p:nvPr>
        </p:nvSpPr>
        <p:spPr>
          <a:xfrm>
            <a:off x="584992" y="1148585"/>
            <a:ext cx="8050213" cy="4391025"/>
          </a:xfrm>
        </p:spPr>
        <p:txBody>
          <a:bodyPr/>
          <a:lstStyle/>
          <a:p>
            <a:r>
              <a:rPr lang="en-US" dirty="0" smtClean="0"/>
              <a:t>Navigate to FAASafety.gov</a:t>
            </a:r>
          </a:p>
          <a:p>
            <a:r>
              <a:rPr lang="en-US" dirty="0" smtClean="0"/>
              <a:t>Click on Resources then click on Library</a:t>
            </a:r>
          </a:p>
          <a:p>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155" t="9795" r="62673" b="36931"/>
          <a:stretch/>
        </p:blipFill>
        <p:spPr bwMode="auto">
          <a:xfrm>
            <a:off x="671711" y="2421666"/>
            <a:ext cx="5454869" cy="32469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2" name="Right Arrow 1"/>
          <p:cNvSpPr/>
          <p:nvPr/>
        </p:nvSpPr>
        <p:spPr bwMode="auto">
          <a:xfrm rot="10800000">
            <a:off x="4610098" y="3449704"/>
            <a:ext cx="744970"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a:p>
        </p:txBody>
      </p:sp>
      <p:pic>
        <p:nvPicPr>
          <p:cNvPr id="3" name="Picture 2"/>
          <p:cNvPicPr>
            <a:picLocks noChangeAspect="1"/>
          </p:cNvPicPr>
          <p:nvPr/>
        </p:nvPicPr>
        <p:blipFill>
          <a:blip r:embed="rId4"/>
          <a:stretch>
            <a:fillRect/>
          </a:stretch>
        </p:blipFill>
        <p:spPr>
          <a:xfrm>
            <a:off x="8635205" y="1555568"/>
            <a:ext cx="2314575" cy="2352675"/>
          </a:xfrm>
          <a:prstGeom prst="rect">
            <a:avLst/>
          </a:prstGeom>
        </p:spPr>
      </p:pic>
      <p:sp>
        <p:nvSpPr>
          <p:cNvPr id="5" name="Rectangle 4"/>
          <p:cNvSpPr/>
          <p:nvPr/>
        </p:nvSpPr>
        <p:spPr>
          <a:xfrm>
            <a:off x="6468979" y="4211944"/>
            <a:ext cx="5312219" cy="841320"/>
          </a:xfrm>
          <a:prstGeom prst="rect">
            <a:avLst/>
          </a:prstGeom>
        </p:spPr>
        <p:txBody>
          <a:bodyPr wrap="square">
            <a:spAutoFit/>
          </a:bodyPr>
          <a:lstStyle/>
          <a:p>
            <a:pPr marL="0" marR="0">
              <a:spcBef>
                <a:spcPts val="0"/>
              </a:spcBef>
              <a:spcAft>
                <a:spcPts val="0"/>
              </a:spcAft>
            </a:pPr>
            <a:r>
              <a:rPr lang="en-US" u="sng" dirty="0">
                <a:solidFill>
                  <a:srgbClr val="0000FF"/>
                </a:solidFill>
                <a:latin typeface="Helvetica" panose="020B0604020202020204" pitchFamily="34" charset="0"/>
                <a:ea typeface="Calibri" panose="020F0502020204030204" pitchFamily="34" charset="0"/>
                <a:hlinkClick r:id="rId5"/>
              </a:rPr>
              <a:t>https://www.faasafety.gov/gslac/ALC/lib_categoryview.aspx?categoryId=31</a:t>
            </a:r>
            <a:endParaRPr lang="en-US" sz="4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29829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sp>
        <p:nvSpPr>
          <p:cNvPr id="6" name="Rectangle 5"/>
          <p:cNvSpPr/>
          <p:nvPr/>
        </p:nvSpPr>
        <p:spPr>
          <a:xfrm>
            <a:off x="0" y="211179"/>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Content Placeholder 2"/>
          <p:cNvSpPr>
            <a:spLocks noGrp="1"/>
          </p:cNvSpPr>
          <p:nvPr>
            <p:ph idx="1"/>
          </p:nvPr>
        </p:nvSpPr>
        <p:spPr>
          <a:xfrm>
            <a:off x="491603" y="980620"/>
            <a:ext cx="8050213" cy="4391025"/>
          </a:xfrm>
        </p:spPr>
        <p:txBody>
          <a:bodyPr/>
          <a:lstStyle/>
          <a:p>
            <a:r>
              <a:rPr lang="en-US" dirty="0" smtClean="0"/>
              <a:t>Click on Flight Risk Assessment Tool	</a:t>
            </a:r>
          </a:p>
          <a:p>
            <a:r>
              <a:rPr lang="en-US" dirty="0" smtClean="0"/>
              <a:t>Download appropriate FRAT for your computer.</a:t>
            </a:r>
          </a:p>
          <a:p>
            <a:endParaRPr lang="en-US" dirty="0"/>
          </a:p>
        </p:txBody>
      </p:sp>
      <p:pic>
        <p:nvPicPr>
          <p:cNvPr id="4099" name="9A196146-6FE4-4C24-ACE8-407FB03D3EB0" descr="C3157BAA-3182-4741-AFC6-756BE59D44B9@home"/>
          <p:cNvPicPr>
            <a:picLocks noChangeAspect="1" noChangeArrowheads="1"/>
          </p:cNvPicPr>
          <p:nvPr/>
        </p:nvPicPr>
        <p:blipFill rotWithShape="1">
          <a:blip r:embed="rId3">
            <a:extLst>
              <a:ext uri="{28A0092B-C50C-407E-A947-70E740481C1C}">
                <a14:useLocalDpi xmlns:a14="http://schemas.microsoft.com/office/drawing/2010/main" val="0"/>
              </a:ext>
            </a:extLst>
          </a:blip>
          <a:srcRect l="-84364" t="-73915" r="109564" b="73915"/>
          <a:stretch/>
        </p:blipFill>
        <p:spPr bwMode="auto">
          <a:xfrm>
            <a:off x="0" y="211179"/>
            <a:ext cx="35623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0096"/>
          <a:stretch/>
        </p:blipFill>
        <p:spPr bwMode="auto">
          <a:xfrm>
            <a:off x="7758672" y="2249905"/>
            <a:ext cx="3707408" cy="3093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29" y="2871434"/>
            <a:ext cx="4782694" cy="2250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6843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FRAT Apps</a:t>
            </a:r>
            <a:endParaRPr lang="en-US" dirty="0"/>
          </a:p>
        </p:txBody>
      </p:sp>
      <p:sp>
        <p:nvSpPr>
          <p:cNvPr id="3" name="Content Placeholder 2"/>
          <p:cNvSpPr>
            <a:spLocks noGrp="1"/>
          </p:cNvSpPr>
          <p:nvPr>
            <p:ph idx="1"/>
          </p:nvPr>
        </p:nvSpPr>
        <p:spPr>
          <a:xfrm>
            <a:off x="674602" y="1405731"/>
            <a:ext cx="10733617" cy="4391025"/>
          </a:xfrm>
        </p:spPr>
        <p:txBody>
          <a:bodyPr/>
          <a:lstStyle/>
          <a:p>
            <a:r>
              <a:rPr lang="en-US" dirty="0" smtClean="0"/>
              <a:t>Available for mobile devices</a:t>
            </a:r>
          </a:p>
          <a:p>
            <a:pPr lvl="1"/>
            <a:r>
              <a:rPr lang="en-US" dirty="0" smtClean="0"/>
              <a:t>Search for FRAT in your mobile App store.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5" name="Picture 3" descr="C:\Users\awp204js\AppData\Local\Microsoft\Windows\Temporary Internet Files\Content.Outlook\HDXJ59ZJ\pilot-or-message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6846" y="1063685"/>
            <a:ext cx="2467224" cy="439102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b20413e7-bf27-4e2c-a479-5adf26f64312@MG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44" t="10259" r="61897" b="73956"/>
          <a:stretch/>
        </p:blipFill>
        <p:spPr bwMode="auto">
          <a:xfrm>
            <a:off x="2771623" y="2761693"/>
            <a:ext cx="2707043" cy="269301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96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1247" y="256676"/>
            <a:ext cx="9129713" cy="609600"/>
          </a:xfrm>
        </p:spPr>
        <p:txBody>
          <a:bodyPr/>
          <a:lstStyle/>
          <a:p>
            <a:r>
              <a:rPr lang="en-US" altLang="en-US" dirty="0" smtClean="0">
                <a:ea typeface="ＭＳ Ｐゴシック" pitchFamily="34" charset="-128"/>
              </a:rPr>
              <a:t>Crew Resource Management (CRM)</a:t>
            </a:r>
          </a:p>
        </p:txBody>
      </p:sp>
      <p:sp>
        <p:nvSpPr>
          <p:cNvPr id="16387"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68A2231-94E4-4EE9-9CAF-A8EB92DEF4FB}" type="slidenum">
              <a:rPr lang="en-US" altLang="en-US" sz="1400">
                <a:solidFill>
                  <a:schemeClr val="bg1"/>
                </a:solidFill>
                <a:latin typeface="Times New Roman" pitchFamily="18" charset="0"/>
              </a:rPr>
              <a:pPr eaLnBrk="1" hangingPunct="1"/>
              <a:t>13</a:t>
            </a:fld>
            <a:endParaRPr lang="en-US" altLang="en-US" sz="1400">
              <a:solidFill>
                <a:schemeClr val="bg1"/>
              </a:solidFill>
              <a:latin typeface="Times New Roman" pitchFamily="18" charset="0"/>
            </a:endParaRPr>
          </a:p>
        </p:txBody>
      </p:sp>
      <p:pic>
        <p:nvPicPr>
          <p:cNvPr id="1638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03" t="4396" r="1088" b="3734"/>
          <a:stretch/>
        </p:blipFill>
        <p:spPr bwMode="auto">
          <a:xfrm>
            <a:off x="1035636" y="1128212"/>
            <a:ext cx="4238415" cy="3017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6389" name="Picture 7" descr="http://lifeasabutterfly.com/wp-content/uploads/2013/06/bacrew_9189893_07_620x_965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69" y="2054315"/>
            <a:ext cx="4870450" cy="3243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17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508" y="3329354"/>
            <a:ext cx="2817001" cy="2110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7411" name="Title 1"/>
          <p:cNvSpPr>
            <a:spLocks noGrp="1"/>
          </p:cNvSpPr>
          <p:nvPr>
            <p:ph type="title"/>
          </p:nvPr>
        </p:nvSpPr>
        <p:spPr/>
        <p:txBody>
          <a:bodyPr/>
          <a:lstStyle/>
          <a:p>
            <a:r>
              <a:rPr lang="en-US" altLang="en-US" sz="3200">
                <a:ea typeface="ＭＳ Ｐゴシック" pitchFamily="34" charset="-128"/>
              </a:rPr>
              <a:t>ATC, Flight Dispatch, &amp; Flight Following</a:t>
            </a:r>
          </a:p>
        </p:txBody>
      </p:sp>
      <p:pic>
        <p:nvPicPr>
          <p:cNvPr id="17417" name="Picture 9" descr="http://www.airlinerdispatch.com/resources/dhldispatch.jpg"/>
          <p:cNvPicPr>
            <a:picLocks noChangeAspect="1" noChangeArrowheads="1"/>
          </p:cNvPicPr>
          <p:nvPr/>
        </p:nvPicPr>
        <p:blipFill>
          <a:blip r:embed="rId4">
            <a:extLst>
              <a:ext uri="{28A0092B-C50C-407E-A947-70E740481C1C}">
                <a14:useLocalDpi xmlns:a14="http://schemas.microsoft.com/office/drawing/2010/main" val="0"/>
              </a:ext>
            </a:extLst>
          </a:blip>
          <a:srcRect l="2768" r="20055"/>
          <a:stretch>
            <a:fillRect/>
          </a:stretch>
        </p:blipFill>
        <p:spPr bwMode="auto">
          <a:xfrm>
            <a:off x="4142278" y="2227690"/>
            <a:ext cx="3508375" cy="2449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413"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6B343B-01A0-45DD-A359-114E0096A47E}" type="slidenum">
              <a:rPr lang="en-US" altLang="en-US" sz="1400">
                <a:solidFill>
                  <a:schemeClr val="bg1"/>
                </a:solidFill>
                <a:latin typeface="Times New Roman" pitchFamily="18" charset="0"/>
              </a:rPr>
              <a:pPr eaLnBrk="1" hangingPunct="1"/>
              <a:t>14</a:t>
            </a:fld>
            <a:endParaRPr lang="en-US" altLang="en-US" sz="1400">
              <a:solidFill>
                <a:schemeClr val="bg1"/>
              </a:solidFill>
              <a:latin typeface="Times New Roman" pitchFamily="18" charset="0"/>
            </a:endParaRPr>
          </a:p>
        </p:txBody>
      </p:sp>
      <p:pic>
        <p:nvPicPr>
          <p:cNvPr id="1741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166446"/>
            <a:ext cx="32004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887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DE3EC37-0567-4746-B74B-7D4D71878B3F}" type="slidenum">
              <a:rPr lang="en-US" altLang="en-US" sz="1400">
                <a:solidFill>
                  <a:schemeClr val="bg1"/>
                </a:solidFill>
                <a:latin typeface="Times New Roman" pitchFamily="18" charset="0"/>
              </a:rPr>
              <a:pPr eaLnBrk="1" hangingPunct="1"/>
              <a:t>15</a:t>
            </a:fld>
            <a:endParaRPr lang="en-US" altLang="en-US" sz="1400">
              <a:solidFill>
                <a:schemeClr val="bg1"/>
              </a:solidFill>
              <a:latin typeface="Times New Roman" pitchFamily="18" charset="0"/>
            </a:endParaRPr>
          </a:p>
        </p:txBody>
      </p:sp>
      <p:sp>
        <p:nvSpPr>
          <p:cNvPr id="18435" name="Title 1"/>
          <p:cNvSpPr>
            <a:spLocks noGrp="1"/>
          </p:cNvSpPr>
          <p:nvPr>
            <p:ph type="title"/>
          </p:nvPr>
        </p:nvSpPr>
        <p:spPr>
          <a:xfrm>
            <a:off x="236295" y="263526"/>
            <a:ext cx="8472487" cy="609600"/>
          </a:xfrm>
        </p:spPr>
        <p:txBody>
          <a:bodyPr/>
          <a:lstStyle/>
          <a:p>
            <a:r>
              <a:rPr lang="en-US" altLang="en-US" dirty="0" smtClean="0">
                <a:ea typeface="ＭＳ Ｐゴシック" pitchFamily="34" charset="-128"/>
              </a:rPr>
              <a:t>Automation Resources</a:t>
            </a:r>
          </a:p>
        </p:txBody>
      </p:sp>
      <p:pic>
        <p:nvPicPr>
          <p:cNvPr id="18436" name="Picture 9" descr="http://www.aerospace-technology.com/projects/bbj1/images/boeing-business-je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39" y="938764"/>
            <a:ext cx="5715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8437" name="Straight Arrow Connector 4"/>
          <p:cNvCxnSpPr>
            <a:cxnSpLocks noChangeShapeType="1"/>
          </p:cNvCxnSpPr>
          <p:nvPr/>
        </p:nvCxnSpPr>
        <p:spPr bwMode="auto">
          <a:xfrm flipH="1">
            <a:off x="6424613" y="2197799"/>
            <a:ext cx="474663" cy="404813"/>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438" name="Straight Arrow Connector 14"/>
          <p:cNvCxnSpPr>
            <a:cxnSpLocks noChangeShapeType="1"/>
          </p:cNvCxnSpPr>
          <p:nvPr/>
        </p:nvCxnSpPr>
        <p:spPr bwMode="auto">
          <a:xfrm>
            <a:off x="4864714" y="3783015"/>
            <a:ext cx="403225" cy="404813"/>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439" name="Straight Arrow Connector 15"/>
          <p:cNvCxnSpPr>
            <a:cxnSpLocks noChangeShapeType="1"/>
          </p:cNvCxnSpPr>
          <p:nvPr/>
        </p:nvCxnSpPr>
        <p:spPr bwMode="auto">
          <a:xfrm flipH="1">
            <a:off x="6662739" y="3860801"/>
            <a:ext cx="473075" cy="404813"/>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9777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110E5D0-DF4D-4596-9AA8-45096B9A84D7}" type="slidenum">
              <a:rPr lang="en-US" altLang="en-US" sz="1400">
                <a:solidFill>
                  <a:schemeClr val="bg1"/>
                </a:solidFill>
                <a:latin typeface="Times New Roman" pitchFamily="18" charset="0"/>
              </a:rPr>
              <a:pPr eaLnBrk="1" hangingPunct="1"/>
              <a:t>16</a:t>
            </a:fld>
            <a:endParaRPr lang="en-US" altLang="en-US" sz="1400">
              <a:solidFill>
                <a:schemeClr val="bg1"/>
              </a:solidFill>
              <a:latin typeface="Times New Roman" pitchFamily="18" charset="0"/>
            </a:endParaRPr>
          </a:p>
        </p:txBody>
      </p:sp>
      <p:sp>
        <p:nvSpPr>
          <p:cNvPr id="19459" name="Title 1"/>
          <p:cNvSpPr>
            <a:spLocks noGrp="1"/>
          </p:cNvSpPr>
          <p:nvPr>
            <p:ph type="title"/>
          </p:nvPr>
        </p:nvSpPr>
        <p:spPr/>
        <p:txBody>
          <a:bodyPr/>
          <a:lstStyle/>
          <a:p>
            <a:r>
              <a:rPr lang="en-US" altLang="en-US" smtClean="0">
                <a:ea typeface="ＭＳ Ｐゴシック" pitchFamily="34" charset="-128"/>
              </a:rPr>
              <a:t>Preflight Resources</a:t>
            </a:r>
          </a:p>
        </p:txBody>
      </p:sp>
      <p:sp>
        <p:nvSpPr>
          <p:cNvPr id="19460" name="AutoShape 13" descr="data:image/jpeg;base64,/9j/4AAQSkZJRgABAQAAAQABAAD/2wCEAAkGBhQSEBUUExQVFRUWGBwXGRgXGBkaGhgYGBYaGBcXFxwdHiYfGBkkGRwXHy8gIycpLCwsGB4xNTAqNSYrLCkBCQoKDgwOGg8PGiogHyQsLCwsLS0qLC0uLikpLCwsLCwqLCwpLCwpLCkqLCwsKSksLCkpLSwuKiksKSksLSwsLP/AABEIAJMBVwMBIgACEQEDEQH/xAAcAAABBQEBAQAAAAAAAAAAAAAFAAMEBgcBAgj/xABREAACAQIDAgcKCQgIBwADAAABAgMAEQQSIQUxBhMiQVFhcQcUFSMyUlORktEWQmJygZOhsdMXMzSCsrPB0iRUc5SitMLwQ2Nkg8Ph8USjpP/EABsBAQADAQEBAQAAAAAAAAAAAAABAgMEBQYH/8QAOxEAAQMCBAIGCAQFBQAAAAAAAQACEQMhEjFBUQRhBROBkaHwFCIyUnGxwdEVQtLhM1NiovEGFnLC4v/aAAwDAQACEQMRAD8A13hBwiiwcWeQ9NhcDdvJJ0CjS56xVO/LPh+YKf12P3RkVE7s4ucOp3FkuOY+NXf6h6qF8Ge9yzd8FQeTbjCwW1znPJI5fk2BNt/VVgLIrCvdigPxU9tvw69flgh81fbf8Om4E2eFALq1iASTIL34u50fdq4vpboOXXwpwBDAckhV1MjEFjGxOWx1s+UE7r2tS2yJ092ODzV9t/wq5+WWDzV9t/wqA8JXw90720HLzcotuchd/MVFx1HWgmbtq2EKFefyyweYPaf8Ol+WWHzB7Tfh1Q2amJJbD3mw101PNTCi0E92aH0f2v8AhV4fu1wDegHaz/hVQVwk+QSMlkPPfm01I3ga79d1RcXi+LUtdhboJHVb11UQVMELR/y2QeYvtv8Ah1w926DzF9t/wqyYcIXvve39o1Orwmb5fttUSFMFake7jB5i+2/4Vc/Llh/NX2n/AA6zEcJm+V7Zr0OFL/K9tqS1IK0v8uUHmr7Un4Vcbu5weantSfhVm3wpf5X1je6ufCd/le23upLUgrSh3dIPNX6Gk/Cpfl1w/mD1yfh1m3wnb5Xtt7qXwnf5X1jUlqQVpB7usHmL65fwqX5dYPMX1y/hVm3wmfpb6xqXwmf5Xtt7qSEgrS/y5YfoT1y/hV38uOH6F9cv4VZl8JH+V7Z91L4Sv1+23upLUwlaYe7lB5q+uX8Kur3cIPNH0ccf/FWY/CZ/le21d+EsnS3tt7qS1MJWoHu34fzf8Mv4dePy3w8yD1TfhVmPwkfr9tq58JH6/ab3UlqYStOHdvi9H6hN+FXv8tsPoz7E34dZb8JX6/bakeEz9ftmktSCtR/LXF6JvYn/AA6X5ak9C3sT/hVlnwkfr9o0jwifoPtH3UlqYStU/LQnoX+rn/Crv5ZV9C/1U/4dZQeEL9H+I15PCBuj7TSWphK1kd2RfQSfVT/h10d2If1eT6rEfh1kR263m/aaXhxvNHrNJakFa7+WAegk+pn/AA65+WL/AKd/qp/5KzHB4gSre1rGx5xuB/jUhYR0CrQoWi/lj/6eT6uf8OuflmH9Xk+rm/krPlww6BXsQdVTChaAO7F/00v1U38leh3Xv+nk+qm/kqpbNaBVHGx5iDcjKeVylIFwRZcucHtG/wCL4xvexSyIwsV1sM1soD3N7Xve24dQqI5Irh+V/wD6eT6uX+WvEndoRdWhZR0srhfpbLyR1kVUpXwfKtG1rnLe9wtxoeX5VrgHr1GmtZxiDi2BA8k/caKV9H7C22mKhEsdwLkEHerDep+w35wQaVVHuNvfByX89D//ADxUqoiF92U+Mw3zk/erVNfHxKbGSMHnBdQevS9XLuzfnMN85f3orKcHACZeSPzsnN8q9XBRWiLGxt5MiN2Mptza2PTXocIoVJCQPOq+XJmyqL84GUhR0Fjr0DdVcEIEhC72iN7fPUc2/fR7C7STDQth5HkV0eRr4d1McpkiRMrtfctrbm0ZhodaFxQBcxm2odCOSrC4JNtRa6MuvKvzggEEaCm5sWi2LOi33ZmAv2XNVLaOMKgAEi5vyTYjQb6lwNmMd9fFHf8AOSpDpSEc8JRH/ix+2vvr1IATZgSL6/RrQPaeHURHQXDL+2taDwf2jCkZBhRnzZczi+t/u6hUi6hTdocLsK+E4sI2bLltbs+NbX/f055tRrxP12/aFaa21iEzCOALzeKG69r2429r6Xta+lVXhJt9J8NNGYYlkVwMyKBcAqwI5xcaWudx1qoYBkrFxOaznjgvlG1q6MdF549R91eNqReLJ6CPvo1h9i4cQLI6c0a6GVizvhxMSQHFlubaA9mlb8LwVTinFtPMX+i5q/FtoAYgTOyGDHRekX7fdXoY6H0i/b7qPvwUhAPIS6jlXaYAHiOP0IckjLcXsNRuNCNrYSGCUxmFWICm4kmtykV9Ltu1t7q9Cn0BxVQw2Cc8/wBly0ulaVU4WAkxOmXemO/ofSL9vurvfsPpF+33Uzx8H9XH1sv81LviD+rj62X+at/9scdsO9dPpn9B8P1J3v6H0i/b7q6MfD6Rft91S8Rwfw+aTWRckZmIzmwQSmPTxbkm+Xeefqr0OCUfGJHaYs6ZwM5IKiLjSFIg5bWsLLzmvDPDOBiVh+K0tj3bXOqhd/w+kX7fdXO/4fSL9vuotiODWHETvxTWjzKSMQ1rrFG1mJhsjXNgrWOYleYVFPBBRNFE8cqGVigJlFg6gEqbQ3I1HKFxv10qBw7lP4rR+e2gk66BQ+/4fSL9vurnf0PpF+33VN2fwTjmRZQsvFNc5+NXS0wisRxPlG+YA2BAOtwaquHw0kjFY0ZyPNDH7uyquolsc1vS46nVxAflzyt4o739D6Rft91Lv+H0g+33UMGymH5ySGM9BfM3WMseYhh5rWN6kSbJjUXMrOOfionbLpezZmUAjnF7joqOqKseLpjn8AT4hS/CEPpB9vurh2hF6Qfb7qa2XsaLEZykrqEALNIsaKoJyi5afnOlSG2JAjpG7SlnlaK90VQVEZHkiXMDnGoI7KsKBiVk7pCkHFl52gzlPyTXhCLzx6j7q54Qi88eo+6iTcE4skzgyFYXeNjxlhmiQM12MFlB8kFrXOnPXjFcFYY51gYusjAkWlDWUJmDkcUuhsQBcHS9rWvb0c7rIdK0SYvqewZ66KD4Qh88epvdS8IQ+ePU3uqBNPhlYrxeI0JH55OY29FRvaexsMrxXQxCUHTvpWWMoAWzsYTytRoL66Vg/AwgOdn8dOxbu4wMjE03yy0EnXZQvCMPpB6m91cO0YfP+xvdUw8H8NmUFiAyqyEym75mZdF73zaFTc2sNOmlNwbiVXJD50V3MfHC+WNyjMDxGXep56y66j7/AM/t/jVZfiVPKD57e/bVQDtGLz/sb3UhjUbyDc9h069aWyu9JZVi4qYGRgoczLZLnyiBELio+zYAZnA1AvbW+gaw7a3wLrZWxHCRB881aNhyiOMmwNmvY7ibKNenWtMyRhCxlZcpCkAsLErcGyCwBs3qrLE0hcD/AHu91Sk4dBJS41uLFXU2O46gb7OAw61HNpVphXiVcsbtri5zHmZrAHSSUWJAJB1GovY9d6J4dJpFQoCeM0UcdJf49r8rn4t/VzXFZTHwkTjC7MxJvc85J1JP00Yj7o2VVUOcqiwFtBpINOg2lfXs6BU4khXiR5FRmbTLrYyy3PJRjbXmDre9t9hexpnDbaDDUsOx399VGbunlhJmbMZAQxKC/KRUa3RcKt+y/TQ7C8N0jcOFzFTcBgbX5joQbg2O/eBTEkK8cJ8UYkKhzdlbXOxAZRZkN9MytoR1jpBqiDEZ4bneVP2XFM4vhgJIjGsai7Zr3kJDZSptmcgXBF+nKvQK5gR4gA+aftvUTKRC2ruJn+hSfPT/AC8VKudxH9Ck+en+XipVVFD7sg8Zhvnp+9WsphaxlH/Nf761bux/nML89P3q1SdicA8TiUeZDhwjSyWMspQ8lyu4IecHnq4yRCtnwB51Um11Kk2JAu6C9hcm3QKh7f2e8MausglU2tZZAVGUGxLLY5bgHouKMYnZcuDxoR3hZxCJAYXLAXksASQNQVv9IrztTbskgZWSNg9weSw0LMygWYWCl2tbpANwBVXCUkqmRYWWQi8b663ysbjfvtuozGcrrzHKw7DdasWxNqRgLxkjo5c3txuRUINhZTooubZdSSL6DWFszYD4udgksKEKzFsQ5XMGcc4Bu3P66hsqJ3QrFt4o9q/tirHszEC/67H1BqicKuCEuEw/GNPg5AXRMsMjM+rXvYgaC1Q8JiwrEE2s539YIq6lXKRpO9BIQhTPxYPxwPL018nMTra97i9jaqbi5byT9eQ/YaLPtOHvILduO44ta4y5cgGbdfmta/Seqq4ZbySfQP8ADUShULaq+JbtX9oVa0w8I2XJLHJOJ0TCCTKckYWWIIFAvy2yKTmNvLtzGqvtUeIbtX9oVZNlYRpIu9o5IScTFhZCGDkrxEQIBIGXW9yDfS269e/0F/GcZiAD2BwmeUSvN4ypTpwauUHSdirBsjYcGMSEquLhiaVYoi2JVzNGVlEilQvieTHbXSxsL1X+E3BvNPhU4ibDPO4iLTTpPGRdEUiRRcFb6qdwy0awm2DFxzYdMDFxUiSTmNcQVcqXVVUEkBbs45AFqYGAOJTiVgwsSQ3fi3XFJlaRkJkOc3IKxZbXtbNz2NfTUqlSlVLySG85tI19a9yDeZzGHJcp4zhGAmQIz9UjODtzHeEN2v3PocM0fHYmdEkMiKWwjBzJGUFghkF0YPcODzWtUxe5WhEpXEyPxUjR2jgVmukaO11MwNwzMtlzXKG16myMWOHlSTZ6xYWUyKBNMy8a+WxZ2YsNUUgXA07ab2RhmwxVi+zpJnZpIpnZw+aQZSRlIEi33AggEnpqx4nicH8Q4r6NvcxpaBE3OdgYT8R4Sfa8HfZUXbXCAJNIhiDckxE52GZGfjcptp5R3i24VGbhhc5uJXNlyZgbPlycXlLBQxGTTU9HOBXeGezhHM53nOVNt3JJQi99/JvawtmG+9VxVJNgLk6ACvz2pWJe7CdT4FddHhKLqTXEZganUDmrE/DAsGUx3DZiwzmzFgoYsLak5V1OtxffrRDZ23JZJFkEap40uJHksONcBWKgjlMQFGgNtDpvoKNm8RHxsi8Y2bLl1MaNa4ErqbF7X8WDfpItlMvY+OeLFwT4sMI/KBeO6slrWjUi1t1sug0qWudIxFc9WhRLHGk2bGLm9sgJvPdyKefhckZQRRkhLjVyqnM4kICLuXOL2JPSMu4S8DD3xh8Lx0jrHJiWRxdVjC2XKUUKAgJzDoup+iBBtmIYJ4WckhWVFVXU5jIGVic2VkILXDKG3DmBoThthyyKGVGIO6ysedRzA87oP116RUOqht3GyszhA8HCCwgm5kk2NxMRcztKJ42JMJjYXAKBckhCsWYWNyLMFZCQPJY31vexFc+Eiq+MdOMvPm4u+gTjHvIWAPlZLqCKASxlTY14qnWHRdY4RpAxmTAHxgyjvBXbi4Z3LmVQ6gXiyHc1+UsgKsPtFO43hPG0rMuHAUStLHyipUsEG5eTvQNu3k76rtKgqOAwqXcHSdUNUi55/bz3lX1ds4fjDGZAYpBxjnjHAaWUKJwbxEG1iQCLclSCDS2bwhE+NAU+TIRE7mRpCHOQ5VUaEpqRoo1Nr76FV2wmFGy8LHPLm76xNmjhsgyYcOCzy5lLeMAKqABpc3NrVoK5kTkuKp0YwMdgkuiBJ/bXVU7FfnG+cfvqybBxmc4SOOPjZIuPYxmwBuuZcpIIzAKSNN4FCpMThSSeKn1N/wA8nP8A9qrPsrYscE+GITEJJMSurIyxo6FSWPFgFshYlR5IGpB0GDuHbWIDsvvI+qtxlVopQ5pBgxMe6ReDMQbwpAMkYkkeKRLqnKfFWlFlaTKHMd0upXk8nWwuSSKg4naDoz4TibSiOSPNxt1EbhpSW5N3ZUY6333sNSDyDhJGrtGyyIwTiQzGPQIhiyseL5Iy3HKDAHWw1NRtpbfj48vJA6y2sWWROUpTJvCFSpQ6Fe0Hnqh4HhsxuNTouCnQqY4dTm0i5zAAGbrjf4prYewJocXCz5UyzIDy1YqS+W5CkkWbQjffm32b2KuaeXXNoTfXXl7xfXXfrUp+GobLmWZsrZwC8QGbNmN8sIvdgCeckb99R+DA8bIPk/xFdDg38pXr8Ka5JdWaAYGWWqsuAwLSXVbc9ySAAANSSdAKUnA8Md6E/JufuFdwc1nToMsdx0jMDb7Ktmz8YJcSFklKgyqtjnObM9iARe3aemqWXcqgeBYHR9Kv/LUPE7ARDbkE9XuIBrUsVBEpXPMYCVckFZvinknK/L11Fr62uNxqg8I8XmxMRzZuQwv0i5t/8pZLqDguCnGi4VQN2vOd9gN50qS3AbqP0RP/AC0c4IzqMVZyQhRQxBtyTIM2vNp91WLHJCsTlXErrGDcODyi0tyBnXcoj87X4pvSyXVBj4F2tuHzkdf9NQ5Uy3AINrjQ3HXWj4qLDhm4uUFRdjeQAhVMykb+UQyx2tqQynnrMzKWlmvrdyfsqJGiLZe4j+hP86P/AC8VKudxA/0KT50f+XjpVVFE7sp5eF+ev71aySEAtJfXxsn7Z3VrfdmPLw3zl/fJWRxaGT+1f9qraIpGyIB3ybDUx/6wKskmDwcfIllcybjxaZlQ31F8y5iB0VWdnsRMSN/FG1tDo67tatHB3iog4xcYzZUxEIdLmQhWCKbj82wYMbmxyCpmEhRdobIiRM8bF11OYeTl0tmvYq+tstjzdNyC2hh1LoDqMpPVvWvW0MUEjtob87Jm16bc3bzUxx+YR/MP3rSZQBRNo4dQoIG5l5zbyhU/aOyQ7MwNid43g1B2kfFntX9oVomwtl4WRGad3zA2yrb1brk0AlCYWbeBWB/+1Lw+zcgvcacwH/utMk2NgraQTn9eK/72g+19n4PveR4TKsinKUc6ggi4Ya/FNwQSDcHWmCFEqhbZ/MntX76vux8dCq7PJliXJhzxl5EUgvFFluCb6gdFUfa6Xw7/AKp/xqKPbKnHEgZyBFHEz8t9Izhg+YeMF/GWTKBpmHVXs9Dsc6q6BPqnWM7bHdfP9NUxUY2dJ8Rh+tuaNbYxkTnF8XNBaSKJU8bFqVd2cC50NjvNtTUaDaMeXEjjBaaLilM2IgZg2STUtnJyXKi3STpvqG8sgxDRnNlWLjL3muxEIlKL4y173G47qc2k7xKSOMfVrZTKcuWKOTxnjPl2JBFst7HdX1DWVAAzCLgEeseX9PIL59tFoAp5yAR2Bv6R4ptcUuZZM0QymK6mTD3ORJlYovGWsM6+U173PVTLkcWyZ4TxiW/PQck8fK4DnPoMrgnKD9FtQ/wrl6B7c34lL4Vy9A9ub8Su/wBH4r3G6fm2y0Xp+iVfdGmu2WqZ7oWNSbFPlHjM5U5dQ9iQjgD4xTIp6Stx5RoIzDDDKpvOdGYf8LpVT6TpPxdw1uQS284gnlcHxshOXUkxqQDnuSTmbUC5uFuedTT7bZh46BllCZcMsbkRW5akki4F0uDbOovpbcTX5n1YY4iYufn5+AXssqO6pgDSW4e+AM4Bt8zyzE4XbYTCmHIWPHLMCxBS6ArlKFdQQTfXor1wg4SHFrFmQK0ee5BJDF3zXANytt1rnqtuqJtvFJJiZXjFkZ2KiwXQnTQaCoNULz7M2XUzh6ZIqlsOz1sSIKVXfg1glaDlBM7ciIG1s9la8v8AyzeKLWwzYgneoIpFOrimAsGNq5a9I1W4QYXYDC9Y3843+9LaX67UxXWa5ud9crZQlSpUb4J8GWxk1ieLgTlzzHyYoxvYk6X5gN5NERLgfsqOON9oYoAwwnLFGWscRiQAyx2AJ4tRZmOnMOc1X9s7XkxWIknmbNJIxZjrzncL7lA0A5gAKJcLuE3fTokQMeFgURwREjkqN7tYAGRzymPSd+lAKIlSpUqIrFsvYyPg5JXilNrhXRrlm0sAmWyoBmzMx5wBrpUvhBgoo1iidHiJDEMxLrEbgqoaw4wWPLC6KTddcympUS2Lsfvl8gkVG3AMGN95J5KnKoAJLGwArYOkYQF59SiWu617zhBJ1taNzlnl3CUzHhMkwWTk2O/eLWuCDezKdCCDYg76OcHVHfE1jcWOtrXGca25q8x7FL4QFpEazARnlDK7B24kMQFYEjWxIVivMzGu8FltPKDpZdfaG+owEXW9KsKkjUWPnz9UXxMZKkA2NwdOkUKlxmJueVfrsKtGy0QygOLgkLa9gSd2Y2Nh06Xow2yoze3FADfaJmt2lnqpErplZ739ien7BUrAQylw8rE2Fh1Veo9iRm9imm/+j7u2z6UF2y6RzLGFXVcwZcwvvuCpJsdOY0wpKD7RWS+aNiptbfzfxoW02JHxvsHuq98H8PE+cMAWAvds2UC9tFUjM3aQKKScH0ABKgAi4Pe2hGmoJfUajXrFMKSsv43EE6n7qn4KEgEkm7amr7NsBFXOyWW9rnDkKSL6XDjXQi1+Y1TZpQZJAABlYrpe1r819aiISVr/AHEf0OTti/y8dKudxE/0OTti/wAvHSqqKH3aW5WG7V/fR1ksbcqS3pWrV+7YeVhu0fvo6yeEcqT+1f76sif2bEzYgBd5QgW6c62t13rzteLExAuyaDUnMLgA5QWF7jXS9hex6DXMLKVmDA2IUkEcxDoQfXTmO2xM1wXzA5r5lRr5mLG9wb8oki+4k2tc1BRD02Ni5yLQsdOYruvu36G99+tSAhVwp0KhgR0EEAj1intmbSRElEkZd3LNmspuWUAAk6rrc3XXo3mosQOYdh+8VDZS+q87SPiz2r+0KsWzMXqeuQ/YdKru0/zR7V/aFTMHibfRJ/GrIr7JtRe9gMpz5spawsUHKAB87M2vUFqoTT8ucdJB/wAAH8KsUs7+DFN0yDEEfFzZjGP1r2v1Wt0CqgZLyyfR+yaShCjbU/R3/V/eLR3gVhcNLi0ixEbyGSCFUAYqgthVdmexDMRlWyjTU33CgO1PzD/q/vFolwbw83fUcsBjVooYTeTybthVULbexIzbuivoeghLqwmPUMGYvIi/xXncRUZTIe8wBP8A1T2wGhkwGLzCVsTDHxqOZGCRgSRoojUHVjna5bdYW3mnHxcDbNmlbCpEzssUTLLOWklFmkkIaQqQq7+SdZF1HPB2Hs2UQsElhU4uJkCNmLMiOGOUgZVOaPnPNTuKwsqxQhnw795oJeJsxOWR1kPGAjK9y6g67tOavtHNb1hAcfaBzOQi20Fwja51XMOKoA4ZE5Zc42313RjZ/c5w74OKdppQCkckkgMPEqHmWOSPys6uisSSRbkm/RQbhpwZgwqxPh3eRHZ14wyQSIcmXRTExsbMCQ3MRUjC7UxqYYGLCwIr5fGJBHxjLxyuinnZM4QajWw31D4YY/FOsazwRQIGdlWKNUUu2XOxyk3bRefmFVoek9eMVQFsutIyjbcH/AW3pFB3qtcJ+IzGaa21wdVsegEbOJYFlbl5VD/HYkKSVAtyV1JItvsW8FsxbSlEPFwsxPGhw6pnXJmVXXM1lkJUC4RZDe+WwXbePaPFzWylWYZlYAq1hzg9p1FiOYip2y9t2VFgKJlZm4qUjlF1CGzmyuuQFMj/ABXexJNx+WceHVC4UrHEdY8+c8jPBB9JrXVHS3CPJvbbbcqtYz843b/9+2maexgIdgylTfUHQjt66Zqq9MGUqVKlREqIbIwqO6hwbMwXfa19b36aH0a4NbQjhZme+YA5NxAcjKrkHfluzAX1ZU3C5pj6v1oxRpvyV6bg14cRMaLxhcEjxlspHjUTytAreV6tNflVJ2pO0GG73jkJiklZnUqgLNEciXIGYgAtYXtrewonLwgRExM8MacZMohJIuI+NGeYxW0BLh7X1UNbmqq94P0fRcX3X3Xvuro6wGkMTIJHdfyF1VKjRTDSwSRY9ucRyhO4bZ4ZQSd97C4G6/u6LdYprE4IrexDDpHu6OsXHXRWGHKipmGYXB5Jtrm0vbeOy2/lC9ecXEMh6SpJGp1uxve9j5IB+k9FcmK6y6r1J1zQOlSrqrcgDedKuudcqbs/a8kIcRlbOAGDIj3AN7cpTpextz2HRXt9hyhcxU2te9mAtyTvIt8dOf469IrqbMCANO2Ub+LGsjDm01CX6W5tbHS8sM3aVlVwRheJnTOexdG0p5kEAOYHLyVRQWyXCZiACwUE2zGworwXFppfm/6h66Dz7WOUpGOKjO9V3t89t78+h0F9AKMcFfz0vzP9QrSZ5qtNuH8oaNvv57UdjxQR1Y7g6k9mutFMNwsjWF4yxuSxBSQKCXTIRIPjAWuB1sDob0FmS4NQHwJPxifpqhldAV5HdDhSSZ0BAmbMwdwSCRKGC2A9ILXv5Jve+lOxO0lmxCFTmyqQT66b2rsVRPIFXKodgFuTYBiALnU/TXvBYAJqKgSiI4Xaaws2Y5cygA828m1Hh3SYQVZQCREImDFMrACNTuQMQQhHKJIzaEWqqY3ChxYi9DW2KvRUmVCtO0eGscgIuFBmkl8q+kmTk7ubLv5781V7DSZnkbzmuKjrsoDpqdBBYWqFK2TuHn+iSf8Aa/cJSrz3DT/RJP8As/uFpVChRO7cOVhu0fvoqzhtlR3Js12NzZ3Fz02DAVpHdt8rDdv/AJoaoJYVYIoQwCKbqCCRa5Zzp0cpjTLw3oxhtnvKTkFwN7GwUdpOgqYeDLWuZE3ZtA7C3TmsBar4VEqsLh9anQcHuNQyEqFUlQWkKXOXMVWxFzYc+mo5yAS3wXc+Q8bm18t7NbsO7eN9qjrjJcOGjtlvqQyKSDYrmUkHKcpIzL/AWgtSV5l4CMQ3i1bIrM4EshKZAGZWGfywNba7jzggCdrcHJ4JZFYEFcrPYglS4BW/XqPt6KOR8K8SrBlcKQbkhEBY3U5n5PLbkrq1zv6TeaiDFRtmkN41WaZreUFjKki9rlAI4x0tK559aFWVM75cixka2+2Tn3X32vXqGKxJuxvvJAHNbd0VcvgTZ3VuNFpGjVuL0ChSRNJfdEbbx0Mb6WI7buxRAmnGG+mZlAR+SrZoje7LyujoN9bCoCE2VZ2r+jv+r+2tSdlzcVioJGDZBDFchSd+FUfeai7VP9Hf9X9tah4vbjQlI1QECKI3Mk+9oUc+TKANSdABXsdG8cODc9xbIc3DnGfYdl5nF0jVGACZBHYYVo2RtONIoCxkVoVdSgiJMl2dlAe9gt2Glt413CzuK2rG8LIXcK8ccYj731jK8WGfONXtlY26xVL+Fb+jX6zE/jUvhW/o1+sxP41eqen6Zdi6u8z7XOfc37dJheWejHl+ODMz+XefnrnpMK7YfbMMaIwEhdY44ivFG54qZXzBibAZVPJ6xfcLC+Es6PGiQh2AkkkJ4opbPlsDcksdCSevmAsK78K39Gv1mJ/GpfCt/Rr9Zifxqsz/AFAxj8Yp/wB3/jRWp9HPpvDwDMzmPh4aKPwoH9Ll+d/AUKojwhjC4mQDQXvvJ3gHeSSfpJodXylQy8nmV73D/wAJnwHyRCLat1CTLxqjQXJDoPkNzDdoQRpupS7LzAvAeMUalQDnQfLXnHNmFx2XtQ+vcUpUgqSCNxBsR2GondDTi7LctO7Ts7ZXilRPv5JtJhlc/wDFUXJP/MW9m+cLHn5R3qLYxzpe7xsbB4wWDHzRuOfdyDY6jpBqCIEqW1L4XCD5yPk8kMpUb2rsZYo8wuTe24gblO8nUHNoQNQLiglZseHiW5LVEYP0ST+1T9l6uK4M96+W98pYJeS3e4kKNNbNa4lJ0tbi1c896p0P6JJ/ap+y9MrtSQc/rA6La/RcdhNX4ykajacGIv4ldVYw1n/H6lF1huc7Ag310BIbVsutjfce2wprE4bQ6WLA79AdSL68ogAr9l+c1B8K9R3WtfS3Zbp17dd9SIMTJMWCoTzkk3VR5zEjkgC4uTu0rIMdK0fxFEU4v7MTb75ePM5ISBfdU/A7KdrM1kQG2Z7gEg+Sthdm6hUjDRwxuFBEshNsxBESdfMZPpsNPjCj+28KRhw+YkuozAspaPkNJGjkICc8biQagCzi3JFrVKjabmtNyfPnumYXmAuf7NhufoPv3Fe8RhSkOeMqGWONrXIbK4tca5VflQswGZgJxyhYiqO7kkkkknUk7yTvJpw4t/ONM0YHNEOM9kefmrhjW3GfnzslVm4LfnZfm/6hVZqy8Gn8bKfk9XndHNWzVJR/DqpYBjZcwuegXFz6qNS4DBhbiVibG4BHlW0XyRcb+Va2lA8NPlYNYHKwNuY2N7HqNGW4UA7sPEOfQHfkC7twXMqvl6RbcbVUqU5iMFhmZ2GIzE3ILDLdstxm5OgLXHqoZtGOMSWiJKWW1zc3KgsPJXc1xu5qjAXqfs3Yks7ZYlLHnO4DtO6rAIoFqlbO2WJS12yqi5mNrm2ZUAAuLksyjeBrv0qx/AXJ+exESMBcqLuwB9RrxLwZeIloZxe3OrJdWG4kgggjp0q+EquIKG3AzKAXmRLsRywVFhJkvyrG/wAaxAFtSRQTaeC4qQoddAQbWuGUMDzjcd4JHQSNamY3FTrIGd3zrcq2Yk3vckN2n7aH4jEPI+Z2JbTU9QsB2AWFqzghWWqdwz9Fl/7P7kUqXcM/RZf+z+5FKqomO7d/+N2/+aGs/iUX1Om89Q6eytC7tn/43b/54Ky3jyVLDTMdDbdvykjqXW3Sau1EVx/C8QWRBqBpYAsPuCdm/pvvqAeHGLHKIkA65GHZ8XSmsNjhD+ZUKd5kIDOx6cxvl7Ft9O+pCcIpvjFZAL6Oqm19DY2uvaCKnEohENn8N+N5Eo1aw35XPOAHGrdh9VFpsSJxxbgudWUqgAVQOnMTmHOLW+i1UracMUi5o1ZW35QL9oZib79b2+7WRDtQzxEvZmSwPPfKNCeklRY9a3qcRVYUieEqxXo+0cxFMi9dxGLzFW5OpN8tyBfW2uunXSvVFouGQ85NeZ2OU/7567XjEnkH/fPUIhW1ZfEv+r+2tQ9q7XdHRQsJAhg8qGJj+jxnVmQk/Sad2o3im+j9oU3tXaCq6AwRORDBym425/o8e/LIB1bqu02N48lcdZoLxLcVjty3XrYOMbEYhImWEBibkYfD3FlJ54+qjOAwHHagwqA+Sxgw5LXjL8g8UATpuI5j0VWY9sqpuuGhBHODOD6xLTknCHMbtBGTodWxB1G46zbxXNVZVcZZUiy463Dve4ljcNtm575oxt9Dh4kYcUS2XQ4fDkWMaudRHyCCwGU3JBB3UB8PSeZB/d4P5K9ttwEWOHhI00LTncLD/i8w0rx4VT+qwf8A7vxa1pB7Ww58la0aOBkPZiO8N+69cJjfFynrHV8Uc3NQutQ2YQ208PHLycM6sZOXxSDly6l7g6WUWzXNgKk7DSM4SMzOpls3GFpyrCcYyNEisp0ibDl2LhGtqc2lhq9oxFX4Wq80WwBlGe1vdWTUquHCdG4mW7K6GSFkytnCZlnDLmIBGq7jrbLv3moWqhELqpvLpnQxnOgOw3XKn7GxnFyi7EIdGsAQRz3VuS3UG0vaoNqVqqtCA4QbqybQxkc6hFcIQgjQP5OVWLqoe5KkEkAtcW50AAoBisG8bZXUqevnHMQdxHWNDTVqmYXabKuRgJI/MfcOtDvQ9akX57jSpaABGSyIe27bjY59h+/eE5D+iSf2qfsvUGOIsQFBJO4AXJ7BVswPBqOXBTSLiYo0DRtlfOSl8ygSMEFjrplBHZQGXaWUFIF4tToWveRh1tpYdSgA6XvW9QWbO31Kk8YyvDKQJLRBkRBz7bHSU9h9kqjASm7+iUgHskfdH2akW1C7wQ29hwsNhyVvmVRlVSNAJAA7Fw2tma55NrnSwHASKsil75QdbGx+g2Nj12Nug1dkYbSBVgq5SchJsoD8iDDKMo5PGkBDfkrxxN+bzuIqupkOyZr9OZurMpg3cZPnIeTzVCjexuKsGFxcuIV+MlIDHlZpLZjfymMj2Ni56SMxNAsTAUYqQdOn+PXVp4LbQRUuygmO/IJe0rHIFR8twI1OaTW1yLa81q5hmICSMvPnna60Cr+08CIyADfeDqDYi19Rpz20J3GoNG+FBXjeRI0i3OUtmzFTYqXza58tlPWh37yFtWrCS0E7KFyrHsBvGynpH+qq7aj2wj42T5v8RWgyUao6h310V5hbfXoCisimxdncfLlvZRqzdCj+NXaTHrFHkj8XEtwctiZARzc4Ngx7CSapmx8YEjYXUFibhtzLuI06qibX4RPHyYiASCgtbS+rFevyR6uirzAkLN06KbtLhuytkgUi2nI8rsL6Enq3fJFD12jj25YhmIIBupN7Ho01PVvqVsiGPBxcY655TuVlKOrEbgfNHOef6aj7U2xjWaz8dHe3IVWjHVyQBfQGxNybHWhMZqQEvCDSBhJcOu9JAVkHWAbZ6iRtc20/3zim8RPKQBLnYEXXOGJ5W5lJ1F+kb7U3ntZudTr2c/2faDVZlSBC2HuG/o0vZD+5FKl3DT/RpeyH91SqilNd21CRhwLk67jY/n4LWPTe1ZRiBZFHNr23AH8CK1ru0NY4Y9fPu0ngOvVWe43BBgyjceWmunOCpvuPNrzqOmplTCKPtnAPGIOLjjPEIOPMd8soWIuLKgcglZLsSxudLKTUvGcINnFG8Utjx2SMQhNHE2Qs2W6m5jsysRp5K5ATX+De1lw3HK5liZ8tpIQpkXI+ZksxHJbcdeYXBFxU7HcMkeCaJY2sVWOEnLeOMrGswNgAS/Fg8kAcpt17VClAuEOLilnZ4EyRkJZfJsREqva3yg2vPv56F7Cb890Zf5v/AHXMbNkjJ0udAL69tt5Hvohs7A8Rh+UbO/Kb5I+Kptzno6z0UxQoI0UATnkjfqPuopGdKFMOWB0b7dJqfG1QCphPZaZxh8W3++enVNeJYs4y669HbUoq/tJ/Fnrt94qONtSZlUiIgBUu0ELHKoCi7MlzZQBqeatH2TwSjdL8WrDpcg+rm9VEhwNgXfDAO0KB9orQAxmsXsa/2gCqpPgUTOzJEqKJLExRcrJJGoY2g3FXvycwOm6xodO6nDPLHGhAzEM8EC6CTKoFoipOUi6lg19QLb758GcIN8WG9SV6TgzhCRaLCknd5FyequVtCqImqTfw715zOj8MS6b7abZ+dlkHhyTzIP7vB/JS8OSeZB/d4P5K2U8DcP8A1eH2R7q58DcP/V4fZHursvuu7qKfujuWSfC/E+co7Iox9y0vhfivPX6tP5a1huCmFGhhgB6wornwWwnooP8ADUy73iqeiUP5be4LJZuFE7iz8Ww6GhiYfatM+HJPMg/u8H8lbCnBHCndDAewKfupz4FYf0EXsj3VF91YcPSFgwdwWN+HJPMg/u8H8lX/AGfsGFoopGsS0WGkZFw2F/4+IMTZWK6mymykC2YandVl+BmH9BF7I91MNwcwQ3phB28XXNxFKrUADKhb9VdtGkM2DuQrC8GFeTJxMedjCAgSPxaypKTI98LxkYzIgtIlhnBJsQazdttyX8iD+7wfyVrJ2Hs/owftRU/HwRwzC6xQsOlQhH0EaVXh6NWmTjqF0xvaO05o6jSP5B3BQuCeAjmjZJJI4Immw0bIIogknGwl2B8Wcr3Xkk6XsNLgjwOC2HVIi5iJPEqwEEQ5eKw7yQ3JisqrIEU2LXBJOU6USHArD+gh9hfdXH4G4YC5hgA6SqgfdX0P4gz+WMgNNBB/Lrc/H4Lmp8HTYIgTqYz5lUPhGUgxBijSE8WFSS8MB8cFAmCkJqokzAdlF8FcQx5YxZwWyrFEBIwgmaygR7wRl0ueWd16PtwTwno8P6k91c+DOD8zDfTkFdTuleGcwN9GZbW1/wC1ZVuBx+wcPZ+4XnG8HIWwYxTKHmfGvC144DmXjJNfzV85sNekmgPg1MpJgReUoN4YeRm72urXi3+Nk328nqNWb4G4b0EHsL7qXwLw/oIfYX3VhT6RpMmaLTfllt7OizqdHF5BDogAG2fPPVVeXZyASHvdAVTNYwxcg8XMwLeK3Eog1t5XZVZ8IH0cH1EP8laXJwOww3xQDtCj+FeDwSwno8P6l91dVLpjh2Ti4Zh7v0q9Lo/BOIz2fuVm/hA+jg+oh/kpnZknj5dAL33AAeXuAGgHUK0xOCeEJsEwxPQMhPq30p+CsMSswihAtrZRqPV/EVw9I8dS4oNFOk2nE5RfwC7KVEUzIVNhbf2V7vTuNMWfxSleZrm+vNYbx9JNMk14hzXSE7s3EkKwzEaHTLe/0/FPXQ3ap8dHcXBI0va/K15XNza1Iw0lnO8c+nOPjD/fTTu0dlcdESrDMozKCbZwdCF6WGmnbTFohEXXvaE5E6aMcuUgFsxNrG1+nmrQpNu41pJGmwMxCScfCqWAQ+PAWQ2OfWRibWa6EWHNm2C2mXKSLkE0JUhQAL5DdSFO/UairDhu6I0TMYsPEgeQSuLu2ZvGFtWJy3Lm2WxGUa76EyVMQrWeEc5yW2fiZGvFITIua6pIrclVUKH8kBgASSCRuvl80xd5WsRmLG3QWJNu3WrbF3T5FyZMPHmBjuSS7Nxbq2W7Am3JABN2W+jaC1WTyiTzNmbf5ROi33nmv9NRMJErX+4d+YnGmjRjQ3AshFr8/bSpruCn+izn5SfsGlUqqXdtb9G7T++grOVxthle5U8/OvSR69Rz1qndi2FJNDDLGubiicwHQWRgT0C6WvzXFZBiN9iLEdJUfeaqVdql4iYsM1lmHnahrDSxI19Y9d9RUmIO5Y1U66nO3ZYXA0671GxCleUCAep0v9jXqJLtGTnc+sVWFMhEsPg+VxkhLMPjPzdFh7vsr3jtqjyUJPXff8pv4DmoE2JJ3tftNPRL1j2l99I3SYyUvDr6zUPF7YkSQhbAA2sVU303kkX9Vv40Tw0BIvdPpkjH3tUk7OV/KWMkc5eO/wC3qO29WChesLJmRWta4Bt2i9N417Lp5wB7Kmrhz0p9ZH/NXZMCGUgldflx/R8aiQp+z9rME0JqTh9qEu5ZtbKBrzco6fTVaWXiuSx9XKH2XpufFoxvdgd1wGH3UxlThWppiIOMblQZbcm8zC6cagzMcwtJxZc5b308nmNe4Q45OJYI9wYje5vrdt45jlCm1UnvhfSS/wCKkZYzozSEdBzEfSL2NRjKYVaoNvyFBdjewP2U4NuP5xqtjaKdLeya4dpL8r2TU4ymFXTg7tZSgzsuYqxAdiqly1+UQRzZucagUeOOw4UESIeW2hkIJW8wXNyrjQQnlKo1F21NslbFJfRpFvroWAv02BtSGKX0k3raoxlMIVx4R7VAmQxtfLKQCL2ylWFhck2t1ndvO+mjt2TzjVVjnjBBJkJG7Nma3Ta+6nztNOk+o0xlMKsLbZcixNwSAb7rEi/0Wq1w4yA4fOZAJBHJyM1ryXcxm1+ZVIt0lPOrMJNpIRa59Rpnwivnv9/31OMphC1h54DJYMhBW+Uyi35wAktn35LsBdSbXKjyTSJdocXjJxGRlOXVdxILjNpoSRbXnsKr3hEee/qpR45Bc3NzvJ56YimEKzeGpPONOYTa7GQZm3KxGvPyRcfQT6zVY8JL5x9RpubGod5Om4i4I7CN1MZTCtOw+08OMmdr2jJfVrls9gNJRc5eYZbfKqJj8aoVGVwFK6jOCQ12uGF7jS3MBWcd+L6ST2m99cOKQ73kP6ze+mIphCsOzdsOI7A6AsB2ZzYDqqV4ak877arUWOjAABIA6q9jaSdJ9VMZTCrxwe2xH41pzfXcCbkjihYWZdchY77DU2O4lO/oCEyspfJqGcqpfJEeU2fdcy68jVQLdOWyYtCb5nB+SSL23Xsda532vpJfaNRiKYVfeFeNjGEcxupIbkkueMusrZLJ5vFhGzWGp335NBcZtV2U3aq3x8fOznn1JI9RNqdfaCkWGb1D31OIphTKTXl+g3+jUf766mGvGEwdrnS5+Uug+lqfMQ6vaT+akqFBnJBBGhG6pWF2graNpc6gk6dae6mpoh/tk/mqBPF2e0vvqCJUgwp2N2eWYSITmGodNG6iw0N+umBipNzokhsRco4YnmJKkXPbQ1pCNzH2h768NjWO9ib9f/ukJI0RbjTz5YhoDYXY9YuSwv22rwmIuQALKNw6dd567ULWS56fpHvqZAegXPaPfSFErb+4H+iz/PX9k0qK9xrYEmGwBMqlWlfMAwscoUAEg6i5zGx5rUquqFX2oj7LhJuYoz2ovurlKiLz4Gg9BF9WvupeBYPQQ/Vp7qVKiLngTD+gh+rT3VzwHh/QQ/Vp7q7SoiXgPD+gh+rT3VzwHh/QQ/Vp7q7Soi54Ew/oIfq091d8B4f0EP1ae6lSoi54Cw/oIfq091IbDw/oIfq091dpURc8BYf0EP1ae6u+BMP6CH6tPdSpURLwHh/QQ/Vp7qXgPD+gh+rT3UqVEXPAeH9BD9WnurvgPD+gh+rT3UqVES8CYf0EP1ae6u+BYPQRfVp7qVKiJeB4PQxfVr7qXgeD0MX1a+6u0qIl4Hg9DF9WvurvgmH0MXsL7q5Soi9eCofRR+wvurvguH0UfsL7q5Soi74Mi9FH7C+6l4Ni9FH7C+6lSoi6NnRejT2V91d7wj9Gnsj3UqVES7wj9Gnsj3Uu8I/Rp7I91KlRF0YKPzE9ke6u95p5i+yKVKiLveieYvqFLvZPNX1ClSoi73svmr6hS73XzV9QpUqIlxC+aPUKXEL5o9QpUqIu8UvQPVXRGOgUqVEXqlSpURf/2Q=="/>
          <p:cNvSpPr>
            <a:spLocks noChangeAspect="1" noChangeArrowheads="1"/>
          </p:cNvSpPr>
          <p:nvPr/>
        </p:nvSpPr>
        <p:spPr bwMode="auto">
          <a:xfrm>
            <a:off x="611505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pic>
        <p:nvPicPr>
          <p:cNvPr id="19461" name="Picture 9" descr="http://www.hko.gov.hk/wservice/tsheet/12hrbrief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954088"/>
            <a:ext cx="4762500" cy="2687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0" descr="E:\Desktop\My Documents\My Pictures\California\2013\07 - Jul\Wx Training Project\IMG_0283.JPG"/>
          <p:cNvPicPr>
            <a:picLocks noChangeAspect="1" noChangeArrowheads="1"/>
          </p:cNvPicPr>
          <p:nvPr/>
        </p:nvPicPr>
        <p:blipFill>
          <a:blip r:embed="rId4">
            <a:extLst>
              <a:ext uri="{28A0092B-C50C-407E-A947-70E740481C1C}">
                <a14:useLocalDpi xmlns:a14="http://schemas.microsoft.com/office/drawing/2010/main" val="0"/>
              </a:ext>
            </a:extLst>
          </a:blip>
          <a:srcRect t="18736" r="5911" b="8495"/>
          <a:stretch>
            <a:fillRect/>
          </a:stretch>
        </p:blipFill>
        <p:spPr bwMode="auto">
          <a:xfrm>
            <a:off x="992433" y="2862630"/>
            <a:ext cx="4548187"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11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ea typeface="ＭＳ Ｐゴシック" pitchFamily="34" charset="-128"/>
              </a:rPr>
              <a:t>Passengers</a:t>
            </a:r>
          </a:p>
        </p:txBody>
      </p:sp>
      <p:sp>
        <p:nvSpPr>
          <p:cNvPr id="20483" name="Content Placeholder 2"/>
          <p:cNvSpPr>
            <a:spLocks noGrp="1"/>
          </p:cNvSpPr>
          <p:nvPr>
            <p:ph idx="1"/>
          </p:nvPr>
        </p:nvSpPr>
        <p:spPr>
          <a:xfrm>
            <a:off x="5990859" y="976496"/>
            <a:ext cx="4991100" cy="4391025"/>
          </a:xfrm>
        </p:spPr>
        <p:txBody>
          <a:bodyPr/>
          <a:lstStyle/>
          <a:p>
            <a:r>
              <a:rPr lang="en-US" altLang="en-US" dirty="0" smtClean="0">
                <a:ea typeface="ＭＳ Ｐゴシック" pitchFamily="34" charset="-128"/>
              </a:rPr>
              <a:t>Set </a:t>
            </a:r>
            <a:r>
              <a:rPr lang="en-US" altLang="en-US" dirty="0" err="1" smtClean="0">
                <a:ea typeface="ＭＳ Ｐゴシック" pitchFamily="34" charset="-128"/>
              </a:rPr>
              <a:t>Pax</a:t>
            </a:r>
            <a:r>
              <a:rPr lang="en-US" altLang="en-US" dirty="0" smtClean="0">
                <a:ea typeface="ＭＳ Ｐゴシック" pitchFamily="34" charset="-128"/>
              </a:rPr>
              <a:t>. Expectations</a:t>
            </a:r>
          </a:p>
          <a:p>
            <a:pPr lvl="1"/>
            <a:r>
              <a:rPr lang="en-US" altLang="en-US" dirty="0" smtClean="0">
                <a:ea typeface="ＭＳ Ｐゴシック" pitchFamily="34" charset="-128"/>
              </a:rPr>
              <a:t>Preflight brief</a:t>
            </a:r>
          </a:p>
          <a:p>
            <a:pPr lvl="1"/>
            <a:r>
              <a:rPr lang="en-US" altLang="en-US" dirty="0" smtClean="0">
                <a:ea typeface="ＭＳ Ｐゴシック" pitchFamily="34" charset="-128"/>
              </a:rPr>
              <a:t>Safety items</a:t>
            </a:r>
          </a:p>
          <a:p>
            <a:pPr lvl="1"/>
            <a:r>
              <a:rPr lang="en-US" altLang="en-US" dirty="0" smtClean="0">
                <a:ea typeface="ＭＳ Ｐゴシック" pitchFamily="34" charset="-128"/>
              </a:rPr>
              <a:t>Sterile cockpit</a:t>
            </a:r>
          </a:p>
          <a:p>
            <a:r>
              <a:rPr lang="en-US" altLang="en-US" dirty="0" smtClean="0">
                <a:ea typeface="ＭＳ Ｐゴシック" pitchFamily="34" charset="-128"/>
              </a:rPr>
              <a:t>Give them jobs to do</a:t>
            </a:r>
          </a:p>
          <a:p>
            <a:pPr lvl="1"/>
            <a:r>
              <a:rPr lang="en-US" altLang="en-US" dirty="0" smtClean="0">
                <a:ea typeface="ＭＳ Ｐゴシック" pitchFamily="34" charset="-128"/>
              </a:rPr>
              <a:t>Traffic lookout</a:t>
            </a:r>
          </a:p>
          <a:p>
            <a:pPr lvl="1"/>
            <a:r>
              <a:rPr lang="en-US" altLang="en-US" dirty="0" smtClean="0">
                <a:ea typeface="ＭＳ Ｐゴシック" pitchFamily="34" charset="-128"/>
              </a:rPr>
              <a:t>Chart holder</a:t>
            </a:r>
          </a:p>
          <a:p>
            <a:pPr lvl="1"/>
            <a:r>
              <a:rPr lang="en-US" altLang="en-US" dirty="0" smtClean="0">
                <a:ea typeface="ＭＳ Ｐゴシック" pitchFamily="34" charset="-128"/>
              </a:rPr>
              <a:t>Checklist reader</a:t>
            </a:r>
          </a:p>
          <a:p>
            <a:pPr lvl="1"/>
            <a:r>
              <a:rPr lang="en-US" altLang="en-US" dirty="0" smtClean="0">
                <a:ea typeface="ＭＳ Ｐゴシック" pitchFamily="34" charset="-128"/>
              </a:rPr>
              <a:t>Zoo keeper</a:t>
            </a:r>
          </a:p>
        </p:txBody>
      </p:sp>
      <p:sp>
        <p:nvSpPr>
          <p:cNvPr id="2048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FC77B51-19BB-42A0-8005-4C96F577687B}" type="slidenum">
              <a:rPr lang="en-US" altLang="en-US" sz="1400">
                <a:solidFill>
                  <a:schemeClr val="bg1"/>
                </a:solidFill>
                <a:latin typeface="Times New Roman" pitchFamily="18" charset="0"/>
              </a:rPr>
              <a:pPr eaLnBrk="1" hangingPunct="1"/>
              <a:t>17</a:t>
            </a:fld>
            <a:endParaRPr lang="en-US" altLang="en-US" sz="1400">
              <a:solidFill>
                <a:schemeClr val="bg1"/>
              </a:solidFill>
              <a:latin typeface="Times New Roman" pitchFamily="18" charset="0"/>
            </a:endParaRPr>
          </a:p>
        </p:txBody>
      </p:sp>
      <p:pic>
        <p:nvPicPr>
          <p:cNvPr id="204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024" y="1529485"/>
            <a:ext cx="3438413" cy="3362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09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F41A6DD-C248-4012-AD5D-E783CD2065E3}" type="slidenum">
              <a:rPr lang="en-US" altLang="en-US" sz="1400">
                <a:solidFill>
                  <a:schemeClr val="bg1"/>
                </a:solidFill>
                <a:latin typeface="Times New Roman" pitchFamily="18" charset="0"/>
              </a:rPr>
              <a:pPr eaLnBrk="1" hangingPunct="1"/>
              <a:t>18</a:t>
            </a:fld>
            <a:endParaRPr lang="en-US" altLang="en-US" sz="1400">
              <a:solidFill>
                <a:schemeClr val="bg1"/>
              </a:solidFill>
              <a:latin typeface="Times New Roman" pitchFamily="18" charset="0"/>
            </a:endParaRPr>
          </a:p>
        </p:txBody>
      </p:sp>
      <p:sp>
        <p:nvSpPr>
          <p:cNvPr id="21507" name="Title 1"/>
          <p:cNvSpPr>
            <a:spLocks noGrp="1"/>
          </p:cNvSpPr>
          <p:nvPr>
            <p:ph type="title"/>
          </p:nvPr>
        </p:nvSpPr>
        <p:spPr/>
        <p:txBody>
          <a:bodyPr/>
          <a:lstStyle/>
          <a:p>
            <a:r>
              <a:rPr lang="en-US" altLang="en-US" smtClean="0">
                <a:ea typeface="ＭＳ Ｐゴシック" pitchFamily="34" charset="-128"/>
              </a:rPr>
              <a:t>In-flight Resources</a:t>
            </a:r>
          </a:p>
        </p:txBody>
      </p:sp>
      <p:pic>
        <p:nvPicPr>
          <p:cNvPr id="21508" name="Picture 8" descr="C:\Users\awp204js\Documents\Personal Documents\My Pictures\Alaska\2005\03Mar\IMG_43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540" y="3378984"/>
            <a:ext cx="2671763" cy="200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90" name="Picture 10" descr="http://ecx.images-amazon.com/images/I/51uBVe6dYxL.jpg"/>
          <p:cNvPicPr>
            <a:picLocks noChangeAspect="1" noChangeArrowheads="1"/>
          </p:cNvPicPr>
          <p:nvPr/>
        </p:nvPicPr>
        <p:blipFill rotWithShape="1">
          <a:blip r:embed="rId4">
            <a:extLst>
              <a:ext uri="{28A0092B-C50C-407E-A947-70E740481C1C}">
                <a14:useLocalDpi xmlns:a14="http://schemas.microsoft.com/office/drawing/2010/main" val="0"/>
              </a:ext>
            </a:extLst>
          </a:blip>
          <a:srcRect l="4105" t="20860" r="3618" b="21501"/>
          <a:stretch/>
        </p:blipFill>
        <p:spPr bwMode="auto">
          <a:xfrm>
            <a:off x="7307508" y="3408509"/>
            <a:ext cx="3401443" cy="2124662"/>
          </a:xfrm>
          <a:prstGeom prst="rect">
            <a:avLst/>
          </a:prstGeom>
          <a:ln>
            <a:noFill/>
          </a:ln>
          <a:effectLst>
            <a:outerShdw blurRad="292100" dist="139700" dir="2700000" algn="tl" rotWithShape="0">
              <a:srgbClr val="333333">
                <a:alpha val="65000"/>
              </a:srgbClr>
            </a:outerShdw>
          </a:effectLst>
          <a:extLst/>
        </p:spPr>
      </p:pic>
      <p:sp>
        <p:nvSpPr>
          <p:cNvPr id="21510" name="AutoShape 13" descr="data:image/jpeg;base64,/9j/4AAQSkZJRgABAQAAAQABAAD/2wCEAAkGBhQSEBUUExQVFRUWGBwXGRgXGBkaGhgYGBYaGBcXFxwdHiYfGBkkGRwXHy8gIycpLCwsGB4xNTAqNSYrLCkBCQoKDgwOGg8PGiogHyQsLCwsLS0qLC0uLikpLCwsLCwqLCwpLCwpLCkqLCwsKSksLCkpLSwuKiksKSksLSwsLP/AABEIAJMBVwMBIgACEQEDEQH/xAAcAAABBQEBAQAAAAAAAAAAAAAFAAMEBgcBAgj/xABREAACAQIDAgcKCQgIBwADAAABAgMAEQQSIQUxBhMiQVFhcQcUFSMyUlORktEWQmJygZOhsdMXMzSCsrPB0iRUc5SitMLwQ2Nkg8Ph8USjpP/EABsBAQADAQEBAQAAAAAAAAAAAAABAgMEBQYH/8QAOxEAAQMCBAIGCAQFBQAAAAAAAQACEQMhEjFBUQRhBROBkaHwFCIyUnGxwdEVQtLhM1NiovEGFnLC4v/aAAwDAQACEQMRAD8A13hBwiiwcWeQ9NhcDdvJJ0CjS56xVO/LPh+YKf12P3RkVE7s4ucOp3FkuOY+NXf6h6qF8Ge9yzd8FQeTbjCwW1znPJI5fk2BNt/VVgLIrCvdigPxU9tvw69flgh81fbf8Om4E2eFALq1iASTIL34u50fdq4vpboOXXwpwBDAckhV1MjEFjGxOWx1s+UE7r2tS2yJ092ODzV9t/wq5+WWDzV9t/wqA8JXw90720HLzcotuchd/MVFx1HWgmbtq2EKFefyyweYPaf8Ol+WWHzB7Tfh1Q2amJJbD3mw101PNTCi0E92aH0f2v8AhV4fu1wDegHaz/hVQVwk+QSMlkPPfm01I3ga79d1RcXi+LUtdhboJHVb11UQVMELR/y2QeYvtv8Ah1w926DzF9t/wqyYcIXvve39o1Orwmb5fttUSFMFake7jB5i+2/4Vc/Llh/NX2n/AA6zEcJm+V7Zr0OFL/K9tqS1IK0v8uUHmr7Un4Vcbu5weantSfhVm3wpf5X1je6ufCd/le23upLUgrSh3dIPNX6Gk/Cpfl1w/mD1yfh1m3wnb5Xtt7qXwnf5X1jUlqQVpB7usHmL65fwqX5dYPMX1y/hVm3wmfpb6xqXwmf5Xtt7qSEgrS/y5YfoT1y/hV38uOH6F9cv4VZl8JH+V7Z91L4Sv1+23upLUwlaYe7lB5q+uX8Kur3cIPNH0ccf/FWY/CZ/le21d+EsnS3tt7qS1MJWoHu34fzf8Mv4dePy3w8yD1TfhVmPwkfr9tq58JH6/ab3UlqYStOHdvi9H6hN+FXv8tsPoz7E34dZb8JX6/bakeEz9ftmktSCtR/LXF6JvYn/AA6X5ak9C3sT/hVlnwkfr9o0jwifoPtH3UlqYStU/LQnoX+rn/Crv5ZV9C/1U/4dZQeEL9H+I15PCBuj7TSWphK1kd2RfQSfVT/h10d2If1eT6rEfh1kR263m/aaXhxvNHrNJakFa7+WAegk+pn/AA65+WL/AKd/qp/5KzHB4gSre1rGx5xuB/jUhYR0CrQoWi/lj/6eT6uf8OuflmH9Xk+rm/krPlww6BXsQdVTChaAO7F/00v1U38leh3Xv+nk+qm/kqpbNaBVHGx5iDcjKeVylIFwRZcucHtG/wCL4xvexSyIwsV1sM1soD3N7Xve24dQqI5Irh+V/wD6eT6uX+WvEndoRdWhZR0srhfpbLyR1kVUpXwfKtG1rnLe9wtxoeX5VrgHr1GmtZxiDi2BA8k/caKV9H7C22mKhEsdwLkEHerDep+w35wQaVVHuNvfByX89D//ADxUqoiF92U+Mw3zk/erVNfHxKbGSMHnBdQevS9XLuzfnMN85f3orKcHACZeSPzsnN8q9XBRWiLGxt5MiN2Mptza2PTXocIoVJCQPOq+XJmyqL84GUhR0Fjr0DdVcEIEhC72iN7fPUc2/fR7C7STDQth5HkV0eRr4d1McpkiRMrtfctrbm0ZhodaFxQBcxm2odCOSrC4JNtRa6MuvKvzggEEaCm5sWi2LOi33ZmAv2XNVLaOMKgAEi5vyTYjQb6lwNmMd9fFHf8AOSpDpSEc8JRH/ix+2vvr1IATZgSL6/RrQPaeHURHQXDL+2taDwf2jCkZBhRnzZczi+t/u6hUi6hTdocLsK+E4sI2bLltbs+NbX/f055tRrxP12/aFaa21iEzCOALzeKG69r2429r6Xta+lVXhJt9J8NNGYYlkVwMyKBcAqwI5xcaWudx1qoYBkrFxOaznjgvlG1q6MdF549R91eNqReLJ6CPvo1h9i4cQLI6c0a6GVizvhxMSQHFlubaA9mlb8LwVTinFtPMX+i5q/FtoAYgTOyGDHRekX7fdXoY6H0i/b7qPvwUhAPIS6jlXaYAHiOP0IckjLcXsNRuNCNrYSGCUxmFWICm4kmtykV9Ltu1t7q9Cn0BxVQw2Cc8/wBly0ulaVU4WAkxOmXemO/ofSL9vurvfsPpF+33Uzx8H9XH1sv81LviD+rj62X+at/9scdsO9dPpn9B8P1J3v6H0i/b7q6MfD6Rft91S8Rwfw+aTWRckZmIzmwQSmPTxbkm+Xeefqr0OCUfGJHaYs6ZwM5IKiLjSFIg5bWsLLzmvDPDOBiVh+K0tj3bXOqhd/w+kX7fdXO/4fSL9vuotiODWHETvxTWjzKSMQ1rrFG1mJhsjXNgrWOYleYVFPBBRNFE8cqGVigJlFg6gEqbQ3I1HKFxv10qBw7lP4rR+e2gk66BQ+/4fSL9vurnf0PpF+33VN2fwTjmRZQsvFNc5+NXS0wisRxPlG+YA2BAOtwaquHw0kjFY0ZyPNDH7uyquolsc1vS46nVxAflzyt4o739D6Rft91Lv+H0g+33UMGymH5ySGM9BfM3WMseYhh5rWN6kSbJjUXMrOOfionbLpezZmUAjnF7joqOqKseLpjn8AT4hS/CEPpB9vurh2hF6Qfb7qa2XsaLEZykrqEALNIsaKoJyi5afnOlSG2JAjpG7SlnlaK90VQVEZHkiXMDnGoI7KsKBiVk7pCkHFl52gzlPyTXhCLzx6j7q54Qi88eo+6iTcE4skzgyFYXeNjxlhmiQM12MFlB8kFrXOnPXjFcFYY51gYusjAkWlDWUJmDkcUuhsQBcHS9rWvb0c7rIdK0SYvqewZ66KD4Qh88epvdS8IQ+ePU3uqBNPhlYrxeI0JH55OY29FRvaexsMrxXQxCUHTvpWWMoAWzsYTytRoL66Vg/AwgOdn8dOxbu4wMjE03yy0EnXZQvCMPpB6m91cO0YfP+xvdUw8H8NmUFiAyqyEym75mZdF73zaFTc2sNOmlNwbiVXJD50V3MfHC+WNyjMDxGXep56y66j7/AM/t/jVZfiVPKD57e/bVQDtGLz/sb3UhjUbyDc9h069aWyu9JZVi4qYGRgoczLZLnyiBELio+zYAZnA1AvbW+gaw7a3wLrZWxHCRB881aNhyiOMmwNmvY7ibKNenWtMyRhCxlZcpCkAsLErcGyCwBs3qrLE0hcD/AHu91Sk4dBJS41uLFXU2O46gb7OAw61HNpVphXiVcsbtri5zHmZrAHSSUWJAJB1GovY9d6J4dJpFQoCeM0UcdJf49r8rn4t/VzXFZTHwkTjC7MxJvc85J1JP00Yj7o2VVUOcqiwFtBpINOg2lfXs6BU4khXiR5FRmbTLrYyy3PJRjbXmDre9t9hexpnDbaDDUsOx399VGbunlhJmbMZAQxKC/KRUa3RcKt+y/TQ7C8N0jcOFzFTcBgbX5joQbg2O/eBTEkK8cJ8UYkKhzdlbXOxAZRZkN9MytoR1jpBqiDEZ4bneVP2XFM4vhgJIjGsai7Zr3kJDZSptmcgXBF+nKvQK5gR4gA+aftvUTKRC2ruJn+hSfPT/AC8VKudxH9Ck+en+XipVVFD7sg8Zhvnp+9WsphaxlH/Nf761bux/nML89P3q1SdicA8TiUeZDhwjSyWMspQ8lyu4IecHnq4yRCtnwB51Um11Kk2JAu6C9hcm3QKh7f2e8MausglU2tZZAVGUGxLLY5bgHouKMYnZcuDxoR3hZxCJAYXLAXksASQNQVv9IrztTbskgZWSNg9weSw0LMygWYWCl2tbpANwBVXCUkqmRYWWQi8b663ysbjfvtuozGcrrzHKw7DdasWxNqRgLxkjo5c3txuRUINhZTooubZdSSL6DWFszYD4udgksKEKzFsQ5XMGcc4Bu3P66hsqJ3QrFt4o9q/tirHszEC/67H1BqicKuCEuEw/GNPg5AXRMsMjM+rXvYgaC1Q8JiwrEE2s539YIq6lXKRpO9BIQhTPxYPxwPL018nMTra97i9jaqbi5byT9eQ/YaLPtOHvILduO44ta4y5cgGbdfmta/Seqq4ZbySfQP8ADUShULaq+JbtX9oVa0w8I2XJLHJOJ0TCCTKckYWWIIFAvy2yKTmNvLtzGqvtUeIbtX9oVZNlYRpIu9o5IScTFhZCGDkrxEQIBIGXW9yDfS269e/0F/GcZiAD2BwmeUSvN4ypTpwauUHSdirBsjYcGMSEquLhiaVYoi2JVzNGVlEilQvieTHbXSxsL1X+E3BvNPhU4ibDPO4iLTTpPGRdEUiRRcFb6qdwy0awm2DFxzYdMDFxUiSTmNcQVcqXVVUEkBbs45AFqYGAOJTiVgwsSQ3fi3XFJlaRkJkOc3IKxZbXtbNz2NfTUqlSlVLySG85tI19a9yDeZzGHJcp4zhGAmQIz9UjODtzHeEN2v3PocM0fHYmdEkMiKWwjBzJGUFghkF0YPcODzWtUxe5WhEpXEyPxUjR2jgVmukaO11MwNwzMtlzXKG16myMWOHlSTZ6xYWUyKBNMy8a+WxZ2YsNUUgXA07ab2RhmwxVi+zpJnZpIpnZw+aQZSRlIEi33AggEnpqx4nicH8Q4r6NvcxpaBE3OdgYT8R4Sfa8HfZUXbXCAJNIhiDckxE52GZGfjcptp5R3i24VGbhhc5uJXNlyZgbPlycXlLBQxGTTU9HOBXeGezhHM53nOVNt3JJQi99/JvawtmG+9VxVJNgLk6ACvz2pWJe7CdT4FddHhKLqTXEZganUDmrE/DAsGUx3DZiwzmzFgoYsLak5V1OtxffrRDZ23JZJFkEap40uJHksONcBWKgjlMQFGgNtDpvoKNm8RHxsi8Y2bLl1MaNa4ErqbF7X8WDfpItlMvY+OeLFwT4sMI/KBeO6slrWjUi1t1sug0qWudIxFc9WhRLHGk2bGLm9sgJvPdyKefhckZQRRkhLjVyqnM4kICLuXOL2JPSMu4S8DD3xh8Lx0jrHJiWRxdVjC2XKUUKAgJzDoup+iBBtmIYJ4WckhWVFVXU5jIGVic2VkILXDKG3DmBoThthyyKGVGIO6ysedRzA87oP116RUOqht3GyszhA8HCCwgm5kk2NxMRcztKJ42JMJjYXAKBckhCsWYWNyLMFZCQPJY31vexFc+Eiq+MdOMvPm4u+gTjHvIWAPlZLqCKASxlTY14qnWHRdY4RpAxmTAHxgyjvBXbi4Z3LmVQ6gXiyHc1+UsgKsPtFO43hPG0rMuHAUStLHyipUsEG5eTvQNu3k76rtKgqOAwqXcHSdUNUi55/bz3lX1ds4fjDGZAYpBxjnjHAaWUKJwbxEG1iQCLclSCDS2bwhE+NAU+TIRE7mRpCHOQ5VUaEpqRoo1Nr76FV2wmFGy8LHPLm76xNmjhsgyYcOCzy5lLeMAKqABpc3NrVoK5kTkuKp0YwMdgkuiBJ/bXVU7FfnG+cfvqybBxmc4SOOPjZIuPYxmwBuuZcpIIzAKSNN4FCpMThSSeKn1N/wA8nP8A9qrPsrYscE+GITEJJMSurIyxo6FSWPFgFshYlR5IGpB0GDuHbWIDsvvI+qtxlVopQ5pBgxMe6ReDMQbwpAMkYkkeKRLqnKfFWlFlaTKHMd0upXk8nWwuSSKg4naDoz4TibSiOSPNxt1EbhpSW5N3ZUY6333sNSDyDhJGrtGyyIwTiQzGPQIhiyseL5Iy3HKDAHWw1NRtpbfj48vJA6y2sWWROUpTJvCFSpQ6Fe0Hnqh4HhsxuNTouCnQqY4dTm0i5zAAGbrjf4prYewJocXCz5UyzIDy1YqS+W5CkkWbQjffm32b2KuaeXXNoTfXXl7xfXXfrUp+GobLmWZsrZwC8QGbNmN8sIvdgCeckb99R+DA8bIPk/xFdDg38pXr8Ka5JdWaAYGWWqsuAwLSXVbc9ySAAANSSdAKUnA8Md6E/JufuFdwc1nToMsdx0jMDb7Ktmz8YJcSFklKgyqtjnObM9iARe3aemqWXcqgeBYHR9Kv/LUPE7ARDbkE9XuIBrUsVBEpXPMYCVckFZvinknK/L11Fr62uNxqg8I8XmxMRzZuQwv0i5t/8pZLqDguCnGi4VQN2vOd9gN50qS3AbqP0RP/AC0c4IzqMVZyQhRQxBtyTIM2vNp91WLHJCsTlXErrGDcODyi0tyBnXcoj87X4pvSyXVBj4F2tuHzkdf9NQ5Uy3AINrjQ3HXWj4qLDhm4uUFRdjeQAhVMykb+UQyx2tqQynnrMzKWlmvrdyfsqJGiLZe4j+hP86P/AC8VKudxA/0KT50f+XjpVVFE7sp5eF+ev71aySEAtJfXxsn7Z3VrfdmPLw3zl/fJWRxaGT+1f9qraIpGyIB3ybDUx/6wKskmDwcfIllcybjxaZlQ31F8y5iB0VWdnsRMSN/FG1tDo67tatHB3iog4xcYzZUxEIdLmQhWCKbj82wYMbmxyCpmEhRdobIiRM8bF11OYeTl0tmvYq+tstjzdNyC2hh1LoDqMpPVvWvW0MUEjtob87Jm16bc3bzUxx+YR/MP3rSZQBRNo4dQoIG5l5zbyhU/aOyQ7MwNid43g1B2kfFntX9oVomwtl4WRGad3zA2yrb1brk0AlCYWbeBWB/+1Lw+zcgvcacwH/utMk2NgraQTn9eK/72g+19n4PveR4TKsinKUc6ggi4Ya/FNwQSDcHWmCFEqhbZ/MntX76vux8dCq7PJliXJhzxl5EUgvFFluCb6gdFUfa6Xw7/AKp/xqKPbKnHEgZyBFHEz8t9Izhg+YeMF/GWTKBpmHVXs9Dsc6q6BPqnWM7bHdfP9NUxUY2dJ8Rh+tuaNbYxkTnF8XNBaSKJU8bFqVd2cC50NjvNtTUaDaMeXEjjBaaLilM2IgZg2STUtnJyXKi3STpvqG8sgxDRnNlWLjL3muxEIlKL4y173G47qc2k7xKSOMfVrZTKcuWKOTxnjPl2JBFst7HdX1DWVAAzCLgEeseX9PIL59tFoAp5yAR2Bv6R4ptcUuZZM0QymK6mTD3ORJlYovGWsM6+U173PVTLkcWyZ4TxiW/PQck8fK4DnPoMrgnKD9FtQ/wrl6B7c34lL4Vy9A9ub8Su/wBH4r3G6fm2y0Xp+iVfdGmu2WqZ7oWNSbFPlHjM5U5dQ9iQjgD4xTIp6Stx5RoIzDDDKpvOdGYf8LpVT6TpPxdw1uQS284gnlcHxshOXUkxqQDnuSTmbUC5uFuedTT7bZh46BllCZcMsbkRW5akki4F0uDbOovpbcTX5n1YY4iYufn5+AXssqO6pgDSW4e+AM4Bt8zyzE4XbYTCmHIWPHLMCxBS6ArlKFdQQTfXor1wg4SHFrFmQK0ee5BJDF3zXANytt1rnqtuqJtvFJJiZXjFkZ2KiwXQnTQaCoNULz7M2XUzh6ZIqlsOz1sSIKVXfg1glaDlBM7ciIG1s9la8v8AyzeKLWwzYgneoIpFOrimAsGNq5a9I1W4QYXYDC9Y3843+9LaX67UxXWa5ud9crZQlSpUb4J8GWxk1ieLgTlzzHyYoxvYk6X5gN5NERLgfsqOON9oYoAwwnLFGWscRiQAyx2AJ4tRZmOnMOc1X9s7XkxWIknmbNJIxZjrzncL7lA0A5gAKJcLuE3fTokQMeFgURwREjkqN7tYAGRzymPSd+lAKIlSpUqIrFsvYyPg5JXilNrhXRrlm0sAmWyoBmzMx5wBrpUvhBgoo1iidHiJDEMxLrEbgqoaw4wWPLC6KTddcympUS2Lsfvl8gkVG3AMGN95J5KnKoAJLGwArYOkYQF59SiWu617zhBJ1taNzlnl3CUzHhMkwWTk2O/eLWuCDezKdCCDYg76OcHVHfE1jcWOtrXGca25q8x7FL4QFpEazARnlDK7B24kMQFYEjWxIVivMzGu8FltPKDpZdfaG+owEXW9KsKkjUWPnz9UXxMZKkA2NwdOkUKlxmJueVfrsKtGy0QygOLgkLa9gSd2Y2Nh06Xow2yoze3FADfaJmt2lnqpErplZ739ien7BUrAQylw8rE2Fh1Veo9iRm9imm/+j7u2z6UF2y6RzLGFXVcwZcwvvuCpJsdOY0wpKD7RWS+aNiptbfzfxoW02JHxvsHuq98H8PE+cMAWAvds2UC9tFUjM3aQKKScH0ABKgAi4Pe2hGmoJfUajXrFMKSsv43EE6n7qn4KEgEkm7amr7NsBFXOyWW9rnDkKSL6XDjXQi1+Y1TZpQZJAABlYrpe1r819aiISVr/AHEf0OTti/y8dKudxE/0OTti/wAvHSqqKH3aW5WG7V/fR1ksbcqS3pWrV+7YeVhu0fvo6yeEcqT+1f76sif2bEzYgBd5QgW6c62t13rzteLExAuyaDUnMLgA5QWF7jXS9hex6DXMLKVmDA2IUkEcxDoQfXTmO2xM1wXzA5r5lRr5mLG9wb8oki+4k2tc1BRD02Ni5yLQsdOYruvu36G99+tSAhVwp0KhgR0EEAj1intmbSRElEkZd3LNmspuWUAAk6rrc3XXo3mosQOYdh+8VDZS+q87SPiz2r+0KsWzMXqeuQ/YdKru0/zR7V/aFTMHibfRJ/GrIr7JtRe9gMpz5spawsUHKAB87M2vUFqoTT8ucdJB/wAAH8KsUs7+DFN0yDEEfFzZjGP1r2v1Wt0CqgZLyyfR+yaShCjbU/R3/V/eLR3gVhcNLi0ixEbyGSCFUAYqgthVdmexDMRlWyjTU33CgO1PzD/q/vFolwbw83fUcsBjVooYTeTybthVULbexIzbuivoeghLqwmPUMGYvIi/xXncRUZTIe8wBP8A1T2wGhkwGLzCVsTDHxqOZGCRgSRoojUHVjna5bdYW3mnHxcDbNmlbCpEzssUTLLOWklFmkkIaQqQq7+SdZF1HPB2Hs2UQsElhU4uJkCNmLMiOGOUgZVOaPnPNTuKwsqxQhnw795oJeJsxOWR1kPGAjK9y6g67tOavtHNb1hAcfaBzOQi20Fwja51XMOKoA4ZE5Zc42313RjZ/c5w74OKdppQCkckkgMPEqHmWOSPys6uisSSRbkm/RQbhpwZgwqxPh3eRHZ14wyQSIcmXRTExsbMCQ3MRUjC7UxqYYGLCwIr5fGJBHxjLxyuinnZM4QajWw31D4YY/FOsazwRQIGdlWKNUUu2XOxyk3bRefmFVoek9eMVQFsutIyjbcH/AW3pFB3qtcJ+IzGaa21wdVsegEbOJYFlbl5VD/HYkKSVAtyV1JItvsW8FsxbSlEPFwsxPGhw6pnXJmVXXM1lkJUC4RZDe+WwXbePaPFzWylWYZlYAq1hzg9p1FiOYip2y9t2VFgKJlZm4qUjlF1CGzmyuuQFMj/ABXexJNx+WceHVC4UrHEdY8+c8jPBB9JrXVHS3CPJvbbbcqtYz843b/9+2maexgIdgylTfUHQjt66Zqq9MGUqVKlREqIbIwqO6hwbMwXfa19b36aH0a4NbQjhZme+YA5NxAcjKrkHfluzAX1ZU3C5pj6v1oxRpvyV6bg14cRMaLxhcEjxlspHjUTytAreV6tNflVJ2pO0GG73jkJiklZnUqgLNEciXIGYgAtYXtrewonLwgRExM8MacZMohJIuI+NGeYxW0BLh7X1UNbmqq94P0fRcX3X3Xvuro6wGkMTIJHdfyF1VKjRTDSwSRY9ucRyhO4bZ4ZQSd97C4G6/u6LdYprE4IrexDDpHu6OsXHXRWGHKipmGYXB5Jtrm0vbeOy2/lC9ecXEMh6SpJGp1uxve9j5IB+k9FcmK6y6r1J1zQOlSrqrcgDedKuudcqbs/a8kIcRlbOAGDIj3AN7cpTpextz2HRXt9hyhcxU2te9mAtyTvIt8dOf469IrqbMCANO2Ub+LGsjDm01CX6W5tbHS8sM3aVlVwRheJnTOexdG0p5kEAOYHLyVRQWyXCZiACwUE2zGworwXFppfm/6h66Dz7WOUpGOKjO9V3t89t78+h0F9AKMcFfz0vzP9QrSZ5qtNuH8oaNvv57UdjxQR1Y7g6k9mutFMNwsjWF4yxuSxBSQKCXTIRIPjAWuB1sDob0FmS4NQHwJPxifpqhldAV5HdDhSSZ0BAmbMwdwSCRKGC2A9ILXv5Jve+lOxO0lmxCFTmyqQT66b2rsVRPIFXKodgFuTYBiALnU/TXvBYAJqKgSiI4Xaaws2Y5cygA828m1Hh3SYQVZQCREImDFMrACNTuQMQQhHKJIzaEWqqY3ChxYi9DW2KvRUmVCtO0eGscgIuFBmkl8q+kmTk7ubLv5781V7DSZnkbzmuKjrsoDpqdBBYWqFK2TuHn+iSf8Aa/cJSrz3DT/RJP8As/uFpVChRO7cOVhu0fvoqzhtlR3Js12NzZ3Fz02DAVpHdt8rDdv/AJoaoJYVYIoQwCKbqCCRa5Zzp0cpjTLw3oxhtnvKTkFwN7GwUdpOgqYeDLWuZE3ZtA7C3TmsBar4VEqsLh9anQcHuNQyEqFUlQWkKXOXMVWxFzYc+mo5yAS3wXc+Q8bm18t7NbsO7eN9qjrjJcOGjtlvqQyKSDYrmUkHKcpIzL/AWgtSV5l4CMQ3i1bIrM4EshKZAGZWGfywNba7jzggCdrcHJ4JZFYEFcrPYglS4BW/XqPt6KOR8K8SrBlcKQbkhEBY3U5n5PLbkrq1zv6TeaiDFRtmkN41WaZreUFjKki9rlAI4x0tK559aFWVM75cixka2+2Tn3X32vXqGKxJuxvvJAHNbd0VcvgTZ3VuNFpGjVuL0ChSRNJfdEbbx0Mb6WI7buxRAmnGG+mZlAR+SrZoje7LyujoN9bCoCE2VZ2r+jv+r+2tSdlzcVioJGDZBDFchSd+FUfeai7VP9Hf9X9tah4vbjQlI1QECKI3Mk+9oUc+TKANSdABXsdG8cODc9xbIc3DnGfYdl5nF0jVGACZBHYYVo2RtONIoCxkVoVdSgiJMl2dlAe9gt2Glt413CzuK2rG8LIXcK8ccYj731jK8WGfONXtlY26xVL+Fb+jX6zE/jUvhW/o1+sxP41eqen6Zdi6u8z7XOfc37dJheWejHl+ODMz+XefnrnpMK7YfbMMaIwEhdY44ivFG54qZXzBibAZVPJ6xfcLC+Es6PGiQh2AkkkJ4opbPlsDcksdCSevmAsK78K39Gv1mJ/GpfCt/Rr9Zifxqsz/AFAxj8Yp/wB3/jRWp9HPpvDwDMzmPh4aKPwoH9Ll+d/AUKojwhjC4mQDQXvvJ3gHeSSfpJodXylQy8nmV73D/wAJnwHyRCLat1CTLxqjQXJDoPkNzDdoQRpupS7LzAvAeMUalQDnQfLXnHNmFx2XtQ+vcUpUgqSCNxBsR2GondDTi7LctO7Ts7ZXilRPv5JtJhlc/wDFUXJP/MW9m+cLHn5R3qLYxzpe7xsbB4wWDHzRuOfdyDY6jpBqCIEqW1L4XCD5yPk8kMpUb2rsZYo8wuTe24gblO8nUHNoQNQLiglZseHiW5LVEYP0ST+1T9l6uK4M96+W98pYJeS3e4kKNNbNa4lJ0tbi1c896p0P6JJ/ap+y9MrtSQc/rA6La/RcdhNX4ykajacGIv4ldVYw1n/H6lF1huc7Ag310BIbVsutjfce2wprE4bQ6WLA79AdSL68ogAr9l+c1B8K9R3WtfS3Zbp17dd9SIMTJMWCoTzkk3VR5zEjkgC4uTu0rIMdK0fxFEU4v7MTb75ePM5ISBfdU/A7KdrM1kQG2Z7gEg+Sthdm6hUjDRwxuFBEshNsxBESdfMZPpsNPjCj+28KRhw+YkuozAspaPkNJGjkICc8biQagCzi3JFrVKjabmtNyfPnumYXmAuf7NhufoPv3Fe8RhSkOeMqGWONrXIbK4tca5VflQswGZgJxyhYiqO7kkkkknUk7yTvJpw4t/ONM0YHNEOM9kefmrhjW3GfnzslVm4LfnZfm/6hVZqy8Gn8bKfk9XndHNWzVJR/DqpYBjZcwuegXFz6qNS4DBhbiVibG4BHlW0XyRcb+Va2lA8NPlYNYHKwNuY2N7HqNGW4UA7sPEOfQHfkC7twXMqvl6RbcbVUqU5iMFhmZ2GIzE3ILDLdstxm5OgLXHqoZtGOMSWiJKWW1zc3KgsPJXc1xu5qjAXqfs3Yks7ZYlLHnO4DtO6rAIoFqlbO2WJS12yqi5mNrm2ZUAAuLksyjeBrv0qx/AXJ+exESMBcqLuwB9RrxLwZeIloZxe3OrJdWG4kgggjp0q+EquIKG3AzKAXmRLsRywVFhJkvyrG/wAaxAFtSRQTaeC4qQoddAQbWuGUMDzjcd4JHQSNamY3FTrIGd3zrcq2Yk3vckN2n7aH4jEPI+Z2JbTU9QsB2AWFqzghWWqdwz9Fl/7P7kUqXcM/RZf+z+5FKqomO7d/+N2/+aGs/iUX1Om89Q6eytC7tn/43b/54Ky3jyVLDTMdDbdvykjqXW3Sau1EVx/C8QWRBqBpYAsPuCdm/pvvqAeHGLHKIkA65GHZ8XSmsNjhD+ZUKd5kIDOx6cxvl7Ft9O+pCcIpvjFZAL6Oqm19DY2uvaCKnEohENn8N+N5Eo1aw35XPOAHGrdh9VFpsSJxxbgudWUqgAVQOnMTmHOLW+i1UracMUi5o1ZW35QL9oZib79b2+7WRDtQzxEvZmSwPPfKNCeklRY9a3qcRVYUieEqxXo+0cxFMi9dxGLzFW5OpN8tyBfW2uunXSvVFouGQ85NeZ2OU/7567XjEnkH/fPUIhW1ZfEv+r+2tQ9q7XdHRQsJAhg8qGJj+jxnVmQk/Sad2o3im+j9oU3tXaCq6AwRORDBym425/o8e/LIB1bqu02N48lcdZoLxLcVjty3XrYOMbEYhImWEBibkYfD3FlJ54+qjOAwHHagwqA+Sxgw5LXjL8g8UATpuI5j0VWY9sqpuuGhBHODOD6xLTknCHMbtBGTodWxB1G46zbxXNVZVcZZUiy463Dve4ljcNtm575oxt9Dh4kYcUS2XQ4fDkWMaudRHyCCwGU3JBB3UB8PSeZB/d4P5K9ttwEWOHhI00LTncLD/i8w0rx4VT+qwf8A7vxa1pB7Ww58la0aOBkPZiO8N+69cJjfFynrHV8Uc3NQutQ2YQ208PHLycM6sZOXxSDly6l7g6WUWzXNgKk7DSM4SMzOpls3GFpyrCcYyNEisp0ibDl2LhGtqc2lhq9oxFX4Wq80WwBlGe1vdWTUquHCdG4mW7K6GSFkytnCZlnDLmIBGq7jrbLv3moWqhELqpvLpnQxnOgOw3XKn7GxnFyi7EIdGsAQRz3VuS3UG0vaoNqVqqtCA4QbqybQxkc6hFcIQgjQP5OVWLqoe5KkEkAtcW50AAoBisG8bZXUqevnHMQdxHWNDTVqmYXabKuRgJI/MfcOtDvQ9akX57jSpaABGSyIe27bjY59h+/eE5D+iSf2qfsvUGOIsQFBJO4AXJ7BVswPBqOXBTSLiYo0DRtlfOSl8ygSMEFjrplBHZQGXaWUFIF4tToWveRh1tpYdSgA6XvW9QWbO31Kk8YyvDKQJLRBkRBz7bHSU9h9kqjASm7+iUgHskfdH2akW1C7wQ29hwsNhyVvmVRlVSNAJAA7Fw2tma55NrnSwHASKsil75QdbGx+g2Nj12Nug1dkYbSBVgq5SchJsoD8iDDKMo5PGkBDfkrxxN+bzuIqupkOyZr9OZurMpg3cZPnIeTzVCjexuKsGFxcuIV+MlIDHlZpLZjfymMj2Ni56SMxNAsTAUYqQdOn+PXVp4LbQRUuygmO/IJe0rHIFR8twI1OaTW1yLa81q5hmICSMvPnna60Cr+08CIyADfeDqDYi19Rpz20J3GoNG+FBXjeRI0i3OUtmzFTYqXza58tlPWh37yFtWrCS0E7KFyrHsBvGynpH+qq7aj2wj42T5v8RWgyUao6h310V5hbfXoCisimxdncfLlvZRqzdCj+NXaTHrFHkj8XEtwctiZARzc4Ngx7CSapmx8YEjYXUFibhtzLuI06qibX4RPHyYiASCgtbS+rFevyR6uirzAkLN06KbtLhuytkgUi2nI8rsL6Enq3fJFD12jj25YhmIIBupN7Ho01PVvqVsiGPBxcY655TuVlKOrEbgfNHOef6aj7U2xjWaz8dHe3IVWjHVyQBfQGxNybHWhMZqQEvCDSBhJcOu9JAVkHWAbZ6iRtc20/3zim8RPKQBLnYEXXOGJ5W5lJ1F+kb7U3ntZudTr2c/2faDVZlSBC2HuG/o0vZD+5FKl3DT/RpeyH91SqilNd21CRhwLk67jY/n4LWPTe1ZRiBZFHNr23AH8CK1ru0NY4Y9fPu0ngOvVWe43BBgyjceWmunOCpvuPNrzqOmplTCKPtnAPGIOLjjPEIOPMd8soWIuLKgcglZLsSxudLKTUvGcINnFG8Utjx2SMQhNHE2Qs2W6m5jsysRp5K5ATX+De1lw3HK5liZ8tpIQpkXI+ZksxHJbcdeYXBFxU7HcMkeCaJY2sVWOEnLeOMrGswNgAS/Fg8kAcpt17VClAuEOLilnZ4EyRkJZfJsREqva3yg2vPv56F7Cb890Zf5v/AHXMbNkjJ0udAL69tt5Hvohs7A8Rh+UbO/Kb5I+Kptzno6z0UxQoI0UATnkjfqPuopGdKFMOWB0b7dJqfG1QCphPZaZxh8W3++enVNeJYs4y669HbUoq/tJ/Fnrt94qONtSZlUiIgBUu0ELHKoCi7MlzZQBqeatH2TwSjdL8WrDpcg+rm9VEhwNgXfDAO0KB9orQAxmsXsa/2gCqpPgUTOzJEqKJLExRcrJJGoY2g3FXvycwOm6xodO6nDPLHGhAzEM8EC6CTKoFoipOUi6lg19QLb758GcIN8WG9SV6TgzhCRaLCknd5FyequVtCqImqTfw715zOj8MS6b7abZ+dlkHhyTzIP7vB/JS8OSeZB/d4P5K2U8DcP8A1eH2R7q58DcP/V4fZHursvuu7qKfujuWSfC/E+co7Iox9y0vhfivPX6tP5a1huCmFGhhgB6wornwWwnooP8ADUy73iqeiUP5be4LJZuFE7iz8Ww6GhiYfatM+HJPMg/u8H8lbCnBHCndDAewKfupz4FYf0EXsj3VF91YcPSFgwdwWN+HJPMg/u8H8lX/AGfsGFoopGsS0WGkZFw2F/4+IMTZWK6mymykC2YandVl+BmH9BF7I91MNwcwQ3phB28XXNxFKrUADKhb9VdtGkM2DuQrC8GFeTJxMedjCAgSPxaypKTI98LxkYzIgtIlhnBJsQazdttyX8iD+7wfyVrJ2Hs/owftRU/HwRwzC6xQsOlQhH0EaVXh6NWmTjqF0xvaO05o6jSP5B3BQuCeAjmjZJJI4Immw0bIIogknGwl2B8Wcr3Xkk6XsNLgjwOC2HVIi5iJPEqwEEQ5eKw7yQ3JisqrIEU2LXBJOU6USHArD+gh9hfdXH4G4YC5hgA6SqgfdX0P4gz+WMgNNBB/Lrc/H4Lmp8HTYIgTqYz5lUPhGUgxBijSE8WFSS8MB8cFAmCkJqokzAdlF8FcQx5YxZwWyrFEBIwgmaygR7wRl0ueWd16PtwTwno8P6k91c+DOD8zDfTkFdTuleGcwN9GZbW1/wC1ZVuBx+wcPZ+4XnG8HIWwYxTKHmfGvC144DmXjJNfzV85sNekmgPg1MpJgReUoN4YeRm72urXi3+Nk328nqNWb4G4b0EHsL7qXwLw/oIfYX3VhT6RpMmaLTfllt7OizqdHF5BDogAG2fPPVVeXZyASHvdAVTNYwxcg8XMwLeK3Eog1t5XZVZ8IH0cH1EP8laXJwOww3xQDtCj+FeDwSwno8P6l91dVLpjh2Ti4Zh7v0q9Lo/BOIz2fuVm/hA+jg+oh/kpnZknj5dAL33AAeXuAGgHUK0xOCeEJsEwxPQMhPq30p+CsMSswihAtrZRqPV/EVw9I8dS4oNFOk2nE5RfwC7KVEUzIVNhbf2V7vTuNMWfxSleZrm+vNYbx9JNMk14hzXSE7s3EkKwzEaHTLe/0/FPXQ3ap8dHcXBI0va/K15XNza1Iw0lnO8c+nOPjD/fTTu0dlcdESrDMozKCbZwdCF6WGmnbTFohEXXvaE5E6aMcuUgFsxNrG1+nmrQpNu41pJGmwMxCScfCqWAQ+PAWQ2OfWRibWa6EWHNm2C2mXKSLkE0JUhQAL5DdSFO/UairDhu6I0TMYsPEgeQSuLu2ZvGFtWJy3Lm2WxGUa76EyVMQrWeEc5yW2fiZGvFITIua6pIrclVUKH8kBgASSCRuvl80xd5WsRmLG3QWJNu3WrbF3T5FyZMPHmBjuSS7Nxbq2W7Am3JABN2W+jaC1WTyiTzNmbf5ROi33nmv9NRMJErX+4d+YnGmjRjQ3AshFr8/bSpruCn+izn5SfsGlUqqXdtb9G7T++grOVxthle5U8/OvSR69Rz1qndi2FJNDDLGubiicwHQWRgT0C6WvzXFZBiN9iLEdJUfeaqVdql4iYsM1lmHnahrDSxI19Y9d9RUmIO5Y1U66nO3ZYXA0671GxCleUCAep0v9jXqJLtGTnc+sVWFMhEsPg+VxkhLMPjPzdFh7vsr3jtqjyUJPXff8pv4DmoE2JJ3tftNPRL1j2l99I3SYyUvDr6zUPF7YkSQhbAA2sVU303kkX9Vv40Tw0BIvdPpkjH3tUk7OV/KWMkc5eO/wC3qO29WChesLJmRWta4Bt2i9N417Lp5wB7Kmrhz0p9ZH/NXZMCGUgldflx/R8aiQp+z9rME0JqTh9qEu5ZtbKBrzco6fTVaWXiuSx9XKH2XpufFoxvdgd1wGH3UxlThWppiIOMblQZbcm8zC6cagzMcwtJxZc5b308nmNe4Q45OJYI9wYje5vrdt45jlCm1UnvhfSS/wCKkZYzozSEdBzEfSL2NRjKYVaoNvyFBdjewP2U4NuP5xqtjaKdLeya4dpL8r2TU4ymFXTg7tZSgzsuYqxAdiqly1+UQRzZucagUeOOw4UESIeW2hkIJW8wXNyrjQQnlKo1F21NslbFJfRpFvroWAv02BtSGKX0k3raoxlMIVx4R7VAmQxtfLKQCL2ylWFhck2t1ndvO+mjt2TzjVVjnjBBJkJG7Nma3Ta+6nztNOk+o0xlMKsLbZcixNwSAb7rEi/0Wq1w4yA4fOZAJBHJyM1ryXcxm1+ZVIt0lPOrMJNpIRa59Rpnwivnv9/31OMphC1h54DJYMhBW+Uyi35wAktn35LsBdSbXKjyTSJdocXjJxGRlOXVdxILjNpoSRbXnsKr3hEee/qpR45Bc3NzvJ56YimEKzeGpPONOYTa7GQZm3KxGvPyRcfQT6zVY8JL5x9RpubGod5Om4i4I7CN1MZTCtOw+08OMmdr2jJfVrls9gNJRc5eYZbfKqJj8aoVGVwFK6jOCQ12uGF7jS3MBWcd+L6ST2m99cOKQ73kP6ze+mIphCsOzdsOI7A6AsB2ZzYDqqV4ak877arUWOjAABIA6q9jaSdJ9VMZTCrxwe2xH41pzfXcCbkjihYWZdchY77DU2O4lO/oCEyspfJqGcqpfJEeU2fdcy68jVQLdOWyYtCb5nB+SSL23Xsda532vpJfaNRiKYVfeFeNjGEcxupIbkkueMusrZLJ5vFhGzWGp335NBcZtV2U3aq3x8fOznn1JI9RNqdfaCkWGb1D31OIphTKTXl+g3+jUf766mGvGEwdrnS5+Uug+lqfMQ6vaT+akqFBnJBBGhG6pWF2graNpc6gk6dae6mpoh/tk/mqBPF2e0vvqCJUgwp2N2eWYSITmGodNG6iw0N+umBipNzokhsRco4YnmJKkXPbQ1pCNzH2h768NjWO9ib9f/ukJI0RbjTz5YhoDYXY9YuSwv22rwmIuQALKNw6dd567ULWS56fpHvqZAegXPaPfSFErb+4H+iz/PX9k0qK9xrYEmGwBMqlWlfMAwscoUAEg6i5zGx5rUquqFX2oj7LhJuYoz2ovurlKiLz4Gg9BF9WvupeBYPQQ/Vp7qVKiLngTD+gh+rT3VzwHh/QQ/Vp7q7SoiXgPD+gh+rT3VzwHh/QQ/Vp7q7Soi54Ew/oIfq091d8B4f0EP1ae6lSoi54Cw/oIfq091IbDw/oIfq091dpURc8BYf0EP1ae6u+BMP6CH6tPdSpURLwHh/QQ/Vp7qXgPD+gh+rT3UqVEXPAeH9BD9WnurvgPD+gh+rT3UqVES8CYf0EP1ae6u+BYPQRfVp7qVKiJeB4PQxfVr7qXgeD0MX1a+6u0qIl4Hg9DF9WvurvgmH0MXsL7q5Soi9eCofRR+wvurvguH0UfsL7q5Soi74Mi9FH7C+6l4Ni9FH7C+6lSoi6NnRejT2V91d7wj9Gnsj3UqVES7wj9Gnsj3Uu8I/Rp7I91KlRF0YKPzE9ke6u95p5i+yKVKiLveieYvqFLvZPNX1ClSoi73svmr6hS73XzV9QpUqIlxC+aPUKXEL5o9QpUqIu8UvQPVXRGOgUqVEXqlSpURf/2Q=="/>
          <p:cNvSpPr>
            <a:spLocks noChangeAspect="1" noChangeArrowheads="1"/>
          </p:cNvSpPr>
          <p:nvPr/>
        </p:nvSpPr>
        <p:spPr bwMode="auto">
          <a:xfrm>
            <a:off x="611505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pic>
        <p:nvPicPr>
          <p:cNvPr id="2151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0848" y="954088"/>
            <a:ext cx="3759200" cy="211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9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A0955F4-67A8-4B71-AE49-E98F7D298072}" type="slidenum">
              <a:rPr lang="en-US" altLang="en-US" sz="1400">
                <a:solidFill>
                  <a:schemeClr val="bg1"/>
                </a:solidFill>
                <a:latin typeface="Times New Roman" pitchFamily="18" charset="0"/>
              </a:rPr>
              <a:pPr eaLnBrk="1" hangingPunct="1"/>
              <a:t>19</a:t>
            </a:fld>
            <a:endParaRPr lang="en-US" altLang="en-US" sz="1400">
              <a:solidFill>
                <a:schemeClr val="bg1"/>
              </a:solidFill>
              <a:latin typeface="Times New Roman" pitchFamily="18" charset="0"/>
            </a:endParaRPr>
          </a:p>
        </p:txBody>
      </p:sp>
      <p:sp>
        <p:nvSpPr>
          <p:cNvPr id="22531" name="Title 1"/>
          <p:cNvSpPr>
            <a:spLocks noGrp="1"/>
          </p:cNvSpPr>
          <p:nvPr>
            <p:ph type="title"/>
          </p:nvPr>
        </p:nvSpPr>
        <p:spPr>
          <a:xfrm>
            <a:off x="511176" y="400845"/>
            <a:ext cx="8472487" cy="609600"/>
          </a:xfrm>
        </p:spPr>
        <p:txBody>
          <a:bodyPr/>
          <a:lstStyle/>
          <a:p>
            <a:r>
              <a:rPr lang="en-US" altLang="en-US" dirty="0" smtClean="0">
                <a:ea typeface="ＭＳ Ｐゴシック" pitchFamily="34" charset="-128"/>
              </a:rPr>
              <a:t>Tablet Apps  </a:t>
            </a:r>
          </a:p>
        </p:txBody>
      </p:sp>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1828801"/>
            <a:ext cx="36671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4609" y="1468438"/>
            <a:ext cx="2054225"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7" y="2583596"/>
            <a:ext cx="22955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06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a:xfrm>
            <a:off x="571500" y="1100809"/>
            <a:ext cx="10733617"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cell phones and pagers </a:t>
            </a:r>
            <a:br>
              <a:rPr lang="en-US" dirty="0" smtClean="0">
                <a:ea typeface="ＭＳ Ｐゴシック" pitchFamily="34" charset="-128"/>
              </a:rPr>
            </a:br>
            <a:r>
              <a:rPr lang="en-US" dirty="0" smtClean="0">
                <a:ea typeface="ＭＳ Ｐゴシック" pitchFamily="34" charset="-128"/>
              </a:rPr>
              <a:t>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5" name="Group 4"/>
          <p:cNvGrpSpPr/>
          <p:nvPr/>
        </p:nvGrpSpPr>
        <p:grpSpPr>
          <a:xfrm>
            <a:off x="7080738" y="1254369"/>
            <a:ext cx="4327481" cy="3480900"/>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0DD8DB7-0447-4B7D-91A5-6707463200F5}" type="slidenum">
              <a:rPr lang="en-US" altLang="en-US" sz="1400">
                <a:solidFill>
                  <a:schemeClr val="bg1"/>
                </a:solidFill>
                <a:latin typeface="Times New Roman" pitchFamily="18" charset="0"/>
              </a:rPr>
              <a:pPr eaLnBrk="1" hangingPunct="1"/>
              <a:t>20</a:t>
            </a:fld>
            <a:endParaRPr lang="en-US" altLang="en-US" sz="1400">
              <a:solidFill>
                <a:schemeClr val="bg1"/>
              </a:solidFill>
              <a:latin typeface="Times New Roman" pitchFamily="18" charset="0"/>
            </a:endParaRPr>
          </a:p>
        </p:txBody>
      </p:sp>
      <p:sp>
        <p:nvSpPr>
          <p:cNvPr id="23555" name="Title 1"/>
          <p:cNvSpPr txBox="1">
            <a:spLocks/>
          </p:cNvSpPr>
          <p:nvPr/>
        </p:nvSpPr>
        <p:spPr bwMode="auto">
          <a:xfrm>
            <a:off x="189402" y="300771"/>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l">
              <a:spcBef>
                <a:spcPct val="0"/>
              </a:spcBef>
              <a:buNone/>
            </a:pPr>
            <a:r>
              <a:rPr lang="en-US" altLang="en-US" sz="4000" b="1" dirty="0">
                <a:solidFill>
                  <a:srgbClr val="1D2F68"/>
                </a:solidFill>
              </a:rPr>
              <a:t>Autopilot systems</a:t>
            </a:r>
          </a:p>
        </p:txBody>
      </p:sp>
      <p:pic>
        <p:nvPicPr>
          <p:cNvPr id="4" name="Picture 3"/>
          <p:cNvPicPr>
            <a:picLocks noChangeAspect="1"/>
          </p:cNvPicPr>
          <p:nvPr/>
        </p:nvPicPr>
        <p:blipFill>
          <a:blip r:embed="rId3"/>
          <a:stretch>
            <a:fillRect/>
          </a:stretch>
        </p:blipFill>
        <p:spPr>
          <a:xfrm>
            <a:off x="740384" y="1534832"/>
            <a:ext cx="3685261" cy="2684627"/>
          </a:xfrm>
          <a:prstGeom prst="rect">
            <a:avLst/>
          </a:prstGeom>
          <a:ln>
            <a:noFill/>
          </a:ln>
          <a:effectLst>
            <a:outerShdw blurRad="292100" dist="139700" dir="2700000" algn="tl" rotWithShape="0">
              <a:srgbClr val="333333">
                <a:alpha val="65000"/>
              </a:srgbClr>
            </a:outerShdw>
          </a:effectLst>
        </p:spPr>
      </p:pic>
      <p:sp>
        <p:nvSpPr>
          <p:cNvPr id="2" name="TextBox 1"/>
          <p:cNvSpPr txBox="1">
            <a:spLocks noChangeArrowheads="1"/>
          </p:cNvSpPr>
          <p:nvPr/>
        </p:nvSpPr>
        <p:spPr bwMode="auto">
          <a:xfrm>
            <a:off x="5959902" y="1658206"/>
            <a:ext cx="4891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l" eaLnBrk="1" hangingPunct="1">
              <a:buFont typeface="Arial" charset="0"/>
              <a:buChar char="•"/>
            </a:pPr>
            <a:r>
              <a:rPr lang="en-US" altLang="en-US" sz="2800" dirty="0"/>
              <a:t>AP </a:t>
            </a:r>
            <a:r>
              <a:rPr lang="en-US" altLang="en-US" sz="2800" dirty="0">
                <a:latin typeface="+mn-lt"/>
              </a:rPr>
              <a:t>Maintenance</a:t>
            </a:r>
          </a:p>
          <a:p>
            <a:pPr algn="l" eaLnBrk="1" hangingPunct="1">
              <a:buFont typeface="Arial" charset="0"/>
              <a:buChar char="•"/>
            </a:pPr>
            <a:r>
              <a:rPr lang="en-US" altLang="en-US" sz="2800" dirty="0"/>
              <a:t>Practice w/all modes &amp; functions</a:t>
            </a:r>
          </a:p>
          <a:p>
            <a:pPr algn="l" eaLnBrk="1" hangingPunct="1">
              <a:buFont typeface="Arial" charset="0"/>
              <a:buChar char="•"/>
            </a:pPr>
            <a:r>
              <a:rPr lang="en-US" altLang="en-US" sz="2800" dirty="0"/>
              <a:t>Don’t neglect hand flying skills</a:t>
            </a:r>
          </a:p>
        </p:txBody>
      </p:sp>
    </p:spTree>
    <p:extLst>
      <p:ext uri="{BB962C8B-B14F-4D97-AF65-F5344CB8AC3E}">
        <p14:creationId xmlns:p14="http://schemas.microsoft.com/office/powerpoint/2010/main" val="2451544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ea typeface="ＭＳ Ｐゴシック" pitchFamily="34" charset="-128"/>
              </a:rPr>
              <a:t>References</a:t>
            </a:r>
          </a:p>
        </p:txBody>
      </p:sp>
      <p:sp>
        <p:nvSpPr>
          <p:cNvPr id="24579" name="Content Placeholder 2"/>
          <p:cNvSpPr>
            <a:spLocks noGrp="1"/>
          </p:cNvSpPr>
          <p:nvPr>
            <p:ph idx="1"/>
          </p:nvPr>
        </p:nvSpPr>
        <p:spPr>
          <a:xfrm>
            <a:off x="571500" y="1222863"/>
            <a:ext cx="8050213" cy="4051300"/>
          </a:xfrm>
        </p:spPr>
        <p:txBody>
          <a:bodyPr/>
          <a:lstStyle/>
          <a:p>
            <a:r>
              <a:rPr lang="en-US" altLang="en-US" sz="2400" dirty="0">
                <a:ea typeface="ＭＳ Ｐゴシック" pitchFamily="34" charset="-128"/>
              </a:rPr>
              <a:t>Aviation Risk Management Handbook (FAA-H-8083-2) – </a:t>
            </a:r>
            <a:r>
              <a:rPr lang="en-US" altLang="en-US" sz="2400" dirty="0" smtClean="0">
                <a:ea typeface="ＭＳ Ｐゴシック" pitchFamily="34" charset="-128"/>
              </a:rPr>
              <a:t>Chapters Five and Six</a:t>
            </a:r>
            <a:endParaRPr lang="en-US" altLang="en-US" sz="2400" dirty="0">
              <a:ea typeface="ＭＳ Ｐゴシック" pitchFamily="34" charset="-128"/>
            </a:endParaRPr>
          </a:p>
          <a:p>
            <a:pPr lvl="1"/>
            <a:r>
              <a:rPr lang="en-US" altLang="en-US" dirty="0" smtClean="0">
                <a:ea typeface="ＭＳ Ｐゴシック" pitchFamily="34" charset="-128"/>
                <a:hlinkClick r:id="rId3"/>
              </a:rPr>
              <a:t>https</a:t>
            </a:r>
            <a:r>
              <a:rPr lang="en-US" altLang="en-US" dirty="0">
                <a:ea typeface="ＭＳ Ｐゴシック" pitchFamily="34" charset="-128"/>
                <a:hlinkClick r:id="rId3"/>
              </a:rPr>
              <a:t>://</a:t>
            </a:r>
            <a:r>
              <a:rPr lang="en-US" altLang="en-US" dirty="0" smtClean="0">
                <a:ea typeface="ＭＳ Ｐゴシック" pitchFamily="34" charset="-128"/>
                <a:hlinkClick r:id="rId3"/>
              </a:rPr>
              <a:t>www.faa.gov/regulations_policies/handbooks_manuals/aviation/media/risk_management_hb_change_1.pdf</a:t>
            </a:r>
            <a:r>
              <a:rPr lang="en-US" altLang="en-US" dirty="0" smtClean="0">
                <a:ea typeface="ＭＳ Ｐゴシック" pitchFamily="34" charset="-128"/>
              </a:rPr>
              <a:t> </a:t>
            </a:r>
          </a:p>
          <a:p>
            <a:r>
              <a:rPr lang="en-US" altLang="en-US" sz="2400" dirty="0">
                <a:ea typeface="ＭＳ Ｐゴシック" pitchFamily="34" charset="-128"/>
              </a:rPr>
              <a:t>Article – </a:t>
            </a:r>
            <a:r>
              <a:rPr lang="en-US" altLang="en-US" sz="2400" i="1" dirty="0">
                <a:ea typeface="ＭＳ Ｐゴシック" pitchFamily="34" charset="-128"/>
              </a:rPr>
              <a:t>Managing Yourself – </a:t>
            </a:r>
            <a:r>
              <a:rPr lang="en-US" altLang="en-US" sz="2400" dirty="0">
                <a:ea typeface="ＭＳ Ｐゴシック" pitchFamily="34" charset="-128"/>
              </a:rPr>
              <a:t>Flight Training Magazine December 2000</a:t>
            </a:r>
          </a:p>
          <a:p>
            <a:pPr lvl="1"/>
            <a:r>
              <a:rPr lang="en-US" altLang="en-US" u="sng" dirty="0" smtClean="0">
                <a:ea typeface="ＭＳ Ｐゴシック" pitchFamily="34" charset="-128"/>
                <a:hlinkClick r:id="rId4"/>
              </a:rPr>
              <a:t>http://flighttraining.aopa.org/magazine/2000/December/200012_Features_Managing_Yourself.html</a:t>
            </a:r>
            <a:r>
              <a:rPr lang="en-US" altLang="en-US" dirty="0" smtClean="0">
                <a:ea typeface="ＭＳ Ｐゴシック" pitchFamily="34" charset="-128"/>
              </a:rPr>
              <a:t> </a:t>
            </a:r>
          </a:p>
          <a:p>
            <a:endParaRPr lang="en-US" altLang="en-US" dirty="0" smtClean="0">
              <a:ea typeface="ＭＳ Ｐゴシック" pitchFamily="34" charset="-128"/>
            </a:endParaRPr>
          </a:p>
        </p:txBody>
      </p:sp>
      <p:sp>
        <p:nvSpPr>
          <p:cNvPr id="24580"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78CBD19-F02D-464D-AB90-DCBAC3B76CCC}" type="slidenum">
              <a:rPr lang="en-US" altLang="en-US" sz="1400">
                <a:solidFill>
                  <a:schemeClr val="bg1"/>
                </a:solidFill>
                <a:latin typeface="Times New Roman" pitchFamily="18" charset="0"/>
              </a:rPr>
              <a:pPr eaLnBrk="1" hangingPunct="1"/>
              <a:t>21</a:t>
            </a:fld>
            <a:endParaRPr lang="en-US" altLang="en-US" sz="1400">
              <a:solidFill>
                <a:schemeClr val="bg1"/>
              </a:solidFill>
              <a:latin typeface="Times New Roman" pitchFamily="18" charset="0"/>
            </a:endParaRPr>
          </a:p>
        </p:txBody>
      </p:sp>
      <p:grpSp>
        <p:nvGrpSpPr>
          <p:cNvPr id="7" name="Group 6"/>
          <p:cNvGrpSpPr/>
          <p:nvPr/>
        </p:nvGrpSpPr>
        <p:grpSpPr>
          <a:xfrm rot="525727">
            <a:off x="8908550" y="1841621"/>
            <a:ext cx="2707352" cy="3519244"/>
            <a:chOff x="9021182" y="1488891"/>
            <a:chExt cx="2707352" cy="3519244"/>
          </a:xfrm>
        </p:grpSpPr>
        <p:pic>
          <p:nvPicPr>
            <p:cNvPr id="2" name="Picture 1"/>
            <p:cNvPicPr>
              <a:picLocks noChangeAspect="1"/>
            </p:cNvPicPr>
            <p:nvPr/>
          </p:nvPicPr>
          <p:blipFill>
            <a:blip r:embed="rId5"/>
            <a:stretch>
              <a:fillRect/>
            </a:stretch>
          </p:blipFill>
          <p:spPr>
            <a:xfrm>
              <a:off x="9029700" y="1488891"/>
              <a:ext cx="2698834" cy="3519244"/>
            </a:xfrm>
            <a:prstGeom prst="rect">
              <a:avLst/>
            </a:prstGeom>
            <a:ln>
              <a:noFill/>
            </a:ln>
            <a:effectLst>
              <a:outerShdw blurRad="292100" dist="139700" dir="2700000" algn="tl" rotWithShape="0">
                <a:srgbClr val="333333">
                  <a:alpha val="65000"/>
                </a:srgbClr>
              </a:outerShdw>
            </a:effectLst>
          </p:spPr>
        </p:pic>
        <p:cxnSp>
          <p:nvCxnSpPr>
            <p:cNvPr id="4" name="Straight Connector 3"/>
            <p:cNvCxnSpPr/>
            <p:nvPr/>
          </p:nvCxnSpPr>
          <p:spPr bwMode="auto">
            <a:xfrm>
              <a:off x="9021182" y="1488891"/>
              <a:ext cx="8518" cy="3519244"/>
            </a:xfrm>
            <a:prstGeom prst="line">
              <a:avLst/>
            </a:prstGeom>
            <a:noFill/>
            <a:ln w="203200" cap="flat" cmpd="sng" algn="ctr">
              <a:solidFill>
                <a:schemeClr val="accent5">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642637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562" y="1508126"/>
            <a:ext cx="3053259" cy="3801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837109" y="1607161"/>
            <a:ext cx="3439720" cy="3988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61843" y="3389128"/>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747346" y="1275005"/>
            <a:ext cx="7162800" cy="349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858311" y="971240"/>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849" y="3411415"/>
            <a:ext cx="2906244" cy="2181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200" y="1689316"/>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9360" y="3521824"/>
            <a:ext cx="3714057" cy="160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71592" y="357106"/>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271592" y="1752518"/>
            <a:ext cx="5078831" cy="1067092"/>
          </a:xfrm>
        </p:spPr>
        <p:txBody>
          <a:bodyPr/>
          <a:lstStyle/>
          <a:p>
            <a:r>
              <a:rPr lang="en-US" dirty="0" smtClean="0"/>
              <a:t>Aeronautical Decision Making (ADM)</a:t>
            </a:r>
            <a:endParaRPr lang="en-US" dirty="0">
              <a:solidFill>
                <a:schemeClr val="tx1"/>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27464640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itchFamily="34" charset="-128"/>
              </a:rPr>
              <a:t>Overview	</a:t>
            </a:r>
          </a:p>
        </p:txBody>
      </p:sp>
      <p:sp>
        <p:nvSpPr>
          <p:cNvPr id="14339" name="Content Placeholder 2"/>
          <p:cNvSpPr>
            <a:spLocks noGrp="1"/>
          </p:cNvSpPr>
          <p:nvPr>
            <p:ph idx="1"/>
          </p:nvPr>
        </p:nvSpPr>
        <p:spPr>
          <a:xfrm>
            <a:off x="571500" y="1087020"/>
            <a:ext cx="8737600" cy="4391025"/>
          </a:xfrm>
        </p:spPr>
        <p:txBody>
          <a:bodyPr/>
          <a:lstStyle/>
          <a:p>
            <a:r>
              <a:rPr lang="en-US" altLang="en-US" dirty="0" smtClean="0">
                <a:ea typeface="ＭＳ Ｐゴシック" pitchFamily="34" charset="-128"/>
              </a:rPr>
              <a:t>ADM History</a:t>
            </a:r>
          </a:p>
          <a:p>
            <a:r>
              <a:rPr lang="en-US" altLang="en-US" dirty="0" smtClean="0">
                <a:ea typeface="ＭＳ Ｐゴシック" pitchFamily="34" charset="-128"/>
              </a:rPr>
              <a:t>Safety Benefits of ADM</a:t>
            </a:r>
          </a:p>
          <a:p>
            <a:r>
              <a:rPr lang="en-US" altLang="en-US" dirty="0" smtClean="0">
                <a:ea typeface="ＭＳ Ｐゴシック" pitchFamily="34" charset="-128"/>
              </a:rPr>
              <a:t>Present &amp; Future ADM Methodologies </a:t>
            </a:r>
            <a:br>
              <a:rPr lang="en-US" altLang="en-US" dirty="0" smtClean="0">
                <a:ea typeface="ＭＳ Ｐゴシック" pitchFamily="34" charset="-128"/>
              </a:rPr>
            </a:br>
            <a:r>
              <a:rPr lang="en-US" altLang="en-US" dirty="0" smtClean="0">
                <a:ea typeface="ＭＳ Ｐゴシック" pitchFamily="34" charset="-128"/>
              </a:rPr>
              <a:t>and Technologies</a:t>
            </a:r>
          </a:p>
          <a:p>
            <a:r>
              <a:rPr lang="en-US" altLang="en-US" dirty="0" smtClean="0">
                <a:ea typeface="ＭＳ Ｐゴシック" pitchFamily="34" charset="-128"/>
              </a:rPr>
              <a:t>Safety Resource Management</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4340"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0783AB6-8079-4204-A16B-50BC93C7CFB6}" type="slidenum">
              <a:rPr lang="en-US" altLang="en-US" sz="1400">
                <a:solidFill>
                  <a:schemeClr val="bg1"/>
                </a:solidFill>
                <a:latin typeface="Times New Roman" pitchFamily="18" charset="0"/>
              </a:rPr>
              <a:pPr eaLnBrk="1" hangingPunct="1"/>
              <a:t>3</a:t>
            </a:fld>
            <a:endParaRPr lang="en-US" altLang="en-US" sz="1400">
              <a:solidFill>
                <a:schemeClr val="bg1"/>
              </a:solidFill>
              <a:latin typeface="Times New Roman" pitchFamily="18" charset="0"/>
            </a:endParaRPr>
          </a:p>
        </p:txBody>
      </p:sp>
      <p:pic>
        <p:nvPicPr>
          <p:cNvPr id="2" name="Picture 1" descr="Helping People Make Good Decis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501" y="2620312"/>
            <a:ext cx="4386871" cy="2990665"/>
          </a:xfrm>
          <a:prstGeom prst="rect">
            <a:avLst/>
          </a:prstGeom>
        </p:spPr>
      </p:pic>
    </p:spTree>
    <p:extLst>
      <p:ext uri="{BB962C8B-B14F-4D97-AF65-F5344CB8AC3E}">
        <p14:creationId xmlns:p14="http://schemas.microsoft.com/office/powerpoint/2010/main" val="4150628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US" dirty="0"/>
          </a:p>
        </p:txBody>
      </p:sp>
      <p:pic>
        <p:nvPicPr>
          <p:cNvPr id="5" name="Content Placeholder 4" descr="ColChambers: Exploring human performance: What made the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460" b="6796"/>
          <a:stretch/>
        </p:blipFill>
        <p:spPr>
          <a:xfrm>
            <a:off x="6349064" y="2237014"/>
            <a:ext cx="5519087" cy="3282043"/>
          </a:xfrm>
        </p:spPr>
      </p:pic>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
        <p:nvSpPr>
          <p:cNvPr id="6" name="Rectangle 5"/>
          <p:cNvSpPr/>
          <p:nvPr/>
        </p:nvSpPr>
        <p:spPr>
          <a:xfrm>
            <a:off x="571500" y="1267518"/>
            <a:ext cx="5777564" cy="3416320"/>
          </a:xfrm>
          <a:prstGeom prst="rect">
            <a:avLst/>
          </a:prstGeom>
        </p:spPr>
        <p:txBody>
          <a:bodyPr wrap="square">
            <a:spAutoFit/>
          </a:bodyPr>
          <a:lstStyle/>
          <a:p>
            <a:pPr marL="342900" indent="-342900"/>
            <a:r>
              <a:rPr lang="en-US" altLang="en-US" dirty="0" smtClean="0">
                <a:ea typeface="ＭＳ Ｐゴシック" pitchFamily="34" charset="-128"/>
              </a:rPr>
              <a:t>Aeronautical Decision Making – A process used by pilots to consistently determine the best course of action in response to a given set of circumstances.</a:t>
            </a:r>
          </a:p>
          <a:p>
            <a:pPr marL="800100" lvl="1" indent="-342900"/>
            <a:r>
              <a:rPr lang="en-US" altLang="en-US" dirty="0" smtClean="0">
                <a:ea typeface="ＭＳ Ｐゴシック" pitchFamily="34" charset="-128"/>
              </a:rPr>
              <a:t>Continuous process from preflight to tie down.</a:t>
            </a:r>
          </a:p>
          <a:p>
            <a:pPr lvl="1">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2327668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 Model</a:t>
            </a:r>
            <a:endParaRPr lang="en-US" dirty="0"/>
          </a:p>
        </p:txBody>
      </p:sp>
      <p:sp>
        <p:nvSpPr>
          <p:cNvPr id="3" name="Content Placeholder 2"/>
          <p:cNvSpPr>
            <a:spLocks noGrp="1"/>
          </p:cNvSpPr>
          <p:nvPr>
            <p:ph idx="1"/>
          </p:nvPr>
        </p:nvSpPr>
        <p:spPr>
          <a:xfrm>
            <a:off x="571500" y="1173520"/>
            <a:ext cx="6531429" cy="4391025"/>
          </a:xfrm>
        </p:spPr>
        <p:txBody>
          <a:bodyPr/>
          <a:lstStyle/>
          <a:p>
            <a:r>
              <a:rPr lang="en-US" dirty="0" smtClean="0"/>
              <a:t>Perceive</a:t>
            </a:r>
          </a:p>
          <a:p>
            <a:pPr lvl="1"/>
            <a:r>
              <a:rPr lang="en-US" dirty="0" smtClean="0"/>
              <a:t>Gather all relevant information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
        <p:nvSpPr>
          <p:cNvPr id="11" name="Circular Arrow 10"/>
          <p:cNvSpPr/>
          <p:nvPr/>
        </p:nvSpPr>
        <p:spPr bwMode="auto">
          <a:xfrm rot="21185568">
            <a:off x="8341944" y="747442"/>
            <a:ext cx="2005322" cy="1718355"/>
          </a:xfrm>
          <a:prstGeom prst="circular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3274"/>
          <a:stretch/>
        </p:blipFill>
        <p:spPr>
          <a:xfrm>
            <a:off x="8016583" y="1785674"/>
            <a:ext cx="2959360" cy="295670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1657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 Model</a:t>
            </a:r>
            <a:endParaRPr lang="en-US" dirty="0"/>
          </a:p>
        </p:txBody>
      </p:sp>
      <p:sp>
        <p:nvSpPr>
          <p:cNvPr id="3" name="Content Placeholder 2"/>
          <p:cNvSpPr>
            <a:spLocks noGrp="1"/>
          </p:cNvSpPr>
          <p:nvPr>
            <p:ph idx="1"/>
          </p:nvPr>
        </p:nvSpPr>
        <p:spPr>
          <a:xfrm>
            <a:off x="571500" y="1173520"/>
            <a:ext cx="6531429" cy="4391025"/>
          </a:xfrm>
        </p:spPr>
        <p:txBody>
          <a:bodyPr/>
          <a:lstStyle/>
          <a:p>
            <a:r>
              <a:rPr lang="en-US" dirty="0" smtClean="0"/>
              <a:t>Perceive</a:t>
            </a:r>
          </a:p>
          <a:p>
            <a:pPr lvl="1"/>
            <a:r>
              <a:rPr lang="en-US" dirty="0" smtClean="0"/>
              <a:t>Gather all relevant information</a:t>
            </a:r>
          </a:p>
          <a:p>
            <a:r>
              <a:rPr lang="en-US" dirty="0" smtClean="0"/>
              <a:t>Process</a:t>
            </a:r>
          </a:p>
          <a:p>
            <a:pPr lvl="1"/>
            <a:r>
              <a:rPr lang="en-US" dirty="0" smtClean="0"/>
              <a:t>Analyze information and determine best course of action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
        <p:nvSpPr>
          <p:cNvPr id="11" name="Circular Arrow 10"/>
          <p:cNvSpPr/>
          <p:nvPr/>
        </p:nvSpPr>
        <p:spPr bwMode="auto">
          <a:xfrm rot="21185568">
            <a:off x="8341944" y="747442"/>
            <a:ext cx="2005322" cy="1718355"/>
          </a:xfrm>
          <a:prstGeom prst="circular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Circular Arrow 11"/>
          <p:cNvSpPr/>
          <p:nvPr/>
        </p:nvSpPr>
        <p:spPr bwMode="auto">
          <a:xfrm rot="6442504">
            <a:off x="10144117" y="2982860"/>
            <a:ext cx="1846804" cy="1739990"/>
          </a:xfrm>
          <a:prstGeom prst="circular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3274"/>
          <a:stretch/>
        </p:blipFill>
        <p:spPr>
          <a:xfrm>
            <a:off x="8016583" y="1785674"/>
            <a:ext cx="2959360" cy="295670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8305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 Model</a:t>
            </a:r>
            <a:endParaRPr lang="en-US" dirty="0"/>
          </a:p>
        </p:txBody>
      </p:sp>
      <p:sp>
        <p:nvSpPr>
          <p:cNvPr id="3" name="Content Placeholder 2"/>
          <p:cNvSpPr>
            <a:spLocks noGrp="1"/>
          </p:cNvSpPr>
          <p:nvPr>
            <p:ph idx="1"/>
          </p:nvPr>
        </p:nvSpPr>
        <p:spPr>
          <a:xfrm>
            <a:off x="571500" y="1173520"/>
            <a:ext cx="6531429" cy="4391025"/>
          </a:xfrm>
        </p:spPr>
        <p:txBody>
          <a:bodyPr/>
          <a:lstStyle/>
          <a:p>
            <a:r>
              <a:rPr lang="en-US" dirty="0" smtClean="0"/>
              <a:t>Perceive</a:t>
            </a:r>
          </a:p>
          <a:p>
            <a:pPr lvl="1"/>
            <a:r>
              <a:rPr lang="en-US" dirty="0" smtClean="0"/>
              <a:t>Gather all relevant information</a:t>
            </a:r>
          </a:p>
          <a:p>
            <a:r>
              <a:rPr lang="en-US" dirty="0" smtClean="0"/>
              <a:t>Process</a:t>
            </a:r>
          </a:p>
          <a:p>
            <a:pPr lvl="1"/>
            <a:r>
              <a:rPr lang="en-US" dirty="0" smtClean="0"/>
              <a:t>Analyze information and determine best course of action</a:t>
            </a:r>
          </a:p>
          <a:p>
            <a:r>
              <a:rPr lang="en-US" dirty="0" smtClean="0"/>
              <a:t>Perform</a:t>
            </a:r>
          </a:p>
          <a:p>
            <a:pPr lvl="1"/>
            <a:r>
              <a:rPr lang="en-US" dirty="0" smtClean="0"/>
              <a:t>Implement the chosen course of action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
        <p:nvSpPr>
          <p:cNvPr id="11" name="Circular Arrow 10"/>
          <p:cNvSpPr/>
          <p:nvPr/>
        </p:nvSpPr>
        <p:spPr bwMode="auto">
          <a:xfrm rot="21185568">
            <a:off x="8341944" y="747442"/>
            <a:ext cx="2005322" cy="1718355"/>
          </a:xfrm>
          <a:prstGeom prst="circular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Circular Arrow 11"/>
          <p:cNvSpPr/>
          <p:nvPr/>
        </p:nvSpPr>
        <p:spPr bwMode="auto">
          <a:xfrm rot="6442504">
            <a:off x="10144117" y="2982860"/>
            <a:ext cx="1846804" cy="1739990"/>
          </a:xfrm>
          <a:prstGeom prst="circular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Circular Arrow 12"/>
          <p:cNvSpPr/>
          <p:nvPr/>
        </p:nvSpPr>
        <p:spPr bwMode="auto">
          <a:xfrm rot="14068649">
            <a:off x="7161016" y="3278272"/>
            <a:ext cx="1846804" cy="1739990"/>
          </a:xfrm>
          <a:prstGeom prst="circular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3274"/>
          <a:stretch/>
        </p:blipFill>
        <p:spPr>
          <a:xfrm>
            <a:off x="8016583" y="1785674"/>
            <a:ext cx="2959360" cy="295670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5720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 Tools</a:t>
            </a:r>
            <a:endParaRPr lang="en-US" dirty="0"/>
          </a:p>
        </p:txBody>
      </p:sp>
      <p:sp>
        <p:nvSpPr>
          <p:cNvPr id="3" name="Content Placeholder 2"/>
          <p:cNvSpPr>
            <a:spLocks noGrp="1"/>
          </p:cNvSpPr>
          <p:nvPr>
            <p:ph idx="1"/>
          </p:nvPr>
        </p:nvSpPr>
        <p:spPr>
          <a:xfrm>
            <a:off x="571500" y="1173520"/>
            <a:ext cx="6531429" cy="4391025"/>
          </a:xfrm>
        </p:spPr>
        <p:txBody>
          <a:bodyPr/>
          <a:lstStyle/>
          <a:p>
            <a:r>
              <a:rPr lang="en-US" dirty="0" smtClean="0"/>
              <a:t>Flight Risk Assessment Tools (FRATs)</a:t>
            </a:r>
          </a:p>
          <a:p>
            <a:pPr lvl="1"/>
            <a:r>
              <a:rPr lang="en-US" dirty="0" smtClean="0"/>
              <a:t>Documented process for risk management</a:t>
            </a:r>
          </a:p>
          <a:p>
            <a:r>
              <a:rPr lang="en-US" dirty="0" smtClean="0"/>
              <a:t>FRAT Apps</a:t>
            </a:r>
          </a:p>
          <a:p>
            <a:pPr lvl="1"/>
            <a:r>
              <a:rPr lang="en-US" dirty="0" smtClean="0"/>
              <a:t>Mobile risk management programs</a:t>
            </a:r>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10" name="Picture 2" descr="b20413e7-bf27-4e2c-a479-5adf26f64312@MG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4" t="10259" r="61897" b="73956"/>
          <a:stretch/>
        </p:blipFill>
        <p:spPr bwMode="auto">
          <a:xfrm>
            <a:off x="7758085" y="1443789"/>
            <a:ext cx="3989033" cy="396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70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
        <p:nvSpPr>
          <p:cNvPr id="6" name="Rectangle 5"/>
          <p:cNvSpPr/>
          <p:nvPr/>
        </p:nvSpPr>
        <p:spPr>
          <a:xfrm>
            <a:off x="-137358" y="202030"/>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Content Placeholder 2"/>
          <p:cNvSpPr>
            <a:spLocks noGrp="1"/>
          </p:cNvSpPr>
          <p:nvPr>
            <p:ph idx="1"/>
          </p:nvPr>
        </p:nvSpPr>
        <p:spPr>
          <a:xfrm>
            <a:off x="447634" y="1160198"/>
            <a:ext cx="8050213" cy="4391025"/>
          </a:xfrm>
        </p:spPr>
        <p:txBody>
          <a:bodyPr/>
          <a:lstStyle/>
          <a:p>
            <a:r>
              <a:rPr lang="en-US" dirty="0" smtClean="0"/>
              <a:t>Can’t cover all possible flight hazards</a:t>
            </a:r>
          </a:p>
          <a:p>
            <a:r>
              <a:rPr lang="en-US" dirty="0" smtClean="0"/>
              <a:t>Does address common GA accident causal factors</a:t>
            </a:r>
          </a:p>
          <a:p>
            <a:r>
              <a:rPr lang="en-US" dirty="0" smtClean="0"/>
              <a:t>Safety Risk Management - 101</a:t>
            </a:r>
          </a:p>
          <a:p>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76477" y="3308684"/>
            <a:ext cx="5751146" cy="2013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2939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5YDFD77UPU3F-311-1741</_dlc_DocId>
    <_dlc_DocIdUrl xmlns="04289566-cf42-4ce7-aa7c-2469c3d4502e">
      <Url>https://avssp.faa.gov/avs/afsfaast/_layouts/15/DocIdRedir.aspx?ID=5YDFD77UPU3F-311-1741</Url>
      <Description>5YDFD77UPU3F-311-1741</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2.xml><?xml version="1.0" encoding="utf-8"?>
<ds:datastoreItem xmlns:ds="http://schemas.openxmlformats.org/officeDocument/2006/customXml" ds:itemID="{0B80675E-01F7-49AA-B61E-EE85CFCAD03B}">
  <ds:schemaRefs>
    <ds:schemaRef ds:uri="http://purl.org/dc/dcmitype/"/>
    <ds:schemaRef ds:uri="http://schemas.microsoft.com/office/infopath/2007/PartnerControls"/>
    <ds:schemaRef ds:uri="http://purl.org/dc/elements/1.1/"/>
    <ds:schemaRef ds:uri="http://schemas.microsoft.com/office/2006/metadata/properties"/>
    <ds:schemaRef ds:uri="04289566-cf42-4ce7-aa7c-2469c3d4502e"/>
    <ds:schemaRef ds:uri="http://schemas.microsoft.com/sharepoint/v4"/>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C4D0B150-690C-429E-ABE9-1DC640CA5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4909</TotalTime>
  <Words>2286</Words>
  <Application>Microsoft Office PowerPoint</Application>
  <PresentationFormat>Widescreen</PresentationFormat>
  <Paragraphs>315</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ＭＳ Ｐゴシック</vt:lpstr>
      <vt:lpstr>Arial</vt:lpstr>
      <vt:lpstr>Calibri</vt:lpstr>
      <vt:lpstr>Helvetica</vt:lpstr>
      <vt:lpstr>Helvetica Neue Medium</vt:lpstr>
      <vt:lpstr>Times New Roman</vt:lpstr>
      <vt:lpstr>1_Custom Design</vt:lpstr>
      <vt:lpstr>2_Custom Design</vt:lpstr>
      <vt:lpstr>The National FAA Safety Team Presents</vt:lpstr>
      <vt:lpstr>Welcome</vt:lpstr>
      <vt:lpstr>Overview </vt:lpstr>
      <vt:lpstr>In the beginning</vt:lpstr>
      <vt:lpstr>3 P Model</vt:lpstr>
      <vt:lpstr>3 P Model</vt:lpstr>
      <vt:lpstr>3 P Model</vt:lpstr>
      <vt:lpstr>ADM Tools</vt:lpstr>
      <vt:lpstr>PowerPoint Presentation</vt:lpstr>
      <vt:lpstr>PowerPoint Presentation</vt:lpstr>
      <vt:lpstr>PowerPoint Presentation</vt:lpstr>
      <vt:lpstr>FRAT Apps</vt:lpstr>
      <vt:lpstr>Crew Resource Management (CRM)</vt:lpstr>
      <vt:lpstr>ATC, Flight Dispatch, &amp; Flight Following</vt:lpstr>
      <vt:lpstr>Automation Resources</vt:lpstr>
      <vt:lpstr>Preflight Resources</vt:lpstr>
      <vt:lpstr>Passengers</vt:lpstr>
      <vt:lpstr>In-flight Resources</vt:lpstr>
      <vt:lpstr>Tablet Apps  </vt:lpstr>
      <vt:lpstr>PowerPoint Presentation</vt:lpstr>
      <vt:lpstr>References</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268</cp:revision>
  <dcterms:created xsi:type="dcterms:W3CDTF">2005-01-28T20:32:53Z</dcterms:created>
  <dcterms:modified xsi:type="dcterms:W3CDTF">2020-05-19T15:46:33Z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585437d7-736a-40b5-a625-7e55cbe0225e</vt:lpwstr>
  </property>
</Properties>
</file>