
<file path=[Content_Types].xml><?xml version="1.0" encoding="utf-8"?>
<Types xmlns="http://schemas.openxmlformats.org/package/2006/content-types">
  <Default Extension="png" ContentType="image/png"/>
  <Default Extension="tmp"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29"/>
  </p:notesMasterIdLst>
  <p:handoutMasterIdLst>
    <p:handoutMasterId r:id="rId30"/>
  </p:handoutMasterIdLst>
  <p:sldIdLst>
    <p:sldId id="273" r:id="rId7"/>
    <p:sldId id="274" r:id="rId8"/>
    <p:sldId id="292" r:id="rId9"/>
    <p:sldId id="305" r:id="rId10"/>
    <p:sldId id="306" r:id="rId11"/>
    <p:sldId id="308" r:id="rId12"/>
    <p:sldId id="295" r:id="rId13"/>
    <p:sldId id="294" r:id="rId14"/>
    <p:sldId id="296" r:id="rId15"/>
    <p:sldId id="297" r:id="rId16"/>
    <p:sldId id="275" r:id="rId17"/>
    <p:sldId id="300" r:id="rId18"/>
    <p:sldId id="309" r:id="rId19"/>
    <p:sldId id="298" r:id="rId20"/>
    <p:sldId id="301" r:id="rId21"/>
    <p:sldId id="302" r:id="rId22"/>
    <p:sldId id="307" r:id="rId23"/>
    <p:sldId id="288" r:id="rId24"/>
    <p:sldId id="310" r:id="rId25"/>
    <p:sldId id="290" r:id="rId26"/>
    <p:sldId id="291" r:id="rId27"/>
    <p:sldId id="304" r:id="rId28"/>
  </p:sldIdLst>
  <p:sldSz cx="9144000" cy="6858000" type="screen4x3"/>
  <p:notesSz cx="6858000" cy="92964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74"/>
            <p14:sldId id="292"/>
            <p14:sldId id="305"/>
            <p14:sldId id="306"/>
            <p14:sldId id="308"/>
            <p14:sldId id="295"/>
            <p14:sldId id="294"/>
            <p14:sldId id="296"/>
            <p14:sldId id="297"/>
            <p14:sldId id="275"/>
            <p14:sldId id="300"/>
            <p14:sldId id="309"/>
            <p14:sldId id="298"/>
            <p14:sldId id="301"/>
            <p14:sldId id="302"/>
            <p14:sldId id="307"/>
            <p14:sldId id="288"/>
            <p14:sldId id="310"/>
            <p14:sldId id="290"/>
            <p14:sldId id="291"/>
            <p14:sldId id="304"/>
          </p14:sldIdLst>
        </p14:section>
      </p14:sectionLst>
    </p:ext>
    <p:ext uri="{EFAFB233-063F-42B5-8137-9DF3F51BA10A}">
      <p15:sldGuideLst xmlns:p15="http://schemas.microsoft.com/office/powerpoint/2012/main">
        <p15:guide id="1" orient="horz" pos="536" userDrawn="1">
          <p15:clr>
            <a:srgbClr val="A4A3A4"/>
          </p15:clr>
        </p15:guide>
        <p15:guide id="2" pos="339"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F68"/>
    <a:srgbClr val="FF0000"/>
    <a:srgbClr val="FFFF99"/>
    <a:srgbClr val="FFCC00"/>
    <a:srgbClr val="DDDDDD"/>
    <a:srgbClr val="C0C0C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09" autoAdjust="0"/>
    <p:restoredTop sz="54015" autoAdjust="0"/>
  </p:normalViewPr>
  <p:slideViewPr>
    <p:cSldViewPr snapToGrid="0">
      <p:cViewPr>
        <p:scale>
          <a:sx n="50" d="100"/>
          <a:sy n="50" d="100"/>
        </p:scale>
        <p:origin x="1956" y="-120"/>
      </p:cViewPr>
      <p:guideLst>
        <p:guide orient="horz" pos="536"/>
        <p:guide pos="339"/>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58" d="100"/>
          <a:sy n="58" d="100"/>
        </p:scale>
        <p:origin x="-1674" y="-7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1106488"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xfrm>
            <a:off x="1106488" y="696913"/>
            <a:ext cx="4648200" cy="3486150"/>
          </a:xfrm>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dirty="0" smtClean="0">
                <a:solidFill>
                  <a:schemeClr val="tx1"/>
                </a:solidFill>
                <a:effectLst/>
                <a:latin typeface="Times New Roman" pitchFamily="18" charset="0"/>
                <a:ea typeface="+mn-ea"/>
                <a:cs typeface="+mn-cs"/>
              </a:rPr>
              <a:t>2020/10-09-208(I)PP  </a:t>
            </a:r>
            <a:r>
              <a:rPr lang="en-US" dirty="0" smtClean="0">
                <a:latin typeface="Times New Roman" pitchFamily="18" charset="0"/>
                <a:ea typeface="ＭＳ Ｐゴシック" pitchFamily="34" charset="-128"/>
              </a:rPr>
              <a:t>Original </a:t>
            </a:r>
            <a:r>
              <a:rPr lang="en-US" dirty="0">
                <a:latin typeface="Times New Roman" pitchFamily="18" charset="0"/>
                <a:ea typeface="ＭＳ Ｐゴシック" pitchFamily="34" charset="-128"/>
              </a:rPr>
              <a:t>Author: Gary Knaggs</a:t>
            </a:r>
            <a:r>
              <a:rPr lang="en-US" baseline="0" dirty="0">
                <a:latin typeface="Times New Roman" pitchFamily="18" charset="0"/>
                <a:ea typeface="ＭＳ Ｐゴシック" pitchFamily="34" charset="-128"/>
              </a:rPr>
              <a:t> </a:t>
            </a:r>
            <a:r>
              <a:rPr lang="en-US" dirty="0">
                <a:latin typeface="Times New Roman" pitchFamily="18" charset="0"/>
                <a:ea typeface="ＭＳ Ｐゴシック" pitchFamily="34" charset="-128"/>
              </a:rPr>
              <a:t>10/28/2020;  POC Guy Minor, AFS-850 Airworthiness Lead, Office (707) 704-3530 revised by Original 10/28/2020</a:t>
            </a:r>
            <a:endParaRPr lang="en-US" b="1" dirty="0">
              <a:latin typeface="Times New Roman" pitchFamily="18" charset="0"/>
              <a:ea typeface="ＭＳ Ｐゴシック" pitchFamily="34" charset="-128"/>
            </a:endParaRP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This is the title slide </a:t>
            </a:r>
            <a:r>
              <a:rPr lang="en-US" b="0" i="1" dirty="0">
                <a:latin typeface="Times New Roman" pitchFamily="18" charset="0"/>
                <a:ea typeface="ＭＳ Ｐゴシック" pitchFamily="34" charset="-128"/>
              </a:rPr>
              <a:t>for </a:t>
            </a:r>
            <a:r>
              <a:rPr lang="en-US" b="1" i="1" dirty="0">
                <a:latin typeface="Times New Roman" pitchFamily="18" charset="0"/>
                <a:ea typeface="ＭＳ Ｐゴシック" pitchFamily="34" charset="-128"/>
              </a:rPr>
              <a:t>Service</a:t>
            </a:r>
            <a:r>
              <a:rPr lang="en-US" b="1" i="1" baseline="0" dirty="0">
                <a:latin typeface="Times New Roman" pitchFamily="18" charset="0"/>
                <a:ea typeface="ＭＳ Ｐゴシック" pitchFamily="34" charset="-128"/>
              </a:rPr>
              <a:t> Bulletins and the Aircraft Owner</a:t>
            </a:r>
          </a:p>
          <a:p>
            <a:pPr eaLnBrk="1" hangingPunct="1"/>
            <a:endParaRPr lang="en-US" b="1" i="1"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a:latin typeface="Times New Roman" pitchFamily="18" charset="0"/>
                <a:ea typeface="ＭＳ Ｐゴシック" pitchFamily="34" charset="-128"/>
              </a:rPr>
              <a:t>Script</a:t>
            </a:r>
            <a:r>
              <a:rPr lang="en-US" b="1" i="0" baseline="0" dirty="0">
                <a:latin typeface="Times New Roman" pitchFamily="18" charset="0"/>
                <a:ea typeface="ＭＳ Ｐゴシック" pitchFamily="34" charset="-128"/>
              </a:rPr>
              <a:t> -  </a:t>
            </a:r>
            <a:r>
              <a:rPr lang="en-US" i="0" dirty="0">
                <a:latin typeface="Times New Roman" pitchFamily="18" charset="0"/>
                <a:ea typeface="ＭＳ Ｐゴシック" pitchFamily="34" charset="-128"/>
              </a:rPr>
              <a:t>We have included a script of suggested dialog with most slides.  The</a:t>
            </a:r>
            <a:r>
              <a:rPr lang="en-US" i="0" baseline="0" dirty="0">
                <a:latin typeface="Times New Roman" pitchFamily="18" charset="0"/>
                <a:ea typeface="ＭＳ Ｐゴシック" pitchFamily="34" charset="-128"/>
              </a:rPr>
              <a:t> script will always appear in a </a:t>
            </a:r>
            <a:r>
              <a:rPr lang="en-US" b="1" i="0" baseline="0" dirty="0">
                <a:latin typeface="Times New Roman" pitchFamily="18" charset="0"/>
                <a:ea typeface="ＭＳ Ｐゴシック" pitchFamily="34" charset="-128"/>
              </a:rPr>
              <a:t>non-italic font</a:t>
            </a:r>
            <a:r>
              <a:rPr lang="en-US" i="0" baseline="0" dirty="0">
                <a:latin typeface="Times New Roman" pitchFamily="18" charset="0"/>
                <a:ea typeface="ＭＳ Ｐゴシック" pitchFamily="34" charset="-128"/>
              </a:rPr>
              <a:t>. </a:t>
            </a:r>
            <a:r>
              <a:rPr lang="en-US" i="0" dirty="0">
                <a:latin typeface="Times New Roman" pitchFamily="18" charset="0"/>
                <a:ea typeface="ＭＳ Ｐゴシック" pitchFamily="34" charset="-128"/>
              </a:rPr>
              <a:t> Presenters may read the script or modify it to suit their own presentation style.  See template slides 5 and 6  for examples of a slides with script.</a:t>
            </a:r>
          </a:p>
          <a:p>
            <a:pPr eaLnBrk="1" hangingPunct="1"/>
            <a:endParaRPr lang="en-US"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a:latin typeface="Times New Roman" pitchFamily="18" charset="0"/>
                <a:ea typeface="ＭＳ Ｐゴシック" pitchFamily="34" charset="-128"/>
              </a:rPr>
              <a:t>Presentation Instructions - </a:t>
            </a:r>
            <a:r>
              <a:rPr lang="en-US" i="1" dirty="0">
                <a:latin typeface="Times New Roman" pitchFamily="18" charset="0"/>
                <a:ea typeface="ＭＳ Ｐゴシック" pitchFamily="34" charset="-128"/>
              </a:rPr>
              <a:t>(stage direction and  presentation suggestions) will be preceded by a  </a:t>
            </a:r>
            <a:r>
              <a:rPr lang="en-US" b="1" dirty="0">
                <a:latin typeface="Times New Roman" pitchFamily="18" charset="0"/>
                <a:ea typeface="ＭＳ Ｐゴシック" pitchFamily="34" charset="-128"/>
              </a:rPr>
              <a:t>Bold header:</a:t>
            </a:r>
            <a:r>
              <a:rPr lang="en-US" b="1" baseline="0" dirty="0">
                <a:latin typeface="Times New Roman" pitchFamily="18" charset="0"/>
                <a:ea typeface="ＭＳ Ｐゴシック" pitchFamily="34" charset="-128"/>
              </a:rPr>
              <a:t> </a:t>
            </a:r>
            <a:r>
              <a:rPr lang="en-US" i="1" dirty="0">
                <a:latin typeface="Times New Roman" pitchFamily="18" charset="0"/>
                <a:ea typeface="ＭＳ Ｐゴシック" pitchFamily="34" charset="-128"/>
              </a:rPr>
              <a:t>the instructions themselves will be in </a:t>
            </a:r>
            <a:r>
              <a:rPr lang="en-US" b="1" i="1" dirty="0">
                <a:latin typeface="Times New Roman" pitchFamily="18" charset="0"/>
                <a:ea typeface="ＭＳ Ｐゴシック" pitchFamily="34" charset="-128"/>
              </a:rPr>
              <a:t>Italic fonts</a:t>
            </a:r>
            <a:r>
              <a:rPr lang="en-US" i="1" dirty="0">
                <a:latin typeface="Times New Roman" pitchFamily="18" charset="0"/>
                <a:ea typeface="ＭＳ Ｐゴシック" pitchFamily="34" charset="-128"/>
              </a:rPr>
              <a:t>.  See slides 2,</a:t>
            </a:r>
            <a:r>
              <a:rPr lang="en-US" i="1" baseline="0" dirty="0">
                <a:latin typeface="Times New Roman" pitchFamily="18" charset="0"/>
                <a:ea typeface="ＭＳ Ｐゴシック" pitchFamily="34" charset="-128"/>
              </a:rPr>
              <a:t> 3, and 4 for examples of slides with Presentation Instructions only.</a:t>
            </a:r>
            <a:endParaRPr lang="en-US" i="1" dirty="0">
              <a:latin typeface="Times New Roman" pitchFamily="18" charset="0"/>
              <a:ea typeface="ＭＳ Ｐゴシック" pitchFamily="34" charset="-128"/>
            </a:endParaRPr>
          </a:p>
          <a:p>
            <a:pPr eaLnBrk="1" hangingPunct="1"/>
            <a:endParaRPr lang="en-US" i="1"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a:latin typeface="Times New Roman" pitchFamily="18" charset="0"/>
                <a:ea typeface="ＭＳ Ｐゴシック" pitchFamily="34" charset="-128"/>
              </a:rPr>
              <a:t>Program control instructions</a:t>
            </a:r>
            <a:r>
              <a:rPr lang="en-US" b="1" i="0" baseline="0" dirty="0">
                <a:latin typeface="Times New Roman" pitchFamily="18" charset="0"/>
                <a:ea typeface="ＭＳ Ｐゴシック" pitchFamily="34" charset="-128"/>
              </a:rPr>
              <a:t> -</a:t>
            </a:r>
            <a:r>
              <a:rPr lang="en-US" b="1" i="0" dirty="0">
                <a:latin typeface="Times New Roman" pitchFamily="18" charset="0"/>
                <a:ea typeface="ＭＳ Ｐゴシック" pitchFamily="34" charset="-128"/>
              </a:rPr>
              <a:t> </a:t>
            </a:r>
            <a:r>
              <a:rPr lang="en-US" i="1" dirty="0">
                <a:latin typeface="Times New Roman" pitchFamily="18" charset="0"/>
                <a:ea typeface="ＭＳ Ｐゴシック" pitchFamily="34" charset="-128"/>
              </a:rPr>
              <a:t>will be in bold fonts and look like this:  </a:t>
            </a:r>
            <a:r>
              <a:rPr lang="en-US" b="1" dirty="0">
                <a:latin typeface="Times New Roman" pitchFamily="18" charset="0"/>
                <a:ea typeface="ＭＳ Ｐゴシック" pitchFamily="34" charset="-128"/>
              </a:rPr>
              <a:t>(Click) </a:t>
            </a:r>
            <a:r>
              <a:rPr lang="en-US" i="1" dirty="0">
                <a:latin typeface="Times New Roman" pitchFamily="18" charset="0"/>
                <a:ea typeface="ＭＳ Ｐゴシック" pitchFamily="34" charset="-128"/>
              </a:rPr>
              <a:t>for building information within a slide;  or this:  </a:t>
            </a:r>
            <a:r>
              <a:rPr lang="en-US" b="1" dirty="0">
                <a:latin typeface="Times New Roman" pitchFamily="18" charset="0"/>
                <a:ea typeface="ＭＳ Ｐゴシック" pitchFamily="34" charset="-128"/>
              </a:rPr>
              <a:t>(Next Slide) </a:t>
            </a:r>
            <a:r>
              <a:rPr lang="en-US" i="1" dirty="0">
                <a:latin typeface="Times New Roman" pitchFamily="18" charset="0"/>
                <a:ea typeface="ＭＳ Ｐゴシック" pitchFamily="34" charset="-128"/>
              </a:rPr>
              <a:t>for slide advance.</a:t>
            </a:r>
          </a:p>
          <a:p>
            <a:pPr marL="171450" indent="-171450" eaLnBrk="1" hangingPunct="1">
              <a:buFont typeface="Arial" panose="020B0604020202020204" pitchFamily="34" charset="0"/>
              <a:buChar char="•"/>
            </a:pPr>
            <a:endParaRPr lang="en-US" b="1" i="1"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a:latin typeface="Times New Roman" pitchFamily="18" charset="0"/>
                <a:ea typeface="ＭＳ Ｐゴシック" pitchFamily="34" charset="-128"/>
              </a:rPr>
              <a:t>Background</a:t>
            </a:r>
            <a:r>
              <a:rPr lang="en-US" b="1" i="0" baseline="0" dirty="0">
                <a:latin typeface="Times New Roman" pitchFamily="18" charset="0"/>
                <a:ea typeface="ＭＳ Ｐゴシック" pitchFamily="34" charset="-128"/>
              </a:rPr>
              <a:t> information - </a:t>
            </a:r>
            <a:r>
              <a:rPr lang="en-US" i="1" dirty="0">
                <a:latin typeface="Times New Roman" pitchFamily="18" charset="0"/>
                <a:ea typeface="ＭＳ Ｐゴシック" pitchFamily="34" charset="-128"/>
              </a:rPr>
              <a:t>Some slides may contain background information that supports the concepts presented in the program.  </a:t>
            </a:r>
            <a:br>
              <a:rPr lang="en-US" i="1" dirty="0">
                <a:latin typeface="Times New Roman" pitchFamily="18" charset="0"/>
                <a:ea typeface="ＭＳ Ｐゴシック" pitchFamily="34" charset="-128"/>
              </a:rPr>
            </a:br>
            <a:r>
              <a:rPr lang="en-US" i="1" dirty="0">
                <a:latin typeface="Times New Roman" pitchFamily="18" charset="0"/>
                <a:ea typeface="ＭＳ Ｐゴシック" pitchFamily="34" charset="-128"/>
              </a:rPr>
              <a:t>Background information will always appear last and will be preceded by a bold  </a:t>
            </a:r>
            <a:r>
              <a:rPr lang="en-US" b="1" dirty="0">
                <a:latin typeface="Times New Roman" pitchFamily="18" charset="0"/>
                <a:ea typeface="ＭＳ Ｐゴシック" pitchFamily="34" charset="-128"/>
              </a:rPr>
              <a:t>Background: </a:t>
            </a:r>
            <a:r>
              <a:rPr lang="en-US" i="1" dirty="0">
                <a:latin typeface="Times New Roman" pitchFamily="18" charset="0"/>
                <a:ea typeface="ＭＳ Ｐゴシック" pitchFamily="34" charset="-128"/>
              </a:rPr>
              <a:t>identification.</a:t>
            </a: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The production team hope you and your audience will enjoy the show.   Break a leg!  </a:t>
            </a: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 </a:t>
            </a:r>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Rotax too. Most any engine or airframe manufacturer posts their Service Bulletins on-line.</a:t>
            </a:r>
            <a:endParaRPr lang="en-US" b="1" dirty="0"/>
          </a:p>
          <a:p>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endParaRPr lang="en-US" b="1" dirty="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10</a:t>
            </a:fld>
            <a:endParaRPr lang="en-US"/>
          </a:p>
        </p:txBody>
      </p:sp>
    </p:spTree>
    <p:extLst>
      <p:ext uri="{BB962C8B-B14F-4D97-AF65-F5344CB8AC3E}">
        <p14:creationId xmlns:p14="http://schemas.microsoft.com/office/powerpoint/2010/main" val="2860366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8200" cy="3486150"/>
          </a:xfrm>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manufacturers continuously research accident reports, service difficulty reports, and any other data they feel will give them the information they can use for product improvement.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manufacturers also attend many accidents, fatal and otherwise. They become a “Party to the Investigation” to share the knowledge they have about the aircraft and gain as much useful information as they can for further safety actions.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aircraft and engine manufacturers have similar events and similar resources.  They all have their unique situations.</a:t>
            </a: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11</a:t>
            </a:fld>
            <a:endParaRPr lang="en-US"/>
          </a:p>
        </p:txBody>
      </p:sp>
    </p:spTree>
    <p:extLst>
      <p:ext uri="{BB962C8B-B14F-4D97-AF65-F5344CB8AC3E}">
        <p14:creationId xmlns:p14="http://schemas.microsoft.com/office/powerpoint/2010/main" val="2356345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8200" cy="3486150"/>
          </a:xfrm>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Manufacturers try to protect the customers and themselves by discovering trends, weaknesses, and items that tend to wear without being noticed.  They publish Service Bulletins to make all of us aware of safety improvements that we should make.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our aircraft age, new items pop-up that need attention.  It’s often the easiest to research and publish a service bulletin to disseminate the information. The manufacturer will sometimes request that the FAA issue an AD on this subject if they feel it is needed.</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Since this is about the various groups watching their “6,” you can imagine the aircraft manufacturers are quick to point out Service Bulletins that operators did not complete in the accident report.</a:t>
            </a: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12</a:t>
            </a:fld>
            <a:endParaRPr lang="en-US"/>
          </a:p>
        </p:txBody>
      </p:sp>
    </p:spTree>
    <p:extLst>
      <p:ext uri="{BB962C8B-B14F-4D97-AF65-F5344CB8AC3E}">
        <p14:creationId xmlns:p14="http://schemas.microsoft.com/office/powerpoint/2010/main" val="3065471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example is an illustration of how Service Bulletins come about. </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On 07/23/2010, a Cessna U206F was crossing Lake Michigan at 10,000 feet above mean sea level when the engine lost power. They were near the mid-point of the lake (about 24 miles from the shoreline) with a 40-knot headwind, so the pilot turned to return to shore. He attempted to restart the engine but was unsuccessful. The pilot ditched the airplane about 5 miles from shore, and it quickly sank. </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Background:</a:t>
            </a:r>
            <a:r>
              <a:rPr lang="en-US" b="0" dirty="0"/>
              <a:t/>
            </a:r>
            <a:br>
              <a:rPr lang="en-US" b="0" dirty="0"/>
            </a:br>
            <a:r>
              <a:rPr lang="en-US" b="0" dirty="0"/>
              <a:t>CEN10FA465</a:t>
            </a:r>
          </a:p>
          <a:p>
            <a:r>
              <a:rPr lang="en-US" b="1" dirty="0"/>
              <a:t>Analysis</a:t>
            </a:r>
          </a:p>
          <a:p>
            <a:r>
              <a:rPr lang="en-US" dirty="0">
                <a:effectLst/>
              </a:rPr>
              <a:t>1: The pilot reported that he was crossing Lake Michigan at 10,000 feet above mean sea level when the engine lost power. He was near the mid-point (about 24 miles from the shoreline) of the lake with a 40-knot headwind, so he turned around to return to shore. He attempted to restart the engine but was unsuccessful. The pilot ditched the airplane about 5 miles from shore and it quickly sank. </a:t>
            </a:r>
          </a:p>
          <a:p>
            <a:endParaRPr lang="en-US" dirty="0">
              <a:effectLst/>
            </a:endParaRPr>
          </a:p>
          <a:p>
            <a:r>
              <a:rPr lang="en-US" dirty="0">
                <a:effectLst/>
              </a:rPr>
              <a:t>Post accident inspection of the airplane revealed that the firewall fuel strainer gasket did not provide a complete seal between the fuel screen and the fuel strainer's upper body. A portion of the gasket was positioned over the exit port, which created a gap. This allowed debris in the fuel to migrate to the engine's fuel inlet filter screen in the fuel metering assembly. </a:t>
            </a:r>
          </a:p>
          <a:p>
            <a:endParaRPr lang="en-US" dirty="0">
              <a:effectLst/>
            </a:endParaRPr>
          </a:p>
          <a:p>
            <a:r>
              <a:rPr lang="en-US" dirty="0">
                <a:effectLst/>
              </a:rPr>
              <a:t>The inspection of the fuel inlet filter screen revealed that it was partially obstructed with debris. The orifice of the fuel inlet passage contained the same debris that obstructed the flow of fuel through the orifice to the fuel screen. </a:t>
            </a:r>
          </a:p>
          <a:p>
            <a:endParaRPr lang="en-US" dirty="0">
              <a:effectLst/>
            </a:endParaRPr>
          </a:p>
          <a:p>
            <a:r>
              <a:rPr lang="en-US" dirty="0">
                <a:effectLst/>
              </a:rPr>
              <a:t>The airplane had undergone an annual maintenance inspection about 7.5 hours prior to the accident. The mechanic, who had an inspection authorization, reported that he did not inspect the gasket on the firewall fuel strainer, nor did he remove and inspect the fuel inlet filter screen as required by the manufacturer's service manual. </a:t>
            </a:r>
          </a:p>
          <a:p>
            <a:endParaRPr lang="en-US" dirty="0">
              <a:effectLst/>
            </a:endParaRPr>
          </a:p>
          <a:p>
            <a:r>
              <a:rPr lang="en-US" dirty="0">
                <a:effectLst/>
              </a:rPr>
              <a:t>The debris was composed of materials similar to wood chips, sawdust, paint, varnish, cloth, glass fibers, metal shavings, sand, and soil. The source of the contaminants was not determined. The post accident inspection revealed no other preexisting airframe anomalies. The engine was run on a test stand and the engine produced the rated horsepower. The airplane's owner's manual indicated that the glide distance for an airplane at 10,000 feet above the water's surface was 15 miles.</a:t>
            </a:r>
          </a:p>
          <a:p>
            <a:endParaRPr lang="en-US" b="1" dirty="0">
              <a:effectLst/>
            </a:endParaRPr>
          </a:p>
          <a:p>
            <a:r>
              <a:rPr lang="en-US" b="1" dirty="0"/>
              <a:t>Probable Cause</a:t>
            </a:r>
          </a:p>
          <a:p>
            <a:endParaRPr lang="en-US" b="1" dirty="0"/>
          </a:p>
          <a:p>
            <a:r>
              <a:rPr lang="en-US" dirty="0">
                <a:effectLst/>
              </a:rPr>
              <a:t>The total loss of engine power due to fuel starvation as a result of accumulated debris in the fuel system from an undetermined source. Also causal was the inadequate annual maintenance inspection that did not include inspection of the firewall fuel strainer and the fuel inlet screen.</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endParaRPr lang="en-US" b="1" dirty="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13</a:t>
            </a:fld>
            <a:endParaRPr lang="en-US"/>
          </a:p>
        </p:txBody>
      </p:sp>
    </p:spTree>
    <p:extLst>
      <p:ext uri="{BB962C8B-B14F-4D97-AF65-F5344CB8AC3E}">
        <p14:creationId xmlns:p14="http://schemas.microsoft.com/office/powerpoint/2010/main" val="671423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During the investigation, investigators determined that dirt clogged the fuel inlet screen to the fuel metering valve. The clog caused complete fuel starvation at a very inopportune time.</a:t>
            </a:r>
          </a:p>
          <a:p>
            <a:pPr marL="0" marR="0">
              <a:lnSpc>
                <a:spcPct val="115000"/>
              </a:lnSpc>
              <a:spcBef>
                <a:spcPts val="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Cessna and Continental determined that they should do something to draw maintainer’s attention to the screen to make sure they inspected and cleaned it.  The manufacturer issued SB20-10, which addresses this situation. It is an excellent idea to comply with SB20-10 if your aircraft has a large Continental engine installed.</a:t>
            </a:r>
          </a:p>
          <a:p>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(Next Slide)</a:t>
            </a:r>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3621173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8200" cy="3486150"/>
          </a:xfrm>
        </p:spPr>
      </p:sp>
      <p:sp>
        <p:nvSpPr>
          <p:cNvPr id="3" name="Notes Placeholder 2"/>
          <p:cNvSpPr>
            <a:spLocks noGrp="1"/>
          </p:cNvSpPr>
          <p:nvPr>
            <p:ph type="body" idx="1"/>
          </p:nvPr>
        </p:nvSpPr>
        <p:spPr/>
        <p:txBody>
          <a:bodyPr/>
          <a:lstStyle/>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manufacturers use the word “Mandatory” in big red letters, they are emphasizing a significant subject.</a:t>
            </a:r>
          </a:p>
          <a:p>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15</a:t>
            </a:fld>
            <a:endParaRPr lang="en-US"/>
          </a:p>
        </p:txBody>
      </p:sp>
    </p:spTree>
    <p:extLst>
      <p:ext uri="{BB962C8B-B14F-4D97-AF65-F5344CB8AC3E}">
        <p14:creationId xmlns:p14="http://schemas.microsoft.com/office/powerpoint/2010/main" val="627987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8200" cy="3486150"/>
          </a:xfrm>
        </p:spPr>
      </p:sp>
      <p:sp>
        <p:nvSpPr>
          <p:cNvPr id="3" name="Notes Placeholder 2"/>
          <p:cNvSpPr>
            <a:spLocks noGrp="1"/>
          </p:cNvSpPr>
          <p:nvPr>
            <p:ph type="body" idx="1"/>
          </p:nvPr>
        </p:nvSpPr>
        <p:spPr/>
        <p:txBody>
          <a:bodyPr/>
          <a:lstStyle/>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Manufacturers constantly research accident reports, service difficulty reports, and any other data they feel will give them the information they can use to improve and continue.</a:t>
            </a:r>
          </a:p>
          <a:p>
            <a:pPr marL="0" marR="0">
              <a:lnSpc>
                <a:spcPct val="115000"/>
              </a:lnSpc>
              <a:spcBef>
                <a:spcPts val="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manufacturers are trying to protect the customers (you) and themselves by discovering trends, weaknesses, and items that tend to wear without being noticed.  They publish the Service Bulletins to make all of us aware of improvements we should make to enhance safety.</a:t>
            </a:r>
          </a:p>
          <a:p>
            <a:pPr marL="0" marR="0">
              <a:lnSpc>
                <a:spcPct val="115000"/>
              </a:lnSpc>
              <a:spcBef>
                <a:spcPts val="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Sometimes the FAA makes AD’s from these publications. This makes them mandatory.  Those that don’t become AD’s are still highly recommended.</a:t>
            </a:r>
          </a:p>
          <a:p>
            <a:endParaRPr lang="en-US"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16</a:t>
            </a:fld>
            <a:endParaRPr lang="en-US"/>
          </a:p>
        </p:txBody>
      </p:sp>
    </p:spTree>
    <p:extLst>
      <p:ext uri="{BB962C8B-B14F-4D97-AF65-F5344CB8AC3E}">
        <p14:creationId xmlns:p14="http://schemas.microsoft.com/office/powerpoint/2010/main" val="2535307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just so much better than crashing!</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1205432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8200" cy="3486150"/>
          </a:xfrm>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Instruction:   </a:t>
            </a:r>
            <a:r>
              <a:rPr lang="en-US" i="1" dirty="0">
                <a:latin typeface="Times New Roman" pitchFamily="18" charset="0"/>
                <a:ea typeface="ＭＳ Ｐゴシック" pitchFamily="34" charset="-128"/>
              </a:rPr>
              <a:t>You may wish to provide your contact information and main FSDO phone number here.  Modify with </a:t>
            </a:r>
          </a:p>
          <a:p>
            <a:r>
              <a:rPr lang="en-US" i="1" dirty="0">
                <a:latin typeface="Times New Roman" pitchFamily="18" charset="0"/>
                <a:ea typeface="ＭＳ Ｐゴシック" pitchFamily="34" charset="-128"/>
              </a:rPr>
              <a:t>Your information or leave blank.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18</a:t>
            </a:fld>
            <a:endParaRPr lang="en-US"/>
          </a:p>
        </p:txBody>
      </p:sp>
    </p:spTree>
    <p:extLst>
      <p:ext uri="{BB962C8B-B14F-4D97-AF65-F5344CB8AC3E}">
        <p14:creationId xmlns:p14="http://schemas.microsoft.com/office/powerpoint/2010/main" val="1412421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8200" cy="3486150"/>
          </a:xfrm>
        </p:spPr>
      </p:sp>
      <p:sp>
        <p:nvSpPr>
          <p:cNvPr id="3" name="Notes Placeholder 2"/>
          <p:cNvSpPr>
            <a:spLocks noGrp="1"/>
          </p:cNvSpPr>
          <p:nvPr>
            <p:ph type="body" idx="1"/>
          </p:nvPr>
        </p:nvSpPr>
        <p:spPr/>
        <p:txBody>
          <a:bodyPr/>
          <a:lstStyle/>
          <a:p>
            <a:r>
              <a:rPr lang="en-US" smtClean="0">
                <a:latin typeface="Times New Roman" pitchFamily="18" charset="0"/>
              </a:rPr>
              <a:t>The </a:t>
            </a:r>
            <a:r>
              <a:rPr lang="en-US" dirty="0" smtClean="0">
                <a:latin typeface="Times New Roman" pitchFamily="18" charset="0"/>
              </a:rPr>
              <a:t>AMT Awards program encourages AMTs and employers to take advantage of initial and recurrent training by issuing awards based on training received in one calendar year.</a:t>
            </a:r>
          </a:p>
          <a:p>
            <a:endParaRPr lang="en-US" dirty="0" smtClean="0">
              <a:latin typeface="Times New Roman" pitchFamily="18" charset="0"/>
            </a:endParaRPr>
          </a:p>
          <a:p>
            <a:r>
              <a:rPr lang="en-US" dirty="0" smtClean="0">
                <a:latin typeface="Times New Roman" pitchFamily="18" charset="0"/>
              </a:rPr>
              <a:t>The program has several levels, or phases, of recognition for both you and your employer. You can obtain an FAA Certificate of Training upon successful completion of the program requirements. Employers can obtain a Gold or Diamond Award of Excellence yearly depending on the percentage of their employees receiving awards. </a:t>
            </a:r>
          </a:p>
          <a:p>
            <a:endParaRPr lang="en-US" dirty="0" smtClean="0">
              <a:latin typeface="Times New Roman" pitchFamily="18" charset="0"/>
            </a:endParaRPr>
          </a:p>
          <a:p>
            <a:r>
              <a:rPr lang="en-US" dirty="0" smtClean="0">
                <a:latin typeface="Times New Roman" pitchFamily="18" charset="0"/>
              </a:rPr>
              <a:t>Training earned toward an AMT Award falls into one of two categories; Mandatory Core Training and Eligible Training.</a:t>
            </a:r>
          </a:p>
          <a:p>
            <a:endParaRPr lang="en-US" dirty="0" smtClean="0">
              <a:latin typeface="Times New Roman" pitchFamily="18" charset="0"/>
            </a:endParaRPr>
          </a:p>
          <a:p>
            <a:r>
              <a:rPr lang="en-US" dirty="0" smtClean="0">
                <a:latin typeface="Times New Roman" pitchFamily="18" charset="0"/>
              </a:rPr>
              <a:t>Mandatory Core Training is one or more on-line training courses, depending on FAA evaluation of training needs. The Core Training course(s) can be located and completed in the Aviation Learning Center at FAASafety.gov.</a:t>
            </a:r>
          </a:p>
          <a:p>
            <a:endParaRPr lang="en-US" dirty="0" smtClean="0">
              <a:latin typeface="Times New Roman" pitchFamily="18" charset="0"/>
            </a:endParaRPr>
          </a:p>
          <a:p>
            <a:r>
              <a:rPr lang="en-US" dirty="0" smtClean="0">
                <a:latin typeface="Times New Roman" pitchFamily="18" charset="0"/>
              </a:rPr>
              <a:t>Eligible Training is the hourly training that can be credited toward an individual AMT Certificate of Training. This training must be aviation maintenance career related training.</a:t>
            </a:r>
          </a:p>
          <a:p>
            <a:endParaRPr lang="en-US" dirty="0" smtClean="0">
              <a:latin typeface="Times New Roman" pitchFamily="18" charset="0"/>
            </a:endParaRPr>
          </a:p>
          <a:p>
            <a:r>
              <a:rPr lang="en-US" dirty="0" smtClean="0">
                <a:latin typeface="Times New Roman" pitchFamily="18" charset="0"/>
              </a:rPr>
              <a:t>Be sure to document your achievement in the AMT</a:t>
            </a:r>
            <a:r>
              <a:rPr lang="en-US" baseline="0" dirty="0" smtClean="0">
                <a:latin typeface="Times New Roman" pitchFamily="18" charset="0"/>
              </a:rPr>
              <a:t> Awards Program</a:t>
            </a:r>
            <a:r>
              <a:rPr lang="en-US" dirty="0" smtClean="0">
                <a:latin typeface="Times New Roman" pitchFamily="18" charset="0"/>
              </a:rPr>
              <a:t>.  It’s a great way to stay on top of your game</a:t>
            </a:r>
            <a:r>
              <a:rPr lang="en-US" baseline="0" dirty="0" smtClean="0">
                <a:latin typeface="Times New Roman" pitchFamily="18" charset="0"/>
              </a:rPr>
              <a:t> and keep stay proficient.</a:t>
            </a:r>
          </a:p>
          <a:p>
            <a:endParaRPr lang="en-US" baseline="0" dirty="0" smtClean="0">
              <a:latin typeface="Times New Roman" pitchFamily="18" charset="0"/>
            </a:endParaRPr>
          </a:p>
          <a:p>
            <a:r>
              <a:rPr lang="en-US" altLang="en-US" b="1" dirty="0" smtClean="0">
                <a:latin typeface="Times New Roman" pitchFamily="18" charset="0"/>
                <a:ea typeface="ＭＳ Ｐゴシック" pitchFamily="34" charset="-128"/>
              </a:rPr>
              <a:t>(Next</a:t>
            </a:r>
            <a:r>
              <a:rPr lang="en-US" altLang="en-US" b="1" baseline="0" dirty="0" smtClean="0">
                <a:latin typeface="Times New Roman" pitchFamily="18" charset="0"/>
                <a:ea typeface="ＭＳ Ｐゴシック" pitchFamily="34" charset="-128"/>
              </a:rPr>
              <a:t> Slide</a:t>
            </a:r>
            <a:r>
              <a:rPr lang="en-US" altLang="en-US" b="1" dirty="0" smtClean="0">
                <a:latin typeface="Times New Roman" pitchFamily="18" charset="0"/>
                <a:ea typeface="ＭＳ Ｐゴシック" pitchFamily="34" charset="-128"/>
              </a:rPr>
              <a:t>) </a:t>
            </a:r>
            <a:endParaRPr lang="en-US" dirty="0" smtClean="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480237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8200" cy="3486150"/>
          </a:xfrm>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Instruction: </a:t>
            </a:r>
            <a:r>
              <a:rPr lang="en-US" i="1" dirty="0">
                <a:latin typeface="Times New Roman" pitchFamily="18" charset="0"/>
                <a:ea typeface="ＭＳ Ｐゴシック" pitchFamily="34" charset="-128"/>
              </a:rPr>
              <a:t>Here’s where you can discuss venue logistics, acknowledge sponsors, and deliver other information you want your audience to know in the beginning.  You can add slides after this one to fit your situation.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a:p>
        </p:txBody>
      </p:sp>
    </p:spTree>
    <p:extLst>
      <p:ext uri="{BB962C8B-B14F-4D97-AF65-F5344CB8AC3E}">
        <p14:creationId xmlns:p14="http://schemas.microsoft.com/office/powerpoint/2010/main" val="248371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8200" cy="3486150"/>
          </a:xfrm>
        </p:spPr>
      </p:sp>
      <p:sp>
        <p:nvSpPr>
          <p:cNvPr id="3" name="Notes Placeholder 2"/>
          <p:cNvSpPr>
            <a:spLocks noGrp="1"/>
          </p:cNvSpPr>
          <p:nvPr>
            <p:ph type="body" idx="1"/>
          </p:nvPr>
        </p:nvSpPr>
        <p:spPr/>
        <p:txBody>
          <a:bodyPr/>
          <a:lstStyle/>
          <a:p>
            <a:r>
              <a:rPr lang="en-US" dirty="0">
                <a:latin typeface="Times New Roman" pitchFamily="18" charset="0"/>
              </a:rPr>
              <a:t>There’s nothing like the feeling you get when you know you’re</a:t>
            </a:r>
            <a:r>
              <a:rPr lang="en-US" baseline="0" dirty="0">
                <a:latin typeface="Times New Roman" pitchFamily="18" charset="0"/>
              </a:rPr>
              <a:t> playing your A game and in order to do that you need a good coach  </a:t>
            </a:r>
            <a:r>
              <a:rPr lang="en-US" b="1" baseline="0" dirty="0">
                <a:latin typeface="Times New Roman" pitchFamily="18" charset="0"/>
              </a:rPr>
              <a:t>(Click)</a:t>
            </a:r>
            <a:r>
              <a:rPr lang="en-US" b="1" dirty="0">
                <a:latin typeface="Times New Roman" pitchFamily="18" charset="0"/>
              </a:rPr>
              <a:t> </a:t>
            </a:r>
          </a:p>
          <a:p>
            <a:endParaRPr lang="en-US" b="1" dirty="0">
              <a:latin typeface="Times New Roman" pitchFamily="18" charset="0"/>
            </a:endParaRPr>
          </a:p>
          <a:p>
            <a:r>
              <a:rPr lang="en-US" b="0" dirty="0">
                <a:latin typeface="Times New Roman" pitchFamily="18" charset="0"/>
              </a:rPr>
              <a:t>So</a:t>
            </a:r>
            <a:r>
              <a:rPr lang="en-US" b="0" baseline="0" dirty="0">
                <a:latin typeface="Times New Roman" pitchFamily="18" charset="0"/>
              </a:rPr>
              <a:t> fly regularly with a CFI who will challenge you to review what you know, explore new horizons, and to always do your best.  Of course you’ll</a:t>
            </a:r>
            <a:br>
              <a:rPr lang="en-US" b="0" baseline="0" dirty="0">
                <a:latin typeface="Times New Roman" pitchFamily="18" charset="0"/>
              </a:rPr>
            </a:br>
            <a:r>
              <a:rPr lang="en-US" b="0" baseline="0" dirty="0">
                <a:latin typeface="Times New Roman" pitchFamily="18" charset="0"/>
              </a:rPr>
              <a:t>have to dedicate time and money to your proficiency program but it’s well worth it for the peace of mind that comes with confidence.  </a:t>
            </a:r>
            <a:r>
              <a:rPr lang="en-US" b="1" baseline="0" dirty="0">
                <a:latin typeface="Times New Roman" pitchFamily="18" charset="0"/>
              </a:rPr>
              <a:t>(Click)</a:t>
            </a:r>
            <a:r>
              <a:rPr lang="en-US" b="1" dirty="0">
                <a:latin typeface="Times New Roman" pitchFamily="18" charset="0"/>
              </a:rPr>
              <a:t> </a:t>
            </a:r>
          </a:p>
          <a:p>
            <a:endParaRPr lang="en-US" b="1" dirty="0">
              <a:latin typeface="Times New Roman" pitchFamily="18" charset="0"/>
            </a:endParaRPr>
          </a:p>
          <a:p>
            <a:r>
              <a:rPr lang="en-US" b="0" dirty="0">
                <a:latin typeface="Times New Roman" pitchFamily="18" charset="0"/>
              </a:rPr>
              <a:t>Vince Lombardi, the famous football coach said,</a:t>
            </a:r>
            <a:r>
              <a:rPr lang="en-US" b="0" baseline="0" dirty="0">
                <a:latin typeface="Times New Roman" pitchFamily="18" charset="0"/>
              </a:rPr>
              <a:t> “Practice does not make perfect.  Only perfect practice makes perfect.”  For pilots that means</a:t>
            </a:r>
            <a:br>
              <a:rPr lang="en-US" b="0" baseline="0" dirty="0">
                <a:latin typeface="Times New Roman" pitchFamily="18" charset="0"/>
              </a:rPr>
            </a:br>
            <a:r>
              <a:rPr lang="en-US" b="0" baseline="0" dirty="0">
                <a:latin typeface="Times New Roman" pitchFamily="18" charset="0"/>
              </a:rPr>
              <a:t>flying with precision.  On course, on altitude, on speed all the time. </a:t>
            </a:r>
            <a:r>
              <a:rPr lang="en-US" b="1" baseline="0" dirty="0">
                <a:latin typeface="Times New Roman" pitchFamily="18" charset="0"/>
              </a:rPr>
              <a:t>(Click)</a:t>
            </a:r>
            <a:r>
              <a:rPr lang="en-US" b="1" dirty="0">
                <a:latin typeface="Times New Roman" pitchFamily="18" charset="0"/>
              </a:rPr>
              <a:t> </a:t>
            </a:r>
            <a:endParaRPr lang="en-US" b="0" baseline="0" dirty="0">
              <a:latin typeface="Times New Roman" pitchFamily="18" charset="0"/>
            </a:endParaRPr>
          </a:p>
          <a:p>
            <a:endParaRPr lang="en-US" dirty="0">
              <a:latin typeface="Times New Roman" pitchFamily="18" charset="0"/>
            </a:endParaRPr>
          </a:p>
          <a:p>
            <a:r>
              <a:rPr lang="en-US" dirty="0">
                <a:latin typeface="Times New Roman" pitchFamily="18" charset="0"/>
              </a:rPr>
              <a:t>And be sure to document your achievement in the Wings Proficiency Program.  It’s a great way to stay on top of your game</a:t>
            </a:r>
            <a:r>
              <a:rPr lang="en-US" baseline="0" dirty="0">
                <a:latin typeface="Times New Roman" pitchFamily="18" charset="0"/>
              </a:rPr>
              <a:t> and keep you flight review current.</a:t>
            </a:r>
          </a:p>
          <a:p>
            <a:endParaRPr lang="en-US" baseline="0" dirty="0">
              <a:latin typeface="Times New Roman" pitchFamily="18" charset="0"/>
            </a:endParaRPr>
          </a:p>
          <a:p>
            <a:r>
              <a:rPr lang="en-US" altLang="en-US" b="1" dirty="0">
                <a:latin typeface="Times New Roman" pitchFamily="18" charset="0"/>
                <a:ea typeface="ＭＳ Ｐゴシック" pitchFamily="34" charset="-128"/>
              </a:rPr>
              <a:t>(Next</a:t>
            </a:r>
            <a:r>
              <a:rPr lang="en-US" altLang="en-US" b="1" baseline="0" dirty="0">
                <a:latin typeface="Times New Roman" pitchFamily="18" charset="0"/>
                <a:ea typeface="ＭＳ Ｐゴシック" pitchFamily="34" charset="-128"/>
              </a:rPr>
              <a:t> Slide</a:t>
            </a:r>
            <a:r>
              <a:rPr lang="en-US" altLang="en-US" b="1" dirty="0">
                <a:latin typeface="Times New Roman" pitchFamily="18" charset="0"/>
                <a:ea typeface="ＭＳ Ｐゴシック" pitchFamily="34" charset="-128"/>
              </a:rPr>
              <a:t>) </a:t>
            </a:r>
            <a:endParaRPr lang="en-US" dirty="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20</a:t>
            </a:fld>
            <a:endParaRPr lang="en-US"/>
          </a:p>
        </p:txBody>
      </p:sp>
    </p:spTree>
    <p:extLst>
      <p:ext uri="{BB962C8B-B14F-4D97-AF65-F5344CB8AC3E}">
        <p14:creationId xmlns:p14="http://schemas.microsoft.com/office/powerpoint/2010/main" val="657409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6913"/>
            <a:ext cx="4648200" cy="3486150"/>
          </a:xfrm>
        </p:spPr>
      </p:sp>
      <p:sp>
        <p:nvSpPr>
          <p:cNvPr id="3" name="Notes Placeholder 2"/>
          <p:cNvSpPr>
            <a:spLocks noGrp="1"/>
          </p:cNvSpPr>
          <p:nvPr>
            <p:ph type="body" idx="1"/>
          </p:nvPr>
        </p:nvSpPr>
        <p:spPr/>
        <p:txBody>
          <a:bodyPr/>
          <a:lstStyle/>
          <a:p>
            <a:r>
              <a:rPr lang="en-US" dirty="0"/>
              <a:t>Your</a:t>
            </a:r>
            <a:r>
              <a:rPr lang="en-US" baseline="0" dirty="0"/>
              <a:t> presence here shows that you are vital members of our General Aviation Safety Community.  The high standards you keep and the examples you set are a great credit to you and to GA.</a:t>
            </a:r>
          </a:p>
          <a:p>
            <a:endParaRPr lang="en-US" baseline="0" dirty="0"/>
          </a:p>
          <a:p>
            <a:r>
              <a:rPr lang="en-US" baseline="0" dirty="0"/>
              <a:t>Thank you for attending.</a:t>
            </a:r>
          </a:p>
          <a:p>
            <a:endParaRPr lang="en-US" baseline="0" dirty="0"/>
          </a:p>
          <a:p>
            <a:r>
              <a:rPr lang="en-US" b="1" baseline="0"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21</a:t>
            </a:fld>
            <a:endParaRPr lang="en-US"/>
          </a:p>
        </p:txBody>
      </p:sp>
    </p:spTree>
    <p:extLst>
      <p:ext uri="{BB962C8B-B14F-4D97-AF65-F5344CB8AC3E}">
        <p14:creationId xmlns:p14="http://schemas.microsoft.com/office/powerpoint/2010/main" val="3526590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22</a:t>
            </a:fld>
            <a:endParaRPr lang="en-US"/>
          </a:p>
        </p:txBody>
      </p:sp>
      <p:sp>
        <p:nvSpPr>
          <p:cNvPr id="33794" name="Rectangle 2"/>
          <p:cNvSpPr>
            <a:spLocks noGrp="1" noRot="1" noChangeAspect="1" noChangeArrowheads="1" noTextEdit="1"/>
          </p:cNvSpPr>
          <p:nvPr>
            <p:ph type="sldImg"/>
          </p:nvPr>
        </p:nvSpPr>
        <p:spPr>
          <a:xfrm>
            <a:off x="1106488" y="696913"/>
            <a:ext cx="4648200" cy="3486150"/>
          </a:xfrm>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i="0" dirty="0" smtClean="0">
                <a:latin typeface="Times New Roman" pitchFamily="18" charset="0"/>
                <a:ea typeface="ＭＳ Ｐゴシック" pitchFamily="34" charset="-128"/>
              </a:rPr>
              <a:t>(The</a:t>
            </a:r>
            <a:r>
              <a:rPr lang="en-US" b="1" i="0" baseline="0" dirty="0" smtClean="0">
                <a:latin typeface="Times New Roman" pitchFamily="18" charset="0"/>
                <a:ea typeface="ＭＳ Ｐゴシック" pitchFamily="34" charset="-128"/>
              </a:rPr>
              <a:t> End)</a:t>
            </a:r>
            <a:endParaRPr lang="en-US" b="1" i="0" dirty="0">
              <a:latin typeface="Times New Roman" pitchFamily="18" charset="0"/>
              <a:ea typeface="ＭＳ Ｐゴシック" pitchFamily="34" charset="-128"/>
            </a:endParaRPr>
          </a:p>
        </p:txBody>
      </p:sp>
    </p:spTree>
    <p:extLst>
      <p:ext uri="{BB962C8B-B14F-4D97-AF65-F5344CB8AC3E}">
        <p14:creationId xmlns:p14="http://schemas.microsoft.com/office/powerpoint/2010/main" val="1972122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you thought we were going to answer the question! For this presentation, let’s just stipulate that mandatory does not really mean mandatory because of the type operation and the type of aircraft you fly.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Imagine this awkward conversation with your mechanic. They try to convince you that the service information from the manufacturer is essential. You ask if the rule requires you to accomplish Service Bulletins, Service Letters, or Service Instructions. Let’s say in your case the answer is no, they are not required. You leave wondering if the mechanic has your interest in mind or their own. Service bulletins are expensive to accomplish. If they were that important, then maybe the regulations would require them. You decide to defer the work.</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Here’s the deal with Service Bulletins. They may not be required by public law, by regulation, or by policy, but the fundamental laws may well require them, physical laws like gravity and two things can’t fit in the same space at the same time…those laws. </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just good sense to heed the advice of the aircraft manufacturer. It is also inconvenient to crash and very embarrassing to crash because of a known safety issue. Here are a few examples.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(Next Slide)</a:t>
            </a:r>
            <a:endParaRPr lang="en-US" b="1"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3</a:t>
            </a:fld>
            <a:endParaRPr lang="en-US"/>
          </a:p>
        </p:txBody>
      </p:sp>
    </p:spTree>
    <p:extLst>
      <p:ext uri="{BB962C8B-B14F-4D97-AF65-F5344CB8AC3E}">
        <p14:creationId xmlns:p14="http://schemas.microsoft.com/office/powerpoint/2010/main" val="701867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On July 7, 2017, a Cessna T337 crashed in the woods. Fortunately, and very unusually, the pilot and passenger were only slightly injured (We like stories that end this way). The airplane had run out of gas. The NTSB says the reason was that the pilot didn’t look in the fuel tanks before they took off, and the fuel gages didn’t work. The airplane manufacturer published a mandatory service bulletin (SB) about 18 years before the accident, which required inspection of the fuel quantity indicating system to verify that each fuel gauge showed the precise fuel amount. The SB also required an initial inspection of the system to be completed within 100 hours of operation and subsequent recurring inspections every 12 months. Examination of the airplane’s maintenance logbooks revealed no evidence of compliance with the SB. </a:t>
            </a:r>
          </a:p>
          <a:p>
            <a:endParaRPr lang="en-US" b="0" dirty="0"/>
          </a:p>
          <a:p>
            <a:r>
              <a:rPr lang="en-US" b="1" dirty="0"/>
              <a:t>Background:</a:t>
            </a:r>
          </a:p>
          <a:p>
            <a:r>
              <a:rPr lang="en-US" b="0" dirty="0"/>
              <a:t>ERA17LA235</a:t>
            </a:r>
          </a:p>
          <a:p>
            <a:r>
              <a:rPr lang="en-US" b="1" dirty="0"/>
              <a:t>Analysis </a:t>
            </a:r>
          </a:p>
          <a:p>
            <a:r>
              <a:rPr lang="en-US" b="0" dirty="0"/>
              <a:t>The flight instructor and private pilot, who did not have a multiengine rating, were conducting a familiarization flight in the centerline thrust, multiengine airplane. Following the preflight inspection, the instructor and the pilot believed that both fuel tanks were about 1/2 to 3/4 full. After practicing maneuvers uneventfully for about 30 minutes, the front engine lost all power. The instructor told the pilot to return to the departure airport; the rear engine was operating at this time. However, before reaching the airport, the rear engine lost all power. With insufficient altitude remaining to reach a runway, the pilot transferred control to the instructor, who then conducted a forced landing into trees. </a:t>
            </a:r>
            <a:r>
              <a:rPr lang="en-US" b="0" dirty="0" smtClean="0"/>
              <a:t>Post-accident </a:t>
            </a:r>
            <a:r>
              <a:rPr lang="en-US" b="0" dirty="0"/>
              <a:t>examination of the accident site revealed no smell of fuel, and only about 6 gallons of fuel (of a possible 131 gallons with all fuel tanks filled to capacity, 3 gallons of which were unusable) were recovered from both wing fuel tanks. Examination of both engines revealed no evidence of any </a:t>
            </a:r>
            <a:r>
              <a:rPr lang="en-US" b="0" dirty="0" smtClean="0"/>
              <a:t>pre-accident </a:t>
            </a:r>
            <a:r>
              <a:rPr lang="en-US" b="0" dirty="0"/>
              <a:t>mechanical malfunctions or failures that would have precluded normal operation. The four fuel quantity sender units (two for each main fuel tank) were removed and tested with an ohm meter. In the empty position, the left outboard fuel sender unit displayed a resistance value equal to an approximate 1/2-tank reading. The left and right inboard fuel sender units displayed a resistance value equal to an approximate full-tank reading. The right outboard fuel sender unit displayed inconsistent resistance readings throughout its range of travel. The airplane manufacturer published a mandatory service bulletin (SB) about 18 years before the accident, which required inspection of the fuel quantity indicating system to verify that each fuel gauge indicated the accurate fuel amount. The SB also required that an initial inspection of the system be completed within 100 hours of operation and subsequent recurring inspections every 12 months. Examination of the airplane's maintenance logbooks revealed no evidence of compliance with the SB. Given the lack of fuel found at the accident site and that </a:t>
            </a:r>
            <a:r>
              <a:rPr lang="en-US" b="0" dirty="0" smtClean="0"/>
              <a:t>post-accident </a:t>
            </a:r>
            <a:r>
              <a:rPr lang="en-US" b="0" dirty="0"/>
              <a:t>examination of the engines revealed no mechanical issues, it is likely that the pilots did not adequately verify the quantity of fuel during the preflight inspection, in part due to erroneous fuel quantity indications provided by the fuel quantity indicating system, which resulted in fuel exhaustion and a subsequent loss of all engine power to both engines. The airplane operator's failure to comply with the SB precluded the pilots from being able to identify the fuel quantity in flight. </a:t>
            </a:r>
          </a:p>
          <a:p>
            <a:endParaRPr lang="en-US" b="0" dirty="0"/>
          </a:p>
          <a:p>
            <a:r>
              <a:rPr lang="en-US" b="1" dirty="0"/>
              <a:t>Probable Cause and Findings </a:t>
            </a:r>
          </a:p>
          <a:p>
            <a:r>
              <a:rPr lang="en-US" b="0" dirty="0"/>
              <a:t>The National Transportation Safety Board determines the probable cause(s) of this accident to be: The pilots' inadequate preflight inspection, during which they failed to adequately verify the quantity of fuel, which resulted in fuel exhaustion, a subsequent total loss of power to both engines, and a forced landing into trees. Contributing to the accident were the erroneous fuel quantity displayed by the fuel quantity indicating system fuel sender units and the operator's failure to comply with a mandatory service bulletin addressing inaccuracies in the fuel quantity indicating system.</a:t>
            </a:r>
          </a:p>
          <a:p>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endParaRPr lang="en-US" b="1" dirty="0"/>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4</a:t>
            </a:fld>
            <a:endParaRPr lang="en-US"/>
          </a:p>
        </p:txBody>
      </p:sp>
    </p:spTree>
    <p:extLst>
      <p:ext uri="{BB962C8B-B14F-4D97-AF65-F5344CB8AC3E}">
        <p14:creationId xmlns:p14="http://schemas.microsoft.com/office/powerpoint/2010/main" val="1658907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05/06/2019, Piper PA28, A flight instructor and student pilot, simulated engine-out emergency procedures in the airport traffic pattern. After takeoff, about 300-400 ft above ground level, witnesses reported that the flight instructor announced on the radio that the engine had quit. Witnesses said that the airplane then entered a nose-high, steep left turn before pitching down and impacting the ground. The engine examination revealed that excessive combustion deposits had jammed the No. 4 cylinder exhaust valve in the valve guide. The stuck exhaust valve likely resulted in a partial loss of engine power. Manufacturer service instructions suggested inspecting for valve sticking at regular intervals or sooner if operators suspected valve sticking. In this case, a flight instructor had reported the engine was running roughly the day before the accident. If a valve inspection had been completed according to engine manufacturer guidance the day before the accident following the engine roughness report, maintainers would have detected the heavy carbon deposits on the exhaust valve.</a:t>
            </a:r>
          </a:p>
          <a:p>
            <a:endParaRPr lang="en-US" dirty="0"/>
          </a:p>
          <a:p>
            <a:r>
              <a:rPr lang="en-US" b="1" dirty="0"/>
              <a:t>Background:</a:t>
            </a:r>
          </a:p>
          <a:p>
            <a:r>
              <a:rPr lang="en-US" dirty="0"/>
              <a:t>ERA19FA164</a:t>
            </a:r>
          </a:p>
          <a:p>
            <a:r>
              <a:rPr lang="en-US" b="1" dirty="0"/>
              <a:t>Analysis</a:t>
            </a:r>
            <a:endParaRPr lang="en-US" dirty="0"/>
          </a:p>
          <a:p>
            <a:r>
              <a:rPr lang="en-US" dirty="0"/>
              <a:t>The flight instructor and student pilot were conducting simulated engine-out emergency procedures in the airport traffic pattern. About 300-400 ft above ground level after takeoff, witnesses reported that the flight instructor announced on the radio that the engine had quit. Witnesses reported that the airplane then entered a nose-high, steep left turn before pitching down and impacting the ground. The day before the accident flight the aircraft experienced engine roughness. Following that flight, a mechanic cleaned the sparkplugs, performed an engine run-up, and returned the airplane to service; however, maintenance records did not show that the engine valves were inspected for sticking at that time. Manufacturer service instructions suggested inspecting for valve sticking at regular intervals or sooner if sticking was suspected. If a valve inspection had been completed in accordance with engine manufacturer guidance the day before the accident following the report of engine roughness, it is likely that the heavy carbon deposits on the exhaust valve would have been detected.</a:t>
            </a:r>
          </a:p>
          <a:p>
            <a:endParaRPr lang="en-US" dirty="0"/>
          </a:p>
          <a:p>
            <a:r>
              <a:rPr lang="en-US" dirty="0"/>
              <a:t>Post-accident examination of the airframe and flight controls revealed no mechanical anomalies that would have precluded normal operation. Examination of the engine revealed that the No. 4 cylinder exhaust valve was stuck in the valve guide due to excessive combustion deposits. It is likely that the stuck exhaust valve resulted in a partial loss of engine power.</a:t>
            </a:r>
          </a:p>
          <a:p>
            <a:endParaRPr lang="en-US" dirty="0"/>
          </a:p>
          <a:p>
            <a:r>
              <a:rPr lang="en-US" dirty="0"/>
              <a:t>A flight instructor who flew the accident airplane the day before the accident flight reported experiencing engine roughness when performing simulated engine-out procedures. Following that flight, a mechanic cleaned the sparkplugs, performed an engine run-up, and returned the airplane to service; however, maintenance records did not show that the engine valves were inspected for sticking at that time. Manufacturer service instructions suggested inspecting for valve sticking at regular intervals or sooner if sticking was suspected. If a valve inspection had been completed in accordance with engine manufacturer guidance the day before the accident following the report of engine roughness, it is likely that the heavy carbon deposits on the exhaust valve would have been detected.</a:t>
            </a:r>
          </a:p>
          <a:p>
            <a:endParaRPr lang="en-US" dirty="0"/>
          </a:p>
          <a:p>
            <a:r>
              <a:rPr lang="en-US" dirty="0"/>
              <a:t>Given that the flight instructor reportedly had students trim the airplane nose-up when landing, it is possible that the airplane was trimmed nose-high at the time of takeoff and the subsequent loss of engine power. Such a trim setting would have led to excessive pitch up, resulting in a rapid loss of airspeed, an exceedance of the airplane's critical angle of attack, and an aerodynamic stall at low altitude.</a:t>
            </a:r>
          </a:p>
          <a:p>
            <a:endParaRPr lang="en-US" dirty="0"/>
          </a:p>
          <a:p>
            <a:r>
              <a:rPr lang="en-US" b="1" dirty="0"/>
              <a:t>Probable Cause and Findings</a:t>
            </a:r>
          </a:p>
          <a:p>
            <a:r>
              <a:rPr lang="en-US" dirty="0"/>
              <a:t>The National Transportation Safety Board determines the probable cause(s) of this accident to be:</a:t>
            </a:r>
          </a:p>
          <a:p>
            <a:r>
              <a:rPr lang="en-US" dirty="0"/>
              <a:t> </a:t>
            </a:r>
          </a:p>
          <a:p>
            <a:endParaRPr lang="en-US" dirty="0"/>
          </a:p>
          <a:p>
            <a:r>
              <a:rPr lang="en-US" dirty="0"/>
              <a:t>A partial loss of engine power due to a stuck exhaust valve and the flight instructor's exceedance of the airplane's critical angle of attack following the loss of power, which resulted in an aerodynamic stall at low altitude.</a:t>
            </a:r>
          </a:p>
          <a:p>
            <a:endParaRPr lang="en-US" dirty="0"/>
          </a:p>
          <a:p>
            <a:r>
              <a:rPr lang="en-US" dirty="0"/>
              <a:t> Valve sticking in Lycoming reciprocating aircraft engines is addressed in Lycoming Service Instruction No. 1425A, dated January 19, 1988, Suggested Maintenance Procedures to Reduce the Possibility of Valve Sticking. The Service Instruction is applicable to all Lycoming direct-drive engines and states in part, that:</a:t>
            </a:r>
          </a:p>
          <a:p>
            <a:endParaRPr lang="en-US" dirty="0"/>
          </a:p>
          <a:p>
            <a:r>
              <a:rPr lang="en-US" dirty="0"/>
              <a:t>Investigations have shown that exhaust valve sticking occurs more frequently during hot ambient conditions. The lead salts that accumulate in the lubricating oil from the use of leaded fuels contribute to the deposit build up in the valve guides. This condition is eliminated each time the oil and filter are changed. Depending on the amount of deposits, sticking between the valve stem and guide can restrict the valve movement, which is often identified by an intermittent engine hesitation or miss.</a:t>
            </a:r>
          </a:p>
          <a:p>
            <a:endParaRPr lang="en-US" dirty="0"/>
          </a:p>
          <a:p>
            <a:r>
              <a:rPr lang="en-US" dirty="0"/>
              <a:t>The Service Instruction further states that, "exposing the engine to sudden cool down, as in a rapid descent with the power reduced, or shutting the engine down before it has sufficiently cooled down can also induce valve sticking." Textron Lycoming recommends 50-hour interval oil change and filter replacement for all engines using full-flow filtration system. Review of the accident airplane maintenance logs revealed that the engine had accrued 44.48 hours since the last oil change.</a:t>
            </a:r>
          </a:p>
          <a:p>
            <a:endParaRPr lang="en-US" dirty="0"/>
          </a:p>
          <a:p>
            <a:r>
              <a:rPr lang="en-US" dirty="0"/>
              <a:t>Valve sticking in Lycoming reciprocating aircraft engines is further addressed in Lycoming Mandatory Service Bulletin 388C and Lycoming Service Instruction 1485A. Mandatory Service Bulletin 388C, which, according to FAA regulations, is not mandatory for aircraft operated under 14 CFR Part 91, calls for all Lycoming reciprocating aircraft engines to be inspected at 400-hour intervals or earlier if valve sticking is suspected. If the valve and guide do not pass the inspection, then corrective action is to be taken as defined in Service Instruction 1485A. Once the guides are replaced with the newer Hi-Chrome guides, inspection is called for every 1,000 hours, half of the published time between overhauls (TBO), or when valve sticking is suspected, whichever occurs first.</a:t>
            </a:r>
          </a:p>
          <a:p>
            <a:endParaRPr lang="en-US" dirty="0"/>
          </a:p>
          <a:p>
            <a:r>
              <a:rPr lang="en-US" dirty="0"/>
              <a:t>Review of the accident airplane maintenance logs revealed that the No. 4 cylinder had accumulated a total of 591.85 hours since replacement with an Engine Component Inc. (ECI) Titan cylinder, part number TIST-04-1CA. ECI does not offer guidance regarding the frequency of inspection of the Hi-Chrome valve guides in order to detect valve sticking. A valve inspection was not performed after the flight instructor reported engine roughness the day before the accident flight.</a:t>
            </a:r>
          </a:p>
          <a:p>
            <a:endParaRPr lang="en-US" dirty="0"/>
          </a:p>
          <a:p>
            <a:r>
              <a:rPr lang="en-US" dirty="0"/>
              <a:t>FAA Order 8620.2A, National Policy, Applicability and Enforcement of Manufacturer's Data states in part, "…unless any method, technique, or practice prescribed by an OEM in any of its documents is specifically mandated by a regulatory document, such as Airworthiness Directive (AD), or specific regulatory language such as that in Federal Aviation Regulation Part 43.15(b), those methods, techniques, or practices are not mandatory."</a:t>
            </a:r>
          </a:p>
          <a:p>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endParaRPr lang="en-US" b="1" dirty="0"/>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5</a:t>
            </a:fld>
            <a:endParaRPr lang="en-US"/>
          </a:p>
        </p:txBody>
      </p:sp>
    </p:spTree>
    <p:extLst>
      <p:ext uri="{BB962C8B-B14F-4D97-AF65-F5344CB8AC3E}">
        <p14:creationId xmlns:p14="http://schemas.microsoft.com/office/powerpoint/2010/main" val="3819600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Service Instructions usually contain cylinder torque specs. So the question is, “Are Service Instructions mandatory”? Well, they are, unless you want your engine to come apart like a tasty pistachio!</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07/18/2018 The pilot stated that while maneuvering at 1,500 ft, he heard a “deep knock” in the engine; the entire windshield became covered with oil, and the engine lost power. </a:t>
            </a:r>
          </a:p>
          <a:p>
            <a:pPr marL="0" marR="0">
              <a:lnSpc>
                <a:spcPct val="115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Background:</a:t>
            </a:r>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ERA18LA195</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Analysis</a:t>
            </a:r>
            <a:r>
              <a:rPr lang="en-US" sz="1800" dirty="0">
                <a:effectLst/>
                <a:latin typeface="Calibri" panose="020F0502020204030204" pitchFamily="34" charset="0"/>
                <a:ea typeface="Calibri" panose="020F0502020204030204" pitchFamily="34" charset="0"/>
                <a:cs typeface="Times New Roman" panose="02020603050405020304" pitchFamily="18" charset="0"/>
              </a:rPr>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The commercial pilot was conducting an aerial application flight. He stated that while maneuvering at 1,500 ft, he heard a “deep knock” in the engine; the entire windshield became covered with oil, and the engine lost power. The pilot made a forced landing to a service road, during which the airplane struck a barbed-wire fence with the right wings before coming to rest in a field. Post-accident examination of the engine revealed the No. 2 cylinder had separated from the cylinder mounting deck. Two fractured sections of the left crankcase that included part of the No. 2 cylinder bore were found in the engine cowling. All but one of the No. 2 cylinder base studs and through-bolts remained in the cylinder bore and were fractured. The fractured surfaces exhibited signatures consistent with fatigue. The fatigue failure of the No. 2 cylinder studs and through bolts and the fracture of the crankcase led to the loss of engine power.</a:t>
            </a:r>
          </a:p>
          <a:p>
            <a:pPr marL="0" marR="0">
              <a:lnSpc>
                <a:spcPct val="115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Probable Cause and Findings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National Transportation Safety Board determines the probable cause(s) of this accident to be:</a:t>
            </a:r>
          </a:p>
          <a:p>
            <a:pPr marL="0" marR="0">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Fatigue failure of the No. 2 cylinder studs/through bolts and the fracture of the crankcase, which resulted in a total loss of engine power.</a:t>
            </a:r>
          </a:p>
          <a:p>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(Next Slide)</a:t>
            </a:r>
            <a:endParaRPr lang="en-US" b="1"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6</a:t>
            </a:fld>
            <a:endParaRPr lang="en-US"/>
          </a:p>
        </p:txBody>
      </p:sp>
    </p:spTree>
    <p:extLst>
      <p:ext uri="{BB962C8B-B14F-4D97-AF65-F5344CB8AC3E}">
        <p14:creationId xmlns:p14="http://schemas.microsoft.com/office/powerpoint/2010/main" val="3587197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Service Bulletins are available online. They are free, and you can read them at your leisure. It might give you confidence your mechanic is on your team if you read them yourself.  It is a great way to be informed of the safety issues your aircraft manufacturer has discovered over many years of supporting your aircraft.</a:t>
            </a:r>
          </a:p>
          <a:p>
            <a:endParaRPr lang="en-US" baseline="0" dirty="0"/>
          </a:p>
          <a:p>
            <a:r>
              <a:rPr lang="en-US" b="1" baseline="0" dirty="0"/>
              <a:t>(Next Slide)</a:t>
            </a:r>
            <a:endParaRPr lang="en-US" b="1"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7</a:t>
            </a:fld>
            <a:endParaRPr lang="en-US"/>
          </a:p>
        </p:txBody>
      </p:sp>
    </p:spTree>
    <p:extLst>
      <p:ext uri="{BB962C8B-B14F-4D97-AF65-F5344CB8AC3E}">
        <p14:creationId xmlns:p14="http://schemas.microsoft.com/office/powerpoint/2010/main" val="3737028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6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are examples of Continental Service Bulletins. Notice that Continental is printing three types of service bulletins. They include Useful, Critical, and Mandatory information. The hyperlink is on the slide to point out that the bulletins are online and free.</a:t>
            </a:r>
          </a:p>
          <a:p>
            <a:pPr marL="0" marR="0">
              <a:lnSpc>
                <a:spcPct val="115000"/>
              </a:lnSpc>
              <a:spcBef>
                <a:spcPts val="0"/>
              </a:spcBef>
              <a:spcAft>
                <a:spcPts val="6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8</a:t>
            </a:fld>
            <a:endParaRPr lang="en-US"/>
          </a:p>
        </p:txBody>
      </p:sp>
    </p:spTree>
    <p:extLst>
      <p:ext uri="{BB962C8B-B14F-4D97-AF65-F5344CB8AC3E}">
        <p14:creationId xmlns:p14="http://schemas.microsoft.com/office/powerpoint/2010/main" val="3052424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are a couple of examples of </a:t>
            </a:r>
            <a:r>
              <a:rPr lang="en-US" b="0" baseline="0" dirty="0"/>
              <a:t>Lycoming Service Bulletins, also on-line and free.</a:t>
            </a:r>
          </a:p>
          <a:p>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endParaRPr lang="en-US" b="1" dirty="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9</a:t>
            </a:fld>
            <a:endParaRPr lang="en-US"/>
          </a:p>
        </p:txBody>
      </p:sp>
    </p:spTree>
    <p:extLst>
      <p:ext uri="{BB962C8B-B14F-4D97-AF65-F5344CB8AC3E}">
        <p14:creationId xmlns:p14="http://schemas.microsoft.com/office/powerpoint/2010/main" val="19940109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hasCustomPrompt="1"/>
          </p:nvPr>
        </p:nvSpPr>
        <p:spPr>
          <a:xfrm>
            <a:off x="227476" y="354380"/>
            <a:ext cx="5051106" cy="1395412"/>
          </a:xfrm>
        </p:spPr>
        <p:txBody>
          <a:bodyPr anchor="t"/>
          <a:lstStyle>
            <a:lvl1pPr>
              <a:defRPr sz="2700"/>
            </a:lvl1pPr>
          </a:lstStyle>
          <a:p>
            <a:pPr lvl="0"/>
            <a:r>
              <a:rPr lang="en-US" noProof="0" dirty="0"/>
              <a:t>The National FAA Safety Team Presents</a:t>
            </a:r>
          </a:p>
        </p:txBody>
      </p:sp>
      <p:sp>
        <p:nvSpPr>
          <p:cNvPr id="63491" name="Rectangle 1027"/>
          <p:cNvSpPr>
            <a:spLocks noGrp="1" noChangeArrowheads="1"/>
          </p:cNvSpPr>
          <p:nvPr>
            <p:ph type="subTitle" idx="1" hasCustomPrompt="1"/>
          </p:nvPr>
        </p:nvSpPr>
        <p:spPr>
          <a:xfrm>
            <a:off x="230652" y="1795830"/>
            <a:ext cx="4108027" cy="1067092"/>
          </a:xfrm>
        </p:spPr>
        <p:txBody>
          <a:bodyPr/>
          <a:lstStyle>
            <a:lvl1pPr marL="0" indent="0">
              <a:buFontTx/>
              <a:buNone/>
              <a:defRPr sz="2400" baseline="0">
                <a:solidFill>
                  <a:schemeClr val="bg2"/>
                </a:solidFill>
              </a:defRPr>
            </a:lvl1pPr>
          </a:lstStyle>
          <a:p>
            <a:pPr lvl="0"/>
            <a:r>
              <a:rPr lang="en-US" noProof="0" dirty="0"/>
              <a:t>Insert Program Title Here</a:t>
            </a:r>
          </a:p>
        </p:txBody>
      </p:sp>
      <p:sp>
        <p:nvSpPr>
          <p:cNvPr id="63515" name="Text Box 1051"/>
          <p:cNvSpPr txBox="1">
            <a:spLocks noChangeArrowheads="1"/>
          </p:cNvSpPr>
          <p:nvPr userDrawn="1"/>
        </p:nvSpPr>
        <p:spPr bwMode="auto">
          <a:xfrm>
            <a:off x="270887" y="3393864"/>
            <a:ext cx="405973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200" dirty="0">
                <a:solidFill>
                  <a:srgbClr val="1D2F68"/>
                </a:solidFill>
              </a:rPr>
              <a:t>Presented to:</a:t>
            </a:r>
          </a:p>
          <a:p>
            <a:pPr>
              <a:buFontTx/>
              <a:buNone/>
            </a:pPr>
            <a:r>
              <a:rPr lang="en-US" sz="1200" dirty="0">
                <a:solidFill>
                  <a:srgbClr val="1D2F68"/>
                </a:solidFill>
              </a:rPr>
              <a:t>By:</a:t>
            </a:r>
          </a:p>
          <a:p>
            <a:pPr>
              <a:buFontTx/>
              <a:buNone/>
            </a:pPr>
            <a:r>
              <a:rPr lang="en-US" sz="1200" dirty="0">
                <a:solidFill>
                  <a:srgbClr val="1D2F68"/>
                </a:solidFill>
              </a:rPr>
              <a:t>Date:</a:t>
            </a:r>
          </a:p>
        </p:txBody>
      </p:sp>
      <p:pic>
        <p:nvPicPr>
          <p:cNvPr id="2050" name="Picture 2" descr="C:\Users\afs805pc\Documents\Templates\FAAST-line.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10800000">
            <a:off x="-1" y="7286"/>
            <a:ext cx="9144001"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32064" y="6512171"/>
            <a:ext cx="9176063" cy="34738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26"/>
          <p:cNvSpPr txBox="1">
            <a:spLocks noChangeArrowheads="1"/>
          </p:cNvSpPr>
          <p:nvPr userDrawn="1"/>
        </p:nvSpPr>
        <p:spPr bwMode="auto">
          <a:xfrm>
            <a:off x="249181" y="5232810"/>
            <a:ext cx="5007696"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350" dirty="0"/>
              <a:t>Produced</a:t>
            </a:r>
            <a:r>
              <a:rPr lang="en-US" sz="1350" baseline="0" dirty="0"/>
              <a:t> by AFS-850</a:t>
            </a:r>
          </a:p>
          <a:p>
            <a:pPr>
              <a:buNone/>
            </a:pPr>
            <a:r>
              <a:rPr lang="en-US" sz="1350" i="0" baseline="0" dirty="0"/>
              <a:t>The FAA Safety Team </a:t>
            </a:r>
            <a:r>
              <a:rPr lang="en-US" sz="1350" i="0" baseline="0"/>
              <a:t>(FAASTeam)</a:t>
            </a:r>
            <a:endParaRPr lang="en-US" sz="1350" i="0" baseline="0" dirty="0"/>
          </a:p>
        </p:txBody>
      </p:sp>
      <p:grpSp>
        <p:nvGrpSpPr>
          <p:cNvPr id="2" name="Group 1"/>
          <p:cNvGrpSpPr/>
          <p:nvPr userDrawn="1"/>
        </p:nvGrpSpPr>
        <p:grpSpPr>
          <a:xfrm>
            <a:off x="5922474" y="414825"/>
            <a:ext cx="2622153" cy="862523"/>
            <a:chOff x="5922474" y="414825"/>
            <a:chExt cx="2622153" cy="862523"/>
          </a:xfrm>
        </p:grpSpPr>
        <p:pic>
          <p:nvPicPr>
            <p:cNvPr id="14"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5922474" y="414825"/>
              <a:ext cx="859211" cy="86252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7026263" y="606579"/>
              <a:ext cx="1518364" cy="445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350" b="1" dirty="0">
                  <a:solidFill>
                    <a:srgbClr val="002060"/>
                  </a:solidFill>
                </a:rPr>
                <a:t>Federal Aviation</a:t>
              </a:r>
            </a:p>
            <a:p>
              <a:pPr>
                <a:lnSpc>
                  <a:spcPct val="85000"/>
                </a:lnSpc>
                <a:spcBef>
                  <a:spcPct val="0"/>
                </a:spcBef>
                <a:buFontTx/>
                <a:buNone/>
              </a:pPr>
              <a:r>
                <a:rPr lang="en-US" sz="1350" b="1" dirty="0">
                  <a:solidFill>
                    <a:srgbClr val="002060"/>
                  </a:solidFill>
                </a:rPr>
                <a:t>Administration</a:t>
              </a: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05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050" b="0" i="0">
                <a:solidFill>
                  <a:schemeClr val="bg1">
                    <a:lumMod val="65000"/>
                  </a:schemeClr>
                </a:solidFill>
                <a:latin typeface="Helvetica Neue Medium"/>
                <a:cs typeface="Helvetica Neue Medium"/>
              </a:defRPr>
            </a:lvl1pPr>
          </a:lstStyle>
          <a:p>
            <a:endParaRPr lang="en-US" dirty="0"/>
          </a:p>
        </p:txBody>
      </p:sp>
    </p:spTree>
    <p:extLst>
      <p:ext uri="{BB962C8B-B14F-4D97-AF65-F5344CB8AC3E}">
        <p14:creationId xmlns:p14="http://schemas.microsoft.com/office/powerpoint/2010/main" val="2908255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1" y="1508127"/>
            <a:ext cx="3948113" cy="43910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5814" y="1508127"/>
            <a:ext cx="3949700" cy="43910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14100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406631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93937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97998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7"/>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6327" name="Rectangle 7"/>
          <p:cNvSpPr>
            <a:spLocks noGrp="1" noChangeArrowheads="1"/>
          </p:cNvSpPr>
          <p:nvPr>
            <p:ph type="title"/>
          </p:nvPr>
        </p:nvSpPr>
        <p:spPr bwMode="auto">
          <a:xfrm>
            <a:off x="428626"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495301" y="1508127"/>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05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050" b="0" i="0">
                <a:solidFill>
                  <a:schemeClr val="bg1">
                    <a:lumMod val="65000"/>
                  </a:schemeClr>
                </a:solidFill>
                <a:latin typeface="Helvetica Neue Medium"/>
                <a:cs typeface="Helvetica Neue Medium"/>
              </a:defRPr>
            </a:lvl1pPr>
          </a:lstStyle>
          <a:p>
            <a:endParaRPr lang="en-US" dirty="0"/>
          </a:p>
        </p:txBody>
      </p:sp>
      <p:grpSp>
        <p:nvGrpSpPr>
          <p:cNvPr id="56345" name="Group 25"/>
          <p:cNvGrpSpPr>
            <a:grpSpLocks/>
          </p:cNvGrpSpPr>
          <p:nvPr/>
        </p:nvGrpSpPr>
        <p:grpSpPr bwMode="auto">
          <a:xfrm>
            <a:off x="5494341" y="6126158"/>
            <a:ext cx="1670051" cy="660400"/>
            <a:chOff x="3653" y="3859"/>
            <a:chExt cx="1052"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653" y="3859"/>
              <a:ext cx="359"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82"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900" b="1" dirty="0">
                  <a:solidFill>
                    <a:schemeClr val="bg1"/>
                  </a:solidFill>
                </a:rPr>
                <a:t>Federal Aviation</a:t>
              </a:r>
            </a:p>
            <a:p>
              <a:pPr>
                <a:lnSpc>
                  <a:spcPct val="85000"/>
                </a:lnSpc>
                <a:spcBef>
                  <a:spcPct val="0"/>
                </a:spcBef>
                <a:buFontTx/>
                <a:buNone/>
              </a:pPr>
              <a:r>
                <a:rPr lang="en-US" sz="900" b="1" dirty="0">
                  <a:solidFill>
                    <a:schemeClr val="bg1"/>
                  </a:solidFill>
                </a:rPr>
                <a:t>Administration</a:t>
              </a:r>
            </a:p>
          </p:txBody>
        </p:sp>
      </p:grpSp>
      <p:sp>
        <p:nvSpPr>
          <p:cNvPr id="56349" name="Text Box 29" hidden="1"/>
          <p:cNvSpPr txBox="1">
            <a:spLocks noChangeArrowheads="1"/>
          </p:cNvSpPr>
          <p:nvPr/>
        </p:nvSpPr>
        <p:spPr bwMode="auto">
          <a:xfrm>
            <a:off x="449264" y="6205539"/>
            <a:ext cx="478472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900" b="1" dirty="0">
                <a:solidFill>
                  <a:srgbClr val="C0C0C0"/>
                </a:solidFill>
              </a:rPr>
              <a:t>&lt;Presentation Title – Change on Master Slide&gt;</a:t>
            </a:r>
            <a:endParaRPr lang="en-US" sz="900" dirty="0">
              <a:solidFill>
                <a:srgbClr val="C0C0C0"/>
              </a:solidFill>
            </a:endParaRPr>
          </a:p>
        </p:txBody>
      </p:sp>
      <p:sp>
        <p:nvSpPr>
          <p:cNvPr id="56350" name="Text Box 30" hidden="1"/>
          <p:cNvSpPr txBox="1">
            <a:spLocks noChangeArrowheads="1"/>
          </p:cNvSpPr>
          <p:nvPr/>
        </p:nvSpPr>
        <p:spPr bwMode="auto">
          <a:xfrm>
            <a:off x="441325" y="6384925"/>
            <a:ext cx="374015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9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1" y="5760721"/>
            <a:ext cx="9144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flipH="1" flipV="1">
            <a:off x="-1" y="0"/>
            <a:ext cx="9144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userDrawn="1"/>
        </p:nvSpPr>
        <p:spPr bwMode="auto">
          <a:xfrm>
            <a:off x="8443914" y="6319550"/>
            <a:ext cx="4572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fld id="{3B467258-032D-43CE-B40B-5DA096C8CB0B}" type="slidenum">
              <a:rPr lang="en-US" sz="1200" b="1" smtClean="0">
                <a:solidFill>
                  <a:srgbClr val="C0C0C0"/>
                </a:solidFill>
              </a:rPr>
              <a:pPr algn="ctr">
                <a:buFontTx/>
                <a:buNone/>
              </a:pPr>
              <a:t>‹#›</a:t>
            </a:fld>
            <a:endParaRPr lang="en-US" sz="1200" b="1" dirty="0">
              <a:solidFill>
                <a:srgbClr val="C0C0C0"/>
              </a:solidFill>
            </a:endParaRP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hf hdr="0" ftr="0" dt="0"/>
  <p:txStyles>
    <p:titleStyle>
      <a:lvl1pPr algn="l" rtl="0" fontAlgn="base">
        <a:spcBef>
          <a:spcPct val="0"/>
        </a:spcBef>
        <a:spcAft>
          <a:spcPct val="0"/>
        </a:spcAft>
        <a:defRPr sz="3000" b="1">
          <a:solidFill>
            <a:srgbClr val="1D2F68"/>
          </a:solidFill>
          <a:latin typeface="+mj-lt"/>
          <a:ea typeface="+mj-ea"/>
          <a:cs typeface="+mj-cs"/>
        </a:defRPr>
      </a:lvl1pPr>
      <a:lvl2pPr algn="l" rtl="0" fontAlgn="base">
        <a:spcBef>
          <a:spcPct val="0"/>
        </a:spcBef>
        <a:spcAft>
          <a:spcPct val="0"/>
        </a:spcAft>
        <a:defRPr sz="3000" b="1">
          <a:solidFill>
            <a:srgbClr val="1D2F68"/>
          </a:solidFill>
          <a:latin typeface="Arial" charset="0"/>
        </a:defRPr>
      </a:lvl2pPr>
      <a:lvl3pPr algn="l" rtl="0" fontAlgn="base">
        <a:spcBef>
          <a:spcPct val="0"/>
        </a:spcBef>
        <a:spcAft>
          <a:spcPct val="0"/>
        </a:spcAft>
        <a:defRPr sz="3000" b="1">
          <a:solidFill>
            <a:srgbClr val="1D2F68"/>
          </a:solidFill>
          <a:latin typeface="Arial" charset="0"/>
        </a:defRPr>
      </a:lvl3pPr>
      <a:lvl4pPr algn="l" rtl="0" fontAlgn="base">
        <a:spcBef>
          <a:spcPct val="0"/>
        </a:spcBef>
        <a:spcAft>
          <a:spcPct val="0"/>
        </a:spcAft>
        <a:defRPr sz="3000" b="1">
          <a:solidFill>
            <a:srgbClr val="1D2F68"/>
          </a:solidFill>
          <a:latin typeface="Arial" charset="0"/>
        </a:defRPr>
      </a:lvl4pPr>
      <a:lvl5pPr algn="l" rtl="0" fontAlgn="base">
        <a:spcBef>
          <a:spcPct val="0"/>
        </a:spcBef>
        <a:spcAft>
          <a:spcPct val="0"/>
        </a:spcAft>
        <a:defRPr sz="3000" b="1">
          <a:solidFill>
            <a:srgbClr val="1D2F68"/>
          </a:solidFill>
          <a:latin typeface="Arial" charset="0"/>
        </a:defRPr>
      </a:lvl5pPr>
      <a:lvl6pPr marL="342900" algn="l" rtl="0" fontAlgn="base">
        <a:spcBef>
          <a:spcPct val="0"/>
        </a:spcBef>
        <a:spcAft>
          <a:spcPct val="0"/>
        </a:spcAft>
        <a:defRPr sz="3000" b="1">
          <a:solidFill>
            <a:srgbClr val="1D2F68"/>
          </a:solidFill>
          <a:latin typeface="Arial" charset="0"/>
        </a:defRPr>
      </a:lvl6pPr>
      <a:lvl7pPr marL="685800" algn="l" rtl="0" fontAlgn="base">
        <a:spcBef>
          <a:spcPct val="0"/>
        </a:spcBef>
        <a:spcAft>
          <a:spcPct val="0"/>
        </a:spcAft>
        <a:defRPr sz="3000" b="1">
          <a:solidFill>
            <a:srgbClr val="1D2F68"/>
          </a:solidFill>
          <a:latin typeface="Arial" charset="0"/>
        </a:defRPr>
      </a:lvl7pPr>
      <a:lvl8pPr marL="1028700" algn="l" rtl="0" fontAlgn="base">
        <a:spcBef>
          <a:spcPct val="0"/>
        </a:spcBef>
        <a:spcAft>
          <a:spcPct val="0"/>
        </a:spcAft>
        <a:defRPr sz="3000" b="1">
          <a:solidFill>
            <a:srgbClr val="1D2F68"/>
          </a:solidFill>
          <a:latin typeface="Arial" charset="0"/>
        </a:defRPr>
      </a:lvl8pPr>
      <a:lvl9pPr marL="1371600" algn="l" rtl="0" fontAlgn="base">
        <a:spcBef>
          <a:spcPct val="0"/>
        </a:spcBef>
        <a:spcAft>
          <a:spcPct val="0"/>
        </a:spcAft>
        <a:defRPr sz="3000" b="1">
          <a:solidFill>
            <a:srgbClr val="1D2F68"/>
          </a:solidFill>
          <a:latin typeface="Arial" charset="0"/>
        </a:defRPr>
      </a:lvl9pPr>
    </p:titleStyle>
    <p:bodyStyle>
      <a:lvl1pPr marL="257175" indent="-257175" algn="l" rtl="0" fontAlgn="base">
        <a:spcBef>
          <a:spcPct val="20000"/>
        </a:spcBef>
        <a:spcAft>
          <a:spcPct val="0"/>
        </a:spcAft>
        <a:buChar char="•"/>
        <a:defRPr sz="2100" b="1">
          <a:solidFill>
            <a:schemeClr val="tx1"/>
          </a:solidFill>
          <a:latin typeface="+mn-lt"/>
          <a:ea typeface="+mn-ea"/>
          <a:cs typeface="+mn-cs"/>
        </a:defRPr>
      </a:lvl1pPr>
      <a:lvl2pPr marL="557213" indent="-214313" algn="l" rtl="0" fontAlgn="base">
        <a:spcBef>
          <a:spcPct val="20000"/>
        </a:spcBef>
        <a:spcAft>
          <a:spcPct val="0"/>
        </a:spcAft>
        <a:buChar char="–"/>
        <a:defRPr sz="1800">
          <a:solidFill>
            <a:schemeClr val="tx1"/>
          </a:solidFill>
          <a:latin typeface="+mn-lt"/>
        </a:defRPr>
      </a:lvl2pPr>
      <a:lvl3pPr marL="857250" indent="-171450" algn="l" rtl="0" fontAlgn="base">
        <a:spcBef>
          <a:spcPct val="20000"/>
        </a:spcBef>
        <a:spcAft>
          <a:spcPct val="0"/>
        </a:spcAft>
        <a:buChar char="•"/>
        <a:defRPr sz="1500">
          <a:solidFill>
            <a:schemeClr val="tx1"/>
          </a:solidFill>
          <a:latin typeface="+mn-lt"/>
        </a:defRPr>
      </a:lvl3pPr>
      <a:lvl4pPr marL="1200150" indent="-171450" algn="l" rtl="0" fontAlgn="base">
        <a:spcBef>
          <a:spcPct val="20000"/>
        </a:spcBef>
        <a:spcAft>
          <a:spcPct val="0"/>
        </a:spcAft>
        <a:buChar char="–"/>
        <a:defRPr>
          <a:solidFill>
            <a:schemeClr val="tx1"/>
          </a:solidFill>
          <a:latin typeface="+mn-lt"/>
        </a:defRPr>
      </a:lvl4pPr>
      <a:lvl5pPr marL="1543050" indent="-171450" algn="l" rtl="0" fontAlgn="base">
        <a:spcBef>
          <a:spcPct val="20000"/>
        </a:spcBef>
        <a:spcAft>
          <a:spcPct val="0"/>
        </a:spcAft>
        <a:buChar char="»"/>
        <a:defRPr>
          <a:solidFill>
            <a:schemeClr val="tx1"/>
          </a:solidFill>
          <a:latin typeface="+mn-lt"/>
        </a:defRPr>
      </a:lvl5pPr>
      <a:lvl6pPr marL="1885950" indent="-171450" algn="l" rtl="0" fontAlgn="base">
        <a:spcBef>
          <a:spcPct val="20000"/>
        </a:spcBef>
        <a:spcAft>
          <a:spcPct val="0"/>
        </a:spcAft>
        <a:buChar char="»"/>
        <a:defRPr>
          <a:solidFill>
            <a:schemeClr val="tx1"/>
          </a:solidFill>
          <a:latin typeface="+mn-lt"/>
        </a:defRPr>
      </a:lvl6pPr>
      <a:lvl7pPr marL="2228850" indent="-171450" algn="l" rtl="0" fontAlgn="base">
        <a:spcBef>
          <a:spcPct val="20000"/>
        </a:spcBef>
        <a:spcAft>
          <a:spcPct val="0"/>
        </a:spcAft>
        <a:buChar char="»"/>
        <a:defRPr>
          <a:solidFill>
            <a:schemeClr val="tx1"/>
          </a:solidFill>
          <a:latin typeface="+mn-lt"/>
        </a:defRPr>
      </a:lvl7pPr>
      <a:lvl8pPr marL="2571750" indent="-171450" algn="l" rtl="0" fontAlgn="base">
        <a:spcBef>
          <a:spcPct val="20000"/>
        </a:spcBef>
        <a:spcAft>
          <a:spcPct val="0"/>
        </a:spcAft>
        <a:buChar char="»"/>
        <a:defRPr>
          <a:solidFill>
            <a:schemeClr val="tx1"/>
          </a:solidFill>
          <a:latin typeface="+mn-lt"/>
        </a:defRPr>
      </a:lvl8pPr>
      <a:lvl9pPr marL="2914650" indent="-171450" algn="l" rtl="0" fontAlgn="base">
        <a:spcBef>
          <a:spcPct val="20000"/>
        </a:spcBef>
        <a:spcAft>
          <a:spcPct val="0"/>
        </a:spcAft>
        <a:buChar char="»"/>
        <a:defRPr>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7"/>
            <a:ext cx="9144000" cy="815975"/>
          </a:xfrm>
          <a:prstGeom prst="rect">
            <a:avLst/>
          </a:prstGeom>
          <a:noFill/>
          <a:ln w="9525">
            <a:noFill/>
            <a:miter lim="800000"/>
            <a:headEnd/>
            <a:tailEnd/>
          </a:ln>
          <a:effectLst/>
        </p:spPr>
        <p:txBody>
          <a:bodyPr wrap="none" anchor="ctr"/>
          <a:lstStyle/>
          <a:p>
            <a:endParaRPr lang="en-US" sz="1800"/>
          </a:p>
        </p:txBody>
      </p:sp>
      <p:sp>
        <p:nvSpPr>
          <p:cNvPr id="56327" name="Rectangle 7"/>
          <p:cNvSpPr>
            <a:spLocks noGrp="1" noChangeArrowheads="1"/>
          </p:cNvSpPr>
          <p:nvPr>
            <p:ph type="title"/>
          </p:nvPr>
        </p:nvSpPr>
        <p:spPr bwMode="auto">
          <a:xfrm>
            <a:off x="428626"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495301" y="1508127"/>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05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050" b="0" i="0">
                <a:solidFill>
                  <a:schemeClr val="accent6"/>
                </a:solidFill>
                <a:latin typeface="Helvetica Neue Medium"/>
                <a:cs typeface="Helvetica Neue Medium"/>
              </a:defRPr>
            </a:lvl1pPr>
          </a:lstStyle>
          <a:p>
            <a:endParaRPr lang="en-US" dirty="0"/>
          </a:p>
        </p:txBody>
      </p:sp>
      <p:grpSp>
        <p:nvGrpSpPr>
          <p:cNvPr id="56345" name="Group 25"/>
          <p:cNvGrpSpPr>
            <a:grpSpLocks/>
          </p:cNvGrpSpPr>
          <p:nvPr/>
        </p:nvGrpSpPr>
        <p:grpSpPr bwMode="auto">
          <a:xfrm>
            <a:off x="5403853" y="6126158"/>
            <a:ext cx="1760539" cy="660400"/>
            <a:chOff x="3596" y="3859"/>
            <a:chExt cx="1109" cy="416"/>
          </a:xfrm>
        </p:grpSpPr>
        <p:pic>
          <p:nvPicPr>
            <p:cNvPr id="56346" name="Picture 2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82"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900" b="1" dirty="0">
                  <a:solidFill>
                    <a:schemeClr val="accent6"/>
                  </a:solidFill>
                </a:rPr>
                <a:t>Federal Aviation</a:t>
              </a:r>
            </a:p>
            <a:p>
              <a:pPr>
                <a:lnSpc>
                  <a:spcPct val="85000"/>
                </a:lnSpc>
                <a:spcBef>
                  <a:spcPct val="0"/>
                </a:spcBef>
                <a:buFontTx/>
                <a:buNone/>
              </a:pPr>
              <a:r>
                <a:rPr lang="en-US" sz="900" b="1" dirty="0">
                  <a:solidFill>
                    <a:schemeClr val="accent6"/>
                  </a:solidFill>
                </a:rPr>
                <a:t>Administration</a:t>
              </a:r>
            </a:p>
          </p:txBody>
        </p:sp>
      </p:grpSp>
      <p:sp>
        <p:nvSpPr>
          <p:cNvPr id="56349" name="Text Box 29" hidden="1"/>
          <p:cNvSpPr txBox="1">
            <a:spLocks noChangeArrowheads="1"/>
          </p:cNvSpPr>
          <p:nvPr/>
        </p:nvSpPr>
        <p:spPr bwMode="auto">
          <a:xfrm>
            <a:off x="449264" y="6205539"/>
            <a:ext cx="478472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900" b="1" dirty="0">
                <a:solidFill>
                  <a:srgbClr val="C0C0C0"/>
                </a:solidFill>
              </a:rPr>
              <a:t>&lt;Presentation Title – Change on Master Slide&gt;</a:t>
            </a:r>
            <a:endParaRPr lang="en-US" sz="900" dirty="0">
              <a:solidFill>
                <a:srgbClr val="C0C0C0"/>
              </a:solidFill>
            </a:endParaRPr>
          </a:p>
        </p:txBody>
      </p:sp>
      <p:sp>
        <p:nvSpPr>
          <p:cNvPr id="56350" name="Text Box 30" hidden="1"/>
          <p:cNvSpPr txBox="1">
            <a:spLocks noChangeArrowheads="1"/>
          </p:cNvSpPr>
          <p:nvPr/>
        </p:nvSpPr>
        <p:spPr bwMode="auto">
          <a:xfrm>
            <a:off x="441325" y="6384925"/>
            <a:ext cx="374015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900" dirty="0">
                <a:solidFill>
                  <a:srgbClr val="C0C0C0"/>
                </a:solidFill>
              </a:rPr>
              <a:t>&lt;Date of Presentation – Change on Master Slide&gt;</a:t>
            </a:r>
          </a:p>
        </p:txBody>
      </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hf hdr="0" ftr="0" dt="0"/>
  <p:txStyles>
    <p:titleStyle>
      <a:lvl1pPr algn="l" rtl="0" fontAlgn="base">
        <a:spcBef>
          <a:spcPct val="0"/>
        </a:spcBef>
        <a:spcAft>
          <a:spcPct val="0"/>
        </a:spcAft>
        <a:defRPr sz="3000" b="1">
          <a:solidFill>
            <a:srgbClr val="1D2F68"/>
          </a:solidFill>
          <a:latin typeface="+mj-lt"/>
          <a:ea typeface="+mj-ea"/>
          <a:cs typeface="+mj-cs"/>
        </a:defRPr>
      </a:lvl1pPr>
      <a:lvl2pPr algn="l" rtl="0" fontAlgn="base">
        <a:spcBef>
          <a:spcPct val="0"/>
        </a:spcBef>
        <a:spcAft>
          <a:spcPct val="0"/>
        </a:spcAft>
        <a:defRPr sz="3000" b="1">
          <a:solidFill>
            <a:srgbClr val="1D2F68"/>
          </a:solidFill>
          <a:latin typeface="Arial" charset="0"/>
        </a:defRPr>
      </a:lvl2pPr>
      <a:lvl3pPr algn="l" rtl="0" fontAlgn="base">
        <a:spcBef>
          <a:spcPct val="0"/>
        </a:spcBef>
        <a:spcAft>
          <a:spcPct val="0"/>
        </a:spcAft>
        <a:defRPr sz="3000" b="1">
          <a:solidFill>
            <a:srgbClr val="1D2F68"/>
          </a:solidFill>
          <a:latin typeface="Arial" charset="0"/>
        </a:defRPr>
      </a:lvl3pPr>
      <a:lvl4pPr algn="l" rtl="0" fontAlgn="base">
        <a:spcBef>
          <a:spcPct val="0"/>
        </a:spcBef>
        <a:spcAft>
          <a:spcPct val="0"/>
        </a:spcAft>
        <a:defRPr sz="3000" b="1">
          <a:solidFill>
            <a:srgbClr val="1D2F68"/>
          </a:solidFill>
          <a:latin typeface="Arial" charset="0"/>
        </a:defRPr>
      </a:lvl4pPr>
      <a:lvl5pPr algn="l" rtl="0" fontAlgn="base">
        <a:spcBef>
          <a:spcPct val="0"/>
        </a:spcBef>
        <a:spcAft>
          <a:spcPct val="0"/>
        </a:spcAft>
        <a:defRPr sz="3000" b="1">
          <a:solidFill>
            <a:srgbClr val="1D2F68"/>
          </a:solidFill>
          <a:latin typeface="Arial" charset="0"/>
        </a:defRPr>
      </a:lvl5pPr>
      <a:lvl6pPr marL="342900" algn="l" rtl="0" fontAlgn="base">
        <a:spcBef>
          <a:spcPct val="0"/>
        </a:spcBef>
        <a:spcAft>
          <a:spcPct val="0"/>
        </a:spcAft>
        <a:defRPr sz="3000" b="1">
          <a:solidFill>
            <a:srgbClr val="1D2F68"/>
          </a:solidFill>
          <a:latin typeface="Arial" charset="0"/>
        </a:defRPr>
      </a:lvl6pPr>
      <a:lvl7pPr marL="685800" algn="l" rtl="0" fontAlgn="base">
        <a:spcBef>
          <a:spcPct val="0"/>
        </a:spcBef>
        <a:spcAft>
          <a:spcPct val="0"/>
        </a:spcAft>
        <a:defRPr sz="3000" b="1">
          <a:solidFill>
            <a:srgbClr val="1D2F68"/>
          </a:solidFill>
          <a:latin typeface="Arial" charset="0"/>
        </a:defRPr>
      </a:lvl7pPr>
      <a:lvl8pPr marL="1028700" algn="l" rtl="0" fontAlgn="base">
        <a:spcBef>
          <a:spcPct val="0"/>
        </a:spcBef>
        <a:spcAft>
          <a:spcPct val="0"/>
        </a:spcAft>
        <a:defRPr sz="3000" b="1">
          <a:solidFill>
            <a:srgbClr val="1D2F68"/>
          </a:solidFill>
          <a:latin typeface="Arial" charset="0"/>
        </a:defRPr>
      </a:lvl8pPr>
      <a:lvl9pPr marL="1371600" algn="l" rtl="0" fontAlgn="base">
        <a:spcBef>
          <a:spcPct val="0"/>
        </a:spcBef>
        <a:spcAft>
          <a:spcPct val="0"/>
        </a:spcAft>
        <a:defRPr sz="3000" b="1">
          <a:solidFill>
            <a:srgbClr val="1D2F68"/>
          </a:solidFill>
          <a:latin typeface="Arial" charset="0"/>
        </a:defRPr>
      </a:lvl9pPr>
    </p:titleStyle>
    <p:bodyStyle>
      <a:lvl1pPr marL="257175" indent="-257175" algn="l" rtl="0" fontAlgn="base">
        <a:spcBef>
          <a:spcPct val="20000"/>
        </a:spcBef>
        <a:spcAft>
          <a:spcPct val="0"/>
        </a:spcAft>
        <a:buChar char="•"/>
        <a:defRPr sz="2100" b="1">
          <a:solidFill>
            <a:schemeClr val="tx1"/>
          </a:solidFill>
          <a:latin typeface="+mn-lt"/>
          <a:ea typeface="+mn-ea"/>
          <a:cs typeface="+mn-cs"/>
        </a:defRPr>
      </a:lvl1pPr>
      <a:lvl2pPr marL="557213" indent="-214313" algn="l" rtl="0" fontAlgn="base">
        <a:spcBef>
          <a:spcPct val="20000"/>
        </a:spcBef>
        <a:spcAft>
          <a:spcPct val="0"/>
        </a:spcAft>
        <a:buChar char="–"/>
        <a:defRPr sz="1800">
          <a:solidFill>
            <a:schemeClr val="tx1"/>
          </a:solidFill>
          <a:latin typeface="+mn-lt"/>
        </a:defRPr>
      </a:lvl2pPr>
      <a:lvl3pPr marL="857250" indent="-171450" algn="l" rtl="0" fontAlgn="base">
        <a:spcBef>
          <a:spcPct val="20000"/>
        </a:spcBef>
        <a:spcAft>
          <a:spcPct val="0"/>
        </a:spcAft>
        <a:buChar char="•"/>
        <a:defRPr sz="1500">
          <a:solidFill>
            <a:schemeClr val="tx1"/>
          </a:solidFill>
          <a:latin typeface="+mn-lt"/>
        </a:defRPr>
      </a:lvl3pPr>
      <a:lvl4pPr marL="1200150" indent="-171450" algn="l" rtl="0" fontAlgn="base">
        <a:spcBef>
          <a:spcPct val="20000"/>
        </a:spcBef>
        <a:spcAft>
          <a:spcPct val="0"/>
        </a:spcAft>
        <a:buChar char="–"/>
        <a:defRPr>
          <a:solidFill>
            <a:schemeClr val="tx1"/>
          </a:solidFill>
          <a:latin typeface="+mn-lt"/>
        </a:defRPr>
      </a:lvl4pPr>
      <a:lvl5pPr marL="1543050" indent="-171450" algn="l" rtl="0" fontAlgn="base">
        <a:spcBef>
          <a:spcPct val="20000"/>
        </a:spcBef>
        <a:spcAft>
          <a:spcPct val="0"/>
        </a:spcAft>
        <a:buChar char="»"/>
        <a:defRPr>
          <a:solidFill>
            <a:schemeClr val="tx1"/>
          </a:solidFill>
          <a:latin typeface="+mn-lt"/>
        </a:defRPr>
      </a:lvl5pPr>
      <a:lvl6pPr marL="1885950" indent="-171450" algn="l" rtl="0" fontAlgn="base">
        <a:spcBef>
          <a:spcPct val="20000"/>
        </a:spcBef>
        <a:spcAft>
          <a:spcPct val="0"/>
        </a:spcAft>
        <a:buChar char="»"/>
        <a:defRPr>
          <a:solidFill>
            <a:schemeClr val="tx1"/>
          </a:solidFill>
          <a:latin typeface="+mn-lt"/>
        </a:defRPr>
      </a:lvl6pPr>
      <a:lvl7pPr marL="2228850" indent="-171450" algn="l" rtl="0" fontAlgn="base">
        <a:spcBef>
          <a:spcPct val="20000"/>
        </a:spcBef>
        <a:spcAft>
          <a:spcPct val="0"/>
        </a:spcAft>
        <a:buChar char="»"/>
        <a:defRPr>
          <a:solidFill>
            <a:schemeClr val="tx1"/>
          </a:solidFill>
          <a:latin typeface="+mn-lt"/>
        </a:defRPr>
      </a:lvl7pPr>
      <a:lvl8pPr marL="2571750" indent="-171450" algn="l" rtl="0" fontAlgn="base">
        <a:spcBef>
          <a:spcPct val="20000"/>
        </a:spcBef>
        <a:spcAft>
          <a:spcPct val="0"/>
        </a:spcAft>
        <a:buChar char="»"/>
        <a:defRPr>
          <a:solidFill>
            <a:schemeClr val="tx1"/>
          </a:solidFill>
          <a:latin typeface="+mn-lt"/>
        </a:defRPr>
      </a:lvl8pPr>
      <a:lvl9pPr marL="2914650" indent="-171450" algn="l" rtl="0" fontAlgn="base">
        <a:spcBef>
          <a:spcPct val="20000"/>
        </a:spcBef>
        <a:spcAft>
          <a:spcPct val="0"/>
        </a:spcAft>
        <a:buChar char="»"/>
        <a:defRPr>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www.rotax-owner.com/en/support-topmenu/service-bulletin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tmp"/></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4.tmp"/></Relationships>
</file>

<file path=ppt/slides/_rels/slide1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1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continental.aero/support/service-bulletins.aspx" TargetMode="External"/><Relationship Id="rId5" Type="http://schemas.openxmlformats.org/officeDocument/2006/relationships/image" Target="../media/image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www.lycoming.com/contact/knowledge-base/publica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230652" y="472760"/>
            <a:ext cx="3705202" cy="1046559"/>
          </a:xfrm>
        </p:spPr>
        <p:txBody>
          <a:bodyPr/>
          <a:lstStyle/>
          <a:p>
            <a:r>
              <a:rPr lang="en-US" sz="3200" dirty="0"/>
              <a:t>The National FAA Safety Team Presents</a:t>
            </a:r>
          </a:p>
        </p:txBody>
      </p:sp>
      <p:sp>
        <p:nvSpPr>
          <p:cNvPr id="32780" name="Rectangle 12"/>
          <p:cNvSpPr>
            <a:spLocks noGrp="1" noChangeArrowheads="1"/>
          </p:cNvSpPr>
          <p:nvPr>
            <p:ph type="subTitle" idx="1"/>
          </p:nvPr>
        </p:nvSpPr>
        <p:spPr>
          <a:xfrm>
            <a:off x="230652" y="2088234"/>
            <a:ext cx="4108027" cy="1067092"/>
          </a:xfrm>
        </p:spPr>
        <p:txBody>
          <a:bodyPr/>
          <a:lstStyle/>
          <a:p>
            <a:r>
              <a:rPr lang="en-US" dirty="0"/>
              <a:t>Service Bulletins and the Aircraft Owner</a:t>
            </a:r>
            <a:endParaRPr lang="en-US" dirty="0">
              <a:solidFill>
                <a:schemeClr val="tx1"/>
              </a:solidFill>
            </a:endParaRPr>
          </a:p>
        </p:txBody>
      </p:sp>
      <p:sp>
        <p:nvSpPr>
          <p:cNvPr id="32785" name="Text Box 17"/>
          <p:cNvSpPr txBox="1">
            <a:spLocks noChangeArrowheads="1"/>
          </p:cNvSpPr>
          <p:nvPr/>
        </p:nvSpPr>
        <p:spPr bwMode="auto">
          <a:xfrm>
            <a:off x="2535460" y="3415943"/>
            <a:ext cx="259913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t>&lt;Audience&gt;</a:t>
            </a:r>
          </a:p>
        </p:txBody>
      </p:sp>
      <p:sp>
        <p:nvSpPr>
          <p:cNvPr id="32786" name="Text Box 18"/>
          <p:cNvSpPr txBox="1">
            <a:spLocks noChangeArrowheads="1"/>
          </p:cNvSpPr>
          <p:nvPr/>
        </p:nvSpPr>
        <p:spPr bwMode="auto">
          <a:xfrm>
            <a:off x="2525978" y="3700840"/>
            <a:ext cx="259913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t>&lt;Presenter&gt;</a:t>
            </a:r>
          </a:p>
        </p:txBody>
      </p:sp>
      <p:sp>
        <p:nvSpPr>
          <p:cNvPr id="32787" name="Text Box 19"/>
          <p:cNvSpPr txBox="1">
            <a:spLocks noChangeArrowheads="1"/>
          </p:cNvSpPr>
          <p:nvPr/>
        </p:nvSpPr>
        <p:spPr bwMode="auto">
          <a:xfrm>
            <a:off x="2530691" y="3978142"/>
            <a:ext cx="259913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t>&lt; &gt;</a:t>
            </a:r>
          </a:p>
        </p:txBody>
      </p:sp>
      <p:pic>
        <p:nvPicPr>
          <p:cNvPr id="7" name="Picture 6">
            <a:extLst>
              <a:ext uri="{FF2B5EF4-FFF2-40B4-BE49-F238E27FC236}">
                <a16:creationId xmlns:a16="http://schemas.microsoft.com/office/drawing/2014/main" id="{941CC41B-7E37-4788-BED4-465789A11B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34539" y="1519319"/>
            <a:ext cx="3300935" cy="1339506"/>
          </a:xfrm>
          <a:prstGeom prst="rect">
            <a:avLst/>
          </a:prstGeom>
          <a:ln>
            <a:solidFill>
              <a:schemeClr val="accent2">
                <a:lumMod val="75000"/>
              </a:schemeClr>
            </a:solidFill>
          </a:ln>
        </p:spPr>
      </p:pic>
      <p:pic>
        <p:nvPicPr>
          <p:cNvPr id="8" name="Picture 2" descr="C:\Users\GARYJK~1\AppData\Local\Temp\SNAGHTML8275c4.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77714" y="2469151"/>
            <a:ext cx="3338429" cy="20737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265A509-0A22-411E-9277-D8F4A5BE1C8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229395" y="3049607"/>
            <a:ext cx="3297390" cy="1952823"/>
          </a:xfrm>
          <a:prstGeom prst="rect">
            <a:avLst/>
          </a:prstGeom>
          <a:ln>
            <a:solidFill>
              <a:srgbClr val="FF0000"/>
            </a:solidFill>
          </a:ln>
        </p:spPr>
      </p:pic>
      <p:pic>
        <p:nvPicPr>
          <p:cNvPr id="10" name="Picture 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275063" y="3476128"/>
            <a:ext cx="3285115" cy="2106758"/>
          </a:xfrm>
          <a:prstGeom prst="rect">
            <a:avLst/>
          </a:prstGeom>
        </p:spPr>
      </p:pic>
      <p:pic>
        <p:nvPicPr>
          <p:cNvPr id="11" name="Picture 4" descr="C:\Users\GARYJK~1\AppData\Local\Temp\SNAGHTML8874fb.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382170" y="4108907"/>
            <a:ext cx="3223676" cy="19981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ARYJK~1\AppData\Local\Temp\SNAGHTML8275c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6" y="1087009"/>
            <a:ext cx="4676775" cy="29051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69EDB2F-A702-424F-ABA3-14168FD050F9}"/>
              </a:ext>
            </a:extLst>
          </p:cNvPr>
          <p:cNvSpPr>
            <a:spLocks noGrp="1"/>
          </p:cNvSpPr>
          <p:nvPr>
            <p:ph type="title"/>
          </p:nvPr>
        </p:nvSpPr>
        <p:spPr/>
        <p:txBody>
          <a:bodyPr/>
          <a:lstStyle/>
          <a:p>
            <a:r>
              <a:rPr lang="en-US" sz="4000" dirty="0"/>
              <a:t>Rotax</a:t>
            </a:r>
          </a:p>
        </p:txBody>
      </p:sp>
      <p:sp>
        <p:nvSpPr>
          <p:cNvPr id="6" name="TextBox 5">
            <a:extLst>
              <a:ext uri="{FF2B5EF4-FFF2-40B4-BE49-F238E27FC236}">
                <a16:creationId xmlns:a16="http://schemas.microsoft.com/office/drawing/2014/main" id="{9C59A8D6-DA17-4D48-BB40-BAFBF025D988}"/>
              </a:ext>
            </a:extLst>
          </p:cNvPr>
          <p:cNvSpPr txBox="1"/>
          <p:nvPr/>
        </p:nvSpPr>
        <p:spPr bwMode="auto">
          <a:xfrm>
            <a:off x="-88900" y="5310185"/>
            <a:ext cx="9321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dirty="0">
                <a:solidFill>
                  <a:srgbClr val="1D2F68"/>
                </a:solidFill>
                <a:hlinkClick r:id="rId4"/>
              </a:rPr>
              <a:t>https://www.rotax-owner.com/en/support-topmenu/service-bulletins</a:t>
            </a:r>
            <a:r>
              <a:rPr lang="en-US" dirty="0">
                <a:solidFill>
                  <a:srgbClr val="1D2F68"/>
                </a:solidFill>
              </a:rPr>
              <a:t> </a:t>
            </a:r>
            <a:endParaRPr lang="en-US" b="1" dirty="0">
              <a:solidFill>
                <a:srgbClr val="1D2F68"/>
              </a:solidFill>
            </a:endParaRPr>
          </a:p>
        </p:txBody>
      </p:sp>
      <p:pic>
        <p:nvPicPr>
          <p:cNvPr id="1028" name="Picture 4" descr="C:\Users\GARYJK~1\AppData\Local\Temp\SNAGHTML8874f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1014" y="2319764"/>
            <a:ext cx="46101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7692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How Does This Affect Me?</a:t>
            </a:r>
            <a:r>
              <a:rPr lang="en-US" dirty="0"/>
              <a:t>		</a:t>
            </a:r>
          </a:p>
        </p:txBody>
      </p:sp>
      <p:sp>
        <p:nvSpPr>
          <p:cNvPr id="3" name="Content Placeholder 2"/>
          <p:cNvSpPr>
            <a:spLocks noGrp="1"/>
          </p:cNvSpPr>
          <p:nvPr>
            <p:ph idx="1"/>
          </p:nvPr>
        </p:nvSpPr>
        <p:spPr/>
        <p:txBody>
          <a:bodyPr/>
          <a:lstStyle/>
          <a:p>
            <a:r>
              <a:rPr lang="en-US" sz="2400" b="0" dirty="0"/>
              <a:t>The Manufacturers Constantly Research the Best Information Possible</a:t>
            </a:r>
          </a:p>
          <a:p>
            <a:endParaRPr lang="en-US" dirty="0"/>
          </a:p>
          <a:p>
            <a:endParaRPr lang="en-US" dirty="0"/>
          </a:p>
        </p:txBody>
      </p:sp>
      <p:grpSp>
        <p:nvGrpSpPr>
          <p:cNvPr id="8" name="Group 7">
            <a:extLst>
              <a:ext uri="{FF2B5EF4-FFF2-40B4-BE49-F238E27FC236}">
                <a16:creationId xmlns:a16="http://schemas.microsoft.com/office/drawing/2014/main" id="{F125FAEA-8FD0-40E6-BE08-1C6F92EF1538}"/>
              </a:ext>
            </a:extLst>
          </p:cNvPr>
          <p:cNvGrpSpPr/>
          <p:nvPr/>
        </p:nvGrpSpPr>
        <p:grpSpPr>
          <a:xfrm>
            <a:off x="2143125" y="2358114"/>
            <a:ext cx="4857750" cy="3521611"/>
            <a:chOff x="2143125" y="2407101"/>
            <a:chExt cx="4857750" cy="3521611"/>
          </a:xfrm>
        </p:grpSpPr>
        <p:pic>
          <p:nvPicPr>
            <p:cNvPr id="5" name="Picture 4">
              <a:extLst>
                <a:ext uri="{FF2B5EF4-FFF2-40B4-BE49-F238E27FC236}">
                  <a16:creationId xmlns:a16="http://schemas.microsoft.com/office/drawing/2014/main" id="{B978C646-5607-4DC0-A116-70265537EF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125" y="2407101"/>
              <a:ext cx="4857750" cy="1847850"/>
            </a:xfrm>
            <a:prstGeom prst="rect">
              <a:avLst/>
            </a:prstGeom>
          </p:spPr>
        </p:pic>
        <p:pic>
          <p:nvPicPr>
            <p:cNvPr id="7" name="Picture 6" descr="A close up of a logo&#10;&#10;Description automatically generated">
              <a:extLst>
                <a:ext uri="{FF2B5EF4-FFF2-40B4-BE49-F238E27FC236}">
                  <a16:creationId xmlns:a16="http://schemas.microsoft.com/office/drawing/2014/main" id="{9B9B83CE-2957-4B4D-AE06-F42666C2F5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8013" y="2409980"/>
              <a:ext cx="3466986" cy="3518732"/>
            </a:xfrm>
            <a:prstGeom prst="rect">
              <a:avLst/>
            </a:prstGeom>
          </p:spPr>
        </p:pic>
      </p:grpSp>
    </p:spTree>
    <p:extLst>
      <p:ext uri="{BB962C8B-B14F-4D97-AF65-F5344CB8AC3E}">
        <p14:creationId xmlns:p14="http://schemas.microsoft.com/office/powerpoint/2010/main" val="34157222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b="0" dirty="0">
                <a:solidFill>
                  <a:schemeClr val="bg1">
                    <a:lumMod val="65000"/>
                  </a:schemeClr>
                </a:solidFill>
              </a:rPr>
              <a:t>The Manufacturers Constantly Research</a:t>
            </a:r>
          </a:p>
          <a:p>
            <a:r>
              <a:rPr lang="en-US" sz="2400" b="0" dirty="0"/>
              <a:t>The Manufacturers are Trying to Protect the Customers and Themselves</a:t>
            </a:r>
          </a:p>
          <a:p>
            <a:endParaRPr lang="en-US" dirty="0"/>
          </a:p>
          <a:p>
            <a:endParaRPr lang="en-US" dirty="0"/>
          </a:p>
        </p:txBody>
      </p:sp>
      <p:pic>
        <p:nvPicPr>
          <p:cNvPr id="5" name="Picture 4"/>
          <p:cNvPicPr>
            <a:picLocks noChangeAspect="1"/>
          </p:cNvPicPr>
          <p:nvPr/>
        </p:nvPicPr>
        <p:blipFill>
          <a:blip r:embed="rId3" cstate="email">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flipH="1">
            <a:off x="89490" y="3085887"/>
            <a:ext cx="4874388" cy="2897555"/>
          </a:xfrm>
          <a:prstGeom prst="rect">
            <a:avLst/>
          </a:prstGeom>
        </p:spPr>
      </p:pic>
      <p:pic>
        <p:nvPicPr>
          <p:cNvPr id="19" name="Picture 18" descr="A picture containing lamp&#10;&#10;Description automatically generated">
            <a:extLst>
              <a:ext uri="{FF2B5EF4-FFF2-40B4-BE49-F238E27FC236}">
                <a16:creationId xmlns:a16="http://schemas.microsoft.com/office/drawing/2014/main" id="{F8CE8D95-53C0-4E09-9A80-06C6093B34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9519" y="2816973"/>
            <a:ext cx="2591162" cy="2295845"/>
          </a:xfrm>
          <a:prstGeom prst="rect">
            <a:avLst/>
          </a:prstGeom>
        </p:spPr>
      </p:pic>
      <p:sp>
        <p:nvSpPr>
          <p:cNvPr id="7" name="Title 1">
            <a:extLst>
              <a:ext uri="{FF2B5EF4-FFF2-40B4-BE49-F238E27FC236}">
                <a16:creationId xmlns:a16="http://schemas.microsoft.com/office/drawing/2014/main" id="{1ED61ED1-B42A-441F-9108-624E05924402}"/>
              </a:ext>
            </a:extLst>
          </p:cNvPr>
          <p:cNvSpPr>
            <a:spLocks noGrp="1"/>
          </p:cNvSpPr>
          <p:nvPr>
            <p:ph type="title"/>
          </p:nvPr>
        </p:nvSpPr>
        <p:spPr>
          <a:xfrm>
            <a:off x="428626" y="344488"/>
            <a:ext cx="8472488" cy="609600"/>
          </a:xfrm>
        </p:spPr>
        <p:txBody>
          <a:bodyPr/>
          <a:lstStyle/>
          <a:p>
            <a:r>
              <a:rPr lang="en-US" sz="4000" dirty="0"/>
              <a:t>How Does This Affect Me?</a:t>
            </a:r>
            <a:r>
              <a:rPr lang="en-US" dirty="0"/>
              <a:t>		</a:t>
            </a:r>
          </a:p>
        </p:txBody>
      </p:sp>
    </p:spTree>
    <p:extLst>
      <p:ext uri="{BB962C8B-B14F-4D97-AF65-F5344CB8AC3E}">
        <p14:creationId xmlns:p14="http://schemas.microsoft.com/office/powerpoint/2010/main" val="26462611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6A184C6-2791-4160-8BC3-C19E62EC7856}"/>
              </a:ext>
            </a:extLst>
          </p:cNvPr>
          <p:cNvSpPr>
            <a:spLocks noGrp="1"/>
          </p:cNvSpPr>
          <p:nvPr>
            <p:ph type="title"/>
          </p:nvPr>
        </p:nvSpPr>
        <p:spPr>
          <a:xfrm>
            <a:off x="428626" y="344488"/>
            <a:ext cx="8472488" cy="609600"/>
          </a:xfrm>
        </p:spPr>
        <p:txBody>
          <a:bodyPr/>
          <a:lstStyle/>
          <a:p>
            <a:r>
              <a:rPr lang="en-US" dirty="0"/>
              <a:t>Cessna U206</a:t>
            </a: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05206" y="2560320"/>
            <a:ext cx="4616680" cy="311211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93375" y="1265555"/>
            <a:ext cx="5071936" cy="341900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6175555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84C6-2791-4160-8BC3-C19E62EC7856}"/>
              </a:ext>
            </a:extLst>
          </p:cNvPr>
          <p:cNvSpPr>
            <a:spLocks noGrp="1"/>
          </p:cNvSpPr>
          <p:nvPr>
            <p:ph type="title"/>
          </p:nvPr>
        </p:nvSpPr>
        <p:spPr/>
        <p:txBody>
          <a:bodyPr/>
          <a:lstStyle/>
          <a:p>
            <a:r>
              <a:rPr lang="en-US" dirty="0"/>
              <a:t>Cessna U206</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64360" y="1500279"/>
            <a:ext cx="4400510" cy="332379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Picture 4">
            <a:extLst>
              <a:ext uri="{FF2B5EF4-FFF2-40B4-BE49-F238E27FC236}">
                <a16:creationId xmlns:a16="http://schemas.microsoft.com/office/drawing/2014/main" id="{941CC41B-7E37-4788-BED4-465789A11BA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11708" y="890679"/>
            <a:ext cx="4689406" cy="1816683"/>
          </a:xfrm>
          <a:prstGeom prst="rect">
            <a:avLst/>
          </a:prstGeom>
          <a:ln>
            <a:solidFill>
              <a:schemeClr val="accent2">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6304" y="2629968"/>
            <a:ext cx="4237404" cy="305227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2409095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b="0" dirty="0">
                <a:solidFill>
                  <a:schemeClr val="bg1">
                    <a:lumMod val="65000"/>
                  </a:schemeClr>
                </a:solidFill>
              </a:rPr>
              <a:t>The Manufacturers Constantly Research the Best Information possible</a:t>
            </a:r>
          </a:p>
          <a:p>
            <a:r>
              <a:rPr lang="en-US" sz="2400" b="0" dirty="0">
                <a:solidFill>
                  <a:schemeClr val="bg1">
                    <a:lumMod val="65000"/>
                  </a:schemeClr>
                </a:solidFill>
              </a:rPr>
              <a:t>The Manufacturers are Trying to Protect the Customers and Themselves</a:t>
            </a:r>
          </a:p>
          <a:p>
            <a:r>
              <a:rPr lang="en-US" sz="2800" dirty="0"/>
              <a:t>The Manufacturers are </a:t>
            </a:r>
            <a:br>
              <a:rPr lang="en-US" sz="2800" dirty="0"/>
            </a:br>
            <a:r>
              <a:rPr lang="en-US" sz="2800" dirty="0"/>
              <a:t>Trying Get Our Attention! </a:t>
            </a:r>
            <a:endParaRPr lang="en-US" sz="2400" dirty="0"/>
          </a:p>
        </p:txBody>
      </p:sp>
      <p:pic>
        <p:nvPicPr>
          <p:cNvPr id="10" name="Picture 9" descr="A close up of a logo&#10;&#10;Description automatically generated">
            <a:extLst>
              <a:ext uri="{FF2B5EF4-FFF2-40B4-BE49-F238E27FC236}">
                <a16:creationId xmlns:a16="http://schemas.microsoft.com/office/drawing/2014/main" id="{F98AE796-8F9F-4E55-B878-03DEC569667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flipH="1">
            <a:off x="5386647" y="2051475"/>
            <a:ext cx="3537164" cy="3900439"/>
          </a:xfrm>
          <a:prstGeom prst="rect">
            <a:avLst/>
          </a:prstGeom>
        </p:spPr>
      </p:pic>
      <p:sp>
        <p:nvSpPr>
          <p:cNvPr id="11" name="TextBox 10">
            <a:extLst>
              <a:ext uri="{FF2B5EF4-FFF2-40B4-BE49-F238E27FC236}">
                <a16:creationId xmlns:a16="http://schemas.microsoft.com/office/drawing/2014/main" id="{E90600DA-6D3D-43F5-83AD-DB14A3C3A30C}"/>
              </a:ext>
            </a:extLst>
          </p:cNvPr>
          <p:cNvSpPr txBox="1"/>
          <p:nvPr/>
        </p:nvSpPr>
        <p:spPr bwMode="auto">
          <a:xfrm rot="685078">
            <a:off x="5985149" y="3636077"/>
            <a:ext cx="127717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2800" b="1" dirty="0"/>
              <a:t>THE END IS NIGH!</a:t>
            </a:r>
          </a:p>
        </p:txBody>
      </p:sp>
      <p:sp>
        <p:nvSpPr>
          <p:cNvPr id="24" name="Title 1">
            <a:extLst>
              <a:ext uri="{FF2B5EF4-FFF2-40B4-BE49-F238E27FC236}">
                <a16:creationId xmlns:a16="http://schemas.microsoft.com/office/drawing/2014/main" id="{02A2EA0C-AB64-44C4-AECB-0768E7E79A36}"/>
              </a:ext>
            </a:extLst>
          </p:cNvPr>
          <p:cNvSpPr>
            <a:spLocks noGrp="1"/>
          </p:cNvSpPr>
          <p:nvPr>
            <p:ph type="title"/>
          </p:nvPr>
        </p:nvSpPr>
        <p:spPr>
          <a:xfrm>
            <a:off x="428626" y="344488"/>
            <a:ext cx="8472488" cy="609600"/>
          </a:xfrm>
        </p:spPr>
        <p:txBody>
          <a:bodyPr/>
          <a:lstStyle/>
          <a:p>
            <a:r>
              <a:rPr lang="en-US" sz="4000" dirty="0"/>
              <a:t>How Does This Affect Me?</a:t>
            </a:r>
            <a:r>
              <a:rPr lang="en-US" dirty="0"/>
              <a:t>		</a:t>
            </a:r>
          </a:p>
        </p:txBody>
      </p:sp>
    </p:spTree>
    <p:extLst>
      <p:ext uri="{BB962C8B-B14F-4D97-AF65-F5344CB8AC3E}">
        <p14:creationId xmlns:p14="http://schemas.microsoft.com/office/powerpoint/2010/main" val="20679422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b="0" dirty="0">
                <a:solidFill>
                  <a:schemeClr val="bg1">
                    <a:lumMod val="65000"/>
                  </a:schemeClr>
                </a:solidFill>
              </a:rPr>
              <a:t>The Manufacturers Constantly Research the Best Information possible</a:t>
            </a:r>
          </a:p>
          <a:p>
            <a:r>
              <a:rPr lang="en-US" sz="2400" b="0" dirty="0">
                <a:solidFill>
                  <a:schemeClr val="bg1">
                    <a:lumMod val="65000"/>
                  </a:schemeClr>
                </a:solidFill>
              </a:rPr>
              <a:t>The Manufacturers are Trying to Protect the Customers and Themselves</a:t>
            </a:r>
          </a:p>
          <a:p>
            <a:r>
              <a:rPr lang="en-US" sz="2400" b="0" dirty="0">
                <a:solidFill>
                  <a:schemeClr val="bg1">
                    <a:lumMod val="65000"/>
                  </a:schemeClr>
                </a:solidFill>
              </a:rPr>
              <a:t>The Manufacturers are Trying Get Our Attention! </a:t>
            </a:r>
          </a:p>
          <a:p>
            <a:r>
              <a:rPr lang="en-US" sz="2400" b="0" dirty="0"/>
              <a:t>This all Adds up to Hazard Mitigation, for Both Them and You!</a:t>
            </a:r>
          </a:p>
          <a:p>
            <a:endParaRPr lang="en-US" dirty="0"/>
          </a:p>
          <a:p>
            <a:endParaRPr lang="en-US" dirty="0"/>
          </a:p>
        </p:txBody>
      </p:sp>
      <p:sp>
        <p:nvSpPr>
          <p:cNvPr id="5" name="TextBox 4">
            <a:extLst>
              <a:ext uri="{FF2B5EF4-FFF2-40B4-BE49-F238E27FC236}">
                <a16:creationId xmlns:a16="http://schemas.microsoft.com/office/drawing/2014/main" id="{8F4DBDB1-F7C3-444C-A859-1D8D305A9E3B}"/>
              </a:ext>
            </a:extLst>
          </p:cNvPr>
          <p:cNvSpPr txBox="1"/>
          <p:nvPr/>
        </p:nvSpPr>
        <p:spPr bwMode="auto">
          <a:xfrm>
            <a:off x="0" y="4925913"/>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3600" b="1" dirty="0">
                <a:solidFill>
                  <a:srgbClr val="FF0000"/>
                </a:solidFill>
                <a:effectLst>
                  <a:outerShdw blurRad="38100" dist="38100" dir="2700000" algn="tl">
                    <a:srgbClr val="000000">
                      <a:alpha val="43137"/>
                    </a:srgbClr>
                  </a:outerShdw>
                </a:effectLst>
              </a:rPr>
              <a:t>Service Bulletin=Hazard Mitigation</a:t>
            </a:r>
          </a:p>
        </p:txBody>
      </p:sp>
      <p:sp>
        <p:nvSpPr>
          <p:cNvPr id="6" name="Title 1">
            <a:extLst>
              <a:ext uri="{FF2B5EF4-FFF2-40B4-BE49-F238E27FC236}">
                <a16:creationId xmlns:a16="http://schemas.microsoft.com/office/drawing/2014/main" id="{759A9636-6F5D-45F9-BB7D-2F7BA56D7F3E}"/>
              </a:ext>
            </a:extLst>
          </p:cNvPr>
          <p:cNvSpPr txBox="1">
            <a:spLocks/>
          </p:cNvSpPr>
          <p:nvPr/>
        </p:nvSpPr>
        <p:spPr bwMode="auto">
          <a:xfrm>
            <a:off x="581026" y="4968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000" b="1">
                <a:solidFill>
                  <a:srgbClr val="1D2F68"/>
                </a:solidFill>
                <a:latin typeface="+mj-lt"/>
                <a:ea typeface="+mj-ea"/>
                <a:cs typeface="+mj-cs"/>
              </a:defRPr>
            </a:lvl1pPr>
            <a:lvl2pPr algn="l" rtl="0" fontAlgn="base">
              <a:spcBef>
                <a:spcPct val="0"/>
              </a:spcBef>
              <a:spcAft>
                <a:spcPct val="0"/>
              </a:spcAft>
              <a:defRPr sz="3000" b="1">
                <a:solidFill>
                  <a:srgbClr val="1D2F68"/>
                </a:solidFill>
                <a:latin typeface="Arial" charset="0"/>
              </a:defRPr>
            </a:lvl2pPr>
            <a:lvl3pPr algn="l" rtl="0" fontAlgn="base">
              <a:spcBef>
                <a:spcPct val="0"/>
              </a:spcBef>
              <a:spcAft>
                <a:spcPct val="0"/>
              </a:spcAft>
              <a:defRPr sz="3000" b="1">
                <a:solidFill>
                  <a:srgbClr val="1D2F68"/>
                </a:solidFill>
                <a:latin typeface="Arial" charset="0"/>
              </a:defRPr>
            </a:lvl3pPr>
            <a:lvl4pPr algn="l" rtl="0" fontAlgn="base">
              <a:spcBef>
                <a:spcPct val="0"/>
              </a:spcBef>
              <a:spcAft>
                <a:spcPct val="0"/>
              </a:spcAft>
              <a:defRPr sz="3000" b="1">
                <a:solidFill>
                  <a:srgbClr val="1D2F68"/>
                </a:solidFill>
                <a:latin typeface="Arial" charset="0"/>
              </a:defRPr>
            </a:lvl4pPr>
            <a:lvl5pPr algn="l" rtl="0" fontAlgn="base">
              <a:spcBef>
                <a:spcPct val="0"/>
              </a:spcBef>
              <a:spcAft>
                <a:spcPct val="0"/>
              </a:spcAft>
              <a:defRPr sz="3000" b="1">
                <a:solidFill>
                  <a:srgbClr val="1D2F68"/>
                </a:solidFill>
                <a:latin typeface="Arial" charset="0"/>
              </a:defRPr>
            </a:lvl5pPr>
            <a:lvl6pPr marL="342900" algn="l" rtl="0" fontAlgn="base">
              <a:spcBef>
                <a:spcPct val="0"/>
              </a:spcBef>
              <a:spcAft>
                <a:spcPct val="0"/>
              </a:spcAft>
              <a:defRPr sz="3000" b="1">
                <a:solidFill>
                  <a:srgbClr val="1D2F68"/>
                </a:solidFill>
                <a:latin typeface="Arial" charset="0"/>
              </a:defRPr>
            </a:lvl6pPr>
            <a:lvl7pPr marL="685800" algn="l" rtl="0" fontAlgn="base">
              <a:spcBef>
                <a:spcPct val="0"/>
              </a:spcBef>
              <a:spcAft>
                <a:spcPct val="0"/>
              </a:spcAft>
              <a:defRPr sz="3000" b="1">
                <a:solidFill>
                  <a:srgbClr val="1D2F68"/>
                </a:solidFill>
                <a:latin typeface="Arial" charset="0"/>
              </a:defRPr>
            </a:lvl7pPr>
            <a:lvl8pPr marL="1028700" algn="l" rtl="0" fontAlgn="base">
              <a:spcBef>
                <a:spcPct val="0"/>
              </a:spcBef>
              <a:spcAft>
                <a:spcPct val="0"/>
              </a:spcAft>
              <a:defRPr sz="3000" b="1">
                <a:solidFill>
                  <a:srgbClr val="1D2F68"/>
                </a:solidFill>
                <a:latin typeface="Arial" charset="0"/>
              </a:defRPr>
            </a:lvl8pPr>
            <a:lvl9pPr marL="1371600" algn="l" rtl="0" fontAlgn="base">
              <a:spcBef>
                <a:spcPct val="0"/>
              </a:spcBef>
              <a:spcAft>
                <a:spcPct val="0"/>
              </a:spcAft>
              <a:defRPr sz="3000" b="1">
                <a:solidFill>
                  <a:srgbClr val="1D2F68"/>
                </a:solidFill>
                <a:latin typeface="Arial" charset="0"/>
              </a:defRPr>
            </a:lvl9pPr>
          </a:lstStyle>
          <a:p>
            <a:pPr>
              <a:buNone/>
            </a:pPr>
            <a:r>
              <a:rPr lang="en-US" sz="4000" kern="0"/>
              <a:t>How Does This Affect Me?</a:t>
            </a:r>
            <a:r>
              <a:rPr lang="en-US" kern="0"/>
              <a:t>		</a:t>
            </a:r>
            <a:endParaRPr lang="en-US" kern="0" dirty="0"/>
          </a:p>
        </p:txBody>
      </p:sp>
    </p:spTree>
    <p:extLst>
      <p:ext uri="{BB962C8B-B14F-4D97-AF65-F5344CB8AC3E}">
        <p14:creationId xmlns:p14="http://schemas.microsoft.com/office/powerpoint/2010/main" val="19759438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1F850-115B-478B-8958-E2FBE85B2EAF}"/>
              </a:ext>
            </a:extLst>
          </p:cNvPr>
          <p:cNvSpPr>
            <a:spLocks noGrp="1"/>
          </p:cNvSpPr>
          <p:nvPr>
            <p:ph type="title"/>
          </p:nvPr>
        </p:nvSpPr>
        <p:spPr>
          <a:xfrm>
            <a:off x="428626" y="344488"/>
            <a:ext cx="8715374" cy="1748434"/>
          </a:xfrm>
        </p:spPr>
        <p:txBody>
          <a:bodyPr/>
          <a:lstStyle/>
          <a:p>
            <a:pPr algn="ctr"/>
            <a:r>
              <a:rPr lang="en-US" sz="4000" dirty="0"/>
              <a:t>Following Service Information </a:t>
            </a:r>
            <a:br>
              <a:rPr lang="en-US" sz="4000" dirty="0"/>
            </a:br>
            <a:r>
              <a:rPr lang="en-US" sz="4000" dirty="0"/>
              <a:t>is a Great Idea!</a:t>
            </a:r>
          </a:p>
        </p:txBody>
      </p:sp>
      <p:pic>
        <p:nvPicPr>
          <p:cNvPr id="9" name="Picture 8" descr="A person wearing a suit and tie&#10;&#10;Description automatically generated">
            <a:extLst>
              <a:ext uri="{FF2B5EF4-FFF2-40B4-BE49-F238E27FC236}">
                <a16:creationId xmlns:a16="http://schemas.microsoft.com/office/drawing/2014/main" id="{F9A4AFC3-A3F0-4DAE-88AB-A4722D5E9C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9653" y="2033653"/>
            <a:ext cx="2744693" cy="3615405"/>
          </a:xfrm>
          <a:prstGeom prst="rect">
            <a:avLst/>
          </a:prstGeom>
        </p:spPr>
      </p:pic>
    </p:spTree>
    <p:extLst>
      <p:ext uri="{BB962C8B-B14F-4D97-AF65-F5344CB8AC3E}">
        <p14:creationId xmlns:p14="http://schemas.microsoft.com/office/powerpoint/2010/main" val="36101105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Questions?</a:t>
            </a:r>
          </a:p>
        </p:txBody>
      </p:sp>
      <p:sp>
        <p:nvSpPr>
          <p:cNvPr id="3" name="Content Placeholder 2"/>
          <p:cNvSpPr>
            <a:spLocks noGrp="1"/>
          </p:cNvSpPr>
          <p:nvPr>
            <p:ph idx="1"/>
          </p:nvPr>
        </p:nvSpPr>
        <p:spPr/>
        <p:txBody>
          <a:bodyPr/>
          <a:lstStyle/>
          <a:p>
            <a:endParaRPr lang="en-US" dirty="0"/>
          </a:p>
        </p:txBody>
      </p:sp>
      <p:pic>
        <p:nvPicPr>
          <p:cNvPr id="5" name="Picture 4" descr="Rodin_Thin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0346" y="2716898"/>
            <a:ext cx="1905000" cy="2371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5439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and Peace of Mind</a:t>
            </a:r>
            <a:endParaRPr lang="en-US" dirty="0"/>
          </a:p>
        </p:txBody>
      </p:sp>
      <p:sp>
        <p:nvSpPr>
          <p:cNvPr id="4" name="Slide Number Placeholder 3"/>
          <p:cNvSpPr>
            <a:spLocks noGrp="1"/>
          </p:cNvSpPr>
          <p:nvPr>
            <p:ph type="sldNum" sz="quarter" idx="4294967295"/>
          </p:nvPr>
        </p:nvSpPr>
        <p:spPr/>
        <p:txBody>
          <a:bodyPr/>
          <a:lstStyle/>
          <a:p>
            <a:fld id="{74438B1A-AF1B-4C8B-993E-1BADE62A2451}" type="slidenum">
              <a:rPr lang="en-US" smtClean="0">
                <a:solidFill>
                  <a:srgbClr val="FFFFFF">
                    <a:lumMod val="65000"/>
                  </a:srgbClr>
                </a:solidFill>
              </a:rPr>
              <a:pPr/>
              <a:t>19</a:t>
            </a:fld>
            <a:endParaRPr lang="en-US" dirty="0">
              <a:solidFill>
                <a:srgbClr val="FFFFFF">
                  <a:lumMod val="65000"/>
                </a:srgbClr>
              </a:solidFill>
            </a:endParaRPr>
          </a:p>
        </p:txBody>
      </p:sp>
      <p:sp>
        <p:nvSpPr>
          <p:cNvPr id="8" name="Rectangle 2"/>
          <p:cNvSpPr txBox="1">
            <a:spLocks noChangeArrowheads="1"/>
          </p:cNvSpPr>
          <p:nvPr/>
        </p:nvSpPr>
        <p:spPr bwMode="auto">
          <a:xfrm>
            <a:off x="543067" y="1601391"/>
            <a:ext cx="5372100" cy="3221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90000"/>
              </a:lnSpc>
              <a:spcBef>
                <a:spcPct val="70000"/>
              </a:spcBef>
              <a:tabLst>
                <a:tab pos="473869" algn="l"/>
              </a:tabLst>
              <a:defRPr/>
            </a:pPr>
            <a:r>
              <a:rPr lang="en-US" sz="2100" kern="0" dirty="0">
                <a:solidFill>
                  <a:srgbClr val="000000"/>
                </a:solidFill>
              </a:rPr>
              <a:t>Technical Training</a:t>
            </a:r>
          </a:p>
          <a:p>
            <a:pPr>
              <a:lnSpc>
                <a:spcPct val="90000"/>
              </a:lnSpc>
              <a:spcBef>
                <a:spcPct val="70000"/>
              </a:spcBef>
              <a:tabLst>
                <a:tab pos="473869" algn="l"/>
              </a:tabLst>
              <a:defRPr/>
            </a:pPr>
            <a:r>
              <a:rPr lang="en-US" sz="2100" kern="0" dirty="0">
                <a:solidFill>
                  <a:srgbClr val="000000"/>
                </a:solidFill>
              </a:rPr>
              <a:t>Safety Related Training</a:t>
            </a:r>
          </a:p>
          <a:p>
            <a:pPr>
              <a:lnSpc>
                <a:spcPct val="90000"/>
              </a:lnSpc>
              <a:spcBef>
                <a:spcPct val="70000"/>
              </a:spcBef>
              <a:tabLst>
                <a:tab pos="473869" algn="l"/>
              </a:tabLst>
              <a:defRPr/>
            </a:pPr>
            <a:r>
              <a:rPr lang="en-US" sz="2100" kern="0" dirty="0">
                <a:solidFill>
                  <a:srgbClr val="000000"/>
                </a:solidFill>
              </a:rPr>
              <a:t>Document in My AMT </a:t>
            </a:r>
          </a:p>
          <a:p>
            <a:pPr marL="0" indent="0">
              <a:lnSpc>
                <a:spcPct val="90000"/>
              </a:lnSpc>
              <a:spcBef>
                <a:spcPct val="70000"/>
              </a:spcBef>
              <a:buNone/>
              <a:tabLst>
                <a:tab pos="473869" algn="l"/>
              </a:tabLst>
              <a:defRPr/>
            </a:pPr>
            <a:endParaRPr lang="en-US" sz="2100" kern="0" dirty="0">
              <a:solidFill>
                <a:srgbClr val="000000"/>
              </a:solidFill>
            </a:endParaRPr>
          </a:p>
          <a:p>
            <a:pPr marL="0" indent="0">
              <a:lnSpc>
                <a:spcPct val="90000"/>
              </a:lnSpc>
              <a:spcBef>
                <a:spcPct val="70000"/>
              </a:spcBef>
              <a:buNone/>
              <a:tabLst>
                <a:tab pos="473869" algn="l"/>
              </a:tabLst>
              <a:defRPr/>
            </a:pPr>
            <a:r>
              <a:rPr lang="en-US" sz="2100" kern="0" dirty="0">
                <a:solidFill>
                  <a:srgbClr val="000000"/>
                </a:solidFill>
              </a:rPr>
              <a:t>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475" y="2574727"/>
            <a:ext cx="3329654" cy="19669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Grp="1" noChangeAspect="1" noChangeArrowheads="1"/>
          </p:cNvPicPr>
          <p:nvPr>
            <p:ph idx="1"/>
          </p:nvPr>
        </p:nvPicPr>
        <p:blipFill>
          <a:blip r:embed="rId4" cstate="email">
            <a:extLst>
              <a:ext uri="{28A0092B-C50C-407E-A947-70E740481C1C}">
                <a14:useLocalDpi xmlns:a14="http://schemas.microsoft.com/office/drawing/2010/main" val="0"/>
              </a:ext>
            </a:extLst>
          </a:blip>
          <a:srcRect/>
          <a:stretch>
            <a:fillRect/>
          </a:stretch>
        </p:blipFill>
        <p:spPr bwMode="auto">
          <a:xfrm>
            <a:off x="1225202" y="3156334"/>
            <a:ext cx="2228850" cy="17989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51358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ea typeface="ＭＳ Ｐゴシック" pitchFamily="34" charset="-128"/>
              </a:rPr>
              <a:t>Welcome</a:t>
            </a:r>
            <a:endParaRPr lang="en-US" sz="4000" dirty="0"/>
          </a:p>
        </p:txBody>
      </p:sp>
      <p:sp>
        <p:nvSpPr>
          <p:cNvPr id="6" name="Content Placeholder 2"/>
          <p:cNvSpPr>
            <a:spLocks noGrp="1"/>
          </p:cNvSpPr>
          <p:nvPr>
            <p:ph idx="1"/>
          </p:nvPr>
        </p:nvSpPr>
        <p:spPr>
          <a:xfrm>
            <a:off x="505952" y="1065797"/>
            <a:ext cx="8050213" cy="4391025"/>
          </a:xfrm>
        </p:spPr>
        <p:txBody>
          <a:bodyPr/>
          <a:lstStyle/>
          <a:p>
            <a:r>
              <a:rPr lang="en-US" sz="2400" dirty="0">
                <a:ea typeface="ＭＳ Ｐゴシック" pitchFamily="34" charset="-128"/>
              </a:rPr>
              <a:t>Exits</a:t>
            </a:r>
          </a:p>
          <a:p>
            <a:r>
              <a:rPr lang="en-US" sz="2400" dirty="0">
                <a:ea typeface="ＭＳ Ｐゴシック" pitchFamily="34" charset="-128"/>
              </a:rPr>
              <a:t>Restrooms</a:t>
            </a:r>
          </a:p>
          <a:p>
            <a:r>
              <a:rPr lang="en-US" sz="2400" dirty="0">
                <a:ea typeface="ＭＳ Ｐゴシック" pitchFamily="34" charset="-128"/>
              </a:rPr>
              <a:t>Emergency Evacuation</a:t>
            </a:r>
          </a:p>
          <a:p>
            <a:r>
              <a:rPr lang="en-US" sz="2400" dirty="0">
                <a:ea typeface="ＭＳ Ｐゴシック" pitchFamily="34" charset="-128"/>
              </a:rPr>
              <a:t>Breaks </a:t>
            </a:r>
          </a:p>
          <a:p>
            <a:r>
              <a:rPr lang="en-US" sz="2400" dirty="0">
                <a:ea typeface="ＭＳ Ｐゴシック" pitchFamily="34" charset="-128"/>
              </a:rPr>
              <a:t>Sponsor Acknowledgment</a:t>
            </a:r>
          </a:p>
          <a:p>
            <a:r>
              <a:rPr lang="en-US" sz="2400" dirty="0">
                <a:ea typeface="ＭＳ Ｐゴシック" pitchFamily="34" charset="-128"/>
              </a:rPr>
              <a:t>Other information</a:t>
            </a:r>
          </a:p>
          <a:p>
            <a:endParaRPr lang="en-US" dirty="0">
              <a:ea typeface="ＭＳ Ｐゴシック" pitchFamily="34" charset="-128"/>
            </a:endParaRPr>
          </a:p>
          <a:p>
            <a:endParaRPr lang="en-US" dirty="0">
              <a:ea typeface="ＭＳ Ｐゴシック" pitchFamily="34" charset="-128"/>
            </a:endParaRPr>
          </a:p>
        </p:txBody>
      </p:sp>
      <p:grpSp>
        <p:nvGrpSpPr>
          <p:cNvPr id="5" name="Group 4"/>
          <p:cNvGrpSpPr/>
          <p:nvPr/>
        </p:nvGrpSpPr>
        <p:grpSpPr>
          <a:xfrm>
            <a:off x="5275339" y="2462103"/>
            <a:ext cx="3466806" cy="2867218"/>
            <a:chOff x="6837353" y="2158410"/>
            <a:chExt cx="5177733" cy="4191780"/>
          </a:xfrm>
        </p:grpSpPr>
        <p:pic>
          <p:nvPicPr>
            <p:cNvPr id="7" name="DA40435A-344D-4FC2-9E65-482510AA9235" descr="2D5DBBC8-94E1-4F4B-B5EF-F45345C9D166@fios-rou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8372135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Proficiency and Peace of Mind</a:t>
            </a:r>
          </a:p>
        </p:txBody>
      </p:sp>
      <p:pic>
        <p:nvPicPr>
          <p:cNvPr id="5" name="Picture 1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958760" y="1869195"/>
            <a:ext cx="2440042" cy="28290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9"/>
          <p:cNvPicPr>
            <a:picLocks noGrp="1" noChangeAspect="1" noChangeArrowheads="1"/>
          </p:cNvPicPr>
          <p:nvPr>
            <p:ph idx="1"/>
          </p:nvPr>
        </p:nvPicPr>
        <p:blipFill>
          <a:blip r:embed="rId4" cstate="email">
            <a:extLst>
              <a:ext uri="{28A0092B-C50C-407E-A947-70E740481C1C}">
                <a14:useLocalDpi xmlns:a14="http://schemas.microsoft.com/office/drawing/2010/main" val="0"/>
              </a:ext>
            </a:extLst>
          </a:blip>
          <a:srcRect/>
          <a:stretch>
            <a:fillRect/>
          </a:stretch>
        </p:blipFill>
        <p:spPr>
          <a:xfrm>
            <a:off x="1389802" y="3283742"/>
            <a:ext cx="2290994" cy="1720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Rectangle 2"/>
          <p:cNvSpPr txBox="1">
            <a:spLocks noChangeArrowheads="1"/>
          </p:cNvSpPr>
          <p:nvPr/>
        </p:nvSpPr>
        <p:spPr bwMode="auto">
          <a:xfrm>
            <a:off x="428626" y="1245593"/>
            <a:ext cx="5421215" cy="1570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90000"/>
              </a:lnSpc>
              <a:spcBef>
                <a:spcPct val="70000"/>
              </a:spcBef>
              <a:tabLst>
                <a:tab pos="473869" algn="l"/>
              </a:tabLst>
              <a:defRPr/>
            </a:pPr>
            <a:r>
              <a:rPr lang="en-US" sz="2100" kern="0" dirty="0"/>
              <a:t>Fly regularly with your CFI</a:t>
            </a:r>
          </a:p>
          <a:p>
            <a:pPr>
              <a:lnSpc>
                <a:spcPct val="90000"/>
              </a:lnSpc>
              <a:spcBef>
                <a:spcPct val="70000"/>
              </a:spcBef>
              <a:tabLst>
                <a:tab pos="473869" algn="l"/>
              </a:tabLst>
              <a:defRPr/>
            </a:pPr>
            <a:r>
              <a:rPr lang="en-US" sz="2100" kern="0" dirty="0"/>
              <a:t>Perfect Practice</a:t>
            </a:r>
          </a:p>
          <a:p>
            <a:pPr>
              <a:lnSpc>
                <a:spcPct val="90000"/>
              </a:lnSpc>
              <a:spcBef>
                <a:spcPct val="70000"/>
              </a:spcBef>
              <a:tabLst>
                <a:tab pos="473869" algn="l"/>
              </a:tabLst>
              <a:defRPr/>
            </a:pPr>
            <a:r>
              <a:rPr lang="en-US" sz="2100" kern="0" dirty="0"/>
              <a:t>Document in WINGS</a:t>
            </a:r>
          </a:p>
          <a:p>
            <a:pPr marL="0" indent="0">
              <a:lnSpc>
                <a:spcPct val="90000"/>
              </a:lnSpc>
              <a:spcBef>
                <a:spcPct val="70000"/>
              </a:spcBef>
              <a:buNone/>
              <a:tabLst>
                <a:tab pos="473869" algn="l"/>
              </a:tabLst>
              <a:defRPr/>
            </a:pPr>
            <a:endParaRPr lang="en-US" sz="2100" kern="0" dirty="0"/>
          </a:p>
          <a:p>
            <a:pPr marL="0" indent="0">
              <a:lnSpc>
                <a:spcPct val="90000"/>
              </a:lnSpc>
              <a:spcBef>
                <a:spcPct val="70000"/>
              </a:spcBef>
              <a:buNone/>
              <a:tabLst>
                <a:tab pos="473869" algn="l"/>
              </a:tabLst>
              <a:defRPr/>
            </a:pPr>
            <a:r>
              <a:rPr lang="en-US" sz="2100" kern="0" dirty="0"/>
              <a:t>	</a:t>
            </a:r>
          </a:p>
        </p:txBody>
      </p:sp>
    </p:spTree>
    <p:extLst>
      <p:ext uri="{BB962C8B-B14F-4D97-AF65-F5344CB8AC3E}">
        <p14:creationId xmlns:p14="http://schemas.microsoft.com/office/powerpoint/2010/main" val="14153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Thank you for attending</a:t>
            </a:r>
            <a:r>
              <a:rPr lang="en-US" dirty="0"/>
              <a:t>	</a:t>
            </a:r>
          </a:p>
        </p:txBody>
      </p:sp>
      <p:sp>
        <p:nvSpPr>
          <p:cNvPr id="3" name="Content Placeholder 2"/>
          <p:cNvSpPr>
            <a:spLocks noGrp="1"/>
          </p:cNvSpPr>
          <p:nvPr>
            <p:ph idx="1"/>
          </p:nvPr>
        </p:nvSpPr>
        <p:spPr>
          <a:xfrm>
            <a:off x="428625" y="1644093"/>
            <a:ext cx="6037660" cy="3293269"/>
          </a:xfrm>
        </p:spPr>
        <p:txBody>
          <a:bodyPr/>
          <a:lstStyle/>
          <a:p>
            <a:r>
              <a:rPr lang="en-US" dirty="0"/>
              <a:t>You are vital members of our GA safety community</a:t>
            </a:r>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21563" y="3636813"/>
            <a:ext cx="2582624" cy="19382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33505" y="2429706"/>
            <a:ext cx="2138867" cy="16052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41480" y="3636813"/>
            <a:ext cx="3347996" cy="14509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041748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230652" y="472760"/>
            <a:ext cx="3705202" cy="1046559"/>
          </a:xfrm>
        </p:spPr>
        <p:txBody>
          <a:bodyPr/>
          <a:lstStyle/>
          <a:p>
            <a:r>
              <a:rPr lang="en-US" sz="3200" dirty="0"/>
              <a:t>The National FAA Safety Team Presents</a:t>
            </a:r>
          </a:p>
        </p:txBody>
      </p:sp>
      <p:sp>
        <p:nvSpPr>
          <p:cNvPr id="32780" name="Rectangle 12"/>
          <p:cNvSpPr>
            <a:spLocks noGrp="1" noChangeArrowheads="1"/>
          </p:cNvSpPr>
          <p:nvPr>
            <p:ph type="subTitle" idx="1"/>
          </p:nvPr>
        </p:nvSpPr>
        <p:spPr>
          <a:xfrm>
            <a:off x="230652" y="2039247"/>
            <a:ext cx="4108027" cy="1067092"/>
          </a:xfrm>
        </p:spPr>
        <p:txBody>
          <a:bodyPr/>
          <a:lstStyle/>
          <a:p>
            <a:r>
              <a:rPr lang="en-US" dirty="0"/>
              <a:t>Service Bulleting and the Aircraft Owner</a:t>
            </a:r>
            <a:endParaRPr lang="en-US" dirty="0">
              <a:solidFill>
                <a:schemeClr val="tx1"/>
              </a:solidFill>
            </a:endParaRPr>
          </a:p>
        </p:txBody>
      </p:sp>
      <p:sp>
        <p:nvSpPr>
          <p:cNvPr id="32785" name="Text Box 17"/>
          <p:cNvSpPr txBox="1">
            <a:spLocks noChangeArrowheads="1"/>
          </p:cNvSpPr>
          <p:nvPr/>
        </p:nvSpPr>
        <p:spPr bwMode="auto">
          <a:xfrm>
            <a:off x="2535460" y="3415943"/>
            <a:ext cx="259913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t>&lt;Audience&gt;</a:t>
            </a:r>
          </a:p>
        </p:txBody>
      </p:sp>
      <p:sp>
        <p:nvSpPr>
          <p:cNvPr id="32786" name="Text Box 18"/>
          <p:cNvSpPr txBox="1">
            <a:spLocks noChangeArrowheads="1"/>
          </p:cNvSpPr>
          <p:nvPr/>
        </p:nvSpPr>
        <p:spPr bwMode="auto">
          <a:xfrm>
            <a:off x="2525978" y="3700840"/>
            <a:ext cx="259913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t>&lt;Presenter&gt;</a:t>
            </a:r>
          </a:p>
        </p:txBody>
      </p:sp>
      <p:sp>
        <p:nvSpPr>
          <p:cNvPr id="32787" name="Text Box 19"/>
          <p:cNvSpPr txBox="1">
            <a:spLocks noChangeArrowheads="1"/>
          </p:cNvSpPr>
          <p:nvPr/>
        </p:nvSpPr>
        <p:spPr bwMode="auto">
          <a:xfrm>
            <a:off x="2530691" y="3978142"/>
            <a:ext cx="259913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t>&lt; &gt;</a:t>
            </a:r>
          </a:p>
        </p:txBody>
      </p:sp>
      <p:pic>
        <p:nvPicPr>
          <p:cNvPr id="7" name="Picture 6">
            <a:extLst>
              <a:ext uri="{FF2B5EF4-FFF2-40B4-BE49-F238E27FC236}">
                <a16:creationId xmlns:a16="http://schemas.microsoft.com/office/drawing/2014/main" id="{941CC41B-7E37-4788-BED4-465789A11B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258651" y="1685188"/>
            <a:ext cx="3300935" cy="1339506"/>
          </a:xfrm>
          <a:prstGeom prst="rect">
            <a:avLst/>
          </a:prstGeom>
          <a:ln>
            <a:solidFill>
              <a:schemeClr val="accent2">
                <a:lumMod val="75000"/>
              </a:schemeClr>
            </a:solidFill>
          </a:ln>
        </p:spPr>
      </p:pic>
      <p:pic>
        <p:nvPicPr>
          <p:cNvPr id="8" name="Picture 2" descr="C:\Users\GARYJK~1\AppData\Local\Temp\SNAGHTML8275c4.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01826" y="2635020"/>
            <a:ext cx="3338429" cy="20737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265A509-0A22-411E-9277-D8F4A5BE1C8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353507" y="3215476"/>
            <a:ext cx="3297390" cy="1952823"/>
          </a:xfrm>
          <a:prstGeom prst="rect">
            <a:avLst/>
          </a:prstGeom>
          <a:ln>
            <a:solidFill>
              <a:srgbClr val="FF0000"/>
            </a:solidFill>
          </a:ln>
        </p:spPr>
      </p:pic>
      <p:pic>
        <p:nvPicPr>
          <p:cNvPr id="10" name="Picture 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399175" y="3641997"/>
            <a:ext cx="3285115" cy="2106758"/>
          </a:xfrm>
          <a:prstGeom prst="rect">
            <a:avLst/>
          </a:prstGeom>
        </p:spPr>
      </p:pic>
      <p:pic>
        <p:nvPicPr>
          <p:cNvPr id="11" name="Picture 4" descr="C:\Users\GARYJK~1\AppData\Local\Temp\SNAGHTML8874fb.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506282" y="4274776"/>
            <a:ext cx="3223676" cy="1998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34951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8F298-5673-45A0-9A63-A0B404005318}"/>
              </a:ext>
            </a:extLst>
          </p:cNvPr>
          <p:cNvSpPr>
            <a:spLocks noGrp="1"/>
          </p:cNvSpPr>
          <p:nvPr>
            <p:ph type="title"/>
          </p:nvPr>
        </p:nvSpPr>
        <p:spPr>
          <a:xfrm>
            <a:off x="428626" y="344488"/>
            <a:ext cx="8472488" cy="609600"/>
          </a:xfrm>
        </p:spPr>
        <p:txBody>
          <a:bodyPr wrap="square" anchor="ctr">
            <a:noAutofit/>
          </a:bodyPr>
          <a:lstStyle/>
          <a:p>
            <a:r>
              <a:rPr lang="en-US" sz="4000" dirty="0"/>
              <a:t>Are Service Bulletins Mandatory?</a:t>
            </a:r>
          </a:p>
        </p:txBody>
      </p:sp>
      <p:sp>
        <p:nvSpPr>
          <p:cNvPr id="10" name="Content Placeholder 2">
            <a:extLst>
              <a:ext uri="{FF2B5EF4-FFF2-40B4-BE49-F238E27FC236}">
                <a16:creationId xmlns:a16="http://schemas.microsoft.com/office/drawing/2014/main" id="{B6DABC1F-0611-418A-9FA7-D6EBB39AA07F}"/>
              </a:ext>
            </a:extLst>
          </p:cNvPr>
          <p:cNvSpPr>
            <a:spLocks noGrp="1"/>
          </p:cNvSpPr>
          <p:nvPr>
            <p:ph sz="half" idx="1"/>
          </p:nvPr>
        </p:nvSpPr>
        <p:spPr>
          <a:xfrm>
            <a:off x="457201" y="1508127"/>
            <a:ext cx="4100512" cy="4391025"/>
          </a:xfrm>
        </p:spPr>
        <p:txBody>
          <a:bodyPr/>
          <a:lstStyle/>
          <a:p>
            <a:pPr marL="0" indent="0">
              <a:buNone/>
            </a:pPr>
            <a:r>
              <a:rPr lang="en-US" sz="2400" dirty="0"/>
              <a:t>Maybe yes…Maybe No</a:t>
            </a:r>
          </a:p>
          <a:p>
            <a:pPr marL="0" indent="0">
              <a:buNone/>
            </a:pPr>
            <a:endParaRPr lang="en-US" sz="2400" dirty="0"/>
          </a:p>
          <a:p>
            <a:pPr marL="0" indent="0">
              <a:buNone/>
            </a:pPr>
            <a:endParaRPr lang="en-US" sz="2400" dirty="0"/>
          </a:p>
          <a:p>
            <a:pPr marL="0" indent="0">
              <a:buNone/>
            </a:pPr>
            <a:r>
              <a:rPr lang="en-US" sz="2400" dirty="0"/>
              <a:t>To quote a very wise man,</a:t>
            </a:r>
          </a:p>
          <a:p>
            <a:pPr marL="0" indent="0">
              <a:buNone/>
            </a:pPr>
            <a:endParaRPr lang="en-US" sz="2400" dirty="0"/>
          </a:p>
          <a:p>
            <a:pPr marL="0" indent="0">
              <a:buNone/>
            </a:pPr>
            <a:r>
              <a:rPr lang="en-US" sz="3600" dirty="0"/>
              <a:t>“It Depends”</a:t>
            </a:r>
          </a:p>
          <a:p>
            <a:pPr algn="r">
              <a:buFont typeface="Arial" panose="020B0604020202020204" pitchFamily="34" charset="0"/>
              <a:buChar char="–"/>
            </a:pPr>
            <a:r>
              <a:rPr lang="en-US" sz="2400" dirty="0"/>
              <a:t>Socrates</a:t>
            </a:r>
          </a:p>
          <a:p>
            <a:pPr marL="0" indent="0">
              <a:buNone/>
            </a:pPr>
            <a:endParaRPr lang="en-US" dirty="0"/>
          </a:p>
        </p:txBody>
      </p:sp>
      <p:pic>
        <p:nvPicPr>
          <p:cNvPr id="8" name="Content Placeholder 7" descr="A statue in front of a building&#10;&#10;Description automatically generated">
            <a:extLst>
              <a:ext uri="{FF2B5EF4-FFF2-40B4-BE49-F238E27FC236}">
                <a16:creationId xmlns:a16="http://schemas.microsoft.com/office/drawing/2014/main" id="{B9A1C88C-EF16-4C04-80EA-F61031B40CD1}"/>
              </a:ext>
            </a:extLst>
          </p:cNvPr>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4989974" y="1472846"/>
            <a:ext cx="3111408" cy="2074271"/>
          </a:xfrm>
          <a:prstGeom prst="rect">
            <a:avLst/>
          </a:prstGeom>
          <a:ln>
            <a:noFill/>
          </a:ln>
          <a:effectLst>
            <a:outerShdw blurRad="292100" dist="139700" dir="2700000" algn="tl" rotWithShape="0">
              <a:srgbClr val="333333">
                <a:alpha val="65000"/>
              </a:srgbClr>
            </a:outerShdw>
          </a:effectLst>
        </p:spPr>
      </p:pic>
      <p:pic>
        <p:nvPicPr>
          <p:cNvPr id="4" name="Picture 3" descr="A picture containing sitting, table&#10;&#10;Description automatically generated">
            <a:extLst>
              <a:ext uri="{FF2B5EF4-FFF2-40B4-BE49-F238E27FC236}">
                <a16:creationId xmlns:a16="http://schemas.microsoft.com/office/drawing/2014/main" id="{54CC70E4-AB09-4EF6-892D-5FA23A5F8B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5392" y="4066477"/>
            <a:ext cx="2074271" cy="1659925"/>
          </a:xfrm>
          <a:prstGeom prst="rect">
            <a:avLst/>
          </a:prstGeom>
          <a:ln>
            <a:noFill/>
          </a:ln>
          <a:effectLst>
            <a:outerShdw blurRad="292100" dist="139700" dir="2700000" algn="tl" rotWithShape="0">
              <a:srgbClr val="333333">
                <a:alpha val="65000"/>
              </a:srgbClr>
            </a:outerShdw>
          </a:effectLst>
        </p:spPr>
      </p:pic>
      <p:pic>
        <p:nvPicPr>
          <p:cNvPr id="6" name="Picture 5" descr="A picture containing scale, device, light, lit&#10;&#10;Description automatically generated">
            <a:extLst>
              <a:ext uri="{FF2B5EF4-FFF2-40B4-BE49-F238E27FC236}">
                <a16:creationId xmlns:a16="http://schemas.microsoft.com/office/drawing/2014/main" id="{A3A82376-487A-4A55-ACDA-6CF66CA66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2528" y="2303109"/>
            <a:ext cx="2074272" cy="20742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16509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84C6-2791-4160-8BC3-C19E62EC7856}"/>
              </a:ext>
            </a:extLst>
          </p:cNvPr>
          <p:cNvSpPr>
            <a:spLocks noGrp="1"/>
          </p:cNvSpPr>
          <p:nvPr>
            <p:ph type="title"/>
          </p:nvPr>
        </p:nvSpPr>
        <p:spPr/>
        <p:txBody>
          <a:bodyPr/>
          <a:lstStyle/>
          <a:p>
            <a:r>
              <a:rPr lang="en-US" sz="4000" dirty="0"/>
              <a:t>Cessna T337</a:t>
            </a:r>
          </a:p>
        </p:txBody>
      </p:sp>
      <p:pic>
        <p:nvPicPr>
          <p:cNvPr id="3" name="Picture 2">
            <a:extLst>
              <a:ext uri="{FF2B5EF4-FFF2-40B4-BE49-F238E27FC236}">
                <a16:creationId xmlns:a16="http://schemas.microsoft.com/office/drawing/2014/main" id="{4730A0AD-DA14-4B01-9DC0-953D0BC88E2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72000" y="2485934"/>
            <a:ext cx="3713681" cy="278997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E2723622-33AF-4FEA-97B4-D2370E0A8BB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19220" y="1477044"/>
            <a:ext cx="3726303" cy="27899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957852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064E6-D83D-4A08-B795-D19DE4769152}"/>
              </a:ext>
            </a:extLst>
          </p:cNvPr>
          <p:cNvSpPr>
            <a:spLocks noGrp="1"/>
          </p:cNvSpPr>
          <p:nvPr>
            <p:ph type="title"/>
          </p:nvPr>
        </p:nvSpPr>
        <p:spPr/>
        <p:txBody>
          <a:bodyPr/>
          <a:lstStyle/>
          <a:p>
            <a:r>
              <a:rPr lang="en-US" sz="4000" dirty="0"/>
              <a:t>Piper PA28</a:t>
            </a:r>
          </a:p>
        </p:txBody>
      </p:sp>
      <p:pic>
        <p:nvPicPr>
          <p:cNvPr id="4" name="Picture 3">
            <a:extLst>
              <a:ext uri="{FF2B5EF4-FFF2-40B4-BE49-F238E27FC236}">
                <a16:creationId xmlns:a16="http://schemas.microsoft.com/office/drawing/2014/main" id="{B828326B-0624-48AA-A315-BD4528AAB4E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8626" y="1087610"/>
            <a:ext cx="4846320" cy="326648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Picture 4">
            <a:extLst>
              <a:ext uri="{FF2B5EF4-FFF2-40B4-BE49-F238E27FC236}">
                <a16:creationId xmlns:a16="http://schemas.microsoft.com/office/drawing/2014/main" id="{BE23C65C-6CFD-430B-83BE-1E604ABB5D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1287" y="2548740"/>
            <a:ext cx="4037886" cy="301202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1083372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DE930-ADAF-4518-BF73-7C0421D5A71E}"/>
              </a:ext>
            </a:extLst>
          </p:cNvPr>
          <p:cNvSpPr>
            <a:spLocks noGrp="1"/>
          </p:cNvSpPr>
          <p:nvPr>
            <p:ph type="title"/>
          </p:nvPr>
        </p:nvSpPr>
        <p:spPr/>
        <p:txBody>
          <a:bodyPr/>
          <a:lstStyle/>
          <a:p>
            <a:r>
              <a:rPr lang="en-US" sz="4000" dirty="0"/>
              <a:t>Eagle DW1 Ag Aircraft</a:t>
            </a:r>
          </a:p>
        </p:txBody>
      </p:sp>
      <p:sp>
        <p:nvSpPr>
          <p:cNvPr id="4" name="Slide Number Placeholder 3">
            <a:extLst>
              <a:ext uri="{FF2B5EF4-FFF2-40B4-BE49-F238E27FC236}">
                <a16:creationId xmlns:a16="http://schemas.microsoft.com/office/drawing/2014/main" id="{8729CE0A-4A83-4327-A5EA-7C3FF5789DCB}"/>
              </a:ext>
            </a:extLst>
          </p:cNvPr>
          <p:cNvSpPr>
            <a:spLocks noGrp="1"/>
          </p:cNvSpPr>
          <p:nvPr>
            <p:ph type="sldNum" sz="quarter" idx="4"/>
          </p:nvPr>
        </p:nvSpPr>
        <p:spPr bwMode="auto">
          <a:xfrm>
            <a:off x="7454899" y="6248400"/>
            <a:ext cx="110126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4438B1A-AF1B-4C8B-993E-1BADE62A2451}" type="slidenum">
              <a:rPr lang="en-US" smtClean="0"/>
              <a:pPr/>
              <a:t>6</a:t>
            </a:fld>
            <a:endParaRPr lang="en-US" dirty="0"/>
          </a:p>
        </p:txBody>
      </p:sp>
      <p:pic>
        <p:nvPicPr>
          <p:cNvPr id="5" name="Picture 4">
            <a:extLst>
              <a:ext uri="{FF2B5EF4-FFF2-40B4-BE49-F238E27FC236}">
                <a16:creationId xmlns:a16="http://schemas.microsoft.com/office/drawing/2014/main" id="{C63187D4-B4E7-49BA-8684-3FA7BC87BE1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7836" y="1181080"/>
            <a:ext cx="4143375" cy="312423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E2B864CA-4D5A-405B-A32E-95F1B521E56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987553" y="2743199"/>
            <a:ext cx="3568611" cy="2672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38801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73BD705-61EB-4683-A9AE-E6633FBB260C}"/>
              </a:ext>
            </a:extLst>
          </p:cNvPr>
          <p:cNvSpPr/>
          <p:nvPr/>
        </p:nvSpPr>
        <p:spPr bwMode="auto">
          <a:xfrm>
            <a:off x="428626" y="983905"/>
            <a:ext cx="8286748" cy="4780790"/>
          </a:xfrm>
          <a:prstGeom prst="rect">
            <a:avLst/>
          </a:prstGeom>
          <a:solidFill>
            <a:srgbClr val="1D2F68"/>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2" name="Title 1">
            <a:extLst>
              <a:ext uri="{FF2B5EF4-FFF2-40B4-BE49-F238E27FC236}">
                <a16:creationId xmlns:a16="http://schemas.microsoft.com/office/drawing/2014/main" id="{CB216AD5-FDEA-4DFF-8A2E-C9A023C3E3D0}"/>
              </a:ext>
            </a:extLst>
          </p:cNvPr>
          <p:cNvSpPr>
            <a:spLocks noGrp="1"/>
          </p:cNvSpPr>
          <p:nvPr>
            <p:ph type="title"/>
          </p:nvPr>
        </p:nvSpPr>
        <p:spPr/>
        <p:txBody>
          <a:bodyPr/>
          <a:lstStyle/>
          <a:p>
            <a:r>
              <a:rPr lang="en-US" sz="4000" dirty="0"/>
              <a:t>Availability of Guidance</a:t>
            </a:r>
          </a:p>
        </p:txBody>
      </p:sp>
      <p:pic>
        <p:nvPicPr>
          <p:cNvPr id="7" name="Picture 6" descr="A screenshot of a social media post&#10;&#10;Description automatically generated">
            <a:extLst>
              <a:ext uri="{FF2B5EF4-FFF2-40B4-BE49-F238E27FC236}">
                <a16:creationId xmlns:a16="http://schemas.microsoft.com/office/drawing/2014/main" id="{B1D54E13-2143-4B32-BEB0-C2F8B46CA0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91361" y="1026723"/>
            <a:ext cx="3622876" cy="2660897"/>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29EEEB3C-B36D-4851-9A3F-79E4BCFA18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61585" y="1663628"/>
            <a:ext cx="5138634" cy="2660896"/>
          </a:xfrm>
          <a:prstGeom prst="rect">
            <a:avLst/>
          </a:prstGeom>
        </p:spPr>
      </p:pic>
      <p:pic>
        <p:nvPicPr>
          <p:cNvPr id="11" name="Picture 10" descr="A screenshot of a social media post&#10;&#10;Description automatically generated">
            <a:extLst>
              <a:ext uri="{FF2B5EF4-FFF2-40B4-BE49-F238E27FC236}">
                <a16:creationId xmlns:a16="http://schemas.microsoft.com/office/drawing/2014/main" id="{CF72F928-6DB0-4FE9-9473-E0D5DD90F4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760226" y="2425561"/>
            <a:ext cx="3622876" cy="3127351"/>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6B05BE04-377B-4CB0-9C5E-88B12F5AAB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788923" y="2892016"/>
            <a:ext cx="4786557" cy="2842862"/>
          </a:xfrm>
          <a:prstGeom prst="rect">
            <a:avLst/>
          </a:prstGeom>
        </p:spPr>
      </p:pic>
    </p:spTree>
    <p:extLst>
      <p:ext uri="{BB962C8B-B14F-4D97-AF65-F5344CB8AC3E}">
        <p14:creationId xmlns:p14="http://schemas.microsoft.com/office/powerpoint/2010/main" val="9557990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41CC41B-7E37-4788-BED4-465789A11BA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0160" y="1320595"/>
            <a:ext cx="4689406" cy="1816683"/>
          </a:xfrm>
          <a:prstGeom prst="rect">
            <a:avLst/>
          </a:prstGeom>
          <a:ln>
            <a:solidFill>
              <a:schemeClr val="accent2">
                <a:lumMod val="75000"/>
              </a:schemeClr>
            </a:solidFill>
          </a:ln>
        </p:spPr>
      </p:pic>
      <p:sp>
        <p:nvSpPr>
          <p:cNvPr id="2" name="Title 1">
            <a:extLst>
              <a:ext uri="{FF2B5EF4-FFF2-40B4-BE49-F238E27FC236}">
                <a16:creationId xmlns:a16="http://schemas.microsoft.com/office/drawing/2014/main" id="{9E9DD144-AF84-42B4-9D51-349060E84ACF}"/>
              </a:ext>
            </a:extLst>
          </p:cNvPr>
          <p:cNvSpPr>
            <a:spLocks noGrp="1"/>
          </p:cNvSpPr>
          <p:nvPr>
            <p:ph type="title"/>
          </p:nvPr>
        </p:nvSpPr>
        <p:spPr/>
        <p:txBody>
          <a:bodyPr/>
          <a:lstStyle/>
          <a:p>
            <a:r>
              <a:rPr lang="en-US" sz="4000" dirty="0"/>
              <a:t>Continental</a:t>
            </a:r>
          </a:p>
        </p:txBody>
      </p:sp>
      <p:pic>
        <p:nvPicPr>
          <p:cNvPr id="7" name="Picture 6">
            <a:extLst>
              <a:ext uri="{FF2B5EF4-FFF2-40B4-BE49-F238E27FC236}">
                <a16:creationId xmlns:a16="http://schemas.microsoft.com/office/drawing/2014/main" id="{B1D6AE6A-BE32-4DEA-824C-99AA2CE2E3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624863" y="2372981"/>
            <a:ext cx="3317093" cy="1677407"/>
          </a:xfrm>
          <a:prstGeom prst="rect">
            <a:avLst/>
          </a:prstGeom>
          <a:ln>
            <a:solidFill>
              <a:srgbClr val="FF0000"/>
            </a:solidFill>
          </a:ln>
        </p:spPr>
      </p:pic>
      <p:pic>
        <p:nvPicPr>
          <p:cNvPr id="12" name="Picture 11">
            <a:extLst>
              <a:ext uri="{FF2B5EF4-FFF2-40B4-BE49-F238E27FC236}">
                <a16:creationId xmlns:a16="http://schemas.microsoft.com/office/drawing/2014/main" id="{4265A509-0A22-411E-9277-D8F4A5BE1C8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184625" y="3311387"/>
            <a:ext cx="3297390" cy="1952823"/>
          </a:xfrm>
          <a:prstGeom prst="rect">
            <a:avLst/>
          </a:prstGeom>
          <a:ln>
            <a:solidFill>
              <a:srgbClr val="FF0000"/>
            </a:solidFill>
          </a:ln>
        </p:spPr>
      </p:pic>
      <p:sp>
        <p:nvSpPr>
          <p:cNvPr id="13" name="TextBox 12">
            <a:extLst>
              <a:ext uri="{FF2B5EF4-FFF2-40B4-BE49-F238E27FC236}">
                <a16:creationId xmlns:a16="http://schemas.microsoft.com/office/drawing/2014/main" id="{346A4E05-5895-463A-967F-1EC1F26F0009}"/>
              </a:ext>
            </a:extLst>
          </p:cNvPr>
          <p:cNvSpPr txBox="1"/>
          <p:nvPr/>
        </p:nvSpPr>
        <p:spPr bwMode="auto">
          <a:xfrm>
            <a:off x="0" y="5363817"/>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dirty="0">
                <a:solidFill>
                  <a:srgbClr val="1D2F68"/>
                </a:solidFill>
                <a:hlinkClick r:id="rId6"/>
              </a:rPr>
              <a:t>http://www.continental.aero/support/service-bulletins.aspx</a:t>
            </a:r>
            <a:r>
              <a:rPr lang="en-US" dirty="0">
                <a:solidFill>
                  <a:srgbClr val="1D2F68"/>
                </a:solidFill>
              </a:rPr>
              <a:t> </a:t>
            </a:r>
            <a:endParaRPr lang="en-US" sz="1800" b="1" dirty="0">
              <a:solidFill>
                <a:srgbClr val="1D2F68"/>
              </a:solidFill>
            </a:endParaRPr>
          </a:p>
        </p:txBody>
      </p:sp>
    </p:spTree>
    <p:extLst>
      <p:ext uri="{BB962C8B-B14F-4D97-AF65-F5344CB8AC3E}">
        <p14:creationId xmlns:p14="http://schemas.microsoft.com/office/powerpoint/2010/main" val="28089134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GARYJK~1\AppData\Local\Temp\SNAGHTML914a8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6" y="1077297"/>
            <a:ext cx="4533900" cy="34385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99E63BC-CB8E-4637-8D36-A0BF81703DFE}"/>
              </a:ext>
            </a:extLst>
          </p:cNvPr>
          <p:cNvSpPr>
            <a:spLocks noGrp="1"/>
          </p:cNvSpPr>
          <p:nvPr>
            <p:ph type="title"/>
          </p:nvPr>
        </p:nvSpPr>
        <p:spPr/>
        <p:txBody>
          <a:bodyPr/>
          <a:lstStyle/>
          <a:p>
            <a:r>
              <a:rPr lang="en-US" sz="4000" dirty="0"/>
              <a:t>Lycoming</a:t>
            </a:r>
          </a:p>
        </p:txBody>
      </p:sp>
      <p:sp>
        <p:nvSpPr>
          <p:cNvPr id="6" name="TextBox 5">
            <a:extLst>
              <a:ext uri="{FF2B5EF4-FFF2-40B4-BE49-F238E27FC236}">
                <a16:creationId xmlns:a16="http://schemas.microsoft.com/office/drawing/2014/main" id="{538FB889-FCCD-4577-A935-0D8D5C93A0E2}"/>
              </a:ext>
            </a:extLst>
          </p:cNvPr>
          <p:cNvSpPr txBox="1"/>
          <p:nvPr/>
        </p:nvSpPr>
        <p:spPr bwMode="auto">
          <a:xfrm>
            <a:off x="17446" y="5355193"/>
            <a:ext cx="91424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dirty="0">
                <a:solidFill>
                  <a:srgbClr val="1D2F68"/>
                </a:solidFill>
                <a:hlinkClick r:id="rId4"/>
              </a:rPr>
              <a:t>https://www.lycoming.com/contact/knowledge-base/publications</a:t>
            </a:r>
            <a:r>
              <a:rPr lang="en-US" dirty="0">
                <a:solidFill>
                  <a:srgbClr val="1D2F68"/>
                </a:solidFill>
              </a:rPr>
              <a:t> </a:t>
            </a:r>
            <a:endParaRPr lang="en-US" sz="1800" b="1" dirty="0">
              <a:solidFill>
                <a:srgbClr val="1D2F68"/>
              </a:solidFill>
            </a:endParaRPr>
          </a:p>
        </p:txBody>
      </p:sp>
      <p:pic>
        <p:nvPicPr>
          <p:cNvPr id="2052" name="Picture 4" descr="C:\Users\GARYJK~1\AppData\Local\Temp\SNAGHTML9319f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5160" y="2284608"/>
            <a:ext cx="4705350" cy="306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37504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8cf0604ad459b8fbe4c7c6e3c0a7056a">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c41c0327a79c0cd165a16d12bde6f1c8"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5YDFD77UPU3F-311-2596</_dlc_DocId>
    <_dlc_DocIdUrl xmlns="04289566-cf42-4ce7-aa7c-2469c3d4502e">
      <Url>https://avssp.faa.gov/avs/afsfaast/_layouts/15/DocIdRedir.aspx?ID=5YDFD77UPU3F-311-2596</Url>
      <Description>5YDFD77UPU3F-311-2596</Description>
    </_dlc_DocIdUrl>
    <IconOverlay xmlns="http://schemas.microsoft.com/sharepoint/v4" xsi:nil="true"/>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30155C-4504-4102-8F08-54F16B71E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80675E-01F7-49AA-B61E-EE85CFCAD03B}">
  <ds:schemaRefs>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428a51a3-9dcf-4c6f-9a55-61372affcb0a"/>
    <ds:schemaRef ds:uri="http://purl.org/dc/elements/1.1/"/>
    <ds:schemaRef ds:uri="http://www.w3.org/XML/1998/namespace"/>
    <ds:schemaRef ds:uri="http://purl.org/dc/terms/"/>
    <ds:schemaRef ds:uri="04289566-cf42-4ce7-aa7c-2469c3d4502e"/>
    <ds:schemaRef ds:uri="http://schemas.microsoft.com/sharepoint/v4"/>
  </ds:schemaRefs>
</ds:datastoreItem>
</file>

<file path=customXml/itemProps3.xml><?xml version="1.0" encoding="utf-8"?>
<ds:datastoreItem xmlns:ds="http://schemas.openxmlformats.org/officeDocument/2006/customXml" ds:itemID="{EECFCE3C-9F2F-4816-9593-7BD11E6C83F4}">
  <ds:schemaRefs>
    <ds:schemaRef ds:uri="http://schemas.microsoft.com/sharepoint/events"/>
  </ds:schemaRefs>
</ds:datastoreItem>
</file>

<file path=customXml/itemProps4.xml><?xml version="1.0" encoding="utf-8"?>
<ds:datastoreItem xmlns:ds="http://schemas.openxmlformats.org/officeDocument/2006/customXml" ds:itemID="{AB17F8C7-2AEB-4BC2-A828-B2E729EBBA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2659</TotalTime>
  <Words>4570</Words>
  <Application>Microsoft Office PowerPoint</Application>
  <PresentationFormat>On-screen Show (4:3)</PresentationFormat>
  <Paragraphs>267</Paragraphs>
  <Slides>22</Slides>
  <Notes>22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ＭＳ Ｐゴシック</vt:lpstr>
      <vt:lpstr>Arial</vt:lpstr>
      <vt:lpstr>Calibri</vt:lpstr>
      <vt:lpstr>Helvetica Neue Medium</vt:lpstr>
      <vt:lpstr>Times New Roman</vt:lpstr>
      <vt:lpstr>1_Custom Design</vt:lpstr>
      <vt:lpstr>2_Custom Design</vt:lpstr>
      <vt:lpstr>The National FAA Safety Team Presents</vt:lpstr>
      <vt:lpstr>Welcome</vt:lpstr>
      <vt:lpstr>Are Service Bulletins Mandatory?</vt:lpstr>
      <vt:lpstr>Cessna T337</vt:lpstr>
      <vt:lpstr>Piper PA28</vt:lpstr>
      <vt:lpstr>Eagle DW1 Ag Aircraft</vt:lpstr>
      <vt:lpstr>Availability of Guidance</vt:lpstr>
      <vt:lpstr>Continental</vt:lpstr>
      <vt:lpstr>Lycoming</vt:lpstr>
      <vt:lpstr>Rotax</vt:lpstr>
      <vt:lpstr>How Does This Affect Me?  </vt:lpstr>
      <vt:lpstr>How Does This Affect Me?  </vt:lpstr>
      <vt:lpstr>Cessna U206</vt:lpstr>
      <vt:lpstr>Cessna U206</vt:lpstr>
      <vt:lpstr>How Does This Affect Me?  </vt:lpstr>
      <vt:lpstr>PowerPoint Presentation</vt:lpstr>
      <vt:lpstr>Following Service Information  is a Great Idea!</vt:lpstr>
      <vt:lpstr>Questions?</vt:lpstr>
      <vt:lpstr>Training and Peace of Mind</vt:lpstr>
      <vt:lpstr>Proficiency and Peace of Mind</vt:lpstr>
      <vt:lpstr>Thank you for attending </vt:lpstr>
      <vt:lpstr>The National FAA Safety Team Presents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National FAA Safety Team Presents</dc:title>
  <dc:creator>Guy Minor</dc:creator>
  <cp:lastModifiedBy>Tompkins, Craig (FAA)</cp:lastModifiedBy>
  <cp:revision>100</cp:revision>
  <dcterms:created xsi:type="dcterms:W3CDTF">2020-09-28T19:02:36Z</dcterms:created>
  <dcterms:modified xsi:type="dcterms:W3CDTF">2021-08-24T14:39:33Z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df275b23-7036-49e7-b683-99a4aba219e3</vt:lpwstr>
  </property>
</Properties>
</file>