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37"/>
  </p:notesMasterIdLst>
  <p:sldIdLst>
    <p:sldId id="318" r:id="rId6"/>
    <p:sldId id="345" r:id="rId7"/>
    <p:sldId id="353" r:id="rId8"/>
    <p:sldId id="346" r:id="rId9"/>
    <p:sldId id="330" r:id="rId10"/>
    <p:sldId id="270" r:id="rId11"/>
    <p:sldId id="271" r:id="rId12"/>
    <p:sldId id="272" r:id="rId13"/>
    <p:sldId id="273" r:id="rId14"/>
    <p:sldId id="274" r:id="rId15"/>
    <p:sldId id="275" r:id="rId16"/>
    <p:sldId id="276" r:id="rId17"/>
    <p:sldId id="280" r:id="rId18"/>
    <p:sldId id="281" r:id="rId19"/>
    <p:sldId id="282" r:id="rId20"/>
    <p:sldId id="283" r:id="rId21"/>
    <p:sldId id="332" r:id="rId22"/>
    <p:sldId id="285" r:id="rId23"/>
    <p:sldId id="328" r:id="rId24"/>
    <p:sldId id="350" r:id="rId25"/>
    <p:sldId id="349" r:id="rId26"/>
    <p:sldId id="351" r:id="rId27"/>
    <p:sldId id="314" r:id="rId28"/>
    <p:sldId id="357" r:id="rId29"/>
    <p:sldId id="338" r:id="rId30"/>
    <p:sldId id="339" r:id="rId31"/>
    <p:sldId id="340" r:id="rId32"/>
    <p:sldId id="341" r:id="rId33"/>
    <p:sldId id="358" r:id="rId34"/>
    <p:sldId id="315" r:id="rId35"/>
    <p:sldId id="354"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07" autoAdjust="0"/>
    <p:restoredTop sz="72449" autoAdjust="0"/>
  </p:normalViewPr>
  <p:slideViewPr>
    <p:cSldViewPr>
      <p:cViewPr varScale="1">
        <p:scale>
          <a:sx n="70" d="100"/>
          <a:sy n="70" d="100"/>
        </p:scale>
        <p:origin x="570" y="6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_rels/viewProps.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4F689-9C3C-414F-9B05-196CFE2C3342}" type="datetimeFigureOut">
              <a:rPr lang="en-US" smtClean="0"/>
              <a:pPr/>
              <a:t>4/25/2022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7F0B5-B094-4882-953C-E12664D8213B}" type="slidenum">
              <a:rPr lang="en-US" smtClean="0"/>
              <a:pPr/>
              <a:t>‹#›</a:t>
            </a:fld>
            <a:endParaRPr lang="en-US" dirty="0"/>
          </a:p>
        </p:txBody>
      </p:sp>
    </p:spTree>
    <p:extLst>
      <p:ext uri="{BB962C8B-B14F-4D97-AF65-F5344CB8AC3E}">
        <p14:creationId xmlns:p14="http://schemas.microsoft.com/office/powerpoint/2010/main" val="210679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asafety.gov/files/gslac/library/documents/2012/May/64417/WINGS%20vs%20Accident%20Report-Final.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asafety.gov/files/gslac/library/documents/2012/May/64417/WINGS%20vs%20Accident%20Report-Final.pdf%5d"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Acceptance" TargetMode="External"/><Relationship Id="rId3" Type="http://schemas.openxmlformats.org/officeDocument/2006/relationships/hyperlink" Target="http://en.wikipedia.org/wiki/K%C3%BCbler-Ross_model" TargetMode="External"/><Relationship Id="rId7" Type="http://schemas.openxmlformats.org/officeDocument/2006/relationships/hyperlink" Target="http://en.wikipedia.org/wiki/Depression_(moo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Bargaining" TargetMode="External"/><Relationship Id="rId5" Type="http://schemas.openxmlformats.org/officeDocument/2006/relationships/hyperlink" Target="http://en.wikipedia.org/wiki/Anger" TargetMode="External"/><Relationship Id="rId4" Type="http://schemas.openxmlformats.org/officeDocument/2006/relationships/hyperlink" Target="http://en.wikipedia.org/wiki/Denia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5986">
              <a:defRPr>
                <a:solidFill>
                  <a:schemeClr val="tx1"/>
                </a:solidFill>
                <a:latin typeface="Verdana" pitchFamily="34" charset="0"/>
              </a:defRPr>
            </a:lvl1pPr>
            <a:lvl2pPr marL="702756" indent="-270291" defTabSz="915986">
              <a:defRPr>
                <a:solidFill>
                  <a:schemeClr val="tx1"/>
                </a:solidFill>
                <a:latin typeface="Verdana" pitchFamily="34" charset="0"/>
              </a:defRPr>
            </a:lvl2pPr>
            <a:lvl3pPr marL="1081164" indent="-216233" defTabSz="915986">
              <a:defRPr>
                <a:solidFill>
                  <a:schemeClr val="tx1"/>
                </a:solidFill>
                <a:latin typeface="Verdana" pitchFamily="34" charset="0"/>
              </a:defRPr>
            </a:lvl3pPr>
            <a:lvl4pPr marL="1513629" indent="-216233" defTabSz="915986">
              <a:defRPr>
                <a:solidFill>
                  <a:schemeClr val="tx1"/>
                </a:solidFill>
                <a:latin typeface="Verdana" pitchFamily="34" charset="0"/>
              </a:defRPr>
            </a:lvl4pPr>
            <a:lvl5pPr marL="1946095" indent="-216233" defTabSz="915986">
              <a:defRPr>
                <a:solidFill>
                  <a:schemeClr val="tx1"/>
                </a:solidFill>
                <a:latin typeface="Verdana" pitchFamily="34" charset="0"/>
              </a:defRPr>
            </a:lvl5pPr>
            <a:lvl6pPr marL="2378560" indent="-216233" defTabSz="915986" eaLnBrk="0" fontAlgn="base" hangingPunct="0">
              <a:spcBef>
                <a:spcPct val="0"/>
              </a:spcBef>
              <a:spcAft>
                <a:spcPct val="0"/>
              </a:spcAft>
              <a:defRPr>
                <a:solidFill>
                  <a:schemeClr val="tx1"/>
                </a:solidFill>
                <a:latin typeface="Verdana" pitchFamily="34" charset="0"/>
              </a:defRPr>
            </a:lvl6pPr>
            <a:lvl7pPr marL="2811026" indent="-216233" defTabSz="915986" eaLnBrk="0" fontAlgn="base" hangingPunct="0">
              <a:spcBef>
                <a:spcPct val="0"/>
              </a:spcBef>
              <a:spcAft>
                <a:spcPct val="0"/>
              </a:spcAft>
              <a:defRPr>
                <a:solidFill>
                  <a:schemeClr val="tx1"/>
                </a:solidFill>
                <a:latin typeface="Verdana" pitchFamily="34" charset="0"/>
              </a:defRPr>
            </a:lvl7pPr>
            <a:lvl8pPr marL="3243491" indent="-216233" defTabSz="915986" eaLnBrk="0" fontAlgn="base" hangingPunct="0">
              <a:spcBef>
                <a:spcPct val="0"/>
              </a:spcBef>
              <a:spcAft>
                <a:spcPct val="0"/>
              </a:spcAft>
              <a:defRPr>
                <a:solidFill>
                  <a:schemeClr val="tx1"/>
                </a:solidFill>
                <a:latin typeface="Verdana" pitchFamily="34" charset="0"/>
              </a:defRPr>
            </a:lvl8pPr>
            <a:lvl9pPr marL="3675957" indent="-216233" defTabSz="915986" eaLnBrk="0" fontAlgn="base" hangingPunct="0">
              <a:spcBef>
                <a:spcPct val="0"/>
              </a:spcBef>
              <a:spcAft>
                <a:spcPct val="0"/>
              </a:spcAft>
              <a:defRPr>
                <a:solidFill>
                  <a:schemeClr val="tx1"/>
                </a:solidFill>
                <a:latin typeface="Verdana" pitchFamily="34" charset="0"/>
              </a:defRPr>
            </a:lvl9pPr>
          </a:lstStyle>
          <a:p>
            <a:fld id="{1B7465D8-E8AB-4079-9A8B-A2A1FAD887EE}" type="slidenum">
              <a:rPr lang="en-US" smtClean="0">
                <a:solidFill>
                  <a:prstClr val="black"/>
                </a:solidFill>
                <a:latin typeface="Arial" charset="0"/>
              </a:rPr>
              <a:pPr/>
              <a:t>1</a:t>
            </a:fld>
            <a:endParaRPr lang="en-US" smtClean="0">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3805" y="4343703"/>
            <a:ext cx="5030391" cy="4115405"/>
          </a:xfrm>
          <a:noFill/>
        </p:spPr>
        <p:txBody>
          <a:bodyPr>
            <a:normAutofit fontScale="92500" lnSpcReduction="10000"/>
          </a:bodyPr>
          <a:lstStyle/>
          <a:p>
            <a:r>
              <a:rPr lang="en-US" sz="1200" b="1" kern="1200" dirty="0" smtClean="0">
                <a:solidFill>
                  <a:schemeClr val="tx1"/>
                </a:solidFill>
                <a:effectLst/>
                <a:latin typeface="Arial" charset="0"/>
                <a:ea typeface="ＭＳ Ｐゴシック" charset="0"/>
                <a:cs typeface="ＭＳ Ｐゴシック" charset="0"/>
              </a:rPr>
              <a:t>2021/01-27-216(I)PP  </a:t>
            </a:r>
            <a:r>
              <a:rPr lang="en-US" sz="1200" kern="1200" dirty="0" smtClean="0">
                <a:solidFill>
                  <a:schemeClr val="tx1"/>
                </a:solidFill>
                <a:effectLst/>
                <a:latin typeface="Arial" charset="0"/>
                <a:ea typeface="ＭＳ Ｐゴシック" charset="0"/>
                <a:cs typeface="ＭＳ Ｐゴシック" charset="0"/>
              </a:rPr>
              <a:t>Original Author: Jay M Flowers</a:t>
            </a:r>
            <a:r>
              <a:rPr lang="de-DE" sz="1200" kern="120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 POC Kevin Clover, AFS-850 Operations Lead, Office 562-888-2020</a:t>
            </a:r>
          </a:p>
          <a:p>
            <a:endParaRPr lang="en-US" sz="1200" b="1" kern="1200" dirty="0" smtClean="0">
              <a:solidFill>
                <a:schemeClr val="tx1"/>
              </a:solidFill>
              <a:effectLst/>
              <a:latin typeface="Arial" charset="0"/>
              <a:ea typeface="ＭＳ Ｐゴシック" charset="0"/>
              <a:cs typeface="ＭＳ Ｐゴシック" charset="0"/>
            </a:endParaRPr>
          </a:p>
          <a:p>
            <a:r>
              <a:rPr lang="en-US" sz="1200" b="1" kern="1200" dirty="0" smtClean="0">
                <a:solidFill>
                  <a:schemeClr val="tx1"/>
                </a:solidFill>
                <a:effectLst/>
                <a:latin typeface="Arial" charset="0"/>
                <a:ea typeface="ＭＳ Ｐゴシック" charset="0"/>
                <a:cs typeface="ＭＳ Ｐゴシック" charset="0"/>
              </a:rPr>
              <a:t>Presentation Note:  </a:t>
            </a:r>
            <a:r>
              <a:rPr lang="en-US" sz="1200" i="1" kern="1200" dirty="0" smtClean="0">
                <a:solidFill>
                  <a:schemeClr val="tx1"/>
                </a:solidFill>
                <a:effectLst/>
                <a:latin typeface="Arial" charset="0"/>
                <a:ea typeface="ＭＳ Ｐゴシック" charset="0"/>
                <a:cs typeface="ＭＳ Ｐゴシック" charset="0"/>
              </a:rPr>
              <a:t>This is the title slide for </a:t>
            </a:r>
            <a:r>
              <a:rPr lang="en-US" sz="1200" b="1" i="0" kern="1200" dirty="0" smtClean="0">
                <a:solidFill>
                  <a:schemeClr val="tx1"/>
                </a:solidFill>
                <a:effectLst/>
                <a:latin typeface="Arial" charset="0"/>
                <a:ea typeface="ＭＳ Ｐゴシック" charset="0"/>
                <a:cs typeface="ＭＳ Ｐゴシック" charset="0"/>
              </a:rPr>
              <a:t>Managing</a:t>
            </a:r>
            <a:r>
              <a:rPr lang="en-US" sz="1200" i="1" kern="1200" dirty="0" smtClean="0">
                <a:solidFill>
                  <a:schemeClr val="tx1"/>
                </a:solidFill>
                <a:effectLst/>
                <a:latin typeface="Arial" charset="0"/>
                <a:ea typeface="ＭＳ Ｐゴシック" charset="0"/>
                <a:cs typeface="ＭＳ Ｐゴシック" charset="0"/>
              </a:rPr>
              <a:t> </a:t>
            </a:r>
            <a:r>
              <a:rPr lang="en-US" sz="1200" b="1" i="0" kern="1200" baseline="0" dirty="0" smtClean="0">
                <a:solidFill>
                  <a:schemeClr val="tx1"/>
                </a:solidFill>
                <a:effectLst/>
                <a:latin typeface="Arial" charset="0"/>
                <a:ea typeface="ＭＳ Ｐゴシック" charset="0"/>
                <a:cs typeface="ＭＳ Ｐゴシック" charset="0"/>
              </a:rPr>
              <a:t>Component Failure.</a:t>
            </a:r>
            <a:endParaRPr lang="en-US" sz="1200" b="1" i="0" kern="1200" dirty="0" smtClean="0">
              <a:solidFill>
                <a:schemeClr val="tx1"/>
              </a:solidFill>
              <a:effectLst/>
              <a:latin typeface="Arial" charset="0"/>
              <a:ea typeface="ＭＳ Ｐゴシック" charset="0"/>
              <a:cs typeface="ＭＳ Ｐゴシック" charset="0"/>
            </a:endParaRPr>
          </a:p>
          <a:p>
            <a:pPr marL="171450" indent="-171450" eaLnBrk="1" hangingPunct="1">
              <a:buFont typeface="Arial" panose="020B0604020202020204" pitchFamily="34" charset="0"/>
              <a:buChar char="•"/>
            </a:pPr>
            <a:endParaRPr lang="en-US" b="1" i="0"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Notes and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for an example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endParaRPr lang="en-US" sz="1200" kern="1200" dirty="0" smtClean="0">
              <a:solidFill>
                <a:schemeClr val="tx1"/>
              </a:solidFill>
              <a:effectLst/>
              <a:latin typeface="Arial" charset="0"/>
              <a:ea typeface="ＭＳ Ｐゴシック" charset="0"/>
              <a:cs typeface="ＭＳ Ｐゴシック" charset="0"/>
            </a:endParaRPr>
          </a:p>
          <a:p>
            <a:r>
              <a:rPr lang="en-US" sz="1200" b="1" kern="1200" dirty="0" smtClean="0">
                <a:solidFill>
                  <a:schemeClr val="tx1"/>
                </a:solidFill>
                <a:effectLst/>
                <a:latin typeface="Arial" charset="0"/>
                <a:ea typeface="ＭＳ Ｐゴシック" charset="0"/>
                <a:cs typeface="ＭＳ Ｐゴシック" charset="0"/>
              </a:rPr>
              <a:t>(Next Slide)</a:t>
            </a:r>
            <a:endParaRPr lang="en-US" altLang="en-US" dirty="0" smtClean="0"/>
          </a:p>
          <a:p>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PRACTICE makes PERFECT</a:t>
            </a:r>
          </a:p>
          <a:p>
            <a:pPr algn="l"/>
            <a:r>
              <a:rPr lang="en-US" sz="1400" b="1" i="1" dirty="0" smtClean="0">
                <a:solidFill>
                  <a:srgbClr val="C00000"/>
                </a:solidFill>
                <a:latin typeface="Arial" pitchFamily="34" charset="0"/>
                <a:cs typeface="Arial" pitchFamily="34" charset="0"/>
              </a:rPr>
              <a:t>Example: While at cruise your cabin door suddenly pops open!</a:t>
            </a:r>
            <a:r>
              <a:rPr lang="en-US" sz="1400" b="1" dirty="0" smtClean="0">
                <a:solidFill>
                  <a:srgbClr val="FF0000"/>
                </a:solidFill>
                <a:latin typeface="Arial" pitchFamily="34" charset="0"/>
                <a:cs typeface="Arial" pitchFamily="34" charset="0"/>
              </a:rPr>
              <a:t> </a:t>
            </a:r>
          </a:p>
          <a:p>
            <a:pPr algn="l"/>
            <a:endParaRPr lang="en-US" sz="1200" dirty="0" smtClean="0">
              <a:latin typeface="Arial" pitchFamily="34" charset="0"/>
              <a:cs typeface="Arial" pitchFamily="34" charset="0"/>
            </a:endParaRPr>
          </a:p>
          <a:p>
            <a:pPr algn="l"/>
            <a:r>
              <a:rPr lang="en-US" sz="1200" dirty="0" smtClean="0">
                <a:latin typeface="Arial" pitchFamily="34" charset="0"/>
                <a:cs typeface="Arial" pitchFamily="34" charset="0"/>
              </a:rPr>
              <a:t>What can you do to prevent this </a:t>
            </a:r>
            <a:r>
              <a:rPr lang="en-US" sz="1200" b="1" dirty="0" smtClean="0">
                <a:solidFill>
                  <a:srgbClr val="C00000"/>
                </a:solidFill>
                <a:latin typeface="Arial" pitchFamily="34" charset="0"/>
                <a:cs typeface="Arial" pitchFamily="34" charset="0"/>
              </a:rPr>
              <a:t>“failure” </a:t>
            </a:r>
            <a:r>
              <a:rPr lang="en-US" sz="1200" dirty="0" smtClean="0">
                <a:latin typeface="Arial" pitchFamily="34" charset="0"/>
                <a:cs typeface="Arial" pitchFamily="34" charset="0"/>
              </a:rPr>
              <a:t>from becoming an</a:t>
            </a:r>
            <a:r>
              <a:rPr lang="en-US" sz="1200" b="1" dirty="0" smtClean="0">
                <a:latin typeface="Arial" pitchFamily="34" charset="0"/>
                <a:cs typeface="Arial" pitchFamily="34" charset="0"/>
              </a:rPr>
              <a:t> </a:t>
            </a:r>
            <a:r>
              <a:rPr lang="en-US" sz="1200" b="1" dirty="0" smtClean="0">
                <a:solidFill>
                  <a:srgbClr val="C00000"/>
                </a:solidFill>
                <a:latin typeface="Arial" pitchFamily="34" charset="0"/>
                <a:cs typeface="Arial" pitchFamily="34" charset="0"/>
              </a:rPr>
              <a:t>“Emergency”</a:t>
            </a:r>
            <a:r>
              <a:rPr lang="en-US" sz="1200" dirty="0" smtClean="0">
                <a:latin typeface="Arial" pitchFamily="34" charset="0"/>
                <a:cs typeface="Arial" pitchFamily="34" charset="0"/>
              </a:rPr>
              <a:t> and possibly an accident?</a:t>
            </a:r>
          </a:p>
          <a:p>
            <a:pPr algn="l"/>
            <a:endParaRPr lang="en-US" sz="900" dirty="0" smtClean="0">
              <a:latin typeface="Arial" pitchFamily="34" charset="0"/>
              <a:cs typeface="Arial" pitchFamily="34" charset="0"/>
            </a:endParaRPr>
          </a:p>
          <a:p>
            <a:pPr algn="l"/>
            <a:r>
              <a:rPr lang="en-US" sz="1200" dirty="0" smtClean="0">
                <a:latin typeface="Arial" pitchFamily="34" charset="0"/>
                <a:cs typeface="Arial" pitchFamily="34" charset="0"/>
              </a:rPr>
              <a:t>Review, visualize and practice how you would </a:t>
            </a:r>
          </a:p>
          <a:p>
            <a:pPr algn="l"/>
            <a:r>
              <a:rPr lang="en-US" sz="1200" dirty="0" smtClean="0">
                <a:latin typeface="Arial" pitchFamily="34" charset="0"/>
                <a:cs typeface="Arial" pitchFamily="34" charset="0"/>
              </a:rPr>
              <a:t>handle this situation.</a:t>
            </a:r>
            <a:r>
              <a:rPr lang="en-US" sz="1100" dirty="0" smtClean="0">
                <a:latin typeface="Arial" pitchFamily="34" charset="0"/>
                <a:cs typeface="Arial" pitchFamily="34" charset="0"/>
              </a:rPr>
              <a:t> </a:t>
            </a:r>
          </a:p>
          <a:p>
            <a:pPr algn="l"/>
            <a:endParaRPr lang="en-US" b="1" dirty="0" smtClean="0"/>
          </a:p>
          <a:p>
            <a:pPr algn="l"/>
            <a:r>
              <a:rPr lang="en-US" sz="1200" b="1" dirty="0" smtClean="0">
                <a:solidFill>
                  <a:srgbClr val="002060"/>
                </a:solidFill>
                <a:latin typeface="Arial" pitchFamily="34" charset="0"/>
                <a:cs typeface="Arial" pitchFamily="34" charset="0"/>
              </a:rPr>
              <a:t>Knowledge</a:t>
            </a:r>
            <a:r>
              <a:rPr lang="en-US" sz="1200" b="1" baseline="0" dirty="0" smtClean="0">
                <a:solidFill>
                  <a:srgbClr val="002060"/>
                </a:solidFill>
                <a:latin typeface="Arial" pitchFamily="34" charset="0"/>
                <a:cs typeface="Arial" pitchFamily="34" charset="0"/>
              </a:rPr>
              <a:t> and skill are your Super Power. </a:t>
            </a:r>
          </a:p>
          <a:p>
            <a:pPr algn="l"/>
            <a:endParaRPr lang="en-US" baseline="0" dirty="0" smtClean="0"/>
          </a:p>
          <a:p>
            <a:r>
              <a:rPr lang="en-US" baseline="0" dirty="0" smtClean="0"/>
              <a:t>Once created, it is important to regularly review and commit to memory procedures you’ve practiced.  We’re not dealing with the kind of emergency where there is time to pull out the AFM or a printed checklist to make sure we did all the steps however reviewing those emergencies are just as important.  In these situations there’s not time for that, things are happening too quick, to low to the ground!!  A Best Practice you may find helpful is to sit in your aircraft and follow the step by step process of recovery which would include touching the controls and managing the issue mentally.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PRACTICE makes PERFECT</a:t>
            </a:r>
          </a:p>
          <a:p>
            <a:r>
              <a:rPr lang="en-US" sz="1200" dirty="0" smtClean="0">
                <a:latin typeface="Arial" pitchFamily="34" charset="0"/>
                <a:cs typeface="Arial" pitchFamily="34" charset="0"/>
              </a:rPr>
              <a:t>Think it through</a:t>
            </a:r>
          </a:p>
          <a:p>
            <a:r>
              <a:rPr lang="en-US" sz="1200" dirty="0" smtClean="0">
                <a:latin typeface="Arial" pitchFamily="34" charset="0"/>
                <a:cs typeface="Arial" pitchFamily="34" charset="0"/>
              </a:rPr>
              <a:t>Example: Engine Failure</a:t>
            </a:r>
          </a:p>
          <a:p>
            <a:pPr marL="457200" indent="-457200">
              <a:spcBef>
                <a:spcPts val="600"/>
              </a:spcBef>
              <a:spcAft>
                <a:spcPts val="600"/>
              </a:spcAft>
              <a:buFont typeface="Arial" panose="020B0604020202020204" pitchFamily="34" charset="0"/>
              <a:buChar char="•"/>
            </a:pPr>
            <a:r>
              <a:rPr lang="en-US" sz="1200" dirty="0" smtClean="0">
                <a:latin typeface="Arial" pitchFamily="34" charset="0"/>
                <a:cs typeface="Arial" pitchFamily="34" charset="0"/>
              </a:rPr>
              <a:t>What will be the indications?</a:t>
            </a:r>
          </a:p>
          <a:p>
            <a:pPr marL="457200" indent="-457200">
              <a:spcBef>
                <a:spcPts val="600"/>
              </a:spcBef>
              <a:spcAft>
                <a:spcPts val="600"/>
              </a:spcAft>
              <a:buFont typeface="Arial" panose="020B0604020202020204" pitchFamily="34" charset="0"/>
              <a:buChar char="•"/>
            </a:pPr>
            <a:r>
              <a:rPr lang="en-US" sz="1200" dirty="0" smtClean="0">
                <a:latin typeface="Arial" pitchFamily="34" charset="0"/>
                <a:cs typeface="Arial" pitchFamily="34" charset="0"/>
              </a:rPr>
              <a:t>What must I Manage?</a:t>
            </a:r>
          </a:p>
          <a:p>
            <a:pPr marL="457200" indent="-457200">
              <a:spcBef>
                <a:spcPts val="600"/>
              </a:spcBef>
              <a:spcAft>
                <a:spcPts val="600"/>
              </a:spcAft>
              <a:buFont typeface="Arial" panose="020B0604020202020204" pitchFamily="34" charset="0"/>
              <a:buChar char="•"/>
            </a:pPr>
            <a:r>
              <a:rPr lang="en-US" sz="1200" dirty="0" smtClean="0">
                <a:latin typeface="Arial" pitchFamily="34" charset="0"/>
                <a:cs typeface="Arial" pitchFamily="34" charset="0"/>
              </a:rPr>
              <a:t>Practice will make the difference in the final outcome of any unexpected failure!</a:t>
            </a:r>
          </a:p>
          <a:p>
            <a:pPr marL="457200" indent="-457200">
              <a:spcBef>
                <a:spcPts val="600"/>
              </a:spcBef>
              <a:spcAft>
                <a:spcPts val="600"/>
              </a:spcAft>
              <a:buFont typeface="Arial" panose="020B0604020202020204" pitchFamily="34" charset="0"/>
              <a:buChar char="•"/>
            </a:pPr>
            <a:r>
              <a:rPr lang="en-US" sz="1200" dirty="0" smtClean="0">
                <a:latin typeface="Arial" pitchFamily="34" charset="0"/>
                <a:cs typeface="Arial" pitchFamily="34" charset="0"/>
              </a:rPr>
              <a:t>Work with your experiences</a:t>
            </a:r>
          </a:p>
          <a:p>
            <a:endParaRPr lang="en-US" dirty="0" smtClean="0"/>
          </a:p>
          <a:p>
            <a:r>
              <a:rPr lang="en-US" baseline="0" dirty="0" smtClean="0"/>
              <a:t>Unfortunately for Sully’s crew, they never professionally trained for a duel engine out emergency, over highly volatile terrain, landing onto a river?</a:t>
            </a:r>
          </a:p>
          <a:p>
            <a:r>
              <a:rPr lang="en-US" baseline="0" dirty="0" smtClean="0"/>
              <a:t>Who does that?  </a:t>
            </a:r>
          </a:p>
          <a:p>
            <a:r>
              <a:rPr lang="en-US" baseline="0" dirty="0" smtClean="0"/>
              <a:t>Years of expertise, knowledge of the aircraft, aircraft systems, skill of the crew, training, and the determination to Fly the Airplane is one facet of the outcome in this or any emergency!  Another key element to survival of any accident or incident is the training, education, and location of the EMS services on the ground once you get there.</a:t>
            </a:r>
          </a:p>
          <a:p>
            <a:endParaRPr lang="en-US" baseline="0" dirty="0" smtClean="0"/>
          </a:p>
          <a:p>
            <a:r>
              <a:rPr lang="en-US" sz="1200" b="1" kern="1200" dirty="0" smtClean="0">
                <a:solidFill>
                  <a:schemeClr val="tx1"/>
                </a:solidFill>
                <a:effectLst/>
                <a:latin typeface="+mn-lt"/>
                <a:ea typeface="+mn-ea"/>
                <a:cs typeface="+mn-cs"/>
              </a:rPr>
              <a:t>(Next Slide)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11</a:t>
            </a:fld>
            <a:endParaRPr lang="en-US" dirty="0"/>
          </a:p>
        </p:txBody>
      </p:sp>
    </p:spTree>
    <p:extLst>
      <p:ext uri="{BB962C8B-B14F-4D97-AF65-F5344CB8AC3E}">
        <p14:creationId xmlns:p14="http://schemas.microsoft.com/office/powerpoint/2010/main" val="168756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CHAIR FLY!!</a:t>
            </a:r>
          </a:p>
          <a:p>
            <a:pPr algn="l"/>
            <a:endParaRPr lang="en-US" sz="1200" dirty="0" smtClean="0">
              <a:latin typeface="Arial" pitchFamily="34" charset="0"/>
              <a:cs typeface="Arial" pitchFamily="34" charset="0"/>
            </a:endParaRPr>
          </a:p>
          <a:p>
            <a:pPr algn="l"/>
            <a:r>
              <a:rPr lang="en-US" sz="1200" dirty="0" smtClean="0">
                <a:latin typeface="Arial" pitchFamily="34" charset="0"/>
                <a:cs typeface="Arial" pitchFamily="34" charset="0"/>
              </a:rPr>
              <a:t>Regularly practice emergencies, in the comfort of your favorite chair…and you’ll be ready when, hopefully never, </a:t>
            </a:r>
          </a:p>
          <a:p>
            <a:pPr lvl="0" algn="l"/>
            <a:r>
              <a:rPr lang="en-US" sz="1200" dirty="0" smtClean="0">
                <a:latin typeface="Arial" pitchFamily="34" charset="0"/>
                <a:cs typeface="Arial" pitchFamily="34" charset="0"/>
              </a:rPr>
              <a:t>the time comes when you have to manage the unexpected!</a:t>
            </a:r>
          </a:p>
          <a:p>
            <a:endParaRPr lang="en-US" dirty="0" smtClean="0"/>
          </a:p>
          <a:p>
            <a:r>
              <a:rPr lang="en-US" dirty="0" smtClean="0"/>
              <a:t>Like our pilot buddy here, practicing your emergency procedures</a:t>
            </a:r>
            <a:r>
              <a:rPr lang="en-US" baseline="0" dirty="0" smtClean="0"/>
              <a:t> regularly, and imagining what you will do, will expose areas where you need more knowledge or practice.  NOW you have a chance to sort it out and come up with a plan of action that works better and/or makes more sense.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Scenario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Cruising along at 5000 feet the aircraft suddenly starts to vibrate.  Dull at first and violently within the next couple of minutes.  What do you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(Next Slide)</a:t>
            </a: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13</a:t>
            </a:fld>
            <a:endParaRPr lang="en-US" dirty="0"/>
          </a:p>
        </p:txBody>
      </p:sp>
    </p:spTree>
    <p:extLst>
      <p:ext uri="{BB962C8B-B14F-4D97-AF65-F5344CB8AC3E}">
        <p14:creationId xmlns:p14="http://schemas.microsoft.com/office/powerpoint/2010/main" val="87763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Initial Action:  What just happened?</a:t>
            </a:r>
            <a:endParaRPr lang="en-US" dirty="0" smtClean="0"/>
          </a:p>
          <a:p>
            <a:endParaRPr lang="en-US" dirty="0" smtClean="0"/>
          </a:p>
          <a:p>
            <a:pPr marL="0" marR="0" algn="l">
              <a:spcBef>
                <a:spcPts val="0"/>
              </a:spcBef>
              <a:spcAft>
                <a:spcPts val="0"/>
              </a:spcAft>
            </a:pPr>
            <a:r>
              <a:rPr lang="en-US" sz="3200" i="1" u="sng" dirty="0" smtClean="0">
                <a:solidFill>
                  <a:srgbClr val="0066FF"/>
                </a:solidFill>
                <a:ea typeface="Times New Roman"/>
              </a:rPr>
              <a:t>#1 - Fly the airplane!</a:t>
            </a:r>
            <a:r>
              <a:rPr lang="en-US" sz="3200" dirty="0" smtClean="0"/>
              <a:t> </a:t>
            </a:r>
          </a:p>
          <a:p>
            <a:pPr marL="0" marR="0" algn="l">
              <a:spcBef>
                <a:spcPts val="0"/>
              </a:spcBef>
              <a:spcAft>
                <a:spcPts val="0"/>
              </a:spcAft>
            </a:pPr>
            <a:r>
              <a:rPr lang="en-US" sz="3200" b="0" dirty="0" smtClean="0">
                <a:solidFill>
                  <a:srgbClr val="002060"/>
                </a:solidFill>
                <a:ea typeface="Times New Roman"/>
              </a:rPr>
              <a:t>Reduce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2060"/>
                </a:solidFill>
                <a:latin typeface="Calibri" panose="020F0502020204030204" pitchFamily="34" charset="0"/>
                <a:ea typeface="Times New Roman"/>
                <a:cs typeface="Calibri" panose="020F0502020204030204" pitchFamily="34" charset="0"/>
              </a:rPr>
              <a:t>Note: </a:t>
            </a:r>
            <a:r>
              <a:rPr lang="en-US" sz="3200" b="0" dirty="0" smtClean="0">
                <a:solidFill>
                  <a:srgbClr val="002060"/>
                </a:solidFill>
                <a:latin typeface="Calibri" panose="020F0502020204030204" pitchFamily="34" charset="0"/>
                <a:ea typeface="Times New Roman"/>
                <a:cs typeface="Calibri" panose="020F0502020204030204" pitchFamily="34" charset="0"/>
              </a:rPr>
              <a:t>If a portion of the propeller has broken free, generally the vibration will continue at any power setting.</a:t>
            </a:r>
            <a:endParaRPr lang="en-US" sz="3200" b="0" dirty="0" smtClean="0">
              <a:solidFill>
                <a:srgbClr val="002060"/>
              </a:solidFill>
              <a:latin typeface="Calibri" panose="020F0502020204030204" pitchFamily="34" charset="0"/>
              <a:ea typeface="Calibri"/>
              <a:cs typeface="Calibri" panose="020F0502020204030204" pitchFamily="34" charset="0"/>
            </a:endParaRPr>
          </a:p>
          <a:p>
            <a:pPr marL="0" marR="0" algn="l">
              <a:spcBef>
                <a:spcPts val="0"/>
              </a:spcBef>
              <a:spcAft>
                <a:spcPts val="0"/>
              </a:spcAft>
            </a:pPr>
            <a:r>
              <a:rPr lang="en-US" sz="3200" b="0" dirty="0" smtClean="0">
                <a:solidFill>
                  <a:srgbClr val="002060"/>
                </a:solidFill>
                <a:ea typeface="Times New Roman"/>
              </a:rPr>
              <a:t>Disengage the AP</a:t>
            </a:r>
          </a:p>
          <a:p>
            <a:pPr marL="0" marR="0" algn="l">
              <a:spcBef>
                <a:spcPts val="0"/>
              </a:spcBef>
              <a:spcAft>
                <a:spcPts val="0"/>
              </a:spcAft>
            </a:pPr>
            <a:r>
              <a:rPr lang="en-US" sz="3200" b="0" dirty="0" smtClean="0">
                <a:solidFill>
                  <a:srgbClr val="002060"/>
                </a:solidFill>
                <a:ea typeface="Times New Roman"/>
              </a:rPr>
              <a:t>Tighten that seat belt</a:t>
            </a:r>
          </a:p>
          <a:p>
            <a:pPr marL="0" marR="0" algn="l">
              <a:spcBef>
                <a:spcPts val="0"/>
              </a:spcBef>
              <a:spcAft>
                <a:spcPts val="0"/>
              </a:spcAft>
            </a:pPr>
            <a:r>
              <a:rPr lang="en-US" sz="3200" b="0" dirty="0" smtClean="0">
                <a:solidFill>
                  <a:srgbClr val="002060"/>
                </a:solidFill>
                <a:ea typeface="Times New Roman"/>
              </a:rPr>
              <a:t>Consider engine shutdown</a:t>
            </a:r>
          </a:p>
          <a:p>
            <a:endParaRPr lang="en-US" dirty="0" smtClean="0"/>
          </a:p>
          <a:p>
            <a:r>
              <a:rPr lang="en-US" dirty="0" smtClean="0"/>
              <a:t>If a reduction in power either lessens the degree of the vibration or eliminates the vibration, something, either the engine or the propeller will fail.  If a portion of a propeller has departed the aircraft the only action may be to shut off the suspected engine immediately.</a:t>
            </a:r>
          </a:p>
          <a:p>
            <a:r>
              <a:rPr lang="en-US" dirty="0" smtClean="0"/>
              <a:t>What do you do?</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pPr>
              <a:defRPr/>
            </a:pPr>
            <a:fld id="{DE903595-B35A-4BEA-86C9-EED8EF6D293D}"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75308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Secondary Actions:</a:t>
            </a:r>
          </a:p>
          <a:p>
            <a:pPr marL="0" marR="0" indent="0">
              <a:spcBef>
                <a:spcPts val="0"/>
              </a:spcBef>
              <a:spcAft>
                <a:spcPts val="0"/>
              </a:spcAft>
              <a:buFont typeface="Arial" panose="020B0604020202020204" pitchFamily="34" charset="0"/>
              <a:buNone/>
            </a:pPr>
            <a:r>
              <a:rPr lang="en-US" sz="3200" b="1" u="sng" kern="1200" dirty="0" smtClean="0">
                <a:solidFill>
                  <a:srgbClr val="0000FF"/>
                </a:solidFill>
                <a:latin typeface="+mn-lt"/>
                <a:ea typeface="Times New Roman"/>
                <a:cs typeface="+mn-cs"/>
              </a:rPr>
              <a:t>Fly the airplane!</a:t>
            </a:r>
            <a:endParaRPr lang="en-US" sz="3200" b="1" u="none" kern="1200" dirty="0" smtClean="0">
              <a:solidFill>
                <a:schemeClr val="tx1"/>
              </a:solidFill>
              <a:latin typeface="+mn-lt"/>
              <a:ea typeface="Times New Roman"/>
              <a:cs typeface="+mn-cs"/>
            </a:endParaRPr>
          </a:p>
          <a:p>
            <a:pPr marL="342900" marR="0" indent="-342900">
              <a:spcBef>
                <a:spcPts val="0"/>
              </a:spcBef>
              <a:spcAft>
                <a:spcPts val="0"/>
              </a:spcAft>
              <a:buFont typeface="Arial" panose="020B0604020202020204" pitchFamily="34" charset="0"/>
              <a:buChar char="•"/>
            </a:pPr>
            <a:r>
              <a:rPr lang="en-US" sz="2400" i="1" kern="1200" dirty="0" smtClean="0">
                <a:solidFill>
                  <a:schemeClr val="tx1"/>
                </a:solidFill>
                <a:latin typeface="+mn-lt"/>
                <a:ea typeface="Times New Roman"/>
                <a:cs typeface="+mn-cs"/>
              </a:rPr>
              <a:t>Checklist - time permitting, checklist </a:t>
            </a:r>
            <a:r>
              <a:rPr lang="en-US" sz="2400" b="1" i="1" u="sng" kern="1200" dirty="0" smtClean="0">
                <a:solidFill>
                  <a:schemeClr val="tx1"/>
                </a:solidFill>
                <a:latin typeface="+mn-lt"/>
                <a:ea typeface="Times New Roman"/>
                <a:cs typeface="+mn-cs"/>
              </a:rPr>
              <a:t>breaks through the distraction</a:t>
            </a:r>
            <a:r>
              <a:rPr lang="en-US" sz="2400" i="1" kern="1200" dirty="0" smtClean="0">
                <a:solidFill>
                  <a:schemeClr val="tx1"/>
                </a:solidFill>
                <a:latin typeface="+mn-lt"/>
                <a:ea typeface="Times New Roman"/>
                <a:cs typeface="+mn-cs"/>
              </a:rPr>
              <a:t> and will remind you, make you think</a:t>
            </a:r>
            <a:endParaRPr lang="en-US" sz="2400" i="0" kern="1200" dirty="0" smtClean="0">
              <a:solidFill>
                <a:schemeClr val="tx1"/>
              </a:solidFill>
              <a:latin typeface="+mn-lt"/>
              <a:ea typeface="Times New Roman"/>
              <a:cs typeface="+mn-cs"/>
            </a:endParaRPr>
          </a:p>
          <a:p>
            <a:pPr marL="342900" marR="0" indent="-342900">
              <a:spcBef>
                <a:spcPts val="0"/>
              </a:spcBef>
              <a:spcAft>
                <a:spcPts val="0"/>
              </a:spcAft>
              <a:buFont typeface="Arial" panose="020B0604020202020204" pitchFamily="34" charset="0"/>
              <a:buChar char="•"/>
            </a:pPr>
            <a:r>
              <a:rPr lang="en-US" sz="2400" i="1" kern="1200" dirty="0" smtClean="0">
                <a:solidFill>
                  <a:schemeClr val="tx1"/>
                </a:solidFill>
                <a:latin typeface="+mn-lt"/>
                <a:ea typeface="Times New Roman"/>
                <a:cs typeface="+mn-cs"/>
              </a:rPr>
              <a:t>Look for a place to land – a spot directly in front or below is best</a:t>
            </a:r>
            <a:endParaRPr lang="en-US" sz="2400" i="0" kern="1200" dirty="0" smtClean="0">
              <a:solidFill>
                <a:schemeClr val="tx1"/>
              </a:solidFill>
              <a:latin typeface="+mn-lt"/>
              <a:ea typeface="Times New Roman"/>
              <a:cs typeface="+mn-cs"/>
            </a:endParaRPr>
          </a:p>
          <a:p>
            <a:pPr marL="342900" marR="0" indent="-342900">
              <a:spcBef>
                <a:spcPts val="0"/>
              </a:spcBef>
              <a:spcAft>
                <a:spcPts val="0"/>
              </a:spcAft>
              <a:buFont typeface="Arial" panose="020B0604020202020204" pitchFamily="34" charset="0"/>
              <a:buChar char="•"/>
            </a:pPr>
            <a:r>
              <a:rPr lang="en-US" sz="2400" i="1" kern="1200" dirty="0" smtClean="0">
                <a:solidFill>
                  <a:schemeClr val="tx1"/>
                </a:solidFill>
                <a:latin typeface="+mn-lt"/>
                <a:ea typeface="Times New Roman"/>
                <a:cs typeface="+mn-cs"/>
              </a:rPr>
              <a:t>Communicate – ATC, AFSS, ATCT; remember the far reaching aspects of altitude. </a:t>
            </a:r>
            <a:endParaRPr lang="en-US" sz="2400" kern="1200" dirty="0" smtClean="0">
              <a:solidFill>
                <a:schemeClr val="tx1"/>
              </a:solidFill>
              <a:latin typeface="+mn-lt"/>
              <a:ea typeface="Calibri"/>
              <a:cs typeface="+mn-cs"/>
            </a:endParaRPr>
          </a:p>
          <a:p>
            <a:pPr marL="0" marR="0" indent="0">
              <a:spcBef>
                <a:spcPts val="0"/>
              </a:spcBef>
              <a:spcAft>
                <a:spcPts val="0"/>
              </a:spcAft>
              <a:buFont typeface="Arial" panose="020B0604020202020204" pitchFamily="34" charset="0"/>
              <a:buNone/>
            </a:pPr>
            <a:r>
              <a:rPr lang="en-US" sz="3200" b="1" u="sng" kern="1200" dirty="0" smtClean="0">
                <a:solidFill>
                  <a:srgbClr val="0000FF"/>
                </a:solidFill>
                <a:latin typeface="+mn-lt"/>
                <a:ea typeface="Times New Roman"/>
                <a:cs typeface="+mn-cs"/>
              </a:rPr>
              <a:t>What lessens the degree of vibration?:</a:t>
            </a:r>
            <a:endParaRPr lang="en-US" sz="3200" b="1" u="none" kern="1200" dirty="0" smtClean="0">
              <a:solidFill>
                <a:schemeClr val="tx1"/>
              </a:solidFill>
              <a:latin typeface="+mn-lt"/>
              <a:ea typeface="Times New Roman"/>
              <a:cs typeface="+mn-cs"/>
            </a:endParaRPr>
          </a:p>
          <a:p>
            <a:pPr marL="342900" marR="0" indent="-342900">
              <a:spcBef>
                <a:spcPts val="0"/>
              </a:spcBef>
              <a:spcAft>
                <a:spcPts val="0"/>
              </a:spcAft>
              <a:buFont typeface="Arial" panose="020B0604020202020204" pitchFamily="34" charset="0"/>
              <a:buChar char="•"/>
            </a:pPr>
            <a:r>
              <a:rPr lang="en-US" sz="2400" i="1" kern="1200" dirty="0" smtClean="0">
                <a:solidFill>
                  <a:schemeClr val="tx1"/>
                </a:solidFill>
                <a:latin typeface="+mn-lt"/>
                <a:ea typeface="Times New Roman"/>
                <a:cs typeface="+mn-cs"/>
              </a:rPr>
              <a:t>Power reduction – Monitor engine gauges, note changes </a:t>
            </a:r>
            <a:endParaRPr lang="en-US" sz="2400" i="0" kern="1200" dirty="0" smtClean="0">
              <a:solidFill>
                <a:schemeClr val="tx1"/>
              </a:solidFill>
              <a:latin typeface="+mn-lt"/>
              <a:ea typeface="Times New Roman"/>
              <a:cs typeface="+mn-cs"/>
            </a:endParaRPr>
          </a:p>
          <a:p>
            <a:pPr marL="342900" marR="0" indent="-342900">
              <a:spcBef>
                <a:spcPts val="0"/>
              </a:spcBef>
              <a:spcAft>
                <a:spcPts val="0"/>
              </a:spcAft>
              <a:buFont typeface="Arial" panose="020B0604020202020204" pitchFamily="34" charset="0"/>
              <a:buChar char="•"/>
            </a:pPr>
            <a:r>
              <a:rPr lang="en-US" sz="2400" i="1" kern="1200" dirty="0" smtClean="0">
                <a:solidFill>
                  <a:schemeClr val="tx1"/>
                </a:solidFill>
                <a:latin typeface="+mn-lt"/>
                <a:ea typeface="Times New Roman"/>
                <a:cs typeface="+mn-cs"/>
              </a:rPr>
              <a:t>Reduce speed, increase speed, flaps, gear, elevator trim</a:t>
            </a:r>
          </a:p>
          <a:p>
            <a:pPr marL="400050" lvl="1">
              <a:spcBef>
                <a:spcPts val="0"/>
              </a:spcBef>
              <a:spcAft>
                <a:spcPts val="0"/>
              </a:spcAft>
            </a:pPr>
            <a:endParaRPr lang="en-US" sz="2400" i="1" kern="1200" dirty="0" smtClean="0">
              <a:solidFill>
                <a:schemeClr val="tx1"/>
              </a:solidFill>
              <a:latin typeface="+mn-lt"/>
              <a:ea typeface="Calibri"/>
              <a:cs typeface="+mn-cs"/>
            </a:endParaRPr>
          </a:p>
          <a:p>
            <a:pPr marL="0" lvl="0" indent="-57150">
              <a:spcBef>
                <a:spcPts val="0"/>
              </a:spcBef>
              <a:spcAft>
                <a:spcPts val="0"/>
              </a:spcAft>
            </a:pPr>
            <a:r>
              <a:rPr lang="en-US" sz="2400" i="1" kern="1200" dirty="0" smtClean="0">
                <a:solidFill>
                  <a:schemeClr val="tx1"/>
                </a:solidFill>
                <a:latin typeface="+mn-lt"/>
                <a:ea typeface="Calibri"/>
                <a:cs typeface="+mn-cs"/>
              </a:rPr>
              <a:t>Troubleshooting the issue will not only give you something to report</a:t>
            </a:r>
            <a:r>
              <a:rPr lang="en-US" sz="2400" i="1" kern="1200" baseline="0" dirty="0" smtClean="0">
                <a:solidFill>
                  <a:schemeClr val="tx1"/>
                </a:solidFill>
                <a:latin typeface="+mn-lt"/>
                <a:ea typeface="Calibri"/>
                <a:cs typeface="+mn-cs"/>
              </a:rPr>
              <a:t> to the mechanic but it will give you an overall look at </a:t>
            </a:r>
          </a:p>
          <a:p>
            <a:pPr marL="0" lvl="0" indent="-57150">
              <a:spcBef>
                <a:spcPts val="0"/>
              </a:spcBef>
              <a:spcAft>
                <a:spcPts val="0"/>
              </a:spcAft>
            </a:pPr>
            <a:r>
              <a:rPr lang="en-US" sz="2400" i="1" kern="1200" baseline="0" dirty="0" smtClean="0">
                <a:solidFill>
                  <a:schemeClr val="tx1"/>
                </a:solidFill>
                <a:latin typeface="+mn-lt"/>
                <a:ea typeface="Calibri"/>
                <a:cs typeface="+mn-cs"/>
              </a:rPr>
              <a:t>what you are dealing with. KNOW WHAT YOU HAVE, WORK WITH IT!</a:t>
            </a:r>
          </a:p>
          <a:p>
            <a:pPr marL="0" lvl="0" indent="-57150">
              <a:spcBef>
                <a:spcPts val="0"/>
              </a:spcBef>
              <a:spcAft>
                <a:spcPts val="0"/>
              </a:spcAft>
            </a:pPr>
            <a:endParaRPr lang="en-US" sz="2400" b="1" i="0" kern="1200" baseline="0" dirty="0" smtClean="0">
              <a:solidFill>
                <a:schemeClr val="tx1"/>
              </a:solidFill>
              <a:latin typeface="+mn-lt"/>
              <a:ea typeface="Calibri"/>
              <a:cs typeface="+mn-cs"/>
            </a:endParaRPr>
          </a:p>
          <a:p>
            <a:pPr marL="0" lvl="0" indent="-57150">
              <a:spcBef>
                <a:spcPts val="0"/>
              </a:spcBef>
              <a:spcAft>
                <a:spcPts val="0"/>
              </a:spcAft>
            </a:pPr>
            <a:r>
              <a:rPr lang="en-US" sz="2400" b="1" i="0" kern="1200" baseline="0" dirty="0" smtClean="0">
                <a:solidFill>
                  <a:schemeClr val="tx1"/>
                </a:solidFill>
                <a:latin typeface="+mn-lt"/>
                <a:ea typeface="Calibri"/>
                <a:cs typeface="+mn-cs"/>
              </a:rPr>
              <a:t>(Next Slide)</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15</a:t>
            </a:fld>
            <a:endParaRPr lang="en-US" dirty="0"/>
          </a:p>
        </p:txBody>
      </p:sp>
    </p:spTree>
    <p:extLst>
      <p:ext uri="{BB962C8B-B14F-4D97-AF65-F5344CB8AC3E}">
        <p14:creationId xmlns:p14="http://schemas.microsoft.com/office/powerpoint/2010/main" val="1935937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Secondary Action:</a:t>
            </a:r>
          </a:p>
          <a:p>
            <a:pPr marL="0" marR="0" indent="0">
              <a:spcBef>
                <a:spcPts val="0"/>
              </a:spcBef>
              <a:spcAft>
                <a:spcPts val="0"/>
              </a:spcAft>
              <a:buNone/>
            </a:pPr>
            <a:r>
              <a:rPr lang="en-US" sz="2800" u="sng" dirty="0" smtClean="0">
                <a:solidFill>
                  <a:srgbClr val="0000FF"/>
                </a:solidFill>
                <a:ea typeface="Times New Roman"/>
              </a:rPr>
              <a:t>Propeller – issues to expect: </a:t>
            </a:r>
          </a:p>
          <a:p>
            <a:pPr marL="0" lvl="0" indent="-57150">
              <a:spcBef>
                <a:spcPts val="0"/>
              </a:spcBef>
              <a:spcAft>
                <a:spcPts val="0"/>
              </a:spcAft>
            </a:pPr>
            <a:r>
              <a:rPr lang="en-US" sz="2400" dirty="0" smtClean="0">
                <a:ea typeface="Times New Roman"/>
              </a:rPr>
              <a:t>Is it possible a piece of the propeller has already departed the aircraft? </a:t>
            </a:r>
          </a:p>
          <a:p>
            <a:pPr marL="0" lvl="0" indent="-57150">
              <a:spcBef>
                <a:spcPts val="0"/>
              </a:spcBef>
              <a:spcAft>
                <a:spcPts val="0"/>
              </a:spcAft>
            </a:pPr>
            <a:r>
              <a:rPr lang="en-US" sz="2400" dirty="0" smtClean="0">
                <a:ea typeface="Times New Roman"/>
              </a:rPr>
              <a:t>Secondary damage to the aircraft? </a:t>
            </a:r>
          </a:p>
          <a:p>
            <a:pPr marL="0" lvl="0" indent="-385763">
              <a:spcBef>
                <a:spcPts val="0"/>
              </a:spcBef>
              <a:spcAft>
                <a:spcPts val="0"/>
              </a:spcAft>
              <a:buNone/>
            </a:pPr>
            <a:r>
              <a:rPr lang="en-US" sz="2400" dirty="0" smtClean="0">
                <a:ea typeface="Times New Roman"/>
              </a:rPr>
              <a:t>If so, did it possibly hit?:</a:t>
            </a:r>
            <a:endParaRPr lang="en-US" sz="2400" dirty="0" smtClean="0">
              <a:ea typeface="Calibri"/>
            </a:endParaRPr>
          </a:p>
          <a:p>
            <a:pPr marL="757238" lvl="0" indent="-342900">
              <a:spcBef>
                <a:spcPts val="0"/>
              </a:spcBef>
              <a:spcAft>
                <a:spcPts val="0"/>
              </a:spcAft>
              <a:buFont typeface="Arial" panose="020B0604020202020204" pitchFamily="34" charset="0"/>
              <a:buChar char="•"/>
            </a:pPr>
            <a:r>
              <a:rPr lang="en-US" sz="2400" dirty="0" smtClean="0">
                <a:ea typeface="Times New Roman"/>
              </a:rPr>
              <a:t>Tire</a:t>
            </a:r>
            <a:endParaRPr lang="en-US" sz="2400" dirty="0" smtClean="0">
              <a:ea typeface="Calibri"/>
            </a:endParaRPr>
          </a:p>
          <a:p>
            <a:pPr marL="757238" lvl="0" indent="-342900">
              <a:spcBef>
                <a:spcPts val="0"/>
              </a:spcBef>
              <a:spcAft>
                <a:spcPts val="0"/>
              </a:spcAft>
              <a:buFont typeface="Arial" panose="020B0604020202020204" pitchFamily="34" charset="0"/>
              <a:buChar char="•"/>
            </a:pPr>
            <a:r>
              <a:rPr lang="en-US" sz="2400" dirty="0" smtClean="0">
                <a:ea typeface="Times New Roman"/>
              </a:rPr>
              <a:t>Fuel Tank</a:t>
            </a:r>
            <a:endParaRPr lang="en-US" sz="2400" dirty="0" smtClean="0">
              <a:ea typeface="Calibri"/>
            </a:endParaRPr>
          </a:p>
          <a:p>
            <a:pPr marL="757238" lvl="0" indent="-342900">
              <a:spcBef>
                <a:spcPts val="0"/>
              </a:spcBef>
              <a:spcAft>
                <a:spcPts val="0"/>
              </a:spcAft>
              <a:buFont typeface="Arial" panose="020B0604020202020204" pitchFamily="34" charset="0"/>
              <a:buChar char="•"/>
            </a:pPr>
            <a:r>
              <a:rPr lang="en-US" sz="2400" dirty="0" smtClean="0">
                <a:ea typeface="Times New Roman"/>
              </a:rPr>
              <a:t>Wing strut</a:t>
            </a:r>
            <a:endParaRPr lang="en-US" sz="2400" dirty="0" smtClean="0">
              <a:ea typeface="Calibri"/>
            </a:endParaRPr>
          </a:p>
          <a:p>
            <a:pPr marL="757238" lvl="0" indent="-342900">
              <a:spcBef>
                <a:spcPts val="0"/>
              </a:spcBef>
              <a:spcAft>
                <a:spcPts val="0"/>
              </a:spcAft>
              <a:buFont typeface="Arial" panose="020B0604020202020204" pitchFamily="34" charset="0"/>
              <a:buChar char="•"/>
            </a:pPr>
            <a:r>
              <a:rPr lang="en-US" sz="2400" dirty="0" smtClean="0">
                <a:ea typeface="Times New Roman"/>
              </a:rPr>
              <a:t>Tail or wing surfaces</a:t>
            </a:r>
          </a:p>
          <a:p>
            <a:pPr marL="742950" lvl="1" indent="-342900">
              <a:spcBef>
                <a:spcPts val="0"/>
              </a:spcBef>
              <a:spcAft>
                <a:spcPts val="0"/>
              </a:spcAft>
              <a:buFont typeface="Arial" panose="020B0604020202020204" pitchFamily="34" charset="0"/>
              <a:buChar char="•"/>
            </a:pPr>
            <a:r>
              <a:rPr lang="en-US" sz="2400" dirty="0" smtClean="0">
                <a:solidFill>
                  <a:srgbClr val="000000"/>
                </a:solidFill>
                <a:ea typeface="Times New Roman"/>
              </a:rPr>
              <a:t>Tears engine off of its mount?</a:t>
            </a:r>
          </a:p>
          <a:p>
            <a:pPr marL="400050" lvl="1">
              <a:spcBef>
                <a:spcPts val="0"/>
              </a:spcBef>
              <a:spcAft>
                <a:spcPts val="0"/>
              </a:spcAft>
            </a:pPr>
            <a:endParaRPr lang="en-US" sz="2400" dirty="0" smtClean="0">
              <a:solidFill>
                <a:srgbClr val="000000"/>
              </a:solidFill>
              <a:ea typeface="Times New Roman"/>
            </a:endParaRPr>
          </a:p>
          <a:p>
            <a:pPr marL="0" lvl="0" indent="-57150">
              <a:spcBef>
                <a:spcPts val="0"/>
              </a:spcBef>
              <a:spcAft>
                <a:spcPts val="0"/>
              </a:spcAft>
            </a:pPr>
            <a:r>
              <a:rPr lang="en-US" sz="2400" b="1" dirty="0" smtClean="0">
                <a:solidFill>
                  <a:srgbClr val="000000"/>
                </a:solidFill>
                <a:ea typeface="Times New Roman"/>
              </a:rPr>
              <a:t>(Next Slide)</a:t>
            </a: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16</a:t>
            </a:fld>
            <a:endParaRPr lang="en-US" dirty="0"/>
          </a:p>
        </p:txBody>
      </p:sp>
    </p:spTree>
    <p:extLst>
      <p:ext uri="{BB962C8B-B14F-4D97-AF65-F5344CB8AC3E}">
        <p14:creationId xmlns:p14="http://schemas.microsoft.com/office/powerpoint/2010/main" val="394989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Secondary Actions:</a:t>
            </a:r>
          </a:p>
          <a:p>
            <a:endParaRPr lang="en-US" sz="3200" b="1" dirty="0" smtClean="0">
              <a:ea typeface="Times New Roman"/>
            </a:endParaRPr>
          </a:p>
          <a:p>
            <a:r>
              <a:rPr lang="en-US" sz="3200" b="1" dirty="0" smtClean="0">
                <a:ea typeface="Times New Roman"/>
              </a:rPr>
              <a:t>Admit it! </a:t>
            </a:r>
            <a:r>
              <a:rPr lang="en-US" sz="3200" i="1" dirty="0" smtClean="0">
                <a:ea typeface="Times New Roman"/>
              </a:rPr>
              <a:t>You’re not going to make your destination! </a:t>
            </a:r>
            <a:endParaRPr lang="en-US" sz="3200" b="1" dirty="0" smtClean="0">
              <a:ea typeface="Times New Roman"/>
            </a:endParaRPr>
          </a:p>
          <a:p>
            <a:pPr marL="185737" lvl="1" indent="0">
              <a:spcBef>
                <a:spcPts val="0"/>
              </a:spcBef>
              <a:spcAft>
                <a:spcPts val="0"/>
              </a:spcAft>
              <a:buNone/>
            </a:pPr>
            <a:endParaRPr lang="en-US" sz="1400" b="1" dirty="0" smtClean="0">
              <a:ea typeface="Calibri"/>
            </a:endParaRPr>
          </a:p>
          <a:p>
            <a:pPr marL="0" marR="0" indent="0">
              <a:spcBef>
                <a:spcPts val="0"/>
              </a:spcBef>
              <a:spcAft>
                <a:spcPts val="0"/>
              </a:spcAft>
              <a:buNone/>
            </a:pPr>
            <a:r>
              <a:rPr lang="en-US" sz="3200" u="sng" dirty="0" smtClean="0">
                <a:solidFill>
                  <a:srgbClr val="0000FF"/>
                </a:solidFill>
                <a:ea typeface="Times New Roman"/>
              </a:rPr>
              <a:t>Act: The Engine Must be Shut down!</a:t>
            </a:r>
          </a:p>
          <a:p>
            <a:pPr marL="185737" lvl="1" indent="0">
              <a:spcBef>
                <a:spcPts val="0"/>
              </a:spcBef>
              <a:spcAft>
                <a:spcPts val="0"/>
              </a:spcAft>
              <a:buNone/>
            </a:pPr>
            <a:endParaRPr lang="en-US" sz="2800" dirty="0" smtClean="0">
              <a:ea typeface="Times New Roman"/>
            </a:endParaRPr>
          </a:p>
          <a:p>
            <a:pPr marL="185737" lvl="0" indent="-457200">
              <a:spcBef>
                <a:spcPts val="0"/>
              </a:spcBef>
              <a:spcAft>
                <a:spcPts val="0"/>
              </a:spcAft>
              <a:buFont typeface="Arial" panose="020B0604020202020204" pitchFamily="34" charset="0"/>
              <a:buChar char="•"/>
            </a:pPr>
            <a:r>
              <a:rPr lang="en-US" sz="2800" dirty="0" smtClean="0">
                <a:ea typeface="Times New Roman"/>
              </a:rPr>
              <a:t>Establish - Best Glide</a:t>
            </a:r>
          </a:p>
          <a:p>
            <a:pPr marL="185737" lvl="0" indent="-457200">
              <a:spcBef>
                <a:spcPts val="0"/>
              </a:spcBef>
              <a:spcAft>
                <a:spcPts val="0"/>
              </a:spcAft>
              <a:buFont typeface="Arial" panose="020B0604020202020204" pitchFamily="34" charset="0"/>
              <a:buChar char="•"/>
            </a:pPr>
            <a:r>
              <a:rPr lang="en-US" sz="2800" dirty="0" smtClean="0"/>
              <a:t>Continue - Landing site</a:t>
            </a:r>
          </a:p>
          <a:p>
            <a:pPr marL="185737" lvl="0" indent="-457200">
              <a:spcBef>
                <a:spcPts val="0"/>
              </a:spcBef>
              <a:spcAft>
                <a:spcPts val="0"/>
              </a:spcAft>
              <a:buFont typeface="Arial" panose="020B0604020202020204" pitchFamily="34" charset="0"/>
              <a:buChar char="•"/>
            </a:pPr>
            <a:r>
              <a:rPr lang="en-US" sz="2800" dirty="0" smtClean="0"/>
              <a:t>Always - Fly the Airplane</a:t>
            </a:r>
            <a:endParaRPr lang="en-US" dirty="0" smtClean="0"/>
          </a:p>
          <a:p>
            <a:pPr marL="400050" lvl="1">
              <a:spcBef>
                <a:spcPts val="0"/>
              </a:spcBef>
              <a:spcAft>
                <a:spcPts val="0"/>
              </a:spcAft>
            </a:pPr>
            <a:endParaRPr lang="en-US" sz="2400" dirty="0" smtClean="0">
              <a:ea typeface="Times New Roman"/>
            </a:endParaRPr>
          </a:p>
          <a:p>
            <a:pPr marL="400050" lvl="1">
              <a:spcBef>
                <a:spcPts val="0"/>
              </a:spcBef>
              <a:spcAft>
                <a:spcPts val="0"/>
              </a:spcAft>
            </a:pPr>
            <a:endParaRPr lang="en-US" sz="2400" dirty="0" smtClean="0">
              <a:ea typeface="Calibri"/>
            </a:endParaRPr>
          </a:p>
          <a:p>
            <a:pPr marL="0" lvl="0" indent="-57150">
              <a:spcBef>
                <a:spcPts val="0"/>
              </a:spcBef>
              <a:spcAft>
                <a:spcPts val="0"/>
              </a:spcAft>
            </a:pPr>
            <a:r>
              <a:rPr lang="en-US" sz="2400" b="1" dirty="0" smtClean="0">
                <a:ea typeface="Calibri"/>
              </a:rPr>
              <a:t>(Next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17</a:t>
            </a:fld>
            <a:endParaRPr lang="en-US" dirty="0"/>
          </a:p>
        </p:txBody>
      </p:sp>
    </p:spTree>
    <p:extLst>
      <p:ext uri="{BB962C8B-B14F-4D97-AF65-F5344CB8AC3E}">
        <p14:creationId xmlns:p14="http://schemas.microsoft.com/office/powerpoint/2010/main" val="2849590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manufacturer was tasked with finding out why the blade failed.  At first there were no indications of why the blade should have failed.</a:t>
            </a:r>
          </a:p>
          <a:p>
            <a:r>
              <a:rPr lang="en-US" dirty="0" smtClean="0"/>
              <a:t>Upon further Investigation and stripping the propeller of its paint</a:t>
            </a:r>
            <a:r>
              <a:rPr lang="en-US" baseline="0" dirty="0" smtClean="0"/>
              <a:t>, the investigation found a reveling point of interest. They found that the</a:t>
            </a:r>
            <a:r>
              <a:rPr lang="en-US" dirty="0" smtClean="0"/>
              <a:t> propeller had been repaired</a:t>
            </a:r>
            <a:r>
              <a:rPr lang="en-US" baseline="0" dirty="0" smtClean="0"/>
              <a:t> with a commonly used epoxy resin.  It is unknown how long the propeller had been operated with this repair.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pPr>
              <a:defRPr/>
            </a:pPr>
            <a:fld id="{DE903595-B35A-4BEA-86C9-EED8EF6D293D}"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19658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is telling us that:</a:t>
            </a:r>
          </a:p>
          <a:p>
            <a:r>
              <a:rPr lang="en-US" sz="1200" dirty="0" smtClean="0"/>
              <a:t>TransAsia ATR 72 – Loss of Control due to lack of system knowledge</a:t>
            </a:r>
          </a:p>
          <a:p>
            <a:r>
              <a:rPr lang="en-US" sz="1200" dirty="0" smtClean="0"/>
              <a:t>Air France 447 (Atlantic Ocean) – Loss of Control due to inability to recognize a deep stall</a:t>
            </a:r>
          </a:p>
          <a:p>
            <a:endParaRPr lang="en-US" sz="1200" dirty="0" smtClean="0"/>
          </a:p>
          <a:p>
            <a:r>
              <a:rPr lang="en-US" sz="1200" dirty="0" smtClean="0"/>
              <a:t>These</a:t>
            </a:r>
            <a:r>
              <a:rPr lang="en-US" sz="1200" baseline="0" dirty="0" smtClean="0"/>
              <a:t> accidents could have been avoided given the crews ability to manage the unexpected events with their aircraft.</a:t>
            </a:r>
          </a:p>
          <a:p>
            <a:endParaRPr lang="en-US" sz="1200" baseline="0" dirty="0" smtClean="0"/>
          </a:p>
          <a:p>
            <a:r>
              <a:rPr lang="en-US" sz="1200" b="1" baseline="0" dirty="0" smtClean="0"/>
              <a:t>(Next Slide)</a:t>
            </a:r>
            <a:endParaRPr lang="en-US" sz="12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19</a:t>
            </a:fld>
            <a:endParaRPr lang="en-US" dirty="0"/>
          </a:p>
        </p:txBody>
      </p:sp>
    </p:spTree>
    <p:extLst>
      <p:ext uri="{BB962C8B-B14F-4D97-AF65-F5344CB8AC3E}">
        <p14:creationId xmlns:p14="http://schemas.microsoft.com/office/powerpoint/2010/main" val="139080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ＭＳ Ｐゴシック" charset="0"/>
                <a:cs typeface="ＭＳ Ｐゴシック" charset="0"/>
              </a:rPr>
              <a:t>Presentation Note: </a:t>
            </a:r>
            <a:r>
              <a:rPr lang="en-US" sz="1200" i="1" kern="1200" dirty="0" smtClean="0">
                <a:solidFill>
                  <a:schemeClr val="tx1"/>
                </a:solidFill>
                <a:effectLst/>
                <a:latin typeface="Arial" charset="0"/>
                <a:ea typeface="ＭＳ Ｐゴシック" charset="0"/>
                <a:cs typeface="ＭＳ Ｐゴシック" charset="0"/>
              </a:rPr>
              <a:t>Here’s where you can discuss venue logistics, acknowledge sponsors, and deliver other information you want your audience to know in the beginning.  </a:t>
            </a:r>
            <a:endParaRPr lang="en-US" sz="1200" kern="1200" dirty="0" smtClean="0">
              <a:solidFill>
                <a:schemeClr val="tx1"/>
              </a:solidFill>
              <a:effectLst/>
              <a:latin typeface="Arial" charset="0"/>
              <a:ea typeface="ＭＳ Ｐゴシック" charset="0"/>
              <a:cs typeface="ＭＳ Ｐゴシック" charset="0"/>
            </a:endParaRPr>
          </a:p>
          <a:p>
            <a:endParaRPr lang="en-US" sz="1200" i="1" kern="1200" dirty="0" smtClean="0">
              <a:solidFill>
                <a:schemeClr val="tx1"/>
              </a:solidFill>
              <a:effectLst/>
              <a:latin typeface="Arial" charset="0"/>
              <a:ea typeface="ＭＳ Ｐゴシック" charset="0"/>
              <a:cs typeface="ＭＳ Ｐゴシック" charset="0"/>
            </a:endParaRPr>
          </a:p>
          <a:p>
            <a:r>
              <a:rPr lang="en-US" sz="1200" i="1" kern="1200" dirty="0" smtClean="0">
                <a:solidFill>
                  <a:schemeClr val="tx1"/>
                </a:solidFill>
                <a:effectLst/>
                <a:latin typeface="Arial" charset="0"/>
                <a:ea typeface="ＭＳ Ｐゴシック" charset="0"/>
                <a:cs typeface="ＭＳ Ｐゴシック" charset="0"/>
              </a:rPr>
              <a:t>You can add slides after this one to fit your situation. </a:t>
            </a:r>
          </a:p>
          <a:p>
            <a:endParaRPr lang="en-US" sz="1200" b="1" i="1" kern="1200" dirty="0" smtClean="0">
              <a:solidFill>
                <a:schemeClr val="tx1"/>
              </a:solidFill>
              <a:effectLst/>
              <a:latin typeface="Arial" charset="0"/>
              <a:ea typeface="ＭＳ Ｐゴシック" charset="0"/>
              <a:cs typeface="ＭＳ Ｐゴシック" charset="0"/>
            </a:endParaRPr>
          </a:p>
          <a:p>
            <a:r>
              <a:rPr lang="en-US" sz="1200" b="1" kern="1200" dirty="0" smtClean="0">
                <a:solidFill>
                  <a:schemeClr val="tx1"/>
                </a:solidFill>
                <a:effectLst/>
                <a:latin typeface="Arial" charset="0"/>
                <a:ea typeface="ＭＳ Ｐゴシック" charset="0"/>
                <a:cs typeface="ＭＳ Ｐゴシック" charset="0"/>
              </a:rPr>
              <a:t>(Next Slide)</a:t>
            </a:r>
            <a:r>
              <a:rPr lang="en-US" sz="1200" b="0" kern="1200" dirty="0" smtClean="0">
                <a:solidFill>
                  <a:schemeClr val="tx1"/>
                </a:solidFill>
                <a:effectLst/>
                <a:latin typeface="Arial" charset="0"/>
                <a:ea typeface="ＭＳ Ｐゴシック" charset="0"/>
                <a:cs typeface="ＭＳ Ｐゴシック" charset="0"/>
              </a:rPr>
              <a:t> </a:t>
            </a:r>
            <a:endParaRPr lang="en-US" sz="1200" b="0" kern="1200" dirty="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185621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History is telling us that:</a:t>
            </a:r>
          </a:p>
          <a:p>
            <a:r>
              <a:rPr lang="en-US" sz="1200" dirty="0" smtClean="0"/>
              <a:t>Asiana Flt 214 (SFO) – Loss of Control Inability to handfly aircraft on VFR day for landing</a:t>
            </a:r>
          </a:p>
          <a:p>
            <a:pPr>
              <a:buFont typeface="Wingdings" panose="05000000000000000000" pitchFamily="2" charset="2"/>
              <a:buChar char="Ø"/>
            </a:pPr>
            <a:r>
              <a:rPr lang="en-US" sz="2400" dirty="0" smtClean="0"/>
              <a:t>Loss of Control Inability to handfly aircraft on VFR day for landing</a:t>
            </a:r>
          </a:p>
          <a:p>
            <a:pPr>
              <a:buFont typeface="Wingdings" panose="05000000000000000000" pitchFamily="2" charset="2"/>
              <a:buChar char="Ø"/>
            </a:pPr>
            <a:r>
              <a:rPr lang="en-US" sz="2400" dirty="0" smtClean="0"/>
              <a:t>30 Non Accident related Findings</a:t>
            </a:r>
          </a:p>
          <a:p>
            <a:pPr>
              <a:buFont typeface="Wingdings" panose="05000000000000000000" pitchFamily="2" charset="2"/>
              <a:buChar char="Ø"/>
            </a:pPr>
            <a:r>
              <a:rPr lang="en-US" sz="2400" dirty="0" smtClean="0"/>
              <a:t>27 Safety Rec. from the NTSB </a:t>
            </a:r>
          </a:p>
          <a:p>
            <a:pPr lvl="1">
              <a:buFont typeface="Wingdings" panose="05000000000000000000" pitchFamily="2" charset="2"/>
              <a:buChar char="Ø"/>
            </a:pPr>
            <a:r>
              <a:rPr lang="en-US" sz="2400" dirty="0" smtClean="0"/>
              <a:t>Airline Specific</a:t>
            </a:r>
          </a:p>
          <a:p>
            <a:pPr lvl="1">
              <a:buFont typeface="Wingdings" panose="05000000000000000000" pitchFamily="2" charset="2"/>
              <a:buChar char="Ø"/>
            </a:pPr>
            <a:r>
              <a:rPr lang="en-US" sz="2400" dirty="0" smtClean="0"/>
              <a:t>Aircraft Manufacturer Specific</a:t>
            </a:r>
          </a:p>
          <a:p>
            <a:pPr lvl="1">
              <a:buFont typeface="Wingdings" panose="05000000000000000000" pitchFamily="2" charset="2"/>
              <a:buChar char="Ø"/>
            </a:pPr>
            <a:r>
              <a:rPr lang="en-US" sz="2400" dirty="0" smtClean="0"/>
              <a:t>Fire Fighting</a:t>
            </a:r>
          </a:p>
          <a:p>
            <a:pPr lvl="1">
              <a:buFont typeface="Wingdings" panose="05000000000000000000" pitchFamily="2" charset="2"/>
              <a:buChar char="Ø"/>
            </a:pPr>
            <a:r>
              <a:rPr lang="en-US" sz="2400" dirty="0" smtClean="0"/>
              <a:t>Airport</a:t>
            </a:r>
          </a:p>
          <a:p>
            <a:endParaRPr lang="en-US" sz="1200" dirty="0" smtClean="0"/>
          </a:p>
          <a:p>
            <a:r>
              <a:rPr lang="en-US" sz="1200" b="1" dirty="0" smtClean="0"/>
              <a:t>Note/Factual:</a:t>
            </a:r>
            <a:r>
              <a:rPr lang="en-US" sz="1200" dirty="0" smtClean="0"/>
              <a:t> </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National Transportation Safety Board determined that the probable cause of this accident was the flight crew’s mismanagement of the airplane’s descent during the visual approach, the pilot flying’s unintended deactivation of automatic airspeed control, the flight crew’s inadequate monitoring of airspeed, and the flight crew’s delayed execution of a go-around after they became aware that the airplane was below acceptable glidepath and airspeed tolerances. Contributing to the accident were; (1) the complexities of the autothrottle and autopilot flight director systems that were inadequately described in Boeing’s documentation and Asiana’s pilot training, which increased the likelihood of mode error; (2) the flight crew’s nonstandard communication and coordination regarding the use of the autothrottle and autopilot flight director systems; (3) the pilot flying’s inadequate training on the planning and executing of visual approaches; (4) the pilot monitoring/instructor pilot’s inadequate supervision of the pilot flying; and (5) flight crew fatigue which likely degraded their performance.</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safety issues discussed in the report relate to the need for the following:</a:t>
            </a:r>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Adherence of Asiana pilots to standard operating procedures (SOP) regarding callouts.  </a:t>
            </a:r>
            <a:r>
              <a:rPr lang="en-US" sz="1200" b="0" i="1" kern="1200" dirty="0" smtClean="0">
                <a:solidFill>
                  <a:schemeClr val="tx1"/>
                </a:solidFill>
                <a:effectLst/>
                <a:latin typeface="+mn-lt"/>
                <a:ea typeface="+mn-ea"/>
                <a:cs typeface="+mn-cs"/>
              </a:rPr>
              <a:t>The flight crew did not consistently adhere to Asiana’s SOPs involving selections and callouts pertaining to the auto-flight system’s mode control panel. This lack of adherence is likely the reason that the PF did not call out “flight level change” when he selected FLCH SPD. As a result, and because the PM’s attention was likely on changing the flap setting at that time, the PM did not notice that FLCH SPD was engaged.</a:t>
            </a:r>
          </a:p>
          <a:p>
            <a:r>
              <a:rPr lang="en-US" sz="1200" b="1" i="1" kern="1200" dirty="0" smtClean="0">
                <a:solidFill>
                  <a:schemeClr val="tx1"/>
                </a:solidFill>
                <a:effectLst/>
                <a:latin typeface="+mn-lt"/>
                <a:ea typeface="+mn-ea"/>
                <a:cs typeface="+mn-cs"/>
              </a:rPr>
              <a:t>Reduced design complexity and enhanced training on the airplane’s auto-flight system.</a:t>
            </a:r>
            <a:r>
              <a:rPr lang="en-US" sz="1200" b="0" i="1" kern="1200" dirty="0" smtClean="0">
                <a:solidFill>
                  <a:schemeClr val="tx1"/>
                </a:solidFill>
                <a:effectLst/>
                <a:latin typeface="+mn-lt"/>
                <a:ea typeface="+mn-ea"/>
                <a:cs typeface="+mn-cs"/>
              </a:rPr>
              <a:t> The PF had an inaccurate understanding of how the Boeing 777 A/P and A/T systems interact to control airspeed in FLCH SPD mode, what happens when the A/T is overridden and the throttles transition to HOLD in a FLCH SPD descent, and how the A/T automatic engagement feature operates. The PF’s faulty mental model of the airplane’s automation logic led to his inadvertent deactivation of automatic airspeed control. Both reduced design complexity and improved systems training can help reduce the type of error made by the PF.</a:t>
            </a:r>
          </a:p>
          <a:p>
            <a:r>
              <a:rPr lang="en-US" sz="1200" b="1" i="1" kern="1200" dirty="0" smtClean="0">
                <a:solidFill>
                  <a:schemeClr val="tx1"/>
                </a:solidFill>
                <a:effectLst/>
                <a:latin typeface="+mn-lt"/>
                <a:ea typeface="+mn-ea"/>
                <a:cs typeface="+mn-cs"/>
              </a:rPr>
              <a:t>Opportunity at Asiana for new instructors to supervise trainee pilots in operational service during instructor training.</a:t>
            </a:r>
            <a:r>
              <a:rPr lang="en-US" sz="1200" b="0" i="1" kern="1200" dirty="0" smtClean="0">
                <a:solidFill>
                  <a:schemeClr val="tx1"/>
                </a:solidFill>
                <a:effectLst/>
                <a:latin typeface="+mn-lt"/>
                <a:ea typeface="+mn-ea"/>
                <a:cs typeface="+mn-cs"/>
              </a:rPr>
              <a:t> The PM was an experienced 777 captain who was on his first flight as an instructor pilot supervising a trainee captain gaining operating experience. The PM did not have the opportunity during his instructor training to supervise and instruct a trainee during line operations while being observed by an experienced instructor. Such an opportunity would have improved the PM’s awareness of the dynamic and often unpredictable challenges that an instructor must deal with when supervising a trainee during line operations.</a:t>
            </a:r>
          </a:p>
          <a:p>
            <a:r>
              <a:rPr lang="en-US" sz="1200" b="1" i="1" kern="1200" dirty="0" smtClean="0">
                <a:solidFill>
                  <a:schemeClr val="tx1"/>
                </a:solidFill>
                <a:effectLst/>
                <a:latin typeface="+mn-lt"/>
                <a:ea typeface="+mn-ea"/>
                <a:cs typeface="+mn-cs"/>
              </a:rPr>
              <a:t>Guidance for Asiana pilots on use of flight directors during a visual approach.</a:t>
            </a:r>
            <a:r>
              <a:rPr lang="en-US" sz="1200" b="0" i="1" kern="1200" dirty="0" smtClean="0">
                <a:solidFill>
                  <a:schemeClr val="tx1"/>
                </a:solidFill>
                <a:effectLst/>
                <a:latin typeface="+mn-lt"/>
                <a:ea typeface="+mn-ea"/>
                <a:cs typeface="+mn-cs"/>
              </a:rPr>
              <a:t> During the accident flight, after the A/P was disconnected, the PM loosely followed Asiana’s informal practice, which was to turn both flight directors (F/Ds) off and then turn the PM’s F/D back on when conducting a visual approach. However, the two F/D switches were not both in the off position at the same time. If they had been, the A/T mode would have changed to speed mode and maintained the approach speed of 137 knots. In addition, during a visual approach, F/D pitch and roll guidance is not needed and can be a distraction.</a:t>
            </a:r>
          </a:p>
          <a:p>
            <a:r>
              <a:rPr lang="en-US" sz="1200" b="1" i="1" kern="1200" dirty="0" smtClean="0">
                <a:solidFill>
                  <a:schemeClr val="tx1"/>
                </a:solidFill>
                <a:effectLst/>
                <a:latin typeface="+mn-lt"/>
                <a:ea typeface="+mn-ea"/>
                <a:cs typeface="+mn-cs"/>
              </a:rPr>
              <a:t>More manual flight for Asiana pilots.</a:t>
            </a:r>
            <a:r>
              <a:rPr lang="en-US" sz="1200" b="0" i="1" kern="1200" dirty="0" smtClean="0">
                <a:solidFill>
                  <a:schemeClr val="tx1"/>
                </a:solidFill>
                <a:effectLst/>
                <a:latin typeface="+mn-lt"/>
                <a:ea typeface="+mn-ea"/>
                <a:cs typeface="+mn-cs"/>
              </a:rPr>
              <a:t> Asiana’s automation policy emphasized the full use of all automation and did not encourage manual flight during line operations. If the PF had been provided with more opportunity to manually fly the 777 during training, he would most likely have better used pitch trim, recognized that the airspeed was decaying, and taken the appropriate corrective action of adding power. FAA guidance and a recent US regulatory change support the need for pilots to regularly perform manual flight so that their airplane handling skills do not degrade.</a:t>
            </a:r>
          </a:p>
          <a:p>
            <a:r>
              <a:rPr lang="en-US" sz="1200" b="1" i="1" kern="1200" dirty="0" smtClean="0">
                <a:solidFill>
                  <a:schemeClr val="tx1"/>
                </a:solidFill>
                <a:effectLst/>
                <a:latin typeface="+mn-lt"/>
                <a:ea typeface="+mn-ea"/>
                <a:cs typeface="+mn-cs"/>
              </a:rPr>
              <a:t>A context-dependent low energy alert. </a:t>
            </a:r>
            <a:r>
              <a:rPr lang="en-US" sz="1200" b="0" i="1" kern="1200" dirty="0" smtClean="0">
                <a:solidFill>
                  <a:schemeClr val="tx1"/>
                </a:solidFill>
                <a:effectLst/>
                <a:latin typeface="+mn-lt"/>
                <a:ea typeface="+mn-ea"/>
                <a:cs typeface="+mn-cs"/>
              </a:rPr>
              <a:t>The airplane was equipped with a low airspeed alerting system that was designed to alert flight crews to low airspeed in the cruise phase of flight for the purpose of stall avoidance. However, this accident demonstrates that existing low-airspeed alert systems that are designed to provide pilots with redundant aural and visual warning of impending hazardous low-airspeed conditions may be ineffective when they are developed for one phase of flight (i.e., cruise) and are not adequately tailored to reflect conditions that may be important in another phase of flight (e.g., approach). During the approach phase of flight, a low airspeed alert may need to be designed so that its activation threshold takes airspeed (kinetic energy), altitude (potential energy), and engine response time into account.</a:t>
            </a:r>
          </a:p>
          <a:p>
            <a:r>
              <a:rPr lang="en-US" sz="1200" b="1" i="1" kern="1200" dirty="0" smtClean="0">
                <a:solidFill>
                  <a:schemeClr val="tx1"/>
                </a:solidFill>
                <a:effectLst/>
                <a:latin typeface="+mn-lt"/>
                <a:ea typeface="+mn-ea"/>
                <a:cs typeface="+mn-cs"/>
              </a:rPr>
              <a:t>Research that examines the injury potential from significant lateral forces in airplane crashes and the mechanism that produces high thoracic spinal injuries.</a:t>
            </a:r>
            <a:r>
              <a:rPr lang="en-US" sz="1200" b="0" i="1" kern="1200" dirty="0" smtClean="0">
                <a:solidFill>
                  <a:schemeClr val="tx1"/>
                </a:solidFill>
                <a:effectLst/>
                <a:latin typeface="+mn-lt"/>
                <a:ea typeface="+mn-ea"/>
                <a:cs typeface="+mn-cs"/>
              </a:rPr>
              <a:t> In this accident, the dynamics were such that occupants were thrown forward and experienced a significant lateral force to the left during the impact sequence. One passenger sustained serious head injuries as a result of striking the arm rest of the seat that was in front of and to his left. While current Federal Aviation Administration (FAA) dynamic seat certification requirements do include testing row/row seat interactions with seats positioned slightly off the longitudinal axis, they would not likely approximate the forces encountered in this accident. Further, there was a high number of serious injuries to the high thoracic spine in this accident, and the mechanism that produces these injuries is poorly understood.</a:t>
            </a:r>
          </a:p>
          <a:p>
            <a:r>
              <a:rPr lang="en-US" sz="1200" b="1" i="1" kern="1200" dirty="0" smtClean="0">
                <a:solidFill>
                  <a:schemeClr val="tx1"/>
                </a:solidFill>
                <a:effectLst/>
                <a:latin typeface="+mn-lt"/>
                <a:ea typeface="+mn-ea"/>
                <a:cs typeface="+mn-cs"/>
              </a:rPr>
              <a:t>Evaluation of the adequacy of slide/raft inertia load certification testing. </a:t>
            </a:r>
            <a:r>
              <a:rPr lang="en-US" sz="1200" b="0" i="1" kern="1200" dirty="0" smtClean="0">
                <a:solidFill>
                  <a:schemeClr val="tx1"/>
                </a:solidFill>
                <a:effectLst/>
                <a:latin typeface="+mn-lt"/>
                <a:ea typeface="+mn-ea"/>
                <a:cs typeface="+mn-cs"/>
              </a:rPr>
              <a:t>The forces experienced by the slide/rafts during the impact sequence far exceeded their certification limits, leading to overload failures of the slide/raft release mechanisms on the 1R and 2R slide/rafts. Given the critical nature of these evacuation devices and their proximity to essential crewmembers, slides and slide/rafts must be certified to sufficient loads so that they will likely function in a survivable accident. Although this exact accident scenario is unlikely to occur again, the data obtained during this accident investigation could prove useful for future slide/raft design.</a:t>
            </a:r>
          </a:p>
          <a:p>
            <a:r>
              <a:rPr lang="en-US" sz="1200" b="1" i="1" kern="1200" dirty="0" smtClean="0">
                <a:solidFill>
                  <a:schemeClr val="tx1"/>
                </a:solidFill>
                <a:effectLst/>
                <a:latin typeface="+mn-lt"/>
                <a:ea typeface="+mn-ea"/>
                <a:cs typeface="+mn-cs"/>
              </a:rPr>
              <a:t>Aircraft rescue and firefighting (ARFF) training for officers placed in command of an aircraft accident. </a:t>
            </a:r>
            <a:r>
              <a:rPr lang="en-US" sz="1200" b="0" i="1" kern="1200" dirty="0" smtClean="0">
                <a:solidFill>
                  <a:schemeClr val="tx1"/>
                </a:solidFill>
                <a:effectLst/>
                <a:latin typeface="+mn-lt"/>
                <a:ea typeface="+mn-ea"/>
                <a:cs typeface="+mn-cs"/>
              </a:rPr>
              <a:t>The arriving incident commander placed an officer in charge of the fire attack who had not received ARFF training, and this individual made decisions that reflected his lack of ARFF training. Although no additional injuries or loss of life could be attributed to the fire attack supervisor’s lack of ARFF training, it demonstrates the potential strategic and tactical challenges associated with having non ARFF trained personnel in positions of command at an airplane accident.</a:t>
            </a:r>
          </a:p>
          <a:p>
            <a:r>
              <a:rPr lang="en-US" sz="1200" b="1" i="1" kern="1200" dirty="0" smtClean="0">
                <a:solidFill>
                  <a:schemeClr val="tx1"/>
                </a:solidFill>
                <a:effectLst/>
                <a:latin typeface="+mn-lt"/>
                <a:ea typeface="+mn-ea"/>
                <a:cs typeface="+mn-cs"/>
              </a:rPr>
              <a:t>Guidance on when to pierce the fuselage of a burning airplane with a skin-piercing nozzle.</a:t>
            </a:r>
            <a:r>
              <a:rPr lang="en-US" sz="1200" b="0" i="1" kern="1200" dirty="0" smtClean="0">
                <a:solidFill>
                  <a:schemeClr val="tx1"/>
                </a:solidFill>
                <a:effectLst/>
                <a:latin typeface="+mn-lt"/>
                <a:ea typeface="+mn-ea"/>
                <a:cs typeface="+mn-cs"/>
              </a:rPr>
              <a:t> The airport’s fire department had two vehicles equipped with high-reach extendable turrets (HRETs) that were not used to the best of their capabilities in the initial attack. This was partially the result of departmental guidance that discouraged penetration of the fuselage using the skin-piercing nozzles on the HRETs until all of the occupants were known to have evacuated the airplane. Current FAA guidance provides information on how to pierce but does not include any guidance on when to pierce.</a:t>
            </a:r>
          </a:p>
          <a:p>
            <a:r>
              <a:rPr lang="en-US" sz="1200" b="1" i="1" kern="1200" dirty="0" smtClean="0">
                <a:solidFill>
                  <a:schemeClr val="tx1"/>
                </a:solidFill>
                <a:effectLst/>
                <a:latin typeface="+mn-lt"/>
                <a:ea typeface="+mn-ea"/>
                <a:cs typeface="+mn-cs"/>
              </a:rPr>
              <a:t>Integration of the medical supply buses at SFO into the airport’s preparation drills.</a:t>
            </a:r>
            <a:r>
              <a:rPr lang="en-US" sz="1200" b="0" i="1" kern="1200" dirty="0" smtClean="0">
                <a:solidFill>
                  <a:schemeClr val="tx1"/>
                </a:solidFill>
                <a:effectLst/>
                <a:latin typeface="+mn-lt"/>
                <a:ea typeface="+mn-ea"/>
                <a:cs typeface="+mn-cs"/>
              </a:rPr>
              <a:t> Although the airport’s emergency procedures manual called for airport operations personnel to deliver the airport’s two emergency medical buses to the accident site, neither of the medical buses arrived. Further, the monthly emergency drills conducted by the airport did not include deployment of the buses either as a matter of routine or as part of the unique scenario being evaluated. This lack of integration of the medical buses into the airport’s preparation drills likely played a part in their lack of use in the initial response to the accident.</a:t>
            </a:r>
          </a:p>
          <a:p>
            <a:r>
              <a:rPr lang="en-US" sz="1200" b="1" i="1" kern="1200" dirty="0" smtClean="0">
                <a:solidFill>
                  <a:schemeClr val="tx1"/>
                </a:solidFill>
                <a:effectLst/>
                <a:latin typeface="+mn-lt"/>
                <a:ea typeface="+mn-ea"/>
                <a:cs typeface="+mn-cs"/>
              </a:rPr>
              <a:t>Guidance or protocols for ensuring the safety of passengers and crew at risk of being struck or rolled over by a vehicle during ARFF operations.</a:t>
            </a:r>
            <a:r>
              <a:rPr lang="en-US" sz="1200" b="0" i="1" kern="1200" dirty="0" smtClean="0">
                <a:solidFill>
                  <a:schemeClr val="tx1"/>
                </a:solidFill>
                <a:effectLst/>
                <a:latin typeface="+mn-lt"/>
                <a:ea typeface="+mn-ea"/>
                <a:cs typeface="+mn-cs"/>
              </a:rPr>
              <a:t> In this case, only one passenger was at significant risk for a vehicle strike due to her close proximity to the burning airplane; however, there are other accident scenarios in which many injured or deceased persons could be located near an accident airplane. There is currently no guidance or any recommended protocols for ensuring the safety of passengers and crew at risk of being struck or rolled over by a vehicle during ARFF operations.</a:t>
            </a:r>
          </a:p>
          <a:p>
            <a:r>
              <a:rPr lang="en-US" sz="1200" b="1" i="1" kern="1200" dirty="0" smtClean="0">
                <a:solidFill>
                  <a:schemeClr val="tx1"/>
                </a:solidFill>
                <a:effectLst/>
                <a:latin typeface="+mn-lt"/>
                <a:ea typeface="+mn-ea"/>
                <a:cs typeface="+mn-cs"/>
              </a:rPr>
              <a:t>Requirements for ARFF staffing.</a:t>
            </a:r>
            <a:r>
              <a:rPr lang="en-US" sz="1200" b="0" i="1" kern="1200" dirty="0" smtClean="0">
                <a:solidFill>
                  <a:schemeClr val="tx1"/>
                </a:solidFill>
                <a:effectLst/>
                <a:latin typeface="+mn-lt"/>
                <a:ea typeface="+mn-ea"/>
                <a:cs typeface="+mn-cs"/>
              </a:rPr>
              <a:t> Seven ARFF vehicles and 23 ARFF personnel from SFO’s fire department were involved in the initial response to the accident. This equipment level exceeded the FAA-required minimum of three vehicles, and there is currently no FAA-required minimum staffing level. Because of the amount of available ARFF vehicles and personnel, the airport firefighters were able to perform exterior firefighting and send firefighters into the airplane who rescued five passengers who were unable to self-evacuate amid rapidly deteriorating cabin conditions. Due to the lack of an FAA-required minimum staffing level, passengers involved in an aviation accident at a smaller airport may not be afforded the same level of protection that the passengers of flight 214 had.</a:t>
            </a:r>
          </a:p>
          <a:p>
            <a:r>
              <a:rPr lang="en-US" sz="1200" b="1" i="1" kern="1200" dirty="0" smtClean="0">
                <a:solidFill>
                  <a:schemeClr val="tx1"/>
                </a:solidFill>
                <a:effectLst/>
                <a:latin typeface="+mn-lt"/>
                <a:ea typeface="+mn-ea"/>
                <a:cs typeface="+mn-cs"/>
              </a:rPr>
              <a:t>Improvements in emergency communications at SFO.</a:t>
            </a:r>
            <a:r>
              <a:rPr lang="en-US" sz="1200" b="0" i="1" kern="1200" dirty="0" smtClean="0">
                <a:solidFill>
                  <a:schemeClr val="tx1"/>
                </a:solidFill>
                <a:effectLst/>
                <a:latin typeface="+mn-lt"/>
                <a:ea typeface="+mn-ea"/>
                <a:cs typeface="+mn-cs"/>
              </a:rPr>
              <a:t> Numerous problems with communications occurred during the emergency response, the most critical being the inability for responding mutual aid units to speak directly with units from the airport on a common radio frequency. Although some of the communications difficulties encountered during the emergency response, including the lack of radio interoperability, have been remedied, others, such as the breakdown in communications between the airport and city dispatch centers, should be addressed.</a:t>
            </a:r>
          </a:p>
          <a:p>
            <a:r>
              <a:rPr lang="en-US" sz="1200" b="1" i="1" kern="1200" dirty="0" smtClean="0">
                <a:solidFill>
                  <a:schemeClr val="tx1"/>
                </a:solidFill>
                <a:effectLst/>
                <a:latin typeface="+mn-lt"/>
                <a:ea typeface="+mn-ea"/>
                <a:cs typeface="+mn-cs"/>
              </a:rPr>
              <a:t>Increased FAA oversight of SFO’s emergency procedures manual. </a:t>
            </a:r>
            <a:r>
              <a:rPr lang="en-US" sz="1200" b="0" i="1" kern="1200" dirty="0" smtClean="0">
                <a:solidFill>
                  <a:schemeClr val="tx1"/>
                </a:solidFill>
                <a:effectLst/>
                <a:latin typeface="+mn-lt"/>
                <a:ea typeface="+mn-ea"/>
                <a:cs typeface="+mn-cs"/>
              </a:rPr>
              <a:t>Although the airport had submitted, and the FAA had approved in December 2012, an updated emergency procedures manual, the airport had not yet distributed or trained personnel on the updated manual when the accident occurred and was still actively operating with the manual approved by the FAA in December 2008.</a:t>
            </a:r>
          </a:p>
          <a:p>
            <a:endParaRPr lang="en-US" sz="1200" baseline="0" dirty="0" smtClean="0"/>
          </a:p>
          <a:p>
            <a:r>
              <a:rPr lang="en-US" sz="1200" b="1" baseline="0" dirty="0" smtClean="0"/>
              <a:t>(Next Slide)</a:t>
            </a:r>
            <a:endParaRPr lang="en-US" sz="12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20</a:t>
            </a:fld>
            <a:endParaRPr lang="en-US" dirty="0"/>
          </a:p>
        </p:txBody>
      </p:sp>
    </p:spTree>
    <p:extLst>
      <p:ext uri="{BB962C8B-B14F-4D97-AF65-F5344CB8AC3E}">
        <p14:creationId xmlns:p14="http://schemas.microsoft.com/office/powerpoint/2010/main" val="345826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you can see in this graphic, the crew had a good 3 day run prior to the accident.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this particular flight the crew experienced a rather unique combination of aircraft configuration and circumstances which led to the very hard landing.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NTSB concluded the Pilot Flying deactivated auto throttle, only one flight director (Instructor’s) was active, and both pilots failed to adequately monitor airspeed during the approach.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Automation complexity, crew coordination, instructional supervision inadequacies, and fatigue were also mentioned.  </a:t>
            </a:r>
          </a:p>
          <a:p>
            <a:r>
              <a:rPr lang="en-US" sz="1200" kern="1200" dirty="0" smtClean="0">
                <a:solidFill>
                  <a:schemeClr val="tx1"/>
                </a:solidFill>
                <a:effectLst/>
                <a:latin typeface="+mn-lt"/>
                <a:ea typeface="+mn-ea"/>
                <a:cs typeface="+mn-cs"/>
              </a:rPr>
              <a:t>Many of you might say, “that couldn’t happen to me,  I don’t even have an autopilot”.  What can we take away from this example?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aware that, when things are happening too quickly for us to keep up with or we don’t understand exactly what’s going on, it behooves us to buy some time to understand the situation.  Tough to do if you have no power but easy in this case.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go-around would have given the crew plenty of opportunity to sort things out &amp; be better prepared for the landing. </a:t>
            </a:r>
          </a:p>
          <a:p>
            <a:r>
              <a:rPr lang="en-US" sz="1200" b="1" kern="1200" dirty="0" smtClean="0">
                <a:solidFill>
                  <a:schemeClr val="tx1"/>
                </a:solidFill>
                <a:effectLst/>
                <a:latin typeface="+mn-lt"/>
                <a:ea typeface="+mn-ea"/>
                <a:cs typeface="+mn-cs"/>
              </a:rPr>
              <a:t>(Next Slide)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21</a:t>
            </a:fld>
            <a:endParaRPr lang="en-US" dirty="0"/>
          </a:p>
        </p:txBody>
      </p:sp>
    </p:spTree>
    <p:extLst>
      <p:ext uri="{BB962C8B-B14F-4D97-AF65-F5344CB8AC3E}">
        <p14:creationId xmlns:p14="http://schemas.microsoft.com/office/powerpoint/2010/main" val="371211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15 Safety Recommendations including:</a:t>
            </a:r>
          </a:p>
          <a:p>
            <a:endParaRPr lang="en-US" dirty="0" smtClean="0"/>
          </a:p>
          <a:p>
            <a:pPr marL="171450" indent="-171450">
              <a:buFont typeface="Arial" panose="020B0604020202020204" pitchFamily="34" charset="0"/>
              <a:buChar char="•"/>
            </a:pPr>
            <a:r>
              <a:rPr lang="en-US" sz="1200" kern="1200" dirty="0" smtClean="0"/>
              <a:t>Adherence of Company to standard operating procedures (SOP) regarding callouts. </a:t>
            </a:r>
          </a:p>
          <a:p>
            <a:pPr marL="171450" indent="-171450">
              <a:buFont typeface="Arial" panose="020B0604020202020204" pitchFamily="34" charset="0"/>
              <a:buChar char="•"/>
            </a:pPr>
            <a:r>
              <a:rPr lang="en-US" sz="1200" dirty="0" smtClean="0"/>
              <a:t>Reduced design complexity and enhanced training on the airplane’s auto-flight system.</a:t>
            </a:r>
          </a:p>
          <a:p>
            <a:pPr marL="171450" indent="-171450">
              <a:buFont typeface="Arial" panose="020B0604020202020204" pitchFamily="34" charset="0"/>
              <a:buChar char="•"/>
            </a:pPr>
            <a:r>
              <a:rPr lang="en-US" sz="1200" dirty="0" smtClean="0"/>
              <a:t>Guidance for Company pilots on use of flight directors during a visual approach.</a:t>
            </a:r>
          </a:p>
          <a:p>
            <a:pPr marL="171450" indent="-171450">
              <a:buFont typeface="Arial" panose="020B0604020202020204" pitchFamily="34" charset="0"/>
              <a:buChar char="•"/>
            </a:pPr>
            <a:r>
              <a:rPr lang="en-US" sz="1200" dirty="0" smtClean="0"/>
              <a:t>More manual flight for Company pilots.</a:t>
            </a:r>
          </a:p>
          <a:p>
            <a:endParaRPr lang="en-US" sz="1200" dirty="0" smtClean="0"/>
          </a:p>
          <a:p>
            <a:r>
              <a:rPr lang="en-US" sz="1200" dirty="0" smtClean="0"/>
              <a:t>As a GA Pilot,</a:t>
            </a:r>
            <a:r>
              <a:rPr lang="en-US" sz="1200" baseline="0" dirty="0" smtClean="0"/>
              <a:t> are these recommendations something you can use in your day to day flying?</a:t>
            </a:r>
          </a:p>
          <a:p>
            <a:endParaRPr lang="en-US" sz="1200" baseline="0" dirty="0" smtClean="0"/>
          </a:p>
          <a:p>
            <a:pPr marL="171450" indent="-171450">
              <a:buFont typeface="Arial" panose="020B0604020202020204" pitchFamily="34" charset="0"/>
              <a:buChar char="•"/>
            </a:pPr>
            <a:r>
              <a:rPr lang="en-US" sz="1200" baseline="0" dirty="0" smtClean="0"/>
              <a:t>Your Personal Minimums – Just like an Company SOP, the standards and procedures you set for yourself must be adhered to.</a:t>
            </a:r>
          </a:p>
          <a:p>
            <a:pPr marL="171450" lvl="0" indent="-171450">
              <a:buFont typeface="Arial" panose="020B0604020202020204" pitchFamily="34" charset="0"/>
              <a:buChar char="•"/>
            </a:pPr>
            <a:r>
              <a:rPr lang="en-US" sz="1200" baseline="0" dirty="0" smtClean="0"/>
              <a:t>Checklist Usage</a:t>
            </a:r>
          </a:p>
          <a:p>
            <a:pPr marL="171450" lvl="0" indent="-171450">
              <a:buFont typeface="Arial" panose="020B0604020202020204" pitchFamily="34" charset="0"/>
              <a:buChar char="•"/>
            </a:pPr>
            <a:r>
              <a:rPr lang="en-US" sz="1200" baseline="0" dirty="0" smtClean="0"/>
              <a:t>Landing Gear Operational procedures – Hand on the handle/move the handle/verify as selected/three green no red/gear is down/gear mirror</a:t>
            </a:r>
          </a:p>
          <a:p>
            <a:pPr marL="171450" indent="-171450">
              <a:buFont typeface="Arial" panose="020B0604020202020204" pitchFamily="34" charset="0"/>
              <a:buChar char="•"/>
            </a:pPr>
            <a:r>
              <a:rPr lang="en-US" sz="1200" baseline="0" dirty="0" smtClean="0"/>
              <a:t>When is the last time you read up on the auto-pilot system in your aircraft?  Actually performed a preflight test?</a:t>
            </a:r>
          </a:p>
          <a:p>
            <a:pPr marL="171450" lvl="0" indent="-171450">
              <a:buFont typeface="Arial" panose="020B0604020202020204" pitchFamily="34" charset="0"/>
              <a:buChar char="•"/>
            </a:pPr>
            <a:r>
              <a:rPr lang="en-US" sz="1200" baseline="0" dirty="0" smtClean="0"/>
              <a:t>What are the AP limits?  Roll ±18 degrees left or right…etc.</a:t>
            </a:r>
          </a:p>
          <a:p>
            <a:pPr marL="171450" indent="-171450">
              <a:buFont typeface="Arial" panose="020B0604020202020204" pitchFamily="34" charset="0"/>
              <a:buChar char="•"/>
            </a:pPr>
            <a:r>
              <a:rPr lang="en-US" sz="1200" baseline="0" dirty="0" smtClean="0"/>
              <a:t>As a GA Pilot, your guidance may be the owners manual, have you ever read it? Understand all the limits of operation? </a:t>
            </a:r>
          </a:p>
          <a:p>
            <a:pPr marL="171450" lvl="0" indent="-171450">
              <a:buFont typeface="Arial" panose="020B0604020202020204" pitchFamily="34" charset="0"/>
              <a:buChar char="•"/>
            </a:pPr>
            <a:r>
              <a:rPr lang="en-US" sz="1200" baseline="0" dirty="0" smtClean="0"/>
              <a:t>May have learned a best practice in SIM training</a:t>
            </a:r>
          </a:p>
          <a:p>
            <a:pPr marL="171450" indent="-171450">
              <a:buFont typeface="Arial" panose="020B0604020202020204" pitchFamily="34" charset="0"/>
              <a:buChar char="•"/>
            </a:pPr>
            <a:r>
              <a:rPr lang="en-US" sz="1200" baseline="0" dirty="0" smtClean="0"/>
              <a:t>Is it easier to justify a smooth ride for you passengers if you turn the AP ON?  If so, your flying skills are not what they need to be.</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1" baseline="0" dirty="0" smtClean="0"/>
              <a:t>(Next Slide)</a:t>
            </a:r>
            <a:endParaRPr lang="en-US" sz="1200" b="1" dirty="0" smtClean="0"/>
          </a:p>
          <a:p>
            <a:endParaRPr lang="en-US" sz="200"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22</a:t>
            </a:fld>
            <a:endParaRPr lang="en-US" dirty="0"/>
          </a:p>
        </p:txBody>
      </p:sp>
    </p:spTree>
    <p:extLst>
      <p:ext uri="{BB962C8B-B14F-4D97-AF65-F5344CB8AC3E}">
        <p14:creationId xmlns:p14="http://schemas.microsoft.com/office/powerpoint/2010/main" val="404175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800" dirty="0" smtClean="0"/>
              <a:t>Thoughts for continued safety:</a:t>
            </a:r>
          </a:p>
          <a:p>
            <a:endParaRPr lang="en-US" sz="2800" dirty="0" smtClean="0"/>
          </a:p>
          <a:p>
            <a:r>
              <a:rPr lang="en-US" sz="2400" dirty="0" smtClean="0"/>
              <a:t>Scenario Based Training - Plan, practice, evaluate</a:t>
            </a:r>
          </a:p>
          <a:p>
            <a:pPr marL="342900" lvl="0" indent="-342900">
              <a:buFont typeface="Arial" panose="020B0604020202020204" pitchFamily="34" charset="0"/>
              <a:buChar char="•"/>
            </a:pPr>
            <a:r>
              <a:rPr lang="en-US" sz="2400" dirty="0" smtClean="0"/>
              <a:t> Determine factors which are affected by a failure(s) </a:t>
            </a:r>
          </a:p>
          <a:p>
            <a:pPr marL="342900" lvl="0" indent="-342900">
              <a:buFont typeface="Arial" panose="020B0604020202020204" pitchFamily="34" charset="0"/>
              <a:buChar char="•"/>
            </a:pPr>
            <a:r>
              <a:rPr lang="en-US" sz="2400" dirty="0" smtClean="0"/>
              <a:t> Develop a strategy for mitigating associated risks</a:t>
            </a:r>
          </a:p>
          <a:p>
            <a:pPr marL="342900" lvl="0" indent="-342900">
              <a:buFont typeface="Arial" panose="020B0604020202020204" pitchFamily="34" charset="0"/>
              <a:buChar char="•"/>
            </a:pPr>
            <a:r>
              <a:rPr lang="en-US" sz="2400" dirty="0" smtClean="0"/>
              <a:t> Train utilizing your mitigation strategies </a:t>
            </a:r>
          </a:p>
          <a:p>
            <a:pPr marL="342900" lvl="0" indent="-342900">
              <a:buFont typeface="Arial" panose="020B0604020202020204" pitchFamily="34" charset="0"/>
              <a:buChar char="•"/>
            </a:pPr>
            <a:r>
              <a:rPr lang="en-US" sz="2400" dirty="0" smtClean="0"/>
              <a:t> Review your outcomes and adjust for additional risks found.  </a:t>
            </a:r>
          </a:p>
          <a:p>
            <a:r>
              <a:rPr lang="en-US" sz="2400" dirty="0" smtClean="0"/>
              <a:t>Work with you CFI, adjust scenario(s) as your knowledge and skill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THINK AHEAD, CHALLENGE YOURSELF!</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23</a:t>
            </a:fld>
            <a:endParaRPr lang="en-US" dirty="0"/>
          </a:p>
        </p:txBody>
      </p:sp>
    </p:spTree>
    <p:extLst>
      <p:ext uri="{BB962C8B-B14F-4D97-AF65-F5344CB8AC3E}">
        <p14:creationId xmlns:p14="http://schemas.microsoft.com/office/powerpoint/2010/main" val="909848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sz="1200" b="0" i="0" dirty="0" smtClean="0"/>
              <a:t>One More Reason to Train with</a:t>
            </a:r>
            <a:r>
              <a:rPr lang="en-US" sz="1200" i="0" dirty="0" smtClean="0"/>
              <a:t> WINGS?</a:t>
            </a:r>
          </a:p>
          <a:p>
            <a:endParaRPr lang="en-US" sz="1200" i="0" dirty="0" smtClean="0"/>
          </a:p>
          <a:p>
            <a:r>
              <a:rPr lang="en-US" sz="1200" b="1" i="1" dirty="0" smtClean="0"/>
              <a:t>WINGS </a:t>
            </a:r>
            <a:r>
              <a:rPr lang="en-US" sz="1200" i="0" dirty="0" smtClean="0"/>
              <a:t>Industry Sweepstakes</a:t>
            </a:r>
            <a:r>
              <a:rPr lang="en-US" sz="1200" i="0" baseline="0" dirty="0" smtClean="0"/>
              <a:t>!  </a:t>
            </a:r>
          </a:p>
          <a:p>
            <a:r>
              <a:rPr lang="en-US" sz="1200" i="0" baseline="0" dirty="0" smtClean="0"/>
              <a:t>Paul and Fran Burger are offering $10,000 in their sweepstakes again this year!</a:t>
            </a:r>
          </a:p>
          <a:p>
            <a:endParaRPr lang="en-US" sz="1200" i="1" baseline="0" dirty="0" smtClean="0"/>
          </a:p>
          <a:p>
            <a:r>
              <a:rPr lang="en-US" sz="1200" b="0" i="0" kern="1200" dirty="0" smtClean="0">
                <a:solidFill>
                  <a:schemeClr val="tx1"/>
                </a:solidFill>
                <a:effectLst/>
                <a:latin typeface="+mn-lt"/>
                <a:ea typeface="+mn-ea"/>
                <a:cs typeface="+mn-cs"/>
              </a:rPr>
              <a:t>The </a:t>
            </a:r>
            <a:r>
              <a:rPr lang="en-US" sz="1200" b="1" i="1" kern="1200" dirty="0" smtClean="0">
                <a:solidFill>
                  <a:schemeClr val="tx1"/>
                </a:solidFill>
                <a:effectLst/>
                <a:latin typeface="+mn-lt"/>
                <a:ea typeface="+mn-ea"/>
                <a:cs typeface="+mn-cs"/>
              </a:rPr>
              <a:t>WINGS</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Sweepstakes mission is to reduce the nation's accident and incident rate by increasing pilot participation in the </a:t>
            </a:r>
            <a:r>
              <a:rPr lang="en-US" sz="1200" b="0" i="1" kern="1200" dirty="0" smtClean="0">
                <a:solidFill>
                  <a:schemeClr val="tx1"/>
                </a:solidFill>
                <a:effectLst/>
                <a:latin typeface="+mn-lt"/>
                <a:ea typeface="+mn-ea"/>
                <a:cs typeface="+mn-cs"/>
              </a:rPr>
              <a:t>WINGS </a:t>
            </a:r>
            <a:r>
              <a:rPr lang="en-US" sz="1200" b="0" i="0" kern="1200" dirty="0" smtClean="0">
                <a:solidFill>
                  <a:schemeClr val="tx1"/>
                </a:solidFill>
                <a:effectLst/>
                <a:latin typeface="+mn-lt"/>
                <a:ea typeface="+mn-ea"/>
                <a:cs typeface="+mn-cs"/>
              </a:rPr>
              <a:t>FAASTeam Pilot Proficiency Program. The </a:t>
            </a:r>
            <a:r>
              <a:rPr lang="en-US" sz="1200" b="1" i="1" kern="1200" dirty="0" smtClean="0">
                <a:solidFill>
                  <a:schemeClr val="tx1"/>
                </a:solidFill>
                <a:effectLst/>
                <a:latin typeface="+mn-lt"/>
                <a:ea typeface="+mn-ea"/>
                <a:cs typeface="+mn-cs"/>
              </a:rPr>
              <a:t>WINGS</a:t>
            </a:r>
            <a:r>
              <a:rPr lang="en-US" sz="1200" b="0" i="0" kern="1200" dirty="0" smtClean="0">
                <a:solidFill>
                  <a:schemeClr val="tx1"/>
                </a:solidFill>
                <a:effectLst/>
                <a:latin typeface="+mn-lt"/>
                <a:ea typeface="+mn-ea"/>
                <a:cs typeface="+mn-cs"/>
              </a:rPr>
              <a:t> program has courses based on real world accident and incident causes so flight instructors, pilots and student pilots get training that can truly make a difference.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hlinkClick r:id="rId3"/>
              </a:rPr>
              <a:t>Studies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indicate</a:t>
            </a:r>
            <a:r>
              <a:rPr lang="en-US" sz="1200" b="0" i="0" kern="1200" dirty="0" smtClean="0">
                <a:solidFill>
                  <a:schemeClr val="tx1"/>
                </a:solidFill>
                <a:effectLst/>
                <a:latin typeface="+mn-lt"/>
                <a:ea typeface="+mn-ea"/>
                <a:cs typeface="+mn-cs"/>
              </a:rPr>
              <a:t> that pilots who complete </a:t>
            </a:r>
            <a:r>
              <a:rPr lang="en-US" sz="1200" b="0" i="1" kern="1200" dirty="0" smtClean="0">
                <a:solidFill>
                  <a:schemeClr val="tx1"/>
                </a:solidFill>
                <a:effectLst/>
                <a:latin typeface="+mn-lt"/>
                <a:ea typeface="+mn-ea"/>
                <a:cs typeface="+mn-cs"/>
              </a:rPr>
              <a:t>WINGS</a:t>
            </a:r>
            <a:r>
              <a:rPr lang="en-US" sz="1200" b="0" i="0" kern="1200" dirty="0" smtClean="0">
                <a:solidFill>
                  <a:schemeClr val="tx1"/>
                </a:solidFill>
                <a:effectLst/>
                <a:latin typeface="+mn-lt"/>
                <a:ea typeface="+mn-ea"/>
                <a:cs typeface="+mn-cs"/>
              </a:rPr>
              <a:t> phases are safer aviators. Please join us in saving lives.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Learn about the program and its many benefits</a:t>
            </a:r>
            <a:r>
              <a:rPr lang="en-US" sz="1200" b="0" i="0" kern="1200" baseline="0" dirty="0" smtClean="0">
                <a:solidFill>
                  <a:schemeClr val="tx1"/>
                </a:solidFill>
                <a:effectLst/>
                <a:latin typeface="+mn-lt"/>
                <a:ea typeface="+mn-ea"/>
                <a:cs typeface="+mn-cs"/>
              </a:rPr>
              <a:t> at :</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 https://www.wingsindustry.com/WINGS-Sweepstakes </a:t>
            </a:r>
          </a:p>
          <a:p>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The 2020 Sweepstakes awards 10 cash prizes! Prize levels include: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Four (4) $1,500</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Four (4) $750</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Two (2) $500</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(Next Slide)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D5C9B1C-4C49-4AC4-9FE9-4A38AC195655}" type="slidenum">
              <a:rPr lang="en-US" smtClean="0"/>
              <a:pPr/>
              <a:t>24</a:t>
            </a:fld>
            <a:endParaRPr lang="en-US"/>
          </a:p>
        </p:txBody>
      </p:sp>
    </p:spTree>
    <p:extLst>
      <p:ext uri="{BB962C8B-B14F-4D97-AF65-F5344CB8AC3E}">
        <p14:creationId xmlns:p14="http://schemas.microsoft.com/office/powerpoint/2010/main" val="332683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lstStyle/>
          <a:p>
            <a:r>
              <a:rPr lang="en-US" dirty="0" smtClean="0"/>
              <a:t>The WINGS</a:t>
            </a:r>
            <a:r>
              <a:rPr lang="en-US" baseline="0" dirty="0" smtClean="0"/>
              <a:t> Pilot Proficiency Program.</a:t>
            </a:r>
          </a:p>
          <a:p>
            <a:endParaRPr lang="en-US" baseline="0" dirty="0" smtClean="0"/>
          </a:p>
          <a:p>
            <a:pPr>
              <a:spcBef>
                <a:spcPts val="1200"/>
              </a:spcBef>
              <a:spcAft>
                <a:spcPts val="1200"/>
              </a:spcAft>
              <a:buFont typeface="Wingdings" panose="05000000000000000000" pitchFamily="2" charset="2"/>
              <a:buChar char="Ø"/>
            </a:pPr>
            <a:r>
              <a:rPr lang="en-US" sz="1200" dirty="0" smtClean="0">
                <a:solidFill>
                  <a:srgbClr val="002060"/>
                </a:solidFill>
              </a:rPr>
              <a:t>Pilots never stop learning, and those who participate in regular proficiency training are competent, confident, and safe.</a:t>
            </a:r>
          </a:p>
          <a:p>
            <a:pPr>
              <a:spcBef>
                <a:spcPts val="1200"/>
              </a:spcBef>
              <a:spcAft>
                <a:spcPts val="1200"/>
              </a:spcAft>
              <a:buFont typeface="Wingdings" panose="05000000000000000000" pitchFamily="2" charset="2"/>
              <a:buChar char="Ø"/>
            </a:pPr>
            <a:r>
              <a:rPr lang="en-US" sz="1200" dirty="0" smtClean="0">
                <a:solidFill>
                  <a:srgbClr val="002060"/>
                </a:solidFill>
              </a:rPr>
              <a:t>Earn </a:t>
            </a:r>
            <a:r>
              <a:rPr lang="en-US" sz="1200" b="1" i="1" dirty="0" smtClean="0">
                <a:solidFill>
                  <a:srgbClr val="002060"/>
                </a:solidFill>
              </a:rPr>
              <a:t>WINGS </a:t>
            </a:r>
            <a:r>
              <a:rPr lang="en-US" sz="1200" i="0" dirty="0" smtClean="0">
                <a:solidFill>
                  <a:srgbClr val="002060"/>
                </a:solidFill>
              </a:rPr>
              <a:t>awards and recognition based on a combination of practical knowledge and hands on coaching or skill</a:t>
            </a:r>
          </a:p>
          <a:p>
            <a:pPr>
              <a:spcBef>
                <a:spcPts val="1200"/>
              </a:spcBef>
              <a:spcAft>
                <a:spcPts val="1200"/>
              </a:spcAft>
              <a:buFont typeface="Wingdings" panose="05000000000000000000" pitchFamily="2" charset="2"/>
              <a:buChar char="Ø"/>
            </a:pPr>
            <a:r>
              <a:rPr lang="en-US" sz="1200" i="0" dirty="0" smtClean="0">
                <a:solidFill>
                  <a:srgbClr val="002060"/>
                </a:solidFill>
              </a:rPr>
              <a:t>Get started now!</a:t>
            </a:r>
          </a:p>
          <a:p>
            <a:pPr>
              <a:spcBef>
                <a:spcPts val="1200"/>
              </a:spcBef>
              <a:spcAft>
                <a:spcPts val="1200"/>
              </a:spcAft>
              <a:buFont typeface="Wingdings" panose="05000000000000000000" pitchFamily="2" charset="2"/>
              <a:buChar char="Ø"/>
            </a:pPr>
            <a:endParaRPr lang="en-US" sz="1200" i="1" dirty="0" smtClean="0">
              <a:solidFill>
                <a:srgbClr val="002060"/>
              </a:solidFill>
            </a:endParaRPr>
          </a:p>
          <a:p>
            <a:pPr>
              <a:spcBef>
                <a:spcPts val="1200"/>
              </a:spcBef>
              <a:spcAft>
                <a:spcPts val="1200"/>
              </a:spcAft>
              <a:buFont typeface="Wingdings" panose="05000000000000000000" pitchFamily="2" charset="2"/>
              <a:buNone/>
            </a:pPr>
            <a:r>
              <a:rPr lang="en-US" sz="1200" b="1" i="0" dirty="0" smtClean="0">
                <a:solidFill>
                  <a:srgbClr val="002060"/>
                </a:solidFill>
              </a:rPr>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540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4025"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70832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lstStyle/>
          <a:p>
            <a:r>
              <a:rPr lang="en-US" dirty="0" smtClean="0"/>
              <a:t>Credit</a:t>
            </a:r>
            <a:r>
              <a:rPr lang="en-US" baseline="0" dirty="0" smtClean="0"/>
              <a:t> for this meeting is available from FAASafety.gov.  Please be certain to sign the attendance roster prior to your departure.  </a:t>
            </a:r>
            <a:r>
              <a:rPr lang="en-US" dirty="0" smtClean="0"/>
              <a:t>Join us on the web at FAASafety.gov</a:t>
            </a:r>
            <a:r>
              <a:rPr lang="en-US" baseline="0" dirty="0" smtClean="0"/>
              <a:t> for more learning options.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pPr marL="0" marR="0" lvl="0" indent="0" algn="r" defTabSz="954025" rtl="0" eaLnBrk="1" fontAlgn="base" latinLnBrk="0" hangingPunct="1">
              <a:lnSpc>
                <a:spcPct val="100000"/>
              </a:lnSpc>
              <a:spcBef>
                <a:spcPct val="0"/>
              </a:spcBef>
              <a:spcAft>
                <a:spcPct val="0"/>
              </a:spcAft>
              <a:buClrTx/>
              <a:buSzTx/>
              <a:buFontTx/>
              <a:buNone/>
              <a:tabLst/>
              <a:defRPr/>
            </a:pPr>
            <a:fld id="{7D5C9B1C-4C49-4AC4-9FE9-4A38AC195655}"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4025"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2695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lstStyle/>
          <a:p>
            <a:r>
              <a:rPr lang="en-US" dirty="0" smtClean="0"/>
              <a:t>The AMT Awards</a:t>
            </a:r>
            <a:r>
              <a:rPr lang="en-US" baseline="0" dirty="0" smtClean="0"/>
              <a:t> Program.</a:t>
            </a:r>
          </a:p>
          <a:p>
            <a:endParaRPr lang="en-US" baseline="0" dirty="0" smtClean="0"/>
          </a:p>
          <a:p>
            <a:pPr>
              <a:spcBef>
                <a:spcPts val="1200"/>
              </a:spcBef>
              <a:spcAft>
                <a:spcPts val="1200"/>
              </a:spcAft>
              <a:buFont typeface="Wingdings" panose="05000000000000000000" pitchFamily="2" charset="2"/>
              <a:buChar char="Ø"/>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AMT Awards </a:t>
            </a:r>
            <a:r>
              <a:rPr lang="en-US" sz="1200" kern="1200" dirty="0" smtClean="0">
                <a:solidFill>
                  <a:schemeClr val="tx1"/>
                </a:solidFill>
                <a:effectLst/>
                <a:latin typeface="Times New Roman" pitchFamily="18" charset="0"/>
                <a:ea typeface="+mn-ea"/>
                <a:cs typeface="+mn-cs"/>
              </a:rPr>
              <a:t>program can help you fulfill your commitment to aviation maintenance excellence through continuing education and training.</a:t>
            </a:r>
          </a:p>
          <a:p>
            <a:pPr>
              <a:spcBef>
                <a:spcPts val="1200"/>
              </a:spcBef>
              <a:spcAft>
                <a:spcPts val="1200"/>
              </a:spcAft>
              <a:buFont typeface="Wingdings" panose="05000000000000000000" pitchFamily="2" charset="2"/>
              <a:buChar char="Ø"/>
            </a:pPr>
            <a:r>
              <a:rPr lang="en-US" sz="1200" dirty="0" smtClean="0">
                <a:solidFill>
                  <a:srgbClr val="002060"/>
                </a:solidFill>
              </a:rPr>
              <a:t>Earn annual awards based on core training hours at Bronze, Silver, and Gold levels.</a:t>
            </a:r>
          </a:p>
          <a:p>
            <a:pPr>
              <a:spcBef>
                <a:spcPts val="1200"/>
              </a:spcBef>
              <a:spcAft>
                <a:spcPts val="1200"/>
              </a:spcAft>
              <a:buFont typeface="Wingdings" panose="05000000000000000000" pitchFamily="2" charset="2"/>
              <a:buChar char="Ø"/>
            </a:pPr>
            <a:r>
              <a:rPr lang="en-US" sz="1200" i="1" dirty="0" smtClean="0">
                <a:solidFill>
                  <a:srgbClr val="002060"/>
                </a:solidFill>
              </a:rPr>
              <a:t>Get started now!</a:t>
            </a:r>
          </a:p>
          <a:p>
            <a:pPr>
              <a:spcBef>
                <a:spcPts val="1200"/>
              </a:spcBef>
              <a:spcAft>
                <a:spcPts val="1200"/>
              </a:spcAft>
              <a:buFont typeface="Wingdings" panose="05000000000000000000" pitchFamily="2" charset="2"/>
              <a:buChar char="Ø"/>
            </a:pPr>
            <a:endParaRPr lang="en-US" sz="1200" i="1" dirty="0" smtClean="0">
              <a:solidFill>
                <a:srgbClr val="002060"/>
              </a:solidFill>
            </a:endParaRPr>
          </a:p>
          <a:p>
            <a:pPr>
              <a:spcBef>
                <a:spcPts val="1200"/>
              </a:spcBef>
              <a:spcAft>
                <a:spcPts val="1200"/>
              </a:spcAft>
              <a:buFont typeface="Wingdings" panose="05000000000000000000" pitchFamily="2" charset="2"/>
              <a:buNone/>
            </a:pPr>
            <a:r>
              <a:rPr lang="en-US" sz="1200" b="1" i="0" dirty="0" smtClean="0">
                <a:solidFill>
                  <a:srgbClr val="002060"/>
                </a:solidFill>
              </a:rPr>
              <a:t>(Next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540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4025"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874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Aviation safety begins on the ground and in the hangar. As an AMT you are an invaluable member of the aviation safety team.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Having the proper "tools" to do your job involves more than just filling your tool box with nice, shiny wrenches. The FAA Safety Team (FAASTeam) is committed to helping you achieve the highest level of safety by providing "tools" and resources to enhance your knowledge and proficiency.</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(Next Slide)</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54025" rtl="0" eaLnBrk="1" fontAlgn="base" latinLnBrk="0" hangingPunct="1">
              <a:lnSpc>
                <a:spcPct val="100000"/>
              </a:lnSpc>
              <a:spcBef>
                <a:spcPct val="0"/>
              </a:spcBef>
              <a:spcAft>
                <a:spcPct val="0"/>
              </a:spcAft>
              <a:buClrTx/>
              <a:buSzTx/>
              <a:buFontTx/>
              <a:buNone/>
              <a:tabLst/>
              <a:defRPr/>
            </a:pPr>
            <a:fld id="{7D5C9B1C-4C49-4AC4-9FE9-4A38AC195655}"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4025"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3411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(End)</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171582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FAA Define Component as: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Any self-contained part, combination of parts, subassemblies or units, which perform a distinctive function necessary to the operation of the airframe, powerplant, or propeller.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3</a:t>
            </a:fld>
            <a:endParaRPr lang="en-US" dirty="0"/>
          </a:p>
        </p:txBody>
      </p:sp>
    </p:spTree>
    <p:extLst>
      <p:ext uri="{BB962C8B-B14F-4D97-AF65-F5344CB8AC3E}">
        <p14:creationId xmlns:p14="http://schemas.microsoft.com/office/powerpoint/2010/main" val="3110059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5986">
              <a:defRPr>
                <a:solidFill>
                  <a:schemeClr val="tx1"/>
                </a:solidFill>
                <a:latin typeface="Verdana" pitchFamily="34" charset="0"/>
              </a:defRPr>
            </a:lvl1pPr>
            <a:lvl2pPr marL="702756" indent="-270291" defTabSz="915986">
              <a:defRPr>
                <a:solidFill>
                  <a:schemeClr val="tx1"/>
                </a:solidFill>
                <a:latin typeface="Verdana" pitchFamily="34" charset="0"/>
              </a:defRPr>
            </a:lvl2pPr>
            <a:lvl3pPr marL="1081164" indent="-216233" defTabSz="915986">
              <a:defRPr>
                <a:solidFill>
                  <a:schemeClr val="tx1"/>
                </a:solidFill>
                <a:latin typeface="Verdana" pitchFamily="34" charset="0"/>
              </a:defRPr>
            </a:lvl3pPr>
            <a:lvl4pPr marL="1513629" indent="-216233" defTabSz="915986">
              <a:defRPr>
                <a:solidFill>
                  <a:schemeClr val="tx1"/>
                </a:solidFill>
                <a:latin typeface="Verdana" pitchFamily="34" charset="0"/>
              </a:defRPr>
            </a:lvl4pPr>
            <a:lvl5pPr marL="1946095" indent="-216233" defTabSz="915986">
              <a:defRPr>
                <a:solidFill>
                  <a:schemeClr val="tx1"/>
                </a:solidFill>
                <a:latin typeface="Verdana" pitchFamily="34" charset="0"/>
              </a:defRPr>
            </a:lvl5pPr>
            <a:lvl6pPr marL="2378560" indent="-216233" defTabSz="915986" eaLnBrk="0" fontAlgn="base" hangingPunct="0">
              <a:spcBef>
                <a:spcPct val="0"/>
              </a:spcBef>
              <a:spcAft>
                <a:spcPct val="0"/>
              </a:spcAft>
              <a:defRPr>
                <a:solidFill>
                  <a:schemeClr val="tx1"/>
                </a:solidFill>
                <a:latin typeface="Verdana" pitchFamily="34" charset="0"/>
              </a:defRPr>
            </a:lvl6pPr>
            <a:lvl7pPr marL="2811026" indent="-216233" defTabSz="915986" eaLnBrk="0" fontAlgn="base" hangingPunct="0">
              <a:spcBef>
                <a:spcPct val="0"/>
              </a:spcBef>
              <a:spcAft>
                <a:spcPct val="0"/>
              </a:spcAft>
              <a:defRPr>
                <a:solidFill>
                  <a:schemeClr val="tx1"/>
                </a:solidFill>
                <a:latin typeface="Verdana" pitchFamily="34" charset="0"/>
              </a:defRPr>
            </a:lvl7pPr>
            <a:lvl8pPr marL="3243491" indent="-216233" defTabSz="915986" eaLnBrk="0" fontAlgn="base" hangingPunct="0">
              <a:spcBef>
                <a:spcPct val="0"/>
              </a:spcBef>
              <a:spcAft>
                <a:spcPct val="0"/>
              </a:spcAft>
              <a:defRPr>
                <a:solidFill>
                  <a:schemeClr val="tx1"/>
                </a:solidFill>
                <a:latin typeface="Verdana" pitchFamily="34" charset="0"/>
              </a:defRPr>
            </a:lvl8pPr>
            <a:lvl9pPr marL="3675957" indent="-216233" defTabSz="915986" eaLnBrk="0" fontAlgn="base" hangingPunct="0">
              <a:spcBef>
                <a:spcPct val="0"/>
              </a:spcBef>
              <a:spcAft>
                <a:spcPct val="0"/>
              </a:spcAft>
              <a:defRPr>
                <a:solidFill>
                  <a:schemeClr val="tx1"/>
                </a:solidFill>
                <a:latin typeface="Verdana" pitchFamily="34" charset="0"/>
              </a:defRPr>
            </a:lvl9pPr>
          </a:lstStyle>
          <a:p>
            <a:fld id="{7EFA2C10-86E8-4F14-A649-5BB4A2B91D9F}" type="slidenum">
              <a:rPr lang="en-US" smtClean="0">
                <a:solidFill>
                  <a:prstClr val="black"/>
                </a:solidFill>
                <a:latin typeface="Arial" charset="0"/>
              </a:rPr>
              <a:pPr/>
              <a:t>30</a:t>
            </a:fld>
            <a:endParaRPr lang="en-US" smtClean="0">
              <a:solidFill>
                <a:prstClr val="black"/>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3805" y="4343703"/>
            <a:ext cx="5030391" cy="4115405"/>
          </a:xfrm>
          <a:noFill/>
        </p:spPr>
        <p:txBody>
          <a:bodyPr/>
          <a:lstStyle/>
          <a:p>
            <a:pPr algn="l" eaLnBrk="1" hangingPunct="1"/>
            <a:r>
              <a:rPr lang="en-US" dirty="0" smtClean="0"/>
              <a:t>Have questions regarding the program or aviation safety in general, contact your local FAASTeam</a:t>
            </a:r>
            <a:r>
              <a:rPr lang="en-US" baseline="0" dirty="0" smtClean="0"/>
              <a:t> Representatives, FAASTeam program Manager or your local Flight Standards Office for assistance.</a:t>
            </a:r>
          </a:p>
          <a:p>
            <a:pPr algn="l" eaLnBrk="1" hangingPunct="1"/>
            <a:endParaRPr lang="en-US" dirty="0" smtClean="0"/>
          </a:p>
          <a:p>
            <a:pPr algn="l" eaLnBrk="1" hangingPunct="1"/>
            <a:r>
              <a:rPr lang="en-US" b="1" dirty="0" smtClean="0"/>
              <a:t>(Next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5986">
              <a:defRPr>
                <a:solidFill>
                  <a:schemeClr val="tx1"/>
                </a:solidFill>
                <a:latin typeface="Verdana" pitchFamily="34" charset="0"/>
              </a:defRPr>
            </a:lvl1pPr>
            <a:lvl2pPr marL="702756" indent="-270291" defTabSz="915986">
              <a:defRPr>
                <a:solidFill>
                  <a:schemeClr val="tx1"/>
                </a:solidFill>
                <a:latin typeface="Verdana" pitchFamily="34" charset="0"/>
              </a:defRPr>
            </a:lvl2pPr>
            <a:lvl3pPr marL="1081164" indent="-216233" defTabSz="915986">
              <a:defRPr>
                <a:solidFill>
                  <a:schemeClr val="tx1"/>
                </a:solidFill>
                <a:latin typeface="Verdana" pitchFamily="34" charset="0"/>
              </a:defRPr>
            </a:lvl3pPr>
            <a:lvl4pPr marL="1513629" indent="-216233" defTabSz="915986">
              <a:defRPr>
                <a:solidFill>
                  <a:schemeClr val="tx1"/>
                </a:solidFill>
                <a:latin typeface="Verdana" pitchFamily="34" charset="0"/>
              </a:defRPr>
            </a:lvl4pPr>
            <a:lvl5pPr marL="1946095" indent="-216233" defTabSz="915986">
              <a:defRPr>
                <a:solidFill>
                  <a:schemeClr val="tx1"/>
                </a:solidFill>
                <a:latin typeface="Verdana" pitchFamily="34" charset="0"/>
              </a:defRPr>
            </a:lvl5pPr>
            <a:lvl6pPr marL="2378560" indent="-216233" defTabSz="915986" eaLnBrk="0" fontAlgn="base" hangingPunct="0">
              <a:spcBef>
                <a:spcPct val="0"/>
              </a:spcBef>
              <a:spcAft>
                <a:spcPct val="0"/>
              </a:spcAft>
              <a:defRPr>
                <a:solidFill>
                  <a:schemeClr val="tx1"/>
                </a:solidFill>
                <a:latin typeface="Verdana" pitchFamily="34" charset="0"/>
              </a:defRPr>
            </a:lvl6pPr>
            <a:lvl7pPr marL="2811026" indent="-216233" defTabSz="915986" eaLnBrk="0" fontAlgn="base" hangingPunct="0">
              <a:spcBef>
                <a:spcPct val="0"/>
              </a:spcBef>
              <a:spcAft>
                <a:spcPct val="0"/>
              </a:spcAft>
              <a:defRPr>
                <a:solidFill>
                  <a:schemeClr val="tx1"/>
                </a:solidFill>
                <a:latin typeface="Verdana" pitchFamily="34" charset="0"/>
              </a:defRPr>
            </a:lvl7pPr>
            <a:lvl8pPr marL="3243491" indent="-216233" defTabSz="915986" eaLnBrk="0" fontAlgn="base" hangingPunct="0">
              <a:spcBef>
                <a:spcPct val="0"/>
              </a:spcBef>
              <a:spcAft>
                <a:spcPct val="0"/>
              </a:spcAft>
              <a:defRPr>
                <a:solidFill>
                  <a:schemeClr val="tx1"/>
                </a:solidFill>
                <a:latin typeface="Verdana" pitchFamily="34" charset="0"/>
              </a:defRPr>
            </a:lvl8pPr>
            <a:lvl9pPr marL="3675957" indent="-216233" defTabSz="915986" eaLnBrk="0" fontAlgn="base" hangingPunct="0">
              <a:spcBef>
                <a:spcPct val="0"/>
              </a:spcBef>
              <a:spcAft>
                <a:spcPct val="0"/>
              </a:spcAft>
              <a:defRPr>
                <a:solidFill>
                  <a:schemeClr val="tx1"/>
                </a:solidFill>
                <a:latin typeface="Verdana" pitchFamily="34" charset="0"/>
              </a:defRPr>
            </a:lvl9pPr>
          </a:lstStyle>
          <a:p>
            <a:fld id="{1B7465D8-E8AB-4079-9A8B-A2A1FAD887EE}" type="slidenum">
              <a:rPr lang="en-US" smtClean="0">
                <a:solidFill>
                  <a:prstClr val="black"/>
                </a:solidFill>
                <a:latin typeface="Arial" charset="0"/>
              </a:rPr>
              <a:pPr/>
              <a:t>31</a:t>
            </a:fld>
            <a:endParaRPr lang="en-US" smtClean="0">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3805" y="4343703"/>
            <a:ext cx="5030391" cy="4115405"/>
          </a:xfrm>
          <a:noFill/>
        </p:spPr>
        <p:txBody>
          <a:bodyPr>
            <a:normAutofit/>
          </a:bodyPr>
          <a:lstStyle/>
          <a:p>
            <a:r>
              <a:rPr lang="en-US" sz="1200" b="1" kern="1200" dirty="0" smtClean="0">
                <a:solidFill>
                  <a:schemeClr val="tx1"/>
                </a:solidFill>
                <a:effectLst/>
                <a:latin typeface="Arial" charset="0"/>
                <a:ea typeface="ＭＳ Ｐゴシック" charset="0"/>
                <a:cs typeface="ＭＳ Ｐゴシック" charset="0"/>
              </a:rPr>
              <a:t>(The End)</a:t>
            </a:r>
            <a:endParaRPr lang="en-US" altLang="en-US" dirty="0" smtClean="0"/>
          </a:p>
          <a:p>
            <a:endParaRPr lang="en-US" dirty="0" smtClean="0"/>
          </a:p>
          <a:p>
            <a:pPr eaLnBrk="1" hangingPunct="1"/>
            <a:endParaRPr lang="en-US" dirty="0" smtClean="0"/>
          </a:p>
        </p:txBody>
      </p:sp>
    </p:spTree>
    <p:extLst>
      <p:ext uri="{BB962C8B-B14F-4D97-AF65-F5344CB8AC3E}">
        <p14:creationId xmlns:p14="http://schemas.microsoft.com/office/powerpoint/2010/main" val="188166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5038" eaLnBrk="0" hangingPunct="0">
              <a:defRPr sz="4800">
                <a:solidFill>
                  <a:schemeClr val="tx1"/>
                </a:solidFill>
                <a:latin typeface="Arial" charset="0"/>
                <a:ea typeface="ＭＳ Ｐゴシック" charset="-128"/>
              </a:defRPr>
            </a:lvl1pPr>
            <a:lvl2pPr marL="742950" indent="-285750" defTabSz="935038" eaLnBrk="0" hangingPunct="0">
              <a:defRPr sz="4800">
                <a:solidFill>
                  <a:schemeClr val="tx1"/>
                </a:solidFill>
                <a:latin typeface="Arial" charset="0"/>
                <a:ea typeface="ＭＳ Ｐゴシック" charset="-128"/>
              </a:defRPr>
            </a:lvl2pPr>
            <a:lvl3pPr marL="1143000" indent="-228600" defTabSz="935038" eaLnBrk="0" hangingPunct="0">
              <a:defRPr sz="4800">
                <a:solidFill>
                  <a:schemeClr val="tx1"/>
                </a:solidFill>
                <a:latin typeface="Arial" charset="0"/>
                <a:ea typeface="ＭＳ Ｐゴシック" charset="-128"/>
              </a:defRPr>
            </a:lvl3pPr>
            <a:lvl4pPr marL="1600200" indent="-228600" defTabSz="935038" eaLnBrk="0" hangingPunct="0">
              <a:defRPr sz="4800">
                <a:solidFill>
                  <a:schemeClr val="tx1"/>
                </a:solidFill>
                <a:latin typeface="Arial" charset="0"/>
                <a:ea typeface="ＭＳ Ｐゴシック" charset="-128"/>
              </a:defRPr>
            </a:lvl4pPr>
            <a:lvl5pPr marL="2057400" indent="-228600" defTabSz="935038" eaLnBrk="0" hangingPunct="0">
              <a:defRPr sz="4800">
                <a:solidFill>
                  <a:schemeClr val="tx1"/>
                </a:solidFill>
                <a:latin typeface="Arial" charset="0"/>
                <a:ea typeface="ＭＳ Ｐゴシック" charset="-128"/>
              </a:defRPr>
            </a:lvl5pPr>
            <a:lvl6pPr marL="25146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6pPr>
            <a:lvl7pPr marL="29718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7pPr>
            <a:lvl8pPr marL="34290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8pPr>
            <a:lvl9pPr marL="38862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9pPr>
          </a:lstStyle>
          <a:p>
            <a:pPr eaLnBrk="1" hangingPunct="1">
              <a:defRPr/>
            </a:pPr>
            <a:fld id="{6515A7BE-9B7D-4064-A7B5-83AE2E0A79F8}" type="slidenum">
              <a:rPr lang="en-US" sz="1200" smtClean="0"/>
              <a:pPr eaLnBrk="1" hangingPunct="1">
                <a:defRPr/>
              </a:pPr>
              <a:t>4</a:t>
            </a:fld>
            <a:endParaRPr lang="en-US" sz="1200" smtClean="0"/>
          </a:p>
        </p:txBody>
      </p:sp>
      <p:sp>
        <p:nvSpPr>
          <p:cNvPr id="292866" name="Rectangle 2"/>
          <p:cNvSpPr>
            <a:spLocks noGrp="1" noRot="1" noChangeAspect="1" noChangeArrowheads="1" noTextEdit="1"/>
          </p:cNvSpPr>
          <p:nvPr>
            <p:ph type="sldImg"/>
          </p:nvPr>
        </p:nvSpPr>
        <p:spPr>
          <a:ln/>
          <a:extLst>
            <a:ext uri="{FAA26D3D-D897-4be2-8F04-BA451C77F1D7}"/>
          </a:extLst>
        </p:spPr>
      </p:sp>
      <p:sp>
        <p:nvSpPr>
          <p:cNvPr id="292867" name="Rectangle 3"/>
          <p:cNvSpPr>
            <a:spLocks noGrp="1" noChangeArrowheads="1"/>
          </p:cNvSpPr>
          <p:nvPr>
            <p:ph type="body" idx="1"/>
          </p:nvPr>
        </p:nvSpPr>
        <p:spPr/>
        <p:txBody>
          <a:bodyPr/>
          <a:lstStyle/>
          <a:p>
            <a:pPr eaLnBrk="1" hangingPunct="1">
              <a:lnSpc>
                <a:spcPct val="90000"/>
              </a:lnSpc>
              <a:defRPr/>
            </a:pPr>
            <a:r>
              <a:rPr lang="en-US" sz="1200" kern="1200" dirty="0" smtClean="0">
                <a:solidFill>
                  <a:srgbClr val="002060"/>
                </a:solidFill>
                <a:latin typeface="Times New Roman" pitchFamily="18" charset="0"/>
                <a:ea typeface="+mn-ea"/>
                <a:cs typeface="+mn-cs"/>
              </a:rPr>
              <a:t>Objective</a:t>
            </a:r>
            <a:r>
              <a:rPr lang="en-US" sz="1200" kern="1200" baseline="0" dirty="0" smtClean="0">
                <a:solidFill>
                  <a:srgbClr val="002060"/>
                </a:solidFill>
                <a:latin typeface="Times New Roman" pitchFamily="18" charset="0"/>
                <a:ea typeface="+mn-ea"/>
                <a:cs typeface="+mn-cs"/>
              </a:rPr>
              <a:t> for todays discussion:</a:t>
            </a:r>
          </a:p>
          <a:p>
            <a:pPr eaLnBrk="1" hangingPunct="1">
              <a:lnSpc>
                <a:spcPct val="90000"/>
              </a:lnSpc>
              <a:defRPr/>
            </a:pPr>
            <a:endParaRPr lang="en-US" sz="1200" b="1" kern="1200" baseline="0" dirty="0" smtClean="0">
              <a:solidFill>
                <a:srgbClr val="002060"/>
              </a:solidFill>
              <a:effectLst/>
              <a:latin typeface="Times New Roman" pitchFamily="18" charset="0"/>
              <a:ea typeface="+mn-ea"/>
              <a:cs typeface="+mn-cs"/>
            </a:endParaRPr>
          </a:p>
          <a:p>
            <a:pPr>
              <a:spcBef>
                <a:spcPts val="0"/>
              </a:spcBef>
              <a:spcAft>
                <a:spcPts val="1200"/>
              </a:spcAft>
              <a:defRPr/>
            </a:pPr>
            <a:r>
              <a:rPr lang="en-US" altLang="ja-JP" sz="1200" b="0" dirty="0" smtClean="0"/>
              <a:t>Discuss Component Failure accident data</a:t>
            </a:r>
          </a:p>
          <a:p>
            <a:pPr>
              <a:spcBef>
                <a:spcPts val="0"/>
              </a:spcBef>
              <a:spcAft>
                <a:spcPts val="1200"/>
              </a:spcAft>
              <a:defRPr/>
            </a:pPr>
            <a:r>
              <a:rPr lang="en-US" altLang="ja-JP" sz="1200" b="0" dirty="0" smtClean="0"/>
              <a:t>Review &amp; case study – Door Opening in Flight</a:t>
            </a:r>
          </a:p>
          <a:p>
            <a:pPr>
              <a:spcBef>
                <a:spcPts val="0"/>
              </a:spcBef>
              <a:spcAft>
                <a:spcPts val="1200"/>
              </a:spcAft>
              <a:defRPr/>
            </a:pPr>
            <a:r>
              <a:rPr lang="en-US" altLang="ja-JP" sz="1200" b="0" dirty="0" smtClean="0"/>
              <a:t>Unexpected Failure Realities</a:t>
            </a:r>
          </a:p>
          <a:p>
            <a:pPr>
              <a:spcBef>
                <a:spcPts val="0"/>
              </a:spcBef>
              <a:spcAft>
                <a:spcPts val="1200"/>
              </a:spcAft>
              <a:defRPr/>
            </a:pPr>
            <a:r>
              <a:rPr lang="en-US" altLang="ja-JP" sz="1200" b="0" dirty="0" smtClean="0"/>
              <a:t>Processing and dealing with Emergencies</a:t>
            </a:r>
          </a:p>
          <a:p>
            <a:pPr>
              <a:spcBef>
                <a:spcPts val="0"/>
              </a:spcBef>
              <a:spcAft>
                <a:spcPts val="1200"/>
              </a:spcAft>
              <a:defRPr/>
            </a:pPr>
            <a:r>
              <a:rPr lang="en-US" altLang="ja-JP" sz="1200" b="0" dirty="0" smtClean="0"/>
              <a:t>Scenario to think about</a:t>
            </a:r>
          </a:p>
          <a:p>
            <a:pPr>
              <a:spcBef>
                <a:spcPts val="0"/>
              </a:spcBef>
              <a:spcAft>
                <a:spcPts val="1200"/>
              </a:spcAft>
              <a:defRPr/>
            </a:pPr>
            <a:r>
              <a:rPr lang="en-US" altLang="ja-JP" sz="1200" b="0" dirty="0" smtClean="0"/>
              <a:t>Brief Accident Review</a:t>
            </a:r>
          </a:p>
          <a:p>
            <a:pPr>
              <a:spcBef>
                <a:spcPts val="0"/>
              </a:spcBef>
              <a:spcAft>
                <a:spcPts val="1200"/>
              </a:spcAft>
              <a:defRPr/>
            </a:pPr>
            <a:r>
              <a:rPr lang="en-US" altLang="ja-JP" sz="1200" b="0" dirty="0" smtClean="0"/>
              <a:t>Closing thoughts and best practices</a:t>
            </a:r>
          </a:p>
          <a:p>
            <a:pPr eaLnBrk="1" hangingPunct="1">
              <a:lnSpc>
                <a:spcPct val="90000"/>
              </a:lnSpc>
              <a:defRPr/>
            </a:pPr>
            <a:endParaRPr lang="en-US" sz="1200" b="1" kern="1200" dirty="0" smtClean="0">
              <a:solidFill>
                <a:schemeClr val="tx1"/>
              </a:solidFill>
              <a:effectLst/>
              <a:latin typeface="Arial" charset="0"/>
              <a:ea typeface="ＭＳ Ｐゴシック" charset="0"/>
              <a:cs typeface="ＭＳ Ｐゴシック" charset="0"/>
            </a:endParaRPr>
          </a:p>
          <a:p>
            <a:pPr eaLnBrk="1" hangingPunct="1">
              <a:lnSpc>
                <a:spcPct val="90000"/>
              </a:lnSpc>
              <a:defRPr/>
            </a:pPr>
            <a:r>
              <a:rPr lang="en-US" sz="1200" b="1" kern="1200" dirty="0" smtClean="0">
                <a:solidFill>
                  <a:schemeClr val="tx1"/>
                </a:solidFill>
                <a:effectLst/>
                <a:latin typeface="Arial" charset="0"/>
                <a:ea typeface="ＭＳ Ｐゴシック" charset="0"/>
                <a:cs typeface="ＭＳ Ｐゴシック" charset="0"/>
              </a:rPr>
              <a:t>(Next Slide)</a:t>
            </a:r>
            <a:endParaRPr lang="en-US" sz="1200" b="1" kern="1200" dirty="0">
              <a:solidFill>
                <a:schemeClr val="tx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3938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7553" eaLnBrk="0" hangingPunct="0">
              <a:defRPr sz="4700">
                <a:solidFill>
                  <a:schemeClr val="tx1"/>
                </a:solidFill>
                <a:latin typeface="Arial" charset="0"/>
              </a:defRPr>
            </a:lvl1pPr>
            <a:lvl2pPr marL="729057" indent="-280406" defTabSz="917553" eaLnBrk="0" hangingPunct="0">
              <a:defRPr sz="4700">
                <a:solidFill>
                  <a:schemeClr val="tx1"/>
                </a:solidFill>
                <a:latin typeface="Arial" charset="0"/>
              </a:defRPr>
            </a:lvl2pPr>
            <a:lvl3pPr marL="1121626" indent="-224325" defTabSz="917553" eaLnBrk="0" hangingPunct="0">
              <a:defRPr sz="4700">
                <a:solidFill>
                  <a:schemeClr val="tx1"/>
                </a:solidFill>
                <a:latin typeface="Arial" charset="0"/>
              </a:defRPr>
            </a:lvl3pPr>
            <a:lvl4pPr marL="1570276" indent="-224325" defTabSz="917553" eaLnBrk="0" hangingPunct="0">
              <a:defRPr sz="4700">
                <a:solidFill>
                  <a:schemeClr val="tx1"/>
                </a:solidFill>
                <a:latin typeface="Arial" charset="0"/>
              </a:defRPr>
            </a:lvl4pPr>
            <a:lvl5pPr marL="2018927" indent="-224325" defTabSz="917553" eaLnBrk="0" hangingPunct="0">
              <a:defRPr sz="4700">
                <a:solidFill>
                  <a:schemeClr val="tx1"/>
                </a:solidFill>
                <a:latin typeface="Arial" charset="0"/>
              </a:defRPr>
            </a:lvl5pPr>
            <a:lvl6pPr marL="2467577" indent="-224325" algn="ctr" defTabSz="917553" eaLnBrk="0" fontAlgn="base" hangingPunct="0">
              <a:spcBef>
                <a:spcPct val="50000"/>
              </a:spcBef>
              <a:spcAft>
                <a:spcPct val="0"/>
              </a:spcAft>
              <a:buChar char="•"/>
              <a:defRPr sz="4700">
                <a:solidFill>
                  <a:schemeClr val="tx1"/>
                </a:solidFill>
                <a:latin typeface="Arial" charset="0"/>
              </a:defRPr>
            </a:lvl6pPr>
            <a:lvl7pPr marL="2916227" indent="-224325" algn="ctr" defTabSz="917553" eaLnBrk="0" fontAlgn="base" hangingPunct="0">
              <a:spcBef>
                <a:spcPct val="50000"/>
              </a:spcBef>
              <a:spcAft>
                <a:spcPct val="0"/>
              </a:spcAft>
              <a:buChar char="•"/>
              <a:defRPr sz="4700">
                <a:solidFill>
                  <a:schemeClr val="tx1"/>
                </a:solidFill>
                <a:latin typeface="Arial" charset="0"/>
              </a:defRPr>
            </a:lvl7pPr>
            <a:lvl8pPr marL="3364878" indent="-224325" algn="ctr" defTabSz="917553" eaLnBrk="0" fontAlgn="base" hangingPunct="0">
              <a:spcBef>
                <a:spcPct val="50000"/>
              </a:spcBef>
              <a:spcAft>
                <a:spcPct val="0"/>
              </a:spcAft>
              <a:buChar char="•"/>
              <a:defRPr sz="4700">
                <a:solidFill>
                  <a:schemeClr val="tx1"/>
                </a:solidFill>
                <a:latin typeface="Arial" charset="0"/>
              </a:defRPr>
            </a:lvl8pPr>
            <a:lvl9pPr marL="3813528" indent="-224325" algn="ctr" defTabSz="917553" eaLnBrk="0" fontAlgn="base" hangingPunct="0">
              <a:spcBef>
                <a:spcPct val="50000"/>
              </a:spcBef>
              <a:spcAft>
                <a:spcPct val="0"/>
              </a:spcAft>
              <a:buChar char="•"/>
              <a:defRPr sz="4700">
                <a:solidFill>
                  <a:schemeClr val="tx1"/>
                </a:solidFill>
                <a:latin typeface="Arial" charset="0"/>
              </a:defRPr>
            </a:lvl9pPr>
          </a:lstStyle>
          <a:p>
            <a:pPr eaLnBrk="1" hangingPunct="1"/>
            <a:fld id="{357187FB-5DD1-46B4-9796-3A5998AB9045}" type="slidenum">
              <a:rPr lang="en-US" sz="1200"/>
              <a:pPr eaLnBrk="1" hangingPunct="1"/>
              <a:t>5</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b="1" dirty="0" smtClean="0"/>
              <a:t>Presentation</a:t>
            </a:r>
            <a:r>
              <a:rPr lang="en-US" b="1" baseline="0" dirty="0" smtClean="0"/>
              <a:t> note</a:t>
            </a:r>
            <a:r>
              <a:rPr lang="en-US" b="1" dirty="0" smtClean="0"/>
              <a:t>: </a:t>
            </a:r>
            <a:r>
              <a:rPr lang="en-US" i="1" dirty="0" smtClean="0"/>
              <a:t>The current accident Causal</a:t>
            </a:r>
            <a:r>
              <a:rPr lang="en-US" i="1" baseline="0" dirty="0" smtClean="0"/>
              <a:t> Factors data can be looked up in the FATDAT and placed here.  The data in the slide is from 10/01/2009 to 01/11/2021.</a:t>
            </a:r>
            <a:endParaRPr lang="en-US" i="1" dirty="0" smtClean="0"/>
          </a:p>
          <a:p>
            <a:pPr eaLnBrk="1" hangingPunct="1"/>
            <a:endParaRPr lang="en-US" dirty="0" smtClean="0"/>
          </a:p>
          <a:p>
            <a:pPr eaLnBrk="1" hangingPunct="1"/>
            <a:r>
              <a:rPr lang="en-US" dirty="0" smtClean="0"/>
              <a:t>In this look, there were</a:t>
            </a:r>
            <a:r>
              <a:rPr lang="en-US" baseline="0" dirty="0" smtClean="0"/>
              <a:t> over 10,200 aircraft related causal factors, 1,778 of those were aircraft systems (that’s 17% of the factors found to cause the accident).</a:t>
            </a:r>
          </a:p>
          <a:p>
            <a:pPr eaLnBrk="1" hangingPunct="1"/>
            <a:r>
              <a:rPr lang="en-US" baseline="0" dirty="0" smtClean="0"/>
              <a:t>Over time, this number has remained fairly constant.</a:t>
            </a:r>
          </a:p>
          <a:p>
            <a:pPr eaLnBrk="1" hangingPunct="1"/>
            <a:r>
              <a:rPr lang="en-US" baseline="0" dirty="0" smtClean="0"/>
              <a:t>Systems generally found to be faulty:</a:t>
            </a:r>
          </a:p>
          <a:p>
            <a:pPr marL="171450" indent="-171450" eaLnBrk="1" hangingPunct="1">
              <a:buFont typeface="Arial" panose="020B0604020202020204" pitchFamily="34" charset="0"/>
              <a:buChar char="•"/>
            </a:pPr>
            <a:r>
              <a:rPr lang="en-US" baseline="0" dirty="0" smtClean="0"/>
              <a:t>Landing Gear Systems (48%)</a:t>
            </a:r>
          </a:p>
          <a:p>
            <a:pPr marL="171450" indent="-171450" eaLnBrk="1" hangingPunct="1">
              <a:buFont typeface="Arial" panose="020B0604020202020204" pitchFamily="34" charset="0"/>
              <a:buChar char="•"/>
            </a:pPr>
            <a:r>
              <a:rPr lang="en-US" baseline="0" dirty="0" smtClean="0"/>
              <a:t>Fuel Systems (20%)</a:t>
            </a:r>
          </a:p>
          <a:p>
            <a:pPr marL="171450" indent="-171450" eaLnBrk="1" hangingPunct="1">
              <a:buFont typeface="Arial" panose="020B0604020202020204" pitchFamily="34" charset="0"/>
              <a:buChar char="•"/>
            </a:pPr>
            <a:r>
              <a:rPr lang="en-US" baseline="0" dirty="0" smtClean="0"/>
              <a:t>Flight Control Systems (13%)</a:t>
            </a:r>
          </a:p>
          <a:p>
            <a:pPr marL="171450" indent="-171450" eaLnBrk="1" hangingPunct="1">
              <a:buFont typeface="Arial" panose="020B0604020202020204" pitchFamily="34" charset="0"/>
              <a:buChar char="•"/>
            </a:pPr>
            <a:r>
              <a:rPr lang="en-US" baseline="0" dirty="0" smtClean="0"/>
              <a:t>Electrical Power Systems (5%)</a:t>
            </a:r>
          </a:p>
          <a:p>
            <a:pPr marL="171450" indent="-171450" eaLnBrk="1" hangingPunct="1">
              <a:buFont typeface="Arial" panose="020B0604020202020204" pitchFamily="34" charset="0"/>
              <a:buChar char="•"/>
            </a:pPr>
            <a:endParaRPr lang="en-US" baseline="0" dirty="0" smtClean="0"/>
          </a:p>
          <a:p>
            <a:pPr marL="0" indent="0" eaLnBrk="1" hangingPunct="1">
              <a:buFont typeface="Arial" panose="020B0604020202020204" pitchFamily="34" charset="0"/>
              <a:buNone/>
            </a:pPr>
            <a:r>
              <a:rPr lang="en-US" baseline="0" dirty="0" smtClean="0"/>
              <a:t>These four comprise 86% of the total aircraft system failures. </a:t>
            </a:r>
            <a:r>
              <a:rPr lang="en-US" b="1" baseline="0" dirty="0" smtClean="0"/>
              <a:t>IT DOES HAPPEN!</a:t>
            </a:r>
            <a:endParaRPr lang="en-US" b="1" dirty="0" smtClean="0"/>
          </a:p>
          <a:p>
            <a:pPr eaLnBrk="1" hangingPunct="1"/>
            <a:endParaRPr lang="en-US" dirty="0" smtClean="0"/>
          </a:p>
          <a:p>
            <a:pPr eaLnBrk="1" hangingPunct="1"/>
            <a:r>
              <a:rPr lang="en-US" b="1" dirty="0" smtClean="0"/>
              <a:t>(Next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Characteristics Common To Unexpected Failures</a:t>
            </a:r>
          </a:p>
          <a:p>
            <a:endParaRPr lang="en-US" dirty="0" smtClean="0"/>
          </a:p>
          <a:p>
            <a:pPr indent="-342900">
              <a:buFont typeface="Arial" panose="020B0604020202020204" pitchFamily="34" charset="0"/>
              <a:buChar char="•"/>
            </a:pPr>
            <a:r>
              <a:rPr lang="en-US" sz="1200" dirty="0" smtClean="0">
                <a:latin typeface="Arial" pitchFamily="34" charset="0"/>
                <a:cs typeface="Arial" pitchFamily="34" charset="0"/>
              </a:rPr>
              <a:t>Usually </a:t>
            </a:r>
            <a:r>
              <a:rPr lang="en-US" sz="1200" i="1" dirty="0" smtClean="0">
                <a:latin typeface="Arial" pitchFamily="34" charset="0"/>
                <a:cs typeface="Arial" pitchFamily="34" charset="0"/>
              </a:rPr>
              <a:t>Close to the ground</a:t>
            </a:r>
            <a:r>
              <a:rPr lang="en-US" sz="1200" dirty="0" smtClean="0">
                <a:latin typeface="Arial" pitchFamily="34" charset="0"/>
                <a:cs typeface="Arial" pitchFamily="34" charset="0"/>
              </a:rPr>
              <a:t> </a:t>
            </a:r>
          </a:p>
          <a:p>
            <a:pPr indent="-342900">
              <a:buFont typeface="Arial" panose="020B0604020202020204" pitchFamily="34" charset="0"/>
              <a:buChar char="•"/>
            </a:pPr>
            <a:r>
              <a:rPr lang="en-US" sz="1200" dirty="0" smtClean="0">
                <a:latin typeface="Arial" pitchFamily="34" charset="0"/>
                <a:cs typeface="Arial" pitchFamily="34" charset="0"/>
              </a:rPr>
              <a:t>Result of a </a:t>
            </a:r>
            <a:r>
              <a:rPr lang="en-US" sz="1200" i="1" dirty="0" smtClean="0">
                <a:latin typeface="Arial" pitchFamily="34" charset="0"/>
                <a:cs typeface="Arial" pitchFamily="34" charset="0"/>
              </a:rPr>
              <a:t>Configuration Change</a:t>
            </a:r>
          </a:p>
          <a:p>
            <a:pPr indent="-342900">
              <a:buFont typeface="Arial" panose="020B0604020202020204" pitchFamily="34" charset="0"/>
              <a:buChar char="•"/>
            </a:pPr>
            <a:r>
              <a:rPr lang="en-US" sz="1200" dirty="0" smtClean="0">
                <a:latin typeface="Arial" pitchFamily="34" charset="0"/>
                <a:cs typeface="Arial" pitchFamily="34" charset="0"/>
              </a:rPr>
              <a:t>Generally </a:t>
            </a:r>
            <a:r>
              <a:rPr lang="en-US" sz="1200" i="1" dirty="0" smtClean="0">
                <a:latin typeface="Arial" pitchFamily="34" charset="0"/>
                <a:cs typeface="Arial" pitchFamily="34" charset="0"/>
              </a:rPr>
              <a:t>no time to use a checklist</a:t>
            </a:r>
          </a:p>
          <a:p>
            <a:pPr indent="-342900">
              <a:buFont typeface="Arial" panose="020B0604020202020204" pitchFamily="34" charset="0"/>
              <a:buChar char="•"/>
            </a:pPr>
            <a:r>
              <a:rPr lang="en-US" sz="1200" dirty="0" smtClean="0">
                <a:latin typeface="Arial" pitchFamily="34" charset="0"/>
                <a:cs typeface="Arial" pitchFamily="34" charset="0"/>
              </a:rPr>
              <a:t>Limited Response time: “What the….!”</a:t>
            </a:r>
          </a:p>
          <a:p>
            <a:pPr indent="-342900">
              <a:buFont typeface="Arial" panose="020B0604020202020204" pitchFamily="34" charset="0"/>
              <a:buChar char="•"/>
            </a:pPr>
            <a:r>
              <a:rPr lang="en-US" sz="1200" dirty="0" smtClean="0">
                <a:latin typeface="Arial" pitchFamily="34" charset="0"/>
                <a:cs typeface="Arial" pitchFamily="34" charset="0"/>
              </a:rPr>
              <a:t>Your</a:t>
            </a:r>
            <a:r>
              <a:rPr lang="en-US" sz="1200" i="1" dirty="0" smtClean="0">
                <a:latin typeface="Arial" pitchFamily="34" charset="0"/>
                <a:cs typeface="Arial" pitchFamily="34" charset="0"/>
              </a:rPr>
              <a:t> chances of success improve if</a:t>
            </a:r>
            <a:r>
              <a:rPr lang="en-US" sz="1200" dirty="0" smtClean="0">
                <a:latin typeface="Arial" pitchFamily="34" charset="0"/>
                <a:cs typeface="Arial" pitchFamily="34" charset="0"/>
              </a:rPr>
              <a:t> your responses      </a:t>
            </a:r>
          </a:p>
          <a:p>
            <a:r>
              <a:rPr lang="en-US" sz="1200" dirty="0" smtClean="0">
                <a:latin typeface="Arial" pitchFamily="34" charset="0"/>
                <a:cs typeface="Arial" pitchFamily="34" charset="0"/>
              </a:rPr>
              <a:t>    to abnormal events or emergencies are  </a:t>
            </a:r>
          </a:p>
          <a:p>
            <a:r>
              <a:rPr lang="en-US" sz="1200" dirty="0" smtClean="0">
                <a:latin typeface="Arial" pitchFamily="34" charset="0"/>
                <a:cs typeface="Arial" pitchFamily="34" charset="0"/>
              </a:rPr>
              <a:t>   </a:t>
            </a:r>
            <a:r>
              <a:rPr lang="en-US" sz="1200" i="1" dirty="0" smtClean="0">
                <a:latin typeface="Arial" pitchFamily="34" charset="0"/>
                <a:cs typeface="Arial" pitchFamily="34" charset="0"/>
              </a:rPr>
              <a:t> thought about ahead of time</a:t>
            </a:r>
            <a:r>
              <a:rPr lang="en-US" sz="1200" dirty="0" smtClean="0">
                <a:latin typeface="Arial" pitchFamily="34" charset="0"/>
                <a:cs typeface="Arial" pitchFamily="34" charset="0"/>
              </a:rPr>
              <a:t>!!</a:t>
            </a:r>
          </a:p>
          <a:p>
            <a:endParaRPr lang="en-US" dirty="0" smtClean="0"/>
          </a:p>
          <a:p>
            <a:r>
              <a:rPr lang="en-US" b="1" dirty="0" smtClean="0"/>
              <a:t>Presentation note:</a:t>
            </a:r>
            <a:r>
              <a:rPr lang="en-US" dirty="0" smtClean="0"/>
              <a:t> </a:t>
            </a:r>
            <a:r>
              <a:rPr lang="en-US" i="1" dirty="0" smtClean="0"/>
              <a:t>An example you might use:  </a:t>
            </a:r>
          </a:p>
          <a:p>
            <a:r>
              <a:rPr lang="en-US" i="1" dirty="0" smtClean="0"/>
              <a:t>Helicopter engine failures that require autorotation.</a:t>
            </a:r>
            <a:r>
              <a:rPr lang="en-US" i="1" baseline="0" dirty="0" smtClean="0"/>
              <a:t>  These must be practiced so that the response from the pilot is quick and assertive.  </a:t>
            </a:r>
          </a:p>
          <a:p>
            <a:r>
              <a:rPr lang="en-US" i="1" baseline="0" dirty="0" smtClean="0"/>
              <a:t>Multi-engine pilots need to be current and proficient with engine-out procedures on takeoff.  With both single and multi-engine aircraft an engine out situation close to the ground requires a pre-planned course of action.  </a:t>
            </a:r>
          </a:p>
          <a:p>
            <a:r>
              <a:rPr lang="en-US" i="1" baseline="0" dirty="0" smtClean="0"/>
              <a:t>ME pilots practice this throughout their training, but many single pilots don’t have any pre-planned idea of what they will do or where they will go in such a case.  </a:t>
            </a:r>
          </a:p>
          <a:p>
            <a:endParaRPr lang="en-US" i="1" baseline="0" dirty="0" smtClean="0"/>
          </a:p>
          <a:p>
            <a:r>
              <a:rPr lang="en-US" i="1" baseline="0" dirty="0" smtClean="0"/>
              <a:t>You can think of other emergencies where this kind of pre-planning will make for a better outcome.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Here are the Five Stages in Detail, as theorized by Elisabeth Kubler-Ross:</a:t>
            </a:r>
            <a:r>
              <a:rPr lang="en-US" baseline="0" dirty="0" smtClean="0"/>
              <a:t> </a:t>
            </a:r>
          </a:p>
          <a:p>
            <a:r>
              <a:rPr lang="en-US" sz="1200" b="0" i="0" kern="1200" dirty="0" smtClean="0">
                <a:solidFill>
                  <a:schemeClr val="tx1"/>
                </a:solidFill>
                <a:latin typeface="+mn-lt"/>
                <a:ea typeface="+mn-ea"/>
                <a:cs typeface="+mn-cs"/>
              </a:rPr>
              <a:t>The stages, popularly known by the acronym </a:t>
            </a:r>
            <a:r>
              <a:rPr lang="en-US" sz="1200" b="1" i="0" kern="1200" dirty="0" smtClean="0">
                <a:solidFill>
                  <a:schemeClr val="tx1"/>
                </a:solidFill>
                <a:latin typeface="+mn-lt"/>
                <a:ea typeface="+mn-ea"/>
                <a:cs typeface="+mn-cs"/>
              </a:rPr>
              <a:t>DABDA</a:t>
            </a:r>
            <a:r>
              <a:rPr lang="en-US" sz="1200" b="0" i="0" kern="1200" dirty="0" smtClean="0">
                <a:solidFill>
                  <a:schemeClr val="tx1"/>
                </a:solidFill>
                <a:latin typeface="+mn-lt"/>
                <a:ea typeface="+mn-ea"/>
                <a:cs typeface="+mn-cs"/>
              </a:rPr>
              <a:t>, include:</a:t>
            </a:r>
            <a:r>
              <a:rPr lang="en-US" sz="1200" b="0" i="0" u="none" strike="noStrike" kern="1200" baseline="30000" dirty="0" smtClean="0">
                <a:solidFill>
                  <a:schemeClr val="tx1"/>
                </a:solidFill>
                <a:latin typeface="+mn-lt"/>
                <a:ea typeface="+mn-ea"/>
                <a:cs typeface="+mn-cs"/>
                <a:hlinkClick r:id="rId3"/>
              </a:rPr>
              <a:t>[2]</a:t>
            </a:r>
            <a:endParaRPr lang="en-US" sz="1200" b="0" i="0" kern="1200" dirty="0" smtClean="0">
              <a:solidFill>
                <a:schemeClr val="tx1"/>
              </a:solidFill>
              <a:latin typeface="+mn-lt"/>
              <a:ea typeface="+mn-ea"/>
              <a:cs typeface="+mn-cs"/>
            </a:endParaRPr>
          </a:p>
          <a:p>
            <a:r>
              <a:rPr lang="en-US" sz="1200" b="1" i="0" u="none" strike="noStrike" kern="1200" dirty="0" smtClean="0">
                <a:solidFill>
                  <a:schemeClr val="tx1"/>
                </a:solidFill>
                <a:latin typeface="+mn-lt"/>
                <a:ea typeface="+mn-ea"/>
                <a:cs typeface="+mn-cs"/>
                <a:hlinkClick r:id="rId4" tooltip="Denial"/>
              </a:rPr>
              <a:t>Denial</a:t>
            </a:r>
            <a:r>
              <a:rPr lang="en-US" sz="1200" b="0" i="0" kern="1200" dirty="0" smtClean="0">
                <a:solidFill>
                  <a:schemeClr val="tx1"/>
                </a:solidFill>
                <a:latin typeface="+mn-lt"/>
                <a:ea typeface="+mn-ea"/>
                <a:cs typeface="+mn-cs"/>
              </a:rPr>
              <a:t> — One of the first reactions is Denial, wherein the survivor imagines a false, preferable reality.</a:t>
            </a:r>
          </a:p>
          <a:p>
            <a:r>
              <a:rPr lang="en-US" sz="1200" b="1" i="0" u="none" strike="noStrike" kern="1200" dirty="0" smtClean="0">
                <a:solidFill>
                  <a:schemeClr val="tx1"/>
                </a:solidFill>
                <a:latin typeface="+mn-lt"/>
                <a:ea typeface="+mn-ea"/>
                <a:cs typeface="+mn-cs"/>
                <a:hlinkClick r:id="rId5" tooltip="Anger"/>
              </a:rPr>
              <a:t>Anger</a:t>
            </a:r>
            <a:r>
              <a:rPr lang="en-US" sz="1200" b="0" i="0" kern="1200" dirty="0" smtClean="0">
                <a:solidFill>
                  <a:schemeClr val="tx1"/>
                </a:solidFill>
                <a:latin typeface="+mn-lt"/>
                <a:ea typeface="+mn-ea"/>
                <a:cs typeface="+mn-cs"/>
              </a:rPr>
              <a:t> — When the individual recognizes that denial cannot continue, it becomes frustrated, especially at proximate individuals. Certain psychological responses of a person undergoing this phase would be: "Why me? It's not fair!"; "How can this happen to me?"; '"Who is to blame?"; "Why would God let this happen?".</a:t>
            </a:r>
          </a:p>
          <a:p>
            <a:r>
              <a:rPr lang="en-US" sz="1200" b="1" i="0" u="none" strike="noStrike" kern="1200" dirty="0" smtClean="0">
                <a:solidFill>
                  <a:schemeClr val="tx1"/>
                </a:solidFill>
                <a:latin typeface="+mn-lt"/>
                <a:ea typeface="+mn-ea"/>
                <a:cs typeface="+mn-cs"/>
                <a:hlinkClick r:id="rId6" tooltip="Bargaining"/>
              </a:rPr>
              <a:t>Bargaining</a:t>
            </a:r>
            <a:r>
              <a:rPr lang="en-US" sz="1200" b="0" i="0" kern="1200" dirty="0" smtClean="0">
                <a:solidFill>
                  <a:schemeClr val="tx1"/>
                </a:solidFill>
                <a:latin typeface="+mn-lt"/>
                <a:ea typeface="+mn-ea"/>
                <a:cs typeface="+mn-cs"/>
              </a:rPr>
              <a:t> — The third stage involves the hope that the individual can avoid a cause of grief. Usually, the negotiation for an extended life is made with a higher power in exchange for a reformed lifestyle. Other times, they will use anything valuable against another human agency to extend or prolong the life. People facing less serious trauma can bargain or seek compromise.</a:t>
            </a:r>
          </a:p>
          <a:p>
            <a:r>
              <a:rPr lang="en-US" sz="1200" b="1" i="0" u="none" strike="noStrike" kern="1200" dirty="0" smtClean="0">
                <a:solidFill>
                  <a:schemeClr val="tx1"/>
                </a:solidFill>
                <a:latin typeface="+mn-lt"/>
                <a:ea typeface="+mn-ea"/>
                <a:cs typeface="+mn-cs"/>
                <a:hlinkClick r:id="rId7" tooltip="Depression (mood)"/>
              </a:rPr>
              <a:t>Depression</a:t>
            </a:r>
            <a:r>
              <a:rPr lang="en-US" sz="1200" b="0" i="0" kern="1200" dirty="0" smtClean="0">
                <a:solidFill>
                  <a:schemeClr val="tx1"/>
                </a:solidFill>
                <a:latin typeface="+mn-lt"/>
                <a:ea typeface="+mn-ea"/>
                <a:cs typeface="+mn-cs"/>
              </a:rPr>
              <a:t> — "I'm so sad, why bother with anything?"; "I'm going to die soon so what's the point?"; "I miss my loved one, why go on?"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During the fourth stage, the individual becomes saddened by the certainty of death. In this state, the individual may become silent, refuse visitors and spend much of the time mournful and sullen.</a:t>
            </a:r>
          </a:p>
          <a:p>
            <a:r>
              <a:rPr lang="en-US" sz="1200" b="1" i="0" u="none" strike="noStrike" kern="1200" dirty="0" smtClean="0">
                <a:solidFill>
                  <a:schemeClr val="tx1"/>
                </a:solidFill>
                <a:latin typeface="+mn-lt"/>
                <a:ea typeface="+mn-ea"/>
                <a:cs typeface="+mn-cs"/>
                <a:hlinkClick r:id="rId8" tooltip="Acceptance"/>
              </a:rPr>
              <a:t>Acceptance</a:t>
            </a:r>
            <a:r>
              <a:rPr lang="en-US" sz="1200" b="0" i="0" kern="1200" dirty="0" smtClean="0">
                <a:solidFill>
                  <a:schemeClr val="tx1"/>
                </a:solidFill>
                <a:latin typeface="+mn-lt"/>
                <a:ea typeface="+mn-ea"/>
                <a:cs typeface="+mn-cs"/>
              </a:rPr>
              <a:t> — "It's going to be okay."; "I can't fight it, I may as well prepare for it."</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this last stage, individuals embrace mortality or inevitable future, or that of a loved one, or other tragic event. People dying may precede the survivors in this state, which typically comes with a calm, retrospective view for the individual, and a stable condition of emotions.</a:t>
            </a:r>
          </a:p>
          <a:p>
            <a:endParaRPr lang="en-US" sz="1200" b="0" i="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(Next Slide)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ABOUT THOSE FIRST FOUR…..</a:t>
            </a:r>
          </a:p>
          <a:p>
            <a:r>
              <a:rPr lang="en-US" sz="1200" dirty="0" smtClean="0">
                <a:latin typeface="Arial" pitchFamily="34" charset="0"/>
                <a:cs typeface="Arial" pitchFamily="34" charset="0"/>
              </a:rPr>
              <a:t>In the case of many unexpected situations in aircraft, if the pilot allows the first four of the five ‘stages of grief’ to </a:t>
            </a:r>
          </a:p>
          <a:p>
            <a:r>
              <a:rPr lang="en-US" sz="1200" dirty="0" smtClean="0">
                <a:latin typeface="Arial" pitchFamily="34" charset="0"/>
                <a:cs typeface="Arial" pitchFamily="34" charset="0"/>
              </a:rPr>
              <a:t>occur,  precious altitude, distance and time are compromised!!</a:t>
            </a:r>
          </a:p>
          <a:p>
            <a:endParaRPr lang="en-US" dirty="0" smtClean="0"/>
          </a:p>
          <a:p>
            <a:r>
              <a:rPr lang="en-US" sz="1200" b="1" i="1" u="sng" dirty="0" smtClean="0">
                <a:latin typeface="Arial" pitchFamily="34" charset="0"/>
                <a:cs typeface="Arial" pitchFamily="34" charset="0"/>
              </a:rPr>
              <a:t>You MUST go DIRECTLY to #5:  ACCEPT that the UNEXPECTED has occurred, and take action.  </a:t>
            </a:r>
          </a:p>
          <a:p>
            <a:endParaRPr lang="en-US" dirty="0" smtClean="0"/>
          </a:p>
          <a:p>
            <a:r>
              <a:rPr lang="en-US" dirty="0" smtClean="0"/>
              <a:t>When</a:t>
            </a:r>
            <a:r>
              <a:rPr lang="en-US" baseline="0" dirty="0" smtClean="0"/>
              <a:t> dealing with the unexpected, particularly if at low altitude on takeoff or landing, there is the element of surprise.  Talk to any pilot who has experienced an engine failure on takeoff who DID NOT brief what they would do below leveling off at the cruise altitude, and they will tell you about the ‘Denial’ phase.  </a:t>
            </a:r>
          </a:p>
          <a:p>
            <a:r>
              <a:rPr lang="en-US" baseline="0" dirty="0" smtClean="0"/>
              <a:t>CFIs, when planning to surprise a student with a simulated engine failure, landing gear system problem, allow </a:t>
            </a:r>
            <a:r>
              <a:rPr lang="en-US" i="1" baseline="0" dirty="0" smtClean="0"/>
              <a:t>at least </a:t>
            </a:r>
            <a:r>
              <a:rPr lang="en-US" i="0" baseline="0" dirty="0" smtClean="0"/>
              <a:t>5 seconds (often longer) before expecting them to react. Practice and preparation will likely reduce this reaction time.  You can think of and explain similar reactions from pilots that involve </a:t>
            </a:r>
            <a:r>
              <a:rPr lang="en-US" sz="1200" b="1" u="none" dirty="0" smtClean="0">
                <a:latin typeface="Arial" pitchFamily="34" charset="0"/>
                <a:cs typeface="Arial" pitchFamily="34" charset="0"/>
              </a:rPr>
              <a:t>Anger,</a:t>
            </a:r>
            <a:r>
              <a:rPr lang="en-US" sz="1200" b="1" u="none" baseline="0" dirty="0" smtClean="0">
                <a:latin typeface="Arial" pitchFamily="34" charset="0"/>
                <a:cs typeface="Arial" pitchFamily="34" charset="0"/>
              </a:rPr>
              <a:t> </a:t>
            </a:r>
            <a:r>
              <a:rPr lang="en-US" sz="1200" b="1" u="none" dirty="0" smtClean="0">
                <a:latin typeface="Arial" pitchFamily="34" charset="0"/>
                <a:cs typeface="Arial" pitchFamily="34" charset="0"/>
              </a:rPr>
              <a:t>Bargaining, or Depression</a:t>
            </a:r>
            <a:r>
              <a:rPr lang="en-US" b="1" i="0" u="none" baseline="0" dirty="0" smtClean="0"/>
              <a:t>. </a:t>
            </a:r>
            <a:r>
              <a:rPr lang="en-US" i="0" baseline="0" dirty="0" smtClean="0"/>
              <a:t> </a:t>
            </a:r>
          </a:p>
          <a:p>
            <a:endParaRPr lang="en-US" i="0"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What ARE You Going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Imagine The UNEXPECTED SITUATION or EMERGENCY </a:t>
            </a:r>
            <a:r>
              <a:rPr lang="en-US" sz="1200" i="1" dirty="0" smtClean="0">
                <a:latin typeface="Arial" pitchFamily="34" charset="0"/>
                <a:cs typeface="Arial" pitchFamily="34" charset="0"/>
              </a:rPr>
              <a:t>then </a:t>
            </a:r>
            <a:r>
              <a:rPr lang="en-US" sz="1200" dirty="0" smtClean="0">
                <a:latin typeface="Arial" pitchFamily="34" charset="0"/>
                <a:cs typeface="Arial" pitchFamily="34" charset="0"/>
              </a:rPr>
              <a:t>apply the following objectives:</a:t>
            </a:r>
            <a:endParaRPr lang="en-US" sz="1200" i="1" dirty="0" smtClean="0">
              <a:latin typeface="Arial" pitchFamily="34" charset="0"/>
              <a:cs typeface="Arial"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#1</a:t>
            </a:r>
            <a:r>
              <a:rPr lang="en-US" sz="1200" dirty="0" smtClean="0">
                <a:latin typeface="Arial" pitchFamily="34" charset="0"/>
                <a:cs typeface="Arial" pitchFamily="34" charset="0"/>
              </a:rPr>
              <a:t> </a:t>
            </a:r>
            <a:r>
              <a:rPr lang="en-US" sz="1200" b="1" i="1" u="sng" dirty="0" smtClean="0">
                <a:solidFill>
                  <a:srgbClr val="C00000"/>
                </a:solidFill>
                <a:latin typeface="Arial" pitchFamily="34" charset="0"/>
                <a:cs typeface="Arial" pitchFamily="34" charset="0"/>
              </a:rPr>
              <a:t>Get out of the emergency alive!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#2</a:t>
            </a:r>
            <a:r>
              <a:rPr lang="en-US" sz="1200" dirty="0" smtClean="0">
                <a:latin typeface="Arial" pitchFamily="34" charset="0"/>
                <a:cs typeface="Arial" pitchFamily="34" charset="0"/>
              </a:rPr>
              <a:t> Prepare for Landing</a:t>
            </a:r>
          </a:p>
          <a:p>
            <a:pPr algn="l"/>
            <a:endParaRPr lang="en-US" sz="1200" dirty="0" smtClean="0">
              <a:latin typeface="Arial" pitchFamily="34" charset="0"/>
              <a:cs typeface="Arial" pitchFamily="34" charset="0"/>
            </a:endParaRPr>
          </a:p>
          <a:p>
            <a:r>
              <a:rPr lang="en-US" dirty="0" smtClean="0"/>
              <a:t>Our theme throughout</a:t>
            </a:r>
            <a:r>
              <a:rPr lang="en-US" baseline="0" dirty="0" smtClean="0"/>
              <a:t> this presentation:  think about the unexpected </a:t>
            </a:r>
            <a:r>
              <a:rPr lang="en-US" i="1" baseline="0" dirty="0" smtClean="0"/>
              <a:t>ahead of time!!!</a:t>
            </a:r>
            <a:r>
              <a:rPr lang="en-US" i="0" baseline="0" dirty="0" smtClean="0"/>
              <a:t>  In the comfort of your home or office, it is much easier to think through your responses to such an event in light of these two (and there are others!) objectives.  </a:t>
            </a:r>
          </a:p>
          <a:p>
            <a:endParaRPr lang="en-US" i="0"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3491" name="Rectangle 1027"/>
          <p:cNvSpPr>
            <a:spLocks noGrp="1" noChangeArrowheads="1"/>
          </p:cNvSpPr>
          <p:nvPr>
            <p:ph type="subTitle" idx="1" hasCustomPrompt="1"/>
          </p:nvPr>
        </p:nvSpPr>
        <p:spPr>
          <a:xfrm>
            <a:off x="743836" y="3036801"/>
            <a:ext cx="4108027" cy="1067092"/>
          </a:xfrm>
        </p:spPr>
        <p:txBody>
          <a:bodyPr/>
          <a:lstStyle>
            <a:lvl1pPr marL="0" indent="0">
              <a:buFontTx/>
              <a:buNone/>
              <a:defRPr sz="2400" baseline="0">
                <a:solidFill>
                  <a:schemeClr val="bg2"/>
                </a:solidFill>
              </a:defRPr>
            </a:lvl1pPr>
          </a:lstStyle>
          <a:p>
            <a:pPr lvl="0"/>
            <a:r>
              <a:rPr lang="en-US" noProof="0" dirty="0" smtClean="0"/>
              <a:t>Insert Program Title Here</a:t>
            </a:r>
          </a:p>
        </p:txBody>
      </p:sp>
      <p:sp>
        <p:nvSpPr>
          <p:cNvPr id="63515" name="Text Box 1051"/>
          <p:cNvSpPr txBox="1">
            <a:spLocks noChangeArrowheads="1"/>
          </p:cNvSpPr>
          <p:nvPr userDrawn="1"/>
        </p:nvSpPr>
        <p:spPr bwMode="auto">
          <a:xfrm>
            <a:off x="381000" y="4800600"/>
            <a:ext cx="4059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200" dirty="0">
                <a:solidFill>
                  <a:srgbClr val="1D2F68"/>
                </a:solidFill>
              </a:rPr>
              <a:t>Presented to:</a:t>
            </a:r>
          </a:p>
          <a:p>
            <a:pPr>
              <a:buFontTx/>
              <a:buNone/>
            </a:pPr>
            <a:r>
              <a:rPr lang="en-US" sz="1200" dirty="0">
                <a:solidFill>
                  <a:srgbClr val="1D2F68"/>
                </a:solidFill>
              </a:rPr>
              <a:t>By:</a:t>
            </a:r>
          </a:p>
          <a:p>
            <a:pPr>
              <a:buFontTx/>
              <a:buNone/>
            </a:pPr>
            <a:r>
              <a:rPr lang="en-US" sz="12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userDrawn="1"/>
        </p:nvGrpSpPr>
        <p:grpSpPr>
          <a:xfrm>
            <a:off x="5867400" y="304800"/>
            <a:ext cx="2622153" cy="862523"/>
            <a:chOff x="5922474" y="414825"/>
            <a:chExt cx="2622153" cy="862523"/>
          </a:xfrm>
        </p:grpSpPr>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922474" y="414825"/>
              <a:ext cx="859211" cy="8625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026263" y="606579"/>
              <a:ext cx="1518364"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350" b="1" dirty="0">
                  <a:solidFill>
                    <a:srgbClr val="002060"/>
                  </a:solidFill>
                </a:rPr>
                <a:t>Federal </a:t>
              </a:r>
              <a:r>
                <a:rPr lang="en-US" sz="1350" b="1" dirty="0" smtClean="0">
                  <a:solidFill>
                    <a:srgbClr val="002060"/>
                  </a:solidFill>
                </a:rPr>
                <a:t>Aviation</a:t>
              </a:r>
            </a:p>
            <a:p>
              <a:pPr>
                <a:lnSpc>
                  <a:spcPct val="85000"/>
                </a:lnSpc>
                <a:spcBef>
                  <a:spcPct val="0"/>
                </a:spcBef>
                <a:buFontTx/>
                <a:buNone/>
              </a:pPr>
              <a:r>
                <a:rPr lang="en-US" sz="1350" b="1" dirty="0" smtClean="0">
                  <a:solidFill>
                    <a:srgbClr val="002060"/>
                  </a:solidFill>
                </a:rPr>
                <a:t>Administration</a:t>
              </a:r>
              <a:endParaRPr lang="en-US" sz="1350" b="1" dirty="0">
                <a:solidFill>
                  <a:srgbClr val="002060"/>
                </a:solidFill>
              </a:endParaRPr>
            </a:p>
          </p:txBody>
        </p:sp>
      </p:grpSp>
      <p:sp>
        <p:nvSpPr>
          <p:cNvPr id="12" name="Rectangle 1026"/>
          <p:cNvSpPr txBox="1">
            <a:spLocks noChangeArrowheads="1"/>
          </p:cNvSpPr>
          <p:nvPr userDrawn="1"/>
        </p:nvSpPr>
        <p:spPr bwMode="auto">
          <a:xfrm>
            <a:off x="381000" y="5638800"/>
            <a:ext cx="3988924"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400" dirty="0" smtClean="0"/>
              <a:t>Produced</a:t>
            </a:r>
            <a:r>
              <a:rPr lang="en-US" sz="1400" baseline="0" dirty="0" smtClean="0"/>
              <a:t> by</a:t>
            </a:r>
            <a:r>
              <a:rPr lang="en-US" sz="1400" baseline="0" smtClean="0"/>
              <a:t>: </a:t>
            </a:r>
            <a:br>
              <a:rPr lang="en-US" sz="1400" baseline="0" smtClean="0"/>
            </a:br>
            <a:r>
              <a:rPr lang="en-US" sz="1400" baseline="0" smtClean="0"/>
              <a:t>The </a:t>
            </a:r>
            <a:r>
              <a:rPr lang="en-US" sz="1400" baseline="0" dirty="0" smtClean="0"/>
              <a:t>National FAA Safety Team (FAASTeam)</a:t>
            </a:r>
            <a:endParaRPr lang="en-US" sz="1400" i="0" baseline="0" dirty="0" smtClean="0"/>
          </a:p>
        </p:txBody>
      </p:sp>
      <p:sp>
        <p:nvSpPr>
          <p:cNvPr id="15" name="Rectangle 1027"/>
          <p:cNvSpPr txBox="1">
            <a:spLocks noChangeArrowheads="1"/>
          </p:cNvSpPr>
          <p:nvPr userDrawn="1"/>
        </p:nvSpPr>
        <p:spPr bwMode="auto">
          <a:xfrm>
            <a:off x="539171" y="721595"/>
            <a:ext cx="4779961" cy="158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400" b="1" baseline="0">
                <a:solidFill>
                  <a:schemeClr val="bg2"/>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a:lstStyle>
          <a:p>
            <a:pPr algn="ctr"/>
            <a:r>
              <a:rPr lang="en-US" sz="3600" kern="0" dirty="0" smtClean="0">
                <a:solidFill>
                  <a:srgbClr val="002060"/>
                </a:solidFill>
              </a:rPr>
              <a:t>The National FAA Safety Team Presents</a:t>
            </a:r>
          </a:p>
        </p:txBody>
      </p:sp>
      <p:pic>
        <p:nvPicPr>
          <p:cNvPr id="4" name="Picture 3"/>
          <p:cNvPicPr>
            <a:picLocks noChangeAspect="1"/>
          </p:cNvPicPr>
          <p:nvPr userDrawn="1"/>
        </p:nvPicPr>
        <p:blipFill>
          <a:blip r:embed="rId4"/>
          <a:stretch>
            <a:fillRect/>
          </a:stretch>
        </p:blipFill>
        <p:spPr>
          <a:xfrm>
            <a:off x="5562600" y="1219200"/>
            <a:ext cx="3467394" cy="5258223"/>
          </a:xfrm>
          <a:prstGeom prst="rect">
            <a:avLst/>
          </a:prstGeom>
        </p:spPr>
      </p:pic>
    </p:spTree>
    <p:extLst>
      <p:ext uri="{BB962C8B-B14F-4D97-AF65-F5344CB8AC3E}">
        <p14:creationId xmlns:p14="http://schemas.microsoft.com/office/powerpoint/2010/main" val="3594198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87262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2" y="1508129"/>
            <a:ext cx="3948113"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5" y="1508129"/>
            <a:ext cx="3949700"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461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82256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093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035679"/>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2" y="1508129"/>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56345" name="Group 25"/>
          <p:cNvGrpSpPr>
            <a:grpSpLocks/>
          </p:cNvGrpSpPr>
          <p:nvPr/>
        </p:nvGrpSpPr>
        <p:grpSpPr bwMode="auto">
          <a:xfrm>
            <a:off x="6103948" y="6176961"/>
            <a:ext cx="1670052" cy="554038"/>
            <a:chOff x="4037" y="3891"/>
            <a:chExt cx="1052" cy="349"/>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4037" y="3891"/>
              <a:ext cx="359" cy="349"/>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407" y="3947"/>
              <a:ext cx="682"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900" b="1" dirty="0">
                  <a:solidFill>
                    <a:schemeClr val="bg1"/>
                  </a:solidFill>
                </a:rPr>
                <a:t>Federal Aviation</a:t>
              </a:r>
            </a:p>
            <a:p>
              <a:pPr>
                <a:lnSpc>
                  <a:spcPct val="85000"/>
                </a:lnSpc>
                <a:spcBef>
                  <a:spcPct val="0"/>
                </a:spcBef>
                <a:buFontTx/>
                <a:buNone/>
              </a:pPr>
              <a:r>
                <a:rPr lang="en-US" sz="900" b="1" dirty="0">
                  <a:solidFill>
                    <a:schemeClr val="bg1"/>
                  </a:solidFill>
                </a:rPr>
                <a:t>Administration</a:t>
              </a:r>
            </a:p>
          </p:txBody>
        </p:sp>
      </p:grpSp>
      <p:sp>
        <p:nvSpPr>
          <p:cNvPr id="56349" name="Text Box 29" hidden="1"/>
          <p:cNvSpPr txBox="1">
            <a:spLocks noChangeArrowheads="1"/>
          </p:cNvSpPr>
          <p:nvPr/>
        </p:nvSpPr>
        <p:spPr bwMode="auto">
          <a:xfrm>
            <a:off x="449265"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userDrawn="1"/>
        </p:nvSpPr>
        <p:spPr>
          <a:xfrm>
            <a:off x="545298" y="6169038"/>
            <a:ext cx="4752258" cy="523220"/>
          </a:xfrm>
          <a:prstGeom prst="rect">
            <a:avLst/>
          </a:prstGeom>
          <a:noFill/>
        </p:spPr>
        <p:txBody>
          <a:bodyPr wrap="square" rtlCol="0">
            <a:spAutoFit/>
          </a:bodyPr>
          <a:lstStyle/>
          <a:p>
            <a:pPr>
              <a:buNone/>
            </a:pPr>
            <a:r>
              <a:rPr lang="en-US" sz="2800" b="1" i="1" dirty="0" smtClean="0">
                <a:solidFill>
                  <a:schemeClr val="bg1"/>
                </a:solidFill>
                <a:effectLst>
                  <a:outerShdw blurRad="38100" dist="38100" dir="2700000" algn="tl">
                    <a:srgbClr val="000000">
                      <a:alpha val="43137"/>
                    </a:srgbClr>
                  </a:outerShdw>
                </a:effectLst>
                <a:latin typeface="Palatino Linotype" panose="02040502050505030304" pitchFamily="18" charset="0"/>
              </a:rPr>
              <a:t>Join us:  www.faasafety.gov</a:t>
            </a:r>
            <a:endParaRPr lang="en-US" sz="2800" b="1" i="1" dirty="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Tree>
    <p:custDataLst>
      <p:tags r:id="rId7"/>
    </p:custDataLst>
    <p:extLst>
      <p:ext uri="{BB962C8B-B14F-4D97-AF65-F5344CB8AC3E}">
        <p14:creationId xmlns:p14="http://schemas.microsoft.com/office/powerpoint/2010/main" val="13501829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iming>
    <p:tnLst>
      <p:par>
        <p:cTn id="1" dur="indefinite" restart="never" nodeType="tmRoot"/>
      </p:par>
    </p:tnLst>
  </p:timing>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wingsindustry.com/WINGS-Sweepstak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hyperlink" Target="https://www.faa.gov/about/initiatives/gasafetyoutreach"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p:cNvSpPr>
            <a:spLocks noGrp="1"/>
          </p:cNvSpPr>
          <p:nvPr>
            <p:ph type="subTitle" idx="1"/>
          </p:nvPr>
        </p:nvSpPr>
        <p:spPr>
          <a:xfrm>
            <a:off x="762000" y="2743200"/>
            <a:ext cx="4108027" cy="1905000"/>
          </a:xfrm>
        </p:spPr>
        <p:txBody>
          <a:bodyPr/>
          <a:lstStyle/>
          <a:p>
            <a:pPr algn="ctr"/>
            <a:r>
              <a:rPr lang="en-US" sz="3600" dirty="0" smtClean="0"/>
              <a:t>Managing Component Failures</a:t>
            </a:r>
            <a:endParaRPr lang="en-US" sz="3600" dirty="0"/>
          </a:p>
        </p:txBody>
      </p:sp>
    </p:spTree>
    <p:custDataLst>
      <p:tags r:id="rId1"/>
    </p:custDataLst>
    <p:extLst>
      <p:ext uri="{BB962C8B-B14F-4D97-AF65-F5344CB8AC3E}">
        <p14:creationId xmlns:p14="http://schemas.microsoft.com/office/powerpoint/2010/main" val="20190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3400" y="381000"/>
            <a:ext cx="8049231"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PRACTICE makes PERFECT…</a:t>
            </a:r>
            <a:endParaRPr lang="en-US" sz="3200" b="1" dirty="0">
              <a:latin typeface="Arial" pitchFamily="34" charset="0"/>
              <a:cs typeface="Arial" pitchFamily="34" charset="0"/>
            </a:endParaRPr>
          </a:p>
        </p:txBody>
      </p:sp>
      <p:sp>
        <p:nvSpPr>
          <p:cNvPr id="4" name="TextBox 3"/>
          <p:cNvSpPr txBox="1"/>
          <p:nvPr/>
        </p:nvSpPr>
        <p:spPr>
          <a:xfrm>
            <a:off x="381000" y="1295400"/>
            <a:ext cx="8622834" cy="3600986"/>
          </a:xfrm>
          <a:prstGeom prst="rect">
            <a:avLst/>
          </a:prstGeom>
          <a:noFill/>
        </p:spPr>
        <p:txBody>
          <a:bodyPr wrap="square" rtlCol="0">
            <a:spAutoFit/>
          </a:bodyPr>
          <a:lstStyle/>
          <a:p>
            <a:pPr algn="ctr"/>
            <a:r>
              <a:rPr lang="en-US" sz="2800" b="1" i="1" dirty="0" smtClean="0">
                <a:latin typeface="Arial" pitchFamily="34" charset="0"/>
                <a:cs typeface="Arial" pitchFamily="34" charset="0"/>
              </a:rPr>
              <a:t>Example:  While at cruise your cabin door </a:t>
            </a:r>
          </a:p>
          <a:p>
            <a:pPr algn="ctr"/>
            <a:r>
              <a:rPr lang="en-US" sz="2800" b="1" i="1" dirty="0" smtClean="0">
                <a:latin typeface="Arial" pitchFamily="34" charset="0"/>
                <a:cs typeface="Arial" pitchFamily="34" charset="0"/>
              </a:rPr>
              <a:t>suddenly pops open!</a:t>
            </a:r>
            <a:r>
              <a:rPr lang="en-US" sz="2800" b="1" dirty="0" smtClean="0">
                <a:latin typeface="Arial" pitchFamily="34" charset="0"/>
                <a:cs typeface="Arial" pitchFamily="34" charset="0"/>
              </a:rPr>
              <a:t> </a:t>
            </a:r>
          </a:p>
          <a:p>
            <a:pPr algn="ctr"/>
            <a:endParaRPr lang="en-US" sz="1600" dirty="0" smtClean="0">
              <a:latin typeface="Arial" pitchFamily="34" charset="0"/>
              <a:cs typeface="Arial" pitchFamily="34" charset="0"/>
            </a:endParaRPr>
          </a:p>
          <a:p>
            <a:pPr algn="ctr"/>
            <a:r>
              <a:rPr lang="en-US" sz="2800" dirty="0">
                <a:latin typeface="Arial" pitchFamily="34" charset="0"/>
                <a:cs typeface="Arial" pitchFamily="34" charset="0"/>
              </a:rPr>
              <a:t>What can you do to prevent </a:t>
            </a:r>
            <a:r>
              <a:rPr lang="en-US" sz="2800" dirty="0" smtClean="0">
                <a:latin typeface="Arial" pitchFamily="34" charset="0"/>
                <a:cs typeface="Arial" pitchFamily="34" charset="0"/>
              </a:rPr>
              <a:t>this </a:t>
            </a:r>
            <a:r>
              <a:rPr lang="en-US" sz="2800" b="1" dirty="0">
                <a:solidFill>
                  <a:srgbClr val="C00000"/>
                </a:solidFill>
                <a:latin typeface="Arial" pitchFamily="34" charset="0"/>
                <a:cs typeface="Arial" pitchFamily="34" charset="0"/>
              </a:rPr>
              <a:t>“failure” </a:t>
            </a:r>
            <a:r>
              <a:rPr lang="en-US" sz="2800" dirty="0">
                <a:latin typeface="Arial" pitchFamily="34" charset="0"/>
                <a:cs typeface="Arial" pitchFamily="34" charset="0"/>
              </a:rPr>
              <a:t>from becoming an</a:t>
            </a:r>
            <a:r>
              <a:rPr lang="en-US" sz="2800" b="1" dirty="0">
                <a:latin typeface="Arial" pitchFamily="34" charset="0"/>
                <a:cs typeface="Arial" pitchFamily="34" charset="0"/>
              </a:rPr>
              <a:t> </a:t>
            </a:r>
            <a:r>
              <a:rPr lang="en-US" sz="2800" b="1" dirty="0">
                <a:solidFill>
                  <a:srgbClr val="C00000"/>
                </a:solidFill>
                <a:latin typeface="Arial" pitchFamily="34" charset="0"/>
                <a:cs typeface="Arial" pitchFamily="34" charset="0"/>
              </a:rPr>
              <a:t>“Emergency”</a:t>
            </a:r>
            <a:r>
              <a:rPr lang="en-US" sz="2800" dirty="0">
                <a:latin typeface="Arial" pitchFamily="34" charset="0"/>
                <a:cs typeface="Arial" pitchFamily="34" charset="0"/>
              </a:rPr>
              <a:t> and possibly an accident</a:t>
            </a:r>
            <a:r>
              <a:rPr lang="en-US" sz="2800" dirty="0" smtClean="0">
                <a:latin typeface="Arial" pitchFamily="34" charset="0"/>
                <a:cs typeface="Arial" pitchFamily="34" charset="0"/>
              </a:rPr>
              <a:t>?</a:t>
            </a:r>
          </a:p>
          <a:p>
            <a:pPr algn="ctr"/>
            <a:endParaRPr lang="en-US" sz="1600" dirty="0">
              <a:latin typeface="Arial" pitchFamily="34" charset="0"/>
              <a:cs typeface="Arial" pitchFamily="34" charset="0"/>
            </a:endParaRPr>
          </a:p>
          <a:p>
            <a:pPr algn="ctr"/>
            <a:r>
              <a:rPr lang="en-US" sz="2800" dirty="0" smtClean="0">
                <a:latin typeface="Arial" pitchFamily="34" charset="0"/>
                <a:cs typeface="Arial" pitchFamily="34" charset="0"/>
              </a:rPr>
              <a:t>Review, visualize </a:t>
            </a:r>
            <a:r>
              <a:rPr lang="en-US" sz="2800" dirty="0">
                <a:latin typeface="Arial" pitchFamily="34" charset="0"/>
                <a:cs typeface="Arial" pitchFamily="34" charset="0"/>
              </a:rPr>
              <a:t>and practice how you would </a:t>
            </a:r>
            <a:endParaRPr lang="en-US" sz="2800" dirty="0" smtClean="0">
              <a:latin typeface="Arial" pitchFamily="34" charset="0"/>
              <a:cs typeface="Arial" pitchFamily="34" charset="0"/>
            </a:endParaRPr>
          </a:p>
          <a:p>
            <a:pPr algn="ctr"/>
            <a:r>
              <a:rPr lang="en-US" sz="2800" dirty="0" smtClean="0">
                <a:latin typeface="Arial" pitchFamily="34" charset="0"/>
                <a:cs typeface="Arial" pitchFamily="34" charset="0"/>
              </a:rPr>
              <a:t>handle this </a:t>
            </a:r>
            <a:r>
              <a:rPr lang="en-US" sz="2800" dirty="0">
                <a:latin typeface="Arial" pitchFamily="34" charset="0"/>
                <a:cs typeface="Arial" pitchFamily="34" charset="0"/>
              </a:rPr>
              <a:t>situation.</a:t>
            </a:r>
            <a:r>
              <a:rPr lang="en-US" sz="24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457200" y="304800"/>
            <a:ext cx="82296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PRACTICE makes PERFECT</a:t>
            </a:r>
            <a:endParaRPr lang="en-US" sz="2800" b="1" dirty="0">
              <a:latin typeface="Arial" pitchFamily="34" charset="0"/>
              <a:cs typeface="Arial" pitchFamily="34" charset="0"/>
            </a:endParaRPr>
          </a:p>
        </p:txBody>
      </p:sp>
      <p:sp>
        <p:nvSpPr>
          <p:cNvPr id="4" name="TextBox 3"/>
          <p:cNvSpPr txBox="1"/>
          <p:nvPr/>
        </p:nvSpPr>
        <p:spPr>
          <a:xfrm>
            <a:off x="381000" y="838200"/>
            <a:ext cx="5562600" cy="4293483"/>
          </a:xfrm>
          <a:prstGeom prst="rect">
            <a:avLst/>
          </a:prstGeom>
          <a:noFill/>
        </p:spPr>
        <p:txBody>
          <a:bodyPr wrap="square" rtlCol="0">
            <a:spAutoFit/>
          </a:bodyPr>
          <a:lstStyle/>
          <a:p>
            <a:r>
              <a:rPr lang="en-US" sz="2800" dirty="0" smtClean="0">
                <a:latin typeface="Arial" pitchFamily="34" charset="0"/>
                <a:cs typeface="Arial" pitchFamily="34" charset="0"/>
              </a:rPr>
              <a:t>Think it through:</a:t>
            </a:r>
          </a:p>
          <a:p>
            <a:r>
              <a:rPr lang="en-US" sz="2800" b="1" i="1" dirty="0" smtClean="0">
                <a:latin typeface="Arial" pitchFamily="34" charset="0"/>
                <a:cs typeface="Arial" pitchFamily="34" charset="0"/>
              </a:rPr>
              <a:t>Example: Engine failure</a:t>
            </a:r>
          </a:p>
          <a:p>
            <a:endParaRPr lang="en-US" sz="1400" dirty="0" smtClean="0">
              <a:latin typeface="Arial" pitchFamily="34" charset="0"/>
              <a:cs typeface="Arial" pitchFamily="34" charset="0"/>
            </a:endParaRPr>
          </a:p>
          <a:p>
            <a:pPr marL="457200" indent="-457200">
              <a:spcBef>
                <a:spcPts val="600"/>
              </a:spcBef>
              <a:spcAft>
                <a:spcPts val="600"/>
              </a:spcAft>
              <a:buFont typeface="Arial" panose="020B0604020202020204" pitchFamily="34" charset="0"/>
              <a:buChar char="•"/>
            </a:pPr>
            <a:r>
              <a:rPr lang="en-US" sz="2800" dirty="0" smtClean="0">
                <a:latin typeface="Arial" pitchFamily="34" charset="0"/>
                <a:cs typeface="Arial" pitchFamily="34" charset="0"/>
              </a:rPr>
              <a:t>What will be the indications?</a:t>
            </a:r>
          </a:p>
          <a:p>
            <a:pPr marL="457200" indent="-457200">
              <a:spcBef>
                <a:spcPts val="600"/>
              </a:spcBef>
              <a:spcAft>
                <a:spcPts val="600"/>
              </a:spcAft>
              <a:buFont typeface="Arial" panose="020B0604020202020204" pitchFamily="34" charset="0"/>
              <a:buChar char="•"/>
            </a:pPr>
            <a:r>
              <a:rPr lang="en-US" sz="2800" dirty="0" smtClean="0">
                <a:latin typeface="Arial" pitchFamily="34" charset="0"/>
                <a:cs typeface="Arial" pitchFamily="34" charset="0"/>
              </a:rPr>
              <a:t>What must I Manage?</a:t>
            </a:r>
          </a:p>
          <a:p>
            <a:pPr marL="457200" indent="-457200">
              <a:spcBef>
                <a:spcPts val="600"/>
              </a:spcBef>
              <a:spcAft>
                <a:spcPts val="600"/>
              </a:spcAft>
              <a:buFont typeface="Arial" panose="020B0604020202020204" pitchFamily="34" charset="0"/>
              <a:buChar char="•"/>
            </a:pPr>
            <a:r>
              <a:rPr lang="en-US" sz="2800" dirty="0" smtClean="0">
                <a:latin typeface="Arial" pitchFamily="34" charset="0"/>
                <a:cs typeface="Arial" pitchFamily="34" charset="0"/>
              </a:rPr>
              <a:t>Practice will make the difference in the final outcome of any unexpected failure!</a:t>
            </a:r>
          </a:p>
          <a:p>
            <a:pPr marL="457200" indent="-457200">
              <a:spcBef>
                <a:spcPts val="600"/>
              </a:spcBef>
              <a:spcAft>
                <a:spcPts val="600"/>
              </a:spcAft>
              <a:buFont typeface="Arial" panose="020B0604020202020204" pitchFamily="34" charset="0"/>
              <a:buChar char="•"/>
            </a:pPr>
            <a:r>
              <a:rPr lang="en-US" sz="2800" dirty="0" smtClean="0">
                <a:latin typeface="Arial" pitchFamily="34" charset="0"/>
                <a:cs typeface="Arial" pitchFamily="34" charset="0"/>
              </a:rPr>
              <a:t>Work with your experiences</a:t>
            </a:r>
          </a:p>
        </p:txBody>
      </p:sp>
      <p:pic>
        <p:nvPicPr>
          <p:cNvPr id="7170" name="Picture 2" descr="http://www.nunatsiaqonline.ca/pub/photos/PlaneCrashYRTjuly18c.jpg"/>
          <p:cNvPicPr>
            <a:picLocks noChangeAspect="1" noChangeArrowheads="1"/>
          </p:cNvPicPr>
          <p:nvPr/>
        </p:nvPicPr>
        <p:blipFill>
          <a:blip r:embed="rId3" cstate="print"/>
          <a:srcRect/>
          <a:stretch>
            <a:fillRect/>
          </a:stretch>
        </p:blipFill>
        <p:spPr bwMode="auto">
          <a:xfrm>
            <a:off x="5715000" y="990600"/>
            <a:ext cx="2966097" cy="183898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2884341" cy="1682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3400" y="457200"/>
            <a:ext cx="82296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CHAIR FLY!!</a:t>
            </a:r>
            <a:endParaRPr lang="en-US" sz="3200" b="1" dirty="0">
              <a:latin typeface="Arial" pitchFamily="34" charset="0"/>
              <a:cs typeface="Arial" pitchFamily="34" charset="0"/>
            </a:endParaRPr>
          </a:p>
        </p:txBody>
      </p:sp>
      <p:sp>
        <p:nvSpPr>
          <p:cNvPr id="4" name="TextBox 3"/>
          <p:cNvSpPr txBox="1"/>
          <p:nvPr/>
        </p:nvSpPr>
        <p:spPr>
          <a:xfrm>
            <a:off x="434005" y="1065623"/>
            <a:ext cx="8328995" cy="830997"/>
          </a:xfrm>
          <a:prstGeom prst="rect">
            <a:avLst/>
          </a:prstGeom>
          <a:noFill/>
        </p:spPr>
        <p:txBody>
          <a:bodyPr wrap="square" rtlCol="0">
            <a:spAutoFit/>
          </a:bodyPr>
          <a:lstStyle/>
          <a:p>
            <a:pPr algn="ctr"/>
            <a:r>
              <a:rPr lang="en-US" sz="2400" dirty="0" smtClean="0">
                <a:latin typeface="Arial" pitchFamily="34" charset="0"/>
                <a:cs typeface="Arial" pitchFamily="34" charset="0"/>
              </a:rPr>
              <a:t>Regularly practice emergencies, in the comfort of your </a:t>
            </a:r>
          </a:p>
          <a:p>
            <a:pPr algn="ctr"/>
            <a:r>
              <a:rPr lang="en-US" sz="2400" dirty="0" smtClean="0">
                <a:latin typeface="Arial" pitchFamily="34" charset="0"/>
                <a:cs typeface="Arial" pitchFamily="34" charset="0"/>
              </a:rPr>
              <a:t>favorite chair…</a:t>
            </a:r>
            <a:endParaRPr lang="en-US" sz="2400" dirty="0">
              <a:latin typeface="Arial" pitchFamily="34" charset="0"/>
              <a:cs typeface="Arial" pitchFamily="34" charset="0"/>
            </a:endParaRPr>
          </a:p>
        </p:txBody>
      </p:sp>
      <p:pic>
        <p:nvPicPr>
          <p:cNvPr id="6146" name="Picture 2" descr="http://www.itsartmag.com/features/itsart/wp-content/uploads/2013/12/goro-fujita-flying-chair.jpg"/>
          <p:cNvPicPr>
            <a:picLocks noChangeAspect="1" noChangeArrowheads="1"/>
          </p:cNvPicPr>
          <p:nvPr/>
        </p:nvPicPr>
        <p:blipFill>
          <a:blip r:embed="rId3" cstate="print"/>
          <a:srcRect/>
          <a:stretch>
            <a:fillRect/>
          </a:stretch>
        </p:blipFill>
        <p:spPr bwMode="auto">
          <a:xfrm>
            <a:off x="533400" y="1905000"/>
            <a:ext cx="8156323" cy="3796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990600"/>
            <a:ext cx="8229600" cy="4391025"/>
          </a:xfrm>
        </p:spPr>
        <p:txBody>
          <a:bodyPr/>
          <a:lstStyle/>
          <a:p>
            <a:pPr marL="0" indent="0">
              <a:buNone/>
            </a:pPr>
            <a:r>
              <a:rPr lang="en-US" sz="2800" dirty="0"/>
              <a:t>Cruising along at </a:t>
            </a:r>
            <a:r>
              <a:rPr lang="en-US" sz="2800" dirty="0" smtClean="0"/>
              <a:t>5500 </a:t>
            </a:r>
            <a:r>
              <a:rPr lang="en-US" sz="2800" dirty="0"/>
              <a:t>feet the aircraft suddenly starts to vibrate.  Dull at first and violently within the next couple of </a:t>
            </a:r>
            <a:r>
              <a:rPr lang="en-US" sz="2800" dirty="0" smtClean="0"/>
              <a:t>seconds.  </a:t>
            </a:r>
            <a:r>
              <a:rPr lang="en-US" sz="2800" dirty="0"/>
              <a:t>What do you do?</a:t>
            </a:r>
          </a:p>
        </p:txBody>
      </p:sp>
      <p:sp>
        <p:nvSpPr>
          <p:cNvPr id="3" name="Title 2"/>
          <p:cNvSpPr>
            <a:spLocks noGrp="1"/>
          </p:cNvSpPr>
          <p:nvPr>
            <p:ph type="title" idx="4294967295"/>
          </p:nvPr>
        </p:nvSpPr>
        <p:spPr>
          <a:xfrm>
            <a:off x="671513" y="344488"/>
            <a:ext cx="7862887" cy="609600"/>
          </a:xfrm>
        </p:spPr>
        <p:txBody>
          <a:bodyPr/>
          <a:lstStyle/>
          <a:p>
            <a:pPr algn="ctr"/>
            <a:r>
              <a:rPr lang="en-US" dirty="0" smtClean="0"/>
              <a:t>Scenario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743200"/>
            <a:ext cx="3645415" cy="2971806"/>
          </a:xfrm>
          <a:prstGeom prst="rect">
            <a:avLst/>
          </a:prstGeom>
        </p:spPr>
      </p:pic>
    </p:spTree>
    <p:extLst>
      <p:ext uri="{BB962C8B-B14F-4D97-AF65-F5344CB8AC3E}">
        <p14:creationId xmlns:p14="http://schemas.microsoft.com/office/powerpoint/2010/main" val="290537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5000"/>
                                  </p:stCondLst>
                                  <p:childTnLst>
                                    <p:animMotion origin="layout" path="M 0.00017 -1.48148E-6 L 0.00017 -1.48148E-6 L -0.01719 0.00694 C -0.01892 0.00764 -0.02066 0.00856 -0.0224 0.00926 C -0.02691 0.01088 -0.03611 0.01389 -0.03611 0.01389 C -0.04757 -0.00139 -0.03681 0.01504 -0.04306 -1.48148E-6 C -0.04497 -0.00463 -0.04757 -0.00903 -0.04983 -0.01366 C -0.05104 -0.01597 -0.05243 -0.01806 -0.0533 -0.0206 C -0.05452 -0.02361 -0.05521 -0.02709 -0.05677 -0.02986 C -0.0592 -0.03357 -0.06615 -0.03634 -0.06892 -0.03889 C -0.07083 -0.04097 -0.0724 -0.04352 -0.07413 -0.04584 C -0.08386 -0.04514 -0.09445 -0.04908 -0.1033 -0.04352 C -0.10764 -0.04097 -0.10417 -0.03056 -0.10677 -0.02523 L -0.11024 -0.01829 C -0.11077 -0.01134 -0.11077 -0.0044 -0.11198 0.00231 C -0.1125 0.00579 -0.11458 0.00833 -0.11545 0.01157 C -0.11632 0.01458 -0.11649 0.01782 -0.11719 0.02083 C -0.11823 0.02546 -0.11806 0.03125 -0.12066 0.03449 C -0.1224 0.0368 -0.12431 0.03889 -0.1257 0.04143 C -0.1283 0.04583 -0.12865 0.05393 -0.13264 0.05532 L -0.14653 0.05995 C -0.14983 0.05903 -0.15365 0.05949 -0.15677 0.05764 C -0.16059 0.05555 -0.16719 0.04838 -0.16719 0.04838 C -0.16823 0.04606 -0.16997 0.04398 -0.17066 0.04143 C -0.17396 0.02916 -0.17465 0.01759 -0.1757 0.00463 C -0.17639 -0.00209 -0.17656 -0.00926 -0.17743 -0.01597 C -0.17813 -0.02084 -0.17986 -0.02523 -0.1809 -0.02986 C -0.1816 -0.03218 -0.1809 -0.03588 -0.18264 -0.03658 C -0.20156 -0.04514 -0.17292 -0.03171 -0.19306 -0.04352 C -0.19636 -0.0456 -0.2033 -0.04815 -0.2033 -0.04815 L -0.22066 -0.04584 C -0.22379 -0.04352 -0.22292 -0.03658 -0.22413 -0.03218 L -0.2257 -0.02523 L -0.22743 -0.01829 C -0.22813 -0.00996 -0.2283 -0.00139 -0.22917 0.00694 C -0.22986 0.01366 -0.23142 0.0169 -0.23264 0.02315 C -0.23403 0.02963 -0.23438 0.03588 -0.23785 0.04143 C -0.23924 0.04352 -0.24132 0.04467 -0.24306 0.04606 C -0.25104 0.04467 -0.2592 0.04329 -0.26719 0.04143 C -0.26892 0.04097 -0.27101 0.04097 -0.2724 0.03912 C -0.27361 0.0375 -0.27327 0.03449 -0.27413 0.03241 C -0.275 0.02916 -0.27656 0.02639 -0.27743 0.02315 C -0.27882 0.01852 -0.27899 0.01342 -0.2809 0.00926 C -0.28542 0.00046 -0.28368 0.00509 -0.28611 -0.0044 C -0.28663 -0.01065 -0.28681 -0.0169 -0.28785 -0.02292 C -0.28976 -0.03472 -0.29184 -0.0382 -0.29653 -0.04815 C -0.29757 -0.05046 -0.29861 -0.05301 -0.29983 -0.05509 C -0.30313 -0.05996 -0.3059 -0.06597 -0.31024 -0.06898 L -0.31719 -0.07338 C -0.32344 -0.07199 -0.33004 -0.07199 -0.33611 -0.06898 C -0.33924 -0.06736 -0.34306 -0.04815 -0.34306 -0.04815 C -0.34705 -0.01621 -0.34566 -0.03218 -0.34306 0.02546 C -0.34288 0.02847 -0.3408 0.04398 -0.33958 0.04838 C -0.33872 0.05162 -0.33733 0.05463 -0.33611 0.05764 C -0.33663 0.07291 -0.33177 0.09051 -0.33785 0.10347 C -0.34149 0.11134 -0.35156 0.10625 -0.35851 0.10579 C -0.37118 0.10532 -0.38386 0.10278 -0.39653 0.10139 C -0.39583 0.08518 -0.39688 0.06875 -0.39479 0.05301 C -0.39392 0.04745 -0.38958 0.04421 -0.38785 0.03912 C -0.38472 0.02986 -0.38767 0.02847 -0.38438 0.02083 C -0.38299 0.01759 -0.3809 0.01458 -0.37917 0.01157 C -0.375 -0.01088 -0.37761 -0.00093 -0.3724 -0.01829 C -0.37101 -0.02917 -0.37101 -0.03171 -0.36892 -0.04121 C -0.3684 -0.04352 -0.36788 -0.04607 -0.36719 -0.04815 C -0.36615 -0.05139 -0.36493 -0.0544 -0.36372 -0.05741 C -0.36233 -0.0669 -0.3599 -0.08079 -0.36024 -0.08959 C -0.36059 -0.09884 -0.3625 -0.10787 -0.36372 -0.11713 L -0.44132 -0.11482 C -0.44358 -0.11482 -0.44583 -0.11343 -0.44827 -0.1125 C -0.45174 -0.11111 -0.45851 -0.10787 -0.45851 -0.10787 C -0.45799 -0.09259 -0.4592 -0.06158 -0.45504 -0.04121 C -0.45417 -0.03658 -0.45365 -0.03148 -0.45156 -0.02755 L -0.44827 -0.0206 C -0.44757 -0.01551 -0.44618 0.00092 -0.44479 0.00694 C -0.43958 0.02986 -0.44271 0.00648 -0.43785 0.03241 C -0.43733 0.03541 -0.43663 0.03842 -0.43611 0.04143 C -0.43542 0.04537 -0.43524 0.0493 -0.43438 0.05301 C -0.43247 0.06273 -0.43038 0.06666 -0.42917 0.07592 C -0.42847 0.08217 -0.42813 0.08819 -0.42743 0.09444 C -0.42813 0.09977 -0.42552 0.1081 -0.42917 0.11041 C -0.44688 0.12222 -0.44549 0.09954 -0.44653 0.08981 C -0.44531 0.0706 -0.44479 0.05139 -0.44306 0.03241 C -0.44202 0.02245 -0.43542 0.0081 -0.43264 -1.48148E-6 C -0.43195 -0.00209 -0.4316 -0.0044 -0.4309 -0.00671 C -0.42726 -0.04607 -0.42708 -0.04005 -0.4309 -0.10347 C -0.43142 -0.11042 -0.43594 -0.11088 -0.43958 -0.1125 L -0.47743 -0.10787 C -0.4816 -0.10741 -0.48577 -0.10764 -0.48958 -0.10556 C -0.4934 -0.10371 -0.49636 -0.09908 -0.49983 -0.09653 C -0.50156 -0.09537 -0.50347 -0.09514 -0.50504 -0.09421 C -0.50816 -0.09213 -0.51077 -0.08935 -0.51372 -0.08727 C -0.51615 -0.08565 -0.52361 -0.08334 -0.5257 -0.08264 C -0.52743 -0.08125 -0.52969 -0.08009 -0.5309 -0.07801 C -0.54063 -0.06273 -0.53299 -0.02315 -0.53264 -0.01597 C -0.53247 -0.01204 -0.5316 -0.00834 -0.5309 -0.0044 C -0.52917 0.00602 -0.52882 0.00787 -0.52413 0.01852 C -0.52257 0.02176 -0.52066 0.02454 -0.51892 0.02778 C -0.51719 0.03912 -0.51597 0.04907 -0.51198 0.05995 C -0.50747 0.07199 -0.5092 0.06574 -0.50677 0.07824 C -0.50781 0.08842 -0.50677 0.09421 -0.51198 0.10139 C -0.51406 0.10393 -0.51649 0.10579 -0.51892 0.1081 C -0.53577 0.09467 -0.53333 0.10116 -0.5257 0.05532 C -0.52413 0.04514 -0.51545 0.02778 -0.51545 0.02778 C -0.51233 0.00741 -0.51597 0.02454 -0.50851 0.00463 C -0.50764 0.00254 -0.50729 0.00023 -0.50677 -0.00209 C -0.50608 -0.00533 -0.50608 -0.00857 -0.50504 -0.01134 C -0.5033 -0.01644 -0.50052 -0.0206 -0.49827 -0.02523 C -0.49757 -0.03218 -0.49722 -0.03912 -0.49653 -0.04584 C -0.49549 -0.05371 -0.4941 -0.06111 -0.49306 -0.06898 C -0.49236 -0.07431 -0.49184 -0.07963 -0.49132 -0.08496 C -0.49184 -0.0956 -0.49097 -0.10671 -0.49306 -0.11713 C -0.49375 -0.12107 -0.50347 -0.12384 -0.50504 -0.12408 C -0.51424 -0.12523 -0.52344 -0.1257 -0.53264 -0.12639 C -0.55452 -0.12477 -0.57639 -0.125 -0.59827 -0.12176 C -0.60208 -0.1213 -0.60504 -0.1169 -0.60851 -0.11482 C -0.62188 -0.10671 -0.61267 -0.11459 -0.62413 -0.10347 C -0.62743 -0.08982 -0.62865 -0.08773 -0.62413 -0.06667 C -0.62309 -0.0625 -0.61945 -0.06042 -0.61719 -0.05741 C -0.61146 -0.0382 -0.61632 -0.0507 -0.6033 -0.02986 C -0.60156 -0.02685 -0.59983 -0.02361 -0.59827 -0.0206 C -0.59583 -0.01597 -0.59427 -0.01065 -0.59132 -0.00671 L -0.58785 -0.00209 C -0.58733 0.00162 -0.58681 0.00555 -0.58611 0.00926 C -0.58507 0.01481 -0.58281 0.01991 -0.58264 0.02546 C -0.58212 0.05 -0.58386 0.07454 -0.58438 0.09907 C -0.58941 0.08889 -0.58993 0.0919 -0.58438 0.07592 C -0.58264 0.07106 -0.57969 0.0669 -0.57743 0.06227 C -0.57622 0.05926 -0.57535 0.05602 -0.57413 0.05301 C -0.5691 0.04143 -0.56163 0.03125 -0.55851 0.01852 C -0.55677 0.01157 -0.55556 0.0044 -0.5533 -0.00209 C -0.55087 -0.01019 -0.54479 -0.02523 -0.54479 -0.02523 C -0.5441 -0.02894 -0.54375 -0.03287 -0.54306 -0.03658 C -0.54236 -0.04005 -0.53854 -0.05625 -0.53785 -0.06204 C -0.53715 -0.06736 -0.53663 -0.07269 -0.53611 -0.07801 C -0.53663 -0.08727 -0.53125 -0.10255 -0.53785 -0.10556 C -0.56667 -0.11921 -0.58247 -0.10232 -0.60677 -0.09884 C -0.61649 -0.09722 -0.62639 -0.09722 -0.63611 -0.09653 C -0.63559 -0.08658 -0.63594 -0.07639 -0.63438 -0.06667 C -0.63299 -0.05695 -0.6283 -0.05 -0.6257 -0.04121 C -0.61962 -0.0206 -0.62604 -0.03403 -0.61719 -0.01829 C -0.60868 0.01597 -0.6217 -0.03056 -0.59653 0.02315 C -0.59358 0.02916 -0.59063 0.03518 -0.58785 0.04143 C -0.57535 0.07014 -0.59115 0.03518 -0.58264 0.05764 C -0.58177 0.05995 -0.58038 0.06227 -0.57917 0.06458 C -0.57986 0.07986 -0.57899 0.09537 -0.5809 0.11041 C -0.58142 0.11435 -0.58438 0.11666 -0.58611 0.11967 C -0.58854 0.12407 -0.59097 0.13055 -0.59479 0.13356 C -0.59792 0.13588 -0.60504 0.13819 -0.60504 0.13819 C -0.60573 0.13588 -0.60642 0.13356 -0.60677 0.13125 C -0.60747 0.12731 -0.60851 0.12361 -0.60851 0.11967 C -0.60955 0.06134 -0.6092 0.00324 -0.61024 -0.05509 C -0.61024 -0.05741 -0.61146 -0.05972 -0.61198 -0.06204 C -0.61354 -0.0706 -0.61302 -0.07292 -0.61545 -0.08033 C -0.61649 -0.08357 -0.61719 -0.08681 -0.61892 -0.08959 C -0.64792 -0.13796 -0.61788 -0.08588 -0.63438 -0.10787 C -0.63646 -0.11065 -0.63733 -0.11482 -0.63958 -0.11713 C -0.64097 -0.11875 -0.64306 -0.11829 -0.64479 -0.11945 C -0.64653 -0.1206 -0.64827 -0.12246 -0.64983 -0.12408 C -0.66476 -0.08843 -0.65938 -0.1088 -0.66024 -0.04815 C -0.66302 0.12592 -0.64861 0.06643 -0.66372 0.12662 C -0.66649 0.125 -0.67205 0.12616 -0.6724 0.12199 C -0.67379 0.10486 -0.67274 0.05416 -0.66892 0.02546 C -0.66736 0.01389 -0.66372 -0.00903 -0.66372 -0.00903 C -0.66424 -0.02986 -0.66302 -0.0507 -0.66545 -0.07107 C -0.66597 -0.07546 -0.66962 -0.07824 -0.6724 -0.08033 C -0.67552 -0.08287 -0.68264 -0.08496 -0.68264 -0.08496 L -0.69306 -0.08264 C -0.69583 -0.05602 -0.69236 -0.02894 -0.69132 -0.00209 C -0.69115 0.00092 -0.69011 0.00393 -0.68958 0.00694 C -0.68594 0.02963 -0.68646 0.02616 -0.68438 0.04606 C -0.6849 0.05694 -0.68333 0.06829 -0.68611 0.07824 C -0.68715 0.08217 -0.69184 0.08449 -0.69479 0.08287 C -0.7 0.07986 -0.70278 0.07222 -0.7066 0.0669 C -0.71962 0.04954 -0.7132 0.05717 -0.72552 0.04375 C -0.74445 -0.00625 -0.71024 0.08379 -0.74115 0.00694 C -0.74653 -0.00648 -0.75139 -0.0206 -0.7566 -0.03449 C -0.76059 -0.0588 -0.7658 -0.0831 -0.76875 -0.10787 C -0.77656 -0.17662 -0.76788 -0.10972 -0.77552 -0.15394 C -0.77882 -0.17292 -0.77465 -0.1625 -0.78073 -0.17454 C -0.78247 -0.17384 -0.78455 -0.17384 -0.78594 -0.17246 C -0.79063 -0.16736 -0.79028 -0.15834 -0.79115 -0.15162 C -0.79636 -0.05509 -0.78993 -0.18102 -0.79462 0.04375 C -0.79462 0.04629 -0.79583 0.04838 -0.79636 0.05069 C -0.79792 0.0581 -0.79722 0.06111 -0.80139 0.0669 C -0.80295 0.06875 -0.80486 0.06991 -0.8066 0.07129 C -0.82795 0.06991 -0.84931 0.06944 -0.87049 0.0669 C -0.87344 0.06643 -0.87691 0.06504 -0.87899 0.06227 C -0.88177 0.05856 -0.88247 0.05301 -0.8842 0.04838 C -0.88472 0.04305 -0.88524 0.03773 -0.88594 0.03241 C -0.8875 0.02037 -0.8875 0.02245 -0.88941 0.01157 C -0.89063 0.00463 -0.89167 -0.00209 -0.89288 -0.00903 C -0.89323 -0.01412 -0.89566 -0.04699 -0.89636 -0.05278 C -0.8967 -0.05602 -0.89757 -0.0588 -0.89809 -0.06204 C -0.89948 -0.0713 -0.89896 -0.075 -0.90313 -0.08264 C -0.90799 -0.09167 -0.90729 -0.0882 -0.91354 -0.0919 C -0.91597 -0.09329 -0.91806 -0.09491 -0.92049 -0.09653 C -0.92726 -0.09491 -0.93559 -0.09746 -0.94115 -0.0919 C -0.94202 -0.09097 -0.9566 -0.06181 -0.96007 -0.05046 C -0.96146 -0.04607 -0.9625 -0.04144 -0.96354 -0.03658 C -0.96424 -0.03357 -0.96424 -0.03033 -0.96528 -0.02755 C -0.96719 -0.02246 -0.97014 -0.01852 -0.97222 -0.01366 C -0.99653 0.0456 -0.97535 0.00139 -0.98941 0.02778 C -0.99063 0.02986 -0.99115 0.03287 -0.99288 0.03449 C -0.99427 0.03611 -0.99636 0.03611 -0.99809 0.0368 C -0.99913 0.00694 -0.99983 -0.02292 -1.00139 -0.05278 C -1.00156 -0.05394 -1.00399 -0.0669 -1.00486 -0.06898 C -1.00573 -0.07084 -1.00729 -0.07199 -1.00833 -0.07338 C -1.01007 -0.07199 -1.01233 -0.07107 -1.01354 -0.06898 C -1.01754 -0.06158 -1.01649 -0.05602 -1.01875 -0.04815 C -1.01962 -0.04491 -1.02222 -0.03889 -1.02222 -0.03889 L -1.02396 -0.03658 " pathEditMode="relative" ptsTypes="AAAAAAAAAAAAAAAAAAAAAAAAAAAAAAAAAAAAAAAAAAAAAAAAAAAAAAAAAAAAAAAAAAAAAAAAAAAAAAAAAAAAAAAAAAAAAAAAAAAAAAAAAAAAAAAAAAAAAAAAAAAAAAAAAAAAAAAAAAAAAAAAAAAAAAAAAAAAAAAAAAAAAAAAAAAAAAAAAAAAAAAAAAAAAAAAAAAAAAAAAAAA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344488"/>
            <a:ext cx="8382000" cy="609600"/>
          </a:xfrm>
        </p:spPr>
        <p:txBody>
          <a:bodyPr/>
          <a:lstStyle/>
          <a:p>
            <a:pPr algn="ctr"/>
            <a:r>
              <a:rPr lang="en-US" sz="3200" dirty="0"/>
              <a:t>Initial Action: </a:t>
            </a:r>
            <a:r>
              <a:rPr lang="en-US" sz="3200" dirty="0" smtClean="0"/>
              <a:t>What Just Happened?</a:t>
            </a:r>
            <a:endParaRPr lang="en-US" sz="4000" dirty="0"/>
          </a:p>
        </p:txBody>
      </p:sp>
      <p:sp>
        <p:nvSpPr>
          <p:cNvPr id="4" name="Content Placeholder 3"/>
          <p:cNvSpPr>
            <a:spLocks noGrp="1"/>
          </p:cNvSpPr>
          <p:nvPr>
            <p:ph idx="4294967295"/>
          </p:nvPr>
        </p:nvSpPr>
        <p:spPr>
          <a:xfrm>
            <a:off x="685800" y="1219200"/>
            <a:ext cx="8050213" cy="4724400"/>
          </a:xfrm>
        </p:spPr>
        <p:txBody>
          <a:bodyPr/>
          <a:lstStyle/>
          <a:p>
            <a:pPr marL="0" marR="0" indent="0">
              <a:spcBef>
                <a:spcPts val="0"/>
              </a:spcBef>
              <a:spcAft>
                <a:spcPts val="0"/>
              </a:spcAft>
              <a:buNone/>
            </a:pPr>
            <a:r>
              <a:rPr lang="en-US" sz="3200" dirty="0" smtClean="0">
                <a:solidFill>
                  <a:srgbClr val="0066FF"/>
                </a:solidFill>
                <a:ea typeface="Times New Roman"/>
              </a:rPr>
              <a:t>#1 - Fly </a:t>
            </a:r>
            <a:r>
              <a:rPr lang="en-US" sz="3200" dirty="0">
                <a:solidFill>
                  <a:srgbClr val="0066FF"/>
                </a:solidFill>
                <a:ea typeface="Times New Roman"/>
              </a:rPr>
              <a:t>the airplane</a:t>
            </a:r>
            <a:r>
              <a:rPr lang="en-US" sz="3200" dirty="0" smtClean="0">
                <a:solidFill>
                  <a:srgbClr val="0066FF"/>
                </a:solidFill>
                <a:ea typeface="Times New Roman"/>
              </a:rPr>
              <a:t>!</a:t>
            </a:r>
          </a:p>
          <a:p>
            <a:pPr marL="0" marR="0" indent="0">
              <a:spcBef>
                <a:spcPts val="0"/>
              </a:spcBef>
              <a:spcAft>
                <a:spcPts val="0"/>
              </a:spcAft>
              <a:buNone/>
            </a:pPr>
            <a:endParaRPr lang="en-US" sz="1600" i="1" u="sng" dirty="0" smtClean="0">
              <a:solidFill>
                <a:srgbClr val="0066FF"/>
              </a:solidFill>
              <a:ea typeface="Times New Roman"/>
            </a:endParaRPr>
          </a:p>
          <a:p>
            <a:pPr marL="0" marR="0">
              <a:spcBef>
                <a:spcPts val="0"/>
              </a:spcBef>
              <a:spcAft>
                <a:spcPts val="0"/>
              </a:spcAft>
            </a:pPr>
            <a:r>
              <a:rPr lang="en-US" sz="3200" b="0" dirty="0" smtClean="0">
                <a:solidFill>
                  <a:srgbClr val="002060"/>
                </a:solidFill>
                <a:ea typeface="Times New Roman"/>
              </a:rPr>
              <a:t>Reduce Power</a:t>
            </a:r>
          </a:p>
          <a:p>
            <a:pPr marL="0" marR="0">
              <a:spcBef>
                <a:spcPts val="0"/>
              </a:spcBef>
              <a:spcAft>
                <a:spcPts val="0"/>
              </a:spcAft>
            </a:pPr>
            <a:r>
              <a:rPr lang="en-US" sz="3200" b="0" dirty="0" smtClean="0">
                <a:solidFill>
                  <a:srgbClr val="002060"/>
                </a:solidFill>
                <a:ea typeface="Times New Roman"/>
              </a:rPr>
              <a:t>Disengage </a:t>
            </a:r>
            <a:r>
              <a:rPr lang="en-US" sz="3200" b="0" dirty="0">
                <a:solidFill>
                  <a:srgbClr val="002060"/>
                </a:solidFill>
                <a:ea typeface="Times New Roman"/>
              </a:rPr>
              <a:t>the </a:t>
            </a:r>
            <a:r>
              <a:rPr lang="en-US" sz="3200" b="0" dirty="0" smtClean="0">
                <a:solidFill>
                  <a:srgbClr val="002060"/>
                </a:solidFill>
                <a:ea typeface="Times New Roman"/>
              </a:rPr>
              <a:t>AP</a:t>
            </a:r>
          </a:p>
          <a:p>
            <a:pPr marL="0" marR="0">
              <a:spcBef>
                <a:spcPts val="0"/>
              </a:spcBef>
              <a:spcAft>
                <a:spcPts val="0"/>
              </a:spcAft>
            </a:pPr>
            <a:r>
              <a:rPr lang="en-US" sz="3200" b="0" dirty="0" smtClean="0">
                <a:solidFill>
                  <a:srgbClr val="002060"/>
                </a:solidFill>
                <a:ea typeface="Times New Roman"/>
              </a:rPr>
              <a:t>Tighten </a:t>
            </a:r>
            <a:r>
              <a:rPr lang="en-US" sz="3200" b="0" dirty="0">
                <a:solidFill>
                  <a:srgbClr val="002060"/>
                </a:solidFill>
                <a:ea typeface="Times New Roman"/>
              </a:rPr>
              <a:t>that seat </a:t>
            </a:r>
            <a:r>
              <a:rPr lang="en-US" sz="3200" b="0" dirty="0" smtClean="0">
                <a:solidFill>
                  <a:srgbClr val="002060"/>
                </a:solidFill>
                <a:ea typeface="Times New Roman"/>
              </a:rPr>
              <a:t>belt</a:t>
            </a:r>
          </a:p>
          <a:p>
            <a:pPr marL="0" marR="0">
              <a:spcBef>
                <a:spcPts val="0"/>
              </a:spcBef>
              <a:spcAft>
                <a:spcPts val="0"/>
              </a:spcAft>
            </a:pPr>
            <a:r>
              <a:rPr lang="en-US" sz="3200" b="0" dirty="0" smtClean="0">
                <a:solidFill>
                  <a:srgbClr val="002060"/>
                </a:solidFill>
                <a:ea typeface="Times New Roman"/>
              </a:rPr>
              <a:t>Consider </a:t>
            </a:r>
            <a:r>
              <a:rPr lang="en-US" sz="3200" b="0" dirty="0">
                <a:solidFill>
                  <a:srgbClr val="002060"/>
                </a:solidFill>
                <a:ea typeface="Times New Roman"/>
              </a:rPr>
              <a:t>engine </a:t>
            </a:r>
            <a:r>
              <a:rPr lang="en-US" sz="3200" b="0" dirty="0" smtClean="0">
                <a:solidFill>
                  <a:srgbClr val="002060"/>
                </a:solidFill>
                <a:ea typeface="Times New Roman"/>
              </a:rPr>
              <a:t>shutdown</a:t>
            </a:r>
          </a:p>
          <a:p>
            <a:pPr marL="400050" lvl="1">
              <a:spcBef>
                <a:spcPts val="0"/>
              </a:spcBef>
              <a:spcAft>
                <a:spcPts val="0"/>
              </a:spcAft>
            </a:pPr>
            <a:endParaRPr lang="en-US" sz="2000" dirty="0">
              <a:solidFill>
                <a:srgbClr val="002060"/>
              </a:solidFill>
              <a:latin typeface="Calibri" panose="020F0502020204030204" pitchFamily="34" charset="0"/>
              <a:ea typeface="Calibri"/>
              <a:cs typeface="Calibri" panose="020F0502020204030204" pitchFamily="34" charset="0"/>
            </a:endParaRPr>
          </a:p>
          <a:p>
            <a:pPr marL="0" marR="0" indent="0">
              <a:spcBef>
                <a:spcPts val="0"/>
              </a:spcBef>
              <a:spcAft>
                <a:spcPts val="0"/>
              </a:spcAft>
              <a:buNone/>
            </a:pPr>
            <a:r>
              <a:rPr lang="en-US" sz="2800" dirty="0" smtClean="0">
                <a:solidFill>
                  <a:srgbClr val="002060"/>
                </a:solidFill>
                <a:latin typeface="Calibri" panose="020F0502020204030204" pitchFamily="34" charset="0"/>
                <a:ea typeface="Times New Roman"/>
                <a:cs typeface="Calibri" panose="020F0502020204030204" pitchFamily="34" charset="0"/>
              </a:rPr>
              <a:t>Note</a:t>
            </a:r>
            <a:r>
              <a:rPr lang="en-US" sz="2800" dirty="0">
                <a:solidFill>
                  <a:srgbClr val="002060"/>
                </a:solidFill>
                <a:latin typeface="Calibri" panose="020F0502020204030204" pitchFamily="34" charset="0"/>
                <a:ea typeface="Times New Roman"/>
                <a:cs typeface="Calibri" panose="020F0502020204030204" pitchFamily="34" charset="0"/>
              </a:rPr>
              <a:t>: </a:t>
            </a:r>
            <a:r>
              <a:rPr lang="en-US" sz="2800" b="0" dirty="0">
                <a:solidFill>
                  <a:srgbClr val="002060"/>
                </a:solidFill>
                <a:latin typeface="Calibri" panose="020F0502020204030204" pitchFamily="34" charset="0"/>
                <a:ea typeface="Times New Roman"/>
                <a:cs typeface="Calibri" panose="020F0502020204030204" pitchFamily="34" charset="0"/>
              </a:rPr>
              <a:t>If a portion of the propeller has broken free, generally the </a:t>
            </a:r>
            <a:r>
              <a:rPr lang="en-US" sz="2800" b="0" dirty="0" smtClean="0">
                <a:solidFill>
                  <a:srgbClr val="002060"/>
                </a:solidFill>
                <a:latin typeface="Calibri" panose="020F0502020204030204" pitchFamily="34" charset="0"/>
                <a:ea typeface="Times New Roman"/>
                <a:cs typeface="Calibri" panose="020F0502020204030204" pitchFamily="34" charset="0"/>
              </a:rPr>
              <a:t>vibration </a:t>
            </a:r>
            <a:r>
              <a:rPr lang="en-US" sz="2800" b="0" dirty="0">
                <a:solidFill>
                  <a:srgbClr val="002060"/>
                </a:solidFill>
                <a:latin typeface="Calibri" panose="020F0502020204030204" pitchFamily="34" charset="0"/>
                <a:ea typeface="Times New Roman"/>
                <a:cs typeface="Calibri" panose="020F0502020204030204" pitchFamily="34" charset="0"/>
              </a:rPr>
              <a:t>will continue at any power setting.</a:t>
            </a:r>
            <a:endParaRPr lang="en-US" sz="2800" b="0" dirty="0">
              <a:solidFill>
                <a:srgbClr val="002060"/>
              </a:solidFill>
              <a:latin typeface="Calibri" panose="020F0502020204030204" pitchFamily="34" charset="0"/>
              <a:ea typeface="Calibri"/>
              <a:cs typeface="Calibri" panose="020F0502020204030204" pitchFamily="34" charset="0"/>
            </a:endParaRPr>
          </a:p>
          <a:p>
            <a:endParaRPr lang="en-US" dirty="0"/>
          </a:p>
        </p:txBody>
      </p:sp>
      <p:pic>
        <p:nvPicPr>
          <p:cNvPr id="5" name="Picture 8" descr="https://whativegan.files.wordpress.com/2013/05/confused_baby.jpg"/>
          <p:cNvPicPr>
            <a:picLocks noChangeAspect="1" noChangeArrowheads="1"/>
          </p:cNvPicPr>
          <p:nvPr/>
        </p:nvPicPr>
        <p:blipFill>
          <a:blip r:embed="rId3" cstate="print"/>
          <a:srcRect/>
          <a:stretch>
            <a:fillRect/>
          </a:stretch>
        </p:blipFill>
        <p:spPr bwMode="auto">
          <a:xfrm>
            <a:off x="5334000" y="990600"/>
            <a:ext cx="3426941" cy="2438400"/>
          </a:xfrm>
          <a:prstGeom prst="rect">
            <a:avLst/>
          </a:prstGeom>
          <a:ln>
            <a:noFill/>
          </a:ln>
          <a:effectLst>
            <a:softEdge rad="112500"/>
          </a:effectLst>
        </p:spPr>
      </p:pic>
    </p:spTree>
    <p:extLst>
      <p:ext uri="{BB962C8B-B14F-4D97-AF65-F5344CB8AC3E}">
        <p14:creationId xmlns:p14="http://schemas.microsoft.com/office/powerpoint/2010/main" val="240983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914400"/>
            <a:ext cx="8077200" cy="4391025"/>
          </a:xfrm>
        </p:spPr>
        <p:txBody>
          <a:bodyPr/>
          <a:lstStyle/>
          <a:p>
            <a:pPr marL="0" marR="0" indent="0">
              <a:spcBef>
                <a:spcPts val="0"/>
              </a:spcBef>
              <a:spcAft>
                <a:spcPts val="0"/>
              </a:spcAft>
              <a:buNone/>
            </a:pPr>
            <a:r>
              <a:rPr lang="en-US" sz="3200" u="sng" dirty="0">
                <a:solidFill>
                  <a:srgbClr val="0000FF"/>
                </a:solidFill>
                <a:latin typeface="+mj-lt"/>
                <a:ea typeface="Times New Roman"/>
              </a:rPr>
              <a:t>Fly the airplane!</a:t>
            </a:r>
            <a:endParaRPr lang="en-US" sz="3200" dirty="0">
              <a:latin typeface="+mj-lt"/>
              <a:ea typeface="Calibri"/>
            </a:endParaRPr>
          </a:p>
          <a:p>
            <a:pPr marL="400050" lvl="1">
              <a:spcBef>
                <a:spcPts val="0"/>
              </a:spcBef>
              <a:spcAft>
                <a:spcPts val="0"/>
              </a:spcAft>
            </a:pPr>
            <a:r>
              <a:rPr lang="en-US" sz="2400" dirty="0">
                <a:latin typeface="+mj-lt"/>
                <a:ea typeface="Times New Roman"/>
              </a:rPr>
              <a:t>Checklist - </a:t>
            </a:r>
            <a:r>
              <a:rPr lang="en-US" sz="2400" b="1" u="sng" dirty="0" smtClean="0">
                <a:latin typeface="+mj-lt"/>
                <a:ea typeface="Times New Roman"/>
              </a:rPr>
              <a:t>breaks </a:t>
            </a:r>
            <a:r>
              <a:rPr lang="en-US" sz="2400" b="1" u="sng" dirty="0">
                <a:latin typeface="+mj-lt"/>
                <a:ea typeface="Times New Roman"/>
              </a:rPr>
              <a:t>through the </a:t>
            </a:r>
            <a:r>
              <a:rPr lang="en-US" sz="2400" b="1" u="sng" dirty="0" smtClean="0">
                <a:latin typeface="+mj-lt"/>
                <a:ea typeface="Times New Roman"/>
              </a:rPr>
              <a:t>distraction</a:t>
            </a:r>
            <a:endParaRPr lang="en-US" sz="2400" dirty="0">
              <a:latin typeface="+mj-lt"/>
              <a:ea typeface="Calibri"/>
            </a:endParaRPr>
          </a:p>
          <a:p>
            <a:pPr marL="400050" lvl="1">
              <a:spcBef>
                <a:spcPts val="0"/>
              </a:spcBef>
              <a:spcAft>
                <a:spcPts val="0"/>
              </a:spcAft>
            </a:pPr>
            <a:r>
              <a:rPr lang="en-US" sz="2400" dirty="0" smtClean="0">
                <a:latin typeface="+mj-lt"/>
                <a:ea typeface="Times New Roman"/>
              </a:rPr>
              <a:t>Prepare for a Landing – directly </a:t>
            </a:r>
            <a:r>
              <a:rPr lang="en-US" sz="2400" dirty="0">
                <a:latin typeface="+mj-lt"/>
                <a:ea typeface="Times New Roman"/>
              </a:rPr>
              <a:t>in front </a:t>
            </a:r>
            <a:r>
              <a:rPr lang="en-US" sz="2400" dirty="0" smtClean="0">
                <a:latin typeface="+mj-lt"/>
                <a:ea typeface="Times New Roman"/>
              </a:rPr>
              <a:t>of or </a:t>
            </a:r>
            <a:r>
              <a:rPr lang="en-US" sz="2400" dirty="0">
                <a:latin typeface="+mj-lt"/>
                <a:ea typeface="Times New Roman"/>
              </a:rPr>
              <a:t>below </a:t>
            </a:r>
            <a:r>
              <a:rPr lang="en-US" sz="2400" dirty="0" smtClean="0">
                <a:latin typeface="+mj-lt"/>
                <a:ea typeface="Times New Roman"/>
              </a:rPr>
              <a:t>the aircraft is </a:t>
            </a:r>
            <a:r>
              <a:rPr lang="en-US" sz="2400" dirty="0">
                <a:latin typeface="+mj-lt"/>
                <a:ea typeface="Times New Roman"/>
              </a:rPr>
              <a:t>best</a:t>
            </a:r>
            <a:endParaRPr lang="en-US" sz="2400" dirty="0">
              <a:latin typeface="+mj-lt"/>
              <a:ea typeface="Calibri"/>
            </a:endParaRPr>
          </a:p>
          <a:p>
            <a:pPr marL="400050" lvl="1">
              <a:spcBef>
                <a:spcPts val="0"/>
              </a:spcBef>
              <a:spcAft>
                <a:spcPts val="0"/>
              </a:spcAft>
            </a:pPr>
            <a:r>
              <a:rPr lang="en-US" sz="2400" dirty="0">
                <a:latin typeface="+mj-lt"/>
                <a:ea typeface="Times New Roman"/>
              </a:rPr>
              <a:t>Communicate </a:t>
            </a:r>
            <a:r>
              <a:rPr lang="en-US" sz="2400" dirty="0" smtClean="0">
                <a:latin typeface="+mj-lt"/>
                <a:ea typeface="Times New Roman"/>
              </a:rPr>
              <a:t>– remember </a:t>
            </a:r>
            <a:r>
              <a:rPr lang="en-US" sz="2400" dirty="0">
                <a:latin typeface="+mj-lt"/>
                <a:ea typeface="Times New Roman"/>
              </a:rPr>
              <a:t>the far reaching </a:t>
            </a:r>
            <a:r>
              <a:rPr lang="en-US" sz="2400" dirty="0" smtClean="0">
                <a:latin typeface="+mj-lt"/>
                <a:ea typeface="Times New Roman"/>
              </a:rPr>
              <a:t>aspects of </a:t>
            </a:r>
            <a:r>
              <a:rPr lang="en-US" sz="2400" dirty="0">
                <a:latin typeface="+mj-lt"/>
                <a:ea typeface="Times New Roman"/>
              </a:rPr>
              <a:t>altitude</a:t>
            </a:r>
            <a:r>
              <a:rPr lang="en-US" sz="2400" dirty="0" smtClean="0">
                <a:latin typeface="+mj-lt"/>
                <a:ea typeface="Times New Roman"/>
              </a:rPr>
              <a:t>.</a:t>
            </a:r>
          </a:p>
          <a:p>
            <a:pPr marL="185737" lvl="1" indent="0">
              <a:spcBef>
                <a:spcPts val="0"/>
              </a:spcBef>
              <a:spcAft>
                <a:spcPts val="0"/>
              </a:spcAft>
              <a:buNone/>
            </a:pPr>
            <a:endParaRPr lang="en-US" sz="1200" dirty="0" smtClean="0">
              <a:latin typeface="+mj-lt"/>
              <a:ea typeface="Times New Roman"/>
            </a:endParaRPr>
          </a:p>
          <a:p>
            <a:pPr marL="0" lvl="1" indent="0">
              <a:spcBef>
                <a:spcPts val="0"/>
              </a:spcBef>
              <a:spcAft>
                <a:spcPts val="0"/>
              </a:spcAft>
              <a:buNone/>
            </a:pPr>
            <a:r>
              <a:rPr lang="en-US" sz="3200" b="1" u="sng" dirty="0" smtClean="0">
                <a:solidFill>
                  <a:srgbClr val="0000FF"/>
                </a:solidFill>
                <a:latin typeface="+mj-lt"/>
                <a:ea typeface="Times New Roman"/>
              </a:rPr>
              <a:t>Is there Time to Troubleshoot?</a:t>
            </a:r>
          </a:p>
          <a:p>
            <a:pPr marL="300037" lvl="2" indent="0">
              <a:spcBef>
                <a:spcPts val="0"/>
              </a:spcBef>
              <a:spcAft>
                <a:spcPts val="0"/>
              </a:spcAft>
              <a:buNone/>
            </a:pPr>
            <a:r>
              <a:rPr lang="en-US" sz="2900" b="0" dirty="0" smtClean="0">
                <a:solidFill>
                  <a:srgbClr val="0000FF"/>
                </a:solidFill>
                <a:latin typeface="+mj-lt"/>
                <a:ea typeface="Times New Roman"/>
              </a:rPr>
              <a:t>   What lessens </a:t>
            </a:r>
            <a:r>
              <a:rPr lang="en-US" sz="2900" b="0" dirty="0">
                <a:solidFill>
                  <a:srgbClr val="0000FF"/>
                </a:solidFill>
                <a:latin typeface="+mj-lt"/>
                <a:ea typeface="Times New Roman"/>
              </a:rPr>
              <a:t>the degree of </a:t>
            </a:r>
            <a:r>
              <a:rPr lang="en-US" sz="2900" b="0" dirty="0" smtClean="0">
                <a:solidFill>
                  <a:srgbClr val="0000FF"/>
                </a:solidFill>
                <a:latin typeface="+mj-lt"/>
                <a:ea typeface="Times New Roman"/>
              </a:rPr>
              <a:t>vibration?</a:t>
            </a:r>
            <a:endParaRPr lang="en-US" sz="2900" b="0" dirty="0">
              <a:latin typeface="+mj-lt"/>
              <a:ea typeface="Calibri"/>
            </a:endParaRPr>
          </a:p>
          <a:p>
            <a:pPr marL="400050" lvl="1">
              <a:spcBef>
                <a:spcPts val="0"/>
              </a:spcBef>
              <a:spcAft>
                <a:spcPts val="0"/>
              </a:spcAft>
            </a:pPr>
            <a:r>
              <a:rPr lang="en-US" sz="2400" dirty="0">
                <a:latin typeface="+mj-lt"/>
                <a:ea typeface="Times New Roman"/>
              </a:rPr>
              <a:t>Power reduction – Monitor </a:t>
            </a:r>
            <a:r>
              <a:rPr lang="en-US" sz="2400" dirty="0" smtClean="0">
                <a:latin typeface="+mj-lt"/>
                <a:ea typeface="Times New Roman"/>
              </a:rPr>
              <a:t>gauges</a:t>
            </a:r>
            <a:r>
              <a:rPr lang="en-US" sz="2400" dirty="0">
                <a:latin typeface="+mj-lt"/>
                <a:ea typeface="Times New Roman"/>
              </a:rPr>
              <a:t>, note changes </a:t>
            </a:r>
            <a:endParaRPr lang="en-US" sz="2400" dirty="0">
              <a:latin typeface="+mj-lt"/>
              <a:ea typeface="Calibri"/>
            </a:endParaRPr>
          </a:p>
          <a:p>
            <a:pPr marL="400050" lvl="1">
              <a:spcBef>
                <a:spcPts val="0"/>
              </a:spcBef>
              <a:spcAft>
                <a:spcPts val="0"/>
              </a:spcAft>
            </a:pPr>
            <a:r>
              <a:rPr lang="en-US" sz="2400" dirty="0" smtClean="0">
                <a:latin typeface="+mj-lt"/>
                <a:ea typeface="Times New Roman"/>
              </a:rPr>
              <a:t>Reduce </a:t>
            </a:r>
            <a:r>
              <a:rPr lang="en-US" sz="2400" dirty="0">
                <a:latin typeface="+mj-lt"/>
                <a:ea typeface="Times New Roman"/>
              </a:rPr>
              <a:t>speed, increase speed, flaps, gear, </a:t>
            </a:r>
            <a:r>
              <a:rPr lang="en-US" sz="2400" dirty="0" smtClean="0">
                <a:latin typeface="+mj-lt"/>
                <a:ea typeface="Times New Roman"/>
              </a:rPr>
              <a:t>elevator </a:t>
            </a:r>
            <a:r>
              <a:rPr lang="en-US" sz="2400" dirty="0">
                <a:latin typeface="+mj-lt"/>
                <a:ea typeface="Times New Roman"/>
              </a:rPr>
              <a:t>trim</a:t>
            </a:r>
            <a:endParaRPr lang="en-US" sz="2400" dirty="0">
              <a:latin typeface="+mj-lt"/>
              <a:ea typeface="Calibri"/>
            </a:endParaRPr>
          </a:p>
          <a:p>
            <a:pPr marL="0" indent="0">
              <a:buNone/>
            </a:pPr>
            <a:endParaRPr lang="en-US" sz="1600" dirty="0"/>
          </a:p>
        </p:txBody>
      </p:sp>
      <p:sp>
        <p:nvSpPr>
          <p:cNvPr id="3" name="Title 2"/>
          <p:cNvSpPr>
            <a:spLocks noGrp="1"/>
          </p:cNvSpPr>
          <p:nvPr>
            <p:ph type="title" idx="4294967295"/>
          </p:nvPr>
        </p:nvSpPr>
        <p:spPr>
          <a:xfrm>
            <a:off x="671513" y="344488"/>
            <a:ext cx="8472487" cy="609600"/>
          </a:xfrm>
        </p:spPr>
        <p:txBody>
          <a:bodyPr/>
          <a:lstStyle/>
          <a:p>
            <a:r>
              <a:rPr lang="en-US" dirty="0"/>
              <a:t>Secondary </a:t>
            </a:r>
            <a:r>
              <a:rPr lang="en-US" dirty="0" smtClean="0"/>
              <a:t>Actions:</a:t>
            </a:r>
            <a:endParaRPr lang="en-US" dirty="0"/>
          </a:p>
        </p:txBody>
      </p:sp>
    </p:spTree>
    <p:extLst>
      <p:ext uri="{BB962C8B-B14F-4D97-AF65-F5344CB8AC3E}">
        <p14:creationId xmlns:p14="http://schemas.microsoft.com/office/powerpoint/2010/main" val="301255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143000"/>
            <a:ext cx="5410200" cy="4114800"/>
          </a:xfrm>
        </p:spPr>
        <p:txBody>
          <a:bodyPr/>
          <a:lstStyle/>
          <a:p>
            <a:pPr marL="0" marR="0" indent="0">
              <a:spcBef>
                <a:spcPts val="0"/>
              </a:spcBef>
              <a:spcAft>
                <a:spcPts val="0"/>
              </a:spcAft>
              <a:buNone/>
            </a:pPr>
            <a:r>
              <a:rPr lang="en-US" sz="2800" u="sng" dirty="0" smtClean="0">
                <a:solidFill>
                  <a:srgbClr val="0000FF"/>
                </a:solidFill>
                <a:ea typeface="Times New Roman"/>
              </a:rPr>
              <a:t>Propeller? </a:t>
            </a:r>
            <a:r>
              <a:rPr lang="en-US" sz="2800" u="sng" dirty="0">
                <a:solidFill>
                  <a:srgbClr val="0000FF"/>
                </a:solidFill>
                <a:ea typeface="Times New Roman"/>
              </a:rPr>
              <a:t>– issues to expect</a:t>
            </a:r>
            <a:r>
              <a:rPr lang="en-US" sz="2800" u="sng" dirty="0" smtClean="0">
                <a:solidFill>
                  <a:srgbClr val="0000FF"/>
                </a:solidFill>
                <a:ea typeface="Times New Roman"/>
              </a:rPr>
              <a:t>: </a:t>
            </a:r>
          </a:p>
          <a:p>
            <a:pPr marL="400050" lvl="1">
              <a:spcBef>
                <a:spcPts val="0"/>
              </a:spcBef>
              <a:spcAft>
                <a:spcPts val="0"/>
              </a:spcAft>
            </a:pPr>
            <a:r>
              <a:rPr lang="en-US" sz="2400" dirty="0" smtClean="0">
                <a:ea typeface="Times New Roman"/>
              </a:rPr>
              <a:t>Is </a:t>
            </a:r>
            <a:r>
              <a:rPr lang="en-US" sz="2400" dirty="0">
                <a:ea typeface="Times New Roman"/>
              </a:rPr>
              <a:t>it possible a piece of </a:t>
            </a:r>
            <a:r>
              <a:rPr lang="en-US" sz="2400" dirty="0" smtClean="0">
                <a:ea typeface="Times New Roman"/>
              </a:rPr>
              <a:t>the propeller </a:t>
            </a:r>
            <a:r>
              <a:rPr lang="en-US" sz="2400" dirty="0">
                <a:ea typeface="Times New Roman"/>
              </a:rPr>
              <a:t>has already departed the aircraft? </a:t>
            </a:r>
            <a:endParaRPr lang="en-US" sz="2400" dirty="0" smtClean="0">
              <a:ea typeface="Times New Roman"/>
            </a:endParaRPr>
          </a:p>
          <a:p>
            <a:pPr marL="400050" lvl="1">
              <a:spcBef>
                <a:spcPts val="0"/>
              </a:spcBef>
              <a:spcAft>
                <a:spcPts val="0"/>
              </a:spcAft>
            </a:pPr>
            <a:r>
              <a:rPr lang="en-US" sz="2400" dirty="0" smtClean="0">
                <a:ea typeface="Times New Roman"/>
              </a:rPr>
              <a:t>Secondary damage </a:t>
            </a:r>
            <a:r>
              <a:rPr lang="en-US" sz="2400" dirty="0">
                <a:ea typeface="Times New Roman"/>
              </a:rPr>
              <a:t>to </a:t>
            </a:r>
            <a:r>
              <a:rPr lang="en-US" sz="2400" dirty="0" smtClean="0">
                <a:ea typeface="Times New Roman"/>
              </a:rPr>
              <a:t>the aircraft? </a:t>
            </a:r>
          </a:p>
          <a:p>
            <a:pPr marL="528637" lvl="2" indent="0">
              <a:spcBef>
                <a:spcPts val="0"/>
              </a:spcBef>
              <a:spcAft>
                <a:spcPts val="0"/>
              </a:spcAft>
              <a:buNone/>
            </a:pPr>
            <a:r>
              <a:rPr lang="en-US" sz="2400" dirty="0" smtClean="0">
                <a:ea typeface="Times New Roman"/>
              </a:rPr>
              <a:t>	If so, did it possibly hit?:</a:t>
            </a:r>
            <a:endParaRPr lang="en-US" sz="2400" dirty="0">
              <a:ea typeface="Calibri"/>
            </a:endParaRPr>
          </a:p>
          <a:p>
            <a:pPr marL="1214438" lvl="1" indent="-342900">
              <a:spcBef>
                <a:spcPts val="0"/>
              </a:spcBef>
              <a:spcAft>
                <a:spcPts val="0"/>
              </a:spcAft>
            </a:pPr>
            <a:r>
              <a:rPr lang="en-US" sz="2400" dirty="0" smtClean="0">
                <a:ea typeface="Times New Roman"/>
              </a:rPr>
              <a:t>Tire</a:t>
            </a:r>
            <a:endParaRPr lang="en-US" sz="2400" dirty="0">
              <a:ea typeface="Calibri"/>
            </a:endParaRPr>
          </a:p>
          <a:p>
            <a:pPr marL="1214438" lvl="1" indent="-342900">
              <a:spcBef>
                <a:spcPts val="0"/>
              </a:spcBef>
              <a:spcAft>
                <a:spcPts val="0"/>
              </a:spcAft>
            </a:pPr>
            <a:r>
              <a:rPr lang="en-US" sz="2400" dirty="0" smtClean="0">
                <a:ea typeface="Times New Roman"/>
              </a:rPr>
              <a:t>Fuel </a:t>
            </a:r>
            <a:r>
              <a:rPr lang="en-US" sz="2400" dirty="0">
                <a:ea typeface="Times New Roman"/>
              </a:rPr>
              <a:t>Tank</a:t>
            </a:r>
            <a:endParaRPr lang="en-US" sz="2400" dirty="0">
              <a:ea typeface="Calibri"/>
            </a:endParaRPr>
          </a:p>
          <a:p>
            <a:pPr marL="1214438" lvl="1" indent="-342900">
              <a:spcBef>
                <a:spcPts val="0"/>
              </a:spcBef>
              <a:spcAft>
                <a:spcPts val="0"/>
              </a:spcAft>
            </a:pPr>
            <a:r>
              <a:rPr lang="en-US" sz="2400" dirty="0" smtClean="0">
                <a:ea typeface="Times New Roman"/>
              </a:rPr>
              <a:t>Wing strut, Tail, or </a:t>
            </a:r>
            <a:r>
              <a:rPr lang="en-US" sz="2400" dirty="0">
                <a:ea typeface="Times New Roman"/>
              </a:rPr>
              <a:t>wing </a:t>
            </a:r>
            <a:r>
              <a:rPr lang="en-US" sz="2400" dirty="0" smtClean="0">
                <a:ea typeface="Times New Roman"/>
              </a:rPr>
              <a:t>surfaces</a:t>
            </a:r>
          </a:p>
          <a:p>
            <a:pPr marL="400050" lvl="1">
              <a:spcBef>
                <a:spcPts val="0"/>
              </a:spcBef>
              <a:spcAft>
                <a:spcPts val="0"/>
              </a:spcAft>
            </a:pPr>
            <a:r>
              <a:rPr lang="en-US" sz="2400" dirty="0" smtClean="0">
                <a:solidFill>
                  <a:srgbClr val="000000"/>
                </a:solidFill>
                <a:ea typeface="Times New Roman"/>
              </a:rPr>
              <a:t>Tears </a:t>
            </a:r>
            <a:r>
              <a:rPr lang="en-US" sz="2400" dirty="0">
                <a:solidFill>
                  <a:srgbClr val="000000"/>
                </a:solidFill>
                <a:ea typeface="Times New Roman"/>
              </a:rPr>
              <a:t>engine off of its </a:t>
            </a:r>
            <a:r>
              <a:rPr lang="en-US" sz="2400" dirty="0" smtClean="0">
                <a:solidFill>
                  <a:srgbClr val="000000"/>
                </a:solidFill>
                <a:ea typeface="Times New Roman"/>
              </a:rPr>
              <a:t>mount?</a:t>
            </a:r>
            <a:endParaRPr lang="en-US" sz="2400" dirty="0">
              <a:solidFill>
                <a:srgbClr val="000000"/>
              </a:solidFill>
              <a:ea typeface="Times New Roman"/>
            </a:endParaRPr>
          </a:p>
          <a:p>
            <a:pPr marL="1214438" lvl="1" indent="-342900">
              <a:spcBef>
                <a:spcPts val="0"/>
              </a:spcBef>
              <a:spcAft>
                <a:spcPts val="0"/>
              </a:spcAft>
            </a:pPr>
            <a:endParaRPr lang="en-US" sz="2400" dirty="0" smtClean="0">
              <a:ea typeface="Times New Roman"/>
            </a:endParaRPr>
          </a:p>
          <a:p>
            <a:pPr marL="114300" marR="0" indent="0">
              <a:spcBef>
                <a:spcPts val="0"/>
              </a:spcBef>
              <a:spcAft>
                <a:spcPts val="0"/>
              </a:spcAft>
              <a:buNone/>
            </a:pPr>
            <a:endParaRPr lang="en-US" sz="2400" dirty="0">
              <a:ea typeface="Calibri"/>
            </a:endParaRPr>
          </a:p>
          <a:p>
            <a:pPr marL="0" marR="0" indent="0">
              <a:spcBef>
                <a:spcPts val="0"/>
              </a:spcBef>
              <a:spcAft>
                <a:spcPts val="0"/>
              </a:spcAft>
              <a:buNone/>
            </a:pPr>
            <a:endParaRPr lang="en-US" dirty="0">
              <a:latin typeface="Times New Roman"/>
              <a:ea typeface="Calibri"/>
            </a:endParaRPr>
          </a:p>
          <a:p>
            <a:endParaRPr lang="en-US" dirty="0"/>
          </a:p>
        </p:txBody>
      </p:sp>
      <p:sp>
        <p:nvSpPr>
          <p:cNvPr id="3" name="Title 2"/>
          <p:cNvSpPr>
            <a:spLocks noGrp="1"/>
          </p:cNvSpPr>
          <p:nvPr>
            <p:ph type="title" idx="4294967295"/>
          </p:nvPr>
        </p:nvSpPr>
        <p:spPr>
          <a:xfrm>
            <a:off x="671513" y="381000"/>
            <a:ext cx="8472487" cy="609600"/>
          </a:xfrm>
        </p:spPr>
        <p:txBody>
          <a:bodyPr/>
          <a:lstStyle/>
          <a:p>
            <a:r>
              <a:rPr lang="en-US" dirty="0" smtClean="0"/>
              <a:t>Secondary Action:</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791200" y="838200"/>
            <a:ext cx="3020314" cy="4343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678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143000"/>
            <a:ext cx="8050212" cy="4391025"/>
          </a:xfrm>
        </p:spPr>
        <p:txBody>
          <a:bodyPr/>
          <a:lstStyle/>
          <a:p>
            <a:pPr marL="185737" lvl="1" indent="0">
              <a:spcBef>
                <a:spcPts val="0"/>
              </a:spcBef>
              <a:spcAft>
                <a:spcPts val="0"/>
              </a:spcAft>
              <a:buNone/>
            </a:pPr>
            <a:r>
              <a:rPr lang="en-US" sz="3200" b="1" dirty="0" smtClean="0">
                <a:ea typeface="Times New Roman"/>
              </a:rPr>
              <a:t>Admit </a:t>
            </a:r>
            <a:r>
              <a:rPr lang="en-US" sz="3200" b="1" dirty="0">
                <a:ea typeface="Times New Roman"/>
              </a:rPr>
              <a:t>it! </a:t>
            </a:r>
            <a:r>
              <a:rPr lang="en-US" sz="3200" i="1" dirty="0" smtClean="0">
                <a:ea typeface="Times New Roman"/>
              </a:rPr>
              <a:t>You’re </a:t>
            </a:r>
            <a:r>
              <a:rPr lang="en-US" sz="3200" i="1" dirty="0">
                <a:ea typeface="Times New Roman"/>
              </a:rPr>
              <a:t>not going to make your destination! </a:t>
            </a:r>
            <a:endParaRPr lang="en-US" sz="3200" b="1" dirty="0" smtClean="0">
              <a:ea typeface="Times New Roman"/>
            </a:endParaRPr>
          </a:p>
          <a:p>
            <a:pPr marL="185737" lvl="1" indent="0">
              <a:spcBef>
                <a:spcPts val="0"/>
              </a:spcBef>
              <a:spcAft>
                <a:spcPts val="0"/>
              </a:spcAft>
              <a:buNone/>
            </a:pPr>
            <a:endParaRPr lang="en-US" sz="1400" b="1" dirty="0">
              <a:ea typeface="Calibri"/>
            </a:endParaRPr>
          </a:p>
          <a:p>
            <a:pPr marL="0" marR="0" indent="0">
              <a:spcBef>
                <a:spcPts val="0"/>
              </a:spcBef>
              <a:spcAft>
                <a:spcPts val="0"/>
              </a:spcAft>
              <a:buNone/>
            </a:pPr>
            <a:r>
              <a:rPr lang="en-US" sz="3200" u="sng" dirty="0" smtClean="0">
                <a:solidFill>
                  <a:srgbClr val="0000FF"/>
                </a:solidFill>
                <a:ea typeface="Times New Roman"/>
              </a:rPr>
              <a:t>Act: The Engine Must be Shut down!</a:t>
            </a:r>
            <a:endParaRPr lang="en-US" sz="3200" u="sng" dirty="0">
              <a:solidFill>
                <a:srgbClr val="0000FF"/>
              </a:solidFill>
              <a:ea typeface="Times New Roman"/>
            </a:endParaRPr>
          </a:p>
          <a:p>
            <a:pPr marL="185737" lvl="1" indent="0">
              <a:spcBef>
                <a:spcPts val="0"/>
              </a:spcBef>
              <a:spcAft>
                <a:spcPts val="0"/>
              </a:spcAft>
              <a:buNone/>
            </a:pPr>
            <a:endParaRPr lang="en-US" sz="2800" dirty="0" smtClean="0">
              <a:ea typeface="Times New Roman"/>
            </a:endParaRPr>
          </a:p>
          <a:p>
            <a:pPr marL="185737" lvl="1" indent="0">
              <a:spcBef>
                <a:spcPts val="0"/>
              </a:spcBef>
              <a:spcAft>
                <a:spcPts val="0"/>
              </a:spcAft>
              <a:buNone/>
            </a:pPr>
            <a:r>
              <a:rPr lang="en-US" sz="2800" dirty="0" smtClean="0">
                <a:ea typeface="Times New Roman"/>
              </a:rPr>
              <a:t>Establish - Best Glide</a:t>
            </a:r>
          </a:p>
          <a:p>
            <a:pPr marL="185737" lvl="1" indent="0">
              <a:spcBef>
                <a:spcPts val="0"/>
              </a:spcBef>
              <a:spcAft>
                <a:spcPts val="0"/>
              </a:spcAft>
              <a:buNone/>
            </a:pPr>
            <a:r>
              <a:rPr lang="en-US" sz="2800" dirty="0" smtClean="0"/>
              <a:t>Continue - Landing site</a:t>
            </a:r>
          </a:p>
          <a:p>
            <a:pPr marL="185737" lvl="1" indent="0">
              <a:spcBef>
                <a:spcPts val="0"/>
              </a:spcBef>
              <a:spcAft>
                <a:spcPts val="0"/>
              </a:spcAft>
              <a:buNone/>
            </a:pPr>
            <a:r>
              <a:rPr lang="en-US" sz="2800" dirty="0" smtClean="0"/>
              <a:t>Always - Fly the Airplane</a:t>
            </a:r>
            <a:endParaRPr lang="en-US" dirty="0"/>
          </a:p>
        </p:txBody>
      </p:sp>
      <p:sp>
        <p:nvSpPr>
          <p:cNvPr id="3" name="Title 2"/>
          <p:cNvSpPr>
            <a:spLocks noGrp="1"/>
          </p:cNvSpPr>
          <p:nvPr>
            <p:ph type="title" idx="4294967295"/>
          </p:nvPr>
        </p:nvSpPr>
        <p:spPr>
          <a:xfrm>
            <a:off x="671513" y="344488"/>
            <a:ext cx="8472487" cy="609600"/>
          </a:xfrm>
        </p:spPr>
        <p:txBody>
          <a:bodyPr/>
          <a:lstStyle/>
          <a:p>
            <a:r>
              <a:rPr lang="en-US" dirty="0" smtClean="0"/>
              <a:t>Secondary Actions: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124200"/>
            <a:ext cx="3429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5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C:\Users\AGL204FJ\Documents\00 FAASTeam Stuff\00 CLIPART\ACCIDENTS\Broken Prop blade after paint removal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399"/>
            <a:ext cx="7620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563563"/>
          </a:xfrm>
        </p:spPr>
        <p:txBody>
          <a:bodyPr/>
          <a:lstStyle/>
          <a:p>
            <a:r>
              <a:rPr lang="en-US" dirty="0" smtClean="0"/>
              <a:t>History is telling us:</a:t>
            </a:r>
            <a:endParaRPr lang="en-US" dirty="0"/>
          </a:p>
        </p:txBody>
      </p:sp>
      <p:sp>
        <p:nvSpPr>
          <p:cNvPr id="3" name="Content Placeholder 2"/>
          <p:cNvSpPr>
            <a:spLocks noGrp="1"/>
          </p:cNvSpPr>
          <p:nvPr>
            <p:ph idx="4294967295"/>
          </p:nvPr>
        </p:nvSpPr>
        <p:spPr>
          <a:xfrm>
            <a:off x="3962400" y="914400"/>
            <a:ext cx="4953000" cy="2286000"/>
          </a:xfrm>
        </p:spPr>
        <p:txBody>
          <a:bodyPr>
            <a:noAutofit/>
          </a:bodyPr>
          <a:lstStyle/>
          <a:p>
            <a:pPr marL="0" indent="0">
              <a:buNone/>
            </a:pPr>
            <a:r>
              <a:rPr lang="en-US" sz="2800" dirty="0" smtClean="0"/>
              <a:t>TransAsia ATR 72 </a:t>
            </a:r>
          </a:p>
          <a:p>
            <a:pPr>
              <a:buFont typeface="Wingdings" panose="05000000000000000000" pitchFamily="2" charset="2"/>
              <a:buChar char="Ø"/>
            </a:pPr>
            <a:r>
              <a:rPr lang="en-US" sz="2800" dirty="0" smtClean="0"/>
              <a:t>Loss of Control due to lack of system knowledge</a:t>
            </a:r>
          </a:p>
        </p:txBody>
      </p:sp>
      <p:pic>
        <p:nvPicPr>
          <p:cNvPr id="1026" name="Picture 2" descr="TransAsia Flight 235 crash.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09600" y="914400"/>
            <a:ext cx="31496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657600"/>
            <a:ext cx="5486400" cy="2092881"/>
          </a:xfrm>
          <a:prstGeom prst="rect">
            <a:avLst/>
          </a:prstGeom>
        </p:spPr>
        <p:txBody>
          <a:bodyPr wrap="square">
            <a:spAutoFit/>
          </a:bodyPr>
          <a:lstStyle/>
          <a:p>
            <a:r>
              <a:rPr lang="en-US" sz="2800" b="1" dirty="0"/>
              <a:t>Air France 447 (Atlantic Ocean) </a:t>
            </a:r>
          </a:p>
          <a:p>
            <a:pPr marL="457200" indent="-457200">
              <a:buFont typeface="Wingdings" panose="05000000000000000000" pitchFamily="2" charset="2"/>
              <a:buChar char="Ø"/>
            </a:pPr>
            <a:r>
              <a:rPr lang="en-US" sz="2800" b="1" dirty="0" smtClean="0"/>
              <a:t>Loss </a:t>
            </a:r>
            <a:r>
              <a:rPr lang="en-US" sz="2800" b="1" dirty="0"/>
              <a:t>of Control due to inability to recognize a deep stall</a:t>
            </a:r>
          </a:p>
          <a:p>
            <a:endParaRPr lang="en-US" dirty="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867400" y="3276600"/>
            <a:ext cx="2931741" cy="2377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488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8377" y="1622777"/>
            <a:ext cx="8050212" cy="4391025"/>
          </a:xfrm>
        </p:spPr>
        <p:txBody>
          <a:bodyPr/>
          <a:lstStyle/>
          <a:p>
            <a:pPr>
              <a:spcBef>
                <a:spcPts val="0"/>
              </a:spcBef>
              <a:spcAft>
                <a:spcPts val="600"/>
              </a:spcAft>
            </a:pPr>
            <a:r>
              <a:rPr lang="en-US" sz="3600" dirty="0" smtClean="0"/>
              <a:t>Exits</a:t>
            </a:r>
          </a:p>
          <a:p>
            <a:pPr>
              <a:spcBef>
                <a:spcPts val="0"/>
              </a:spcBef>
              <a:spcAft>
                <a:spcPts val="600"/>
              </a:spcAft>
            </a:pPr>
            <a:r>
              <a:rPr lang="en-US" sz="3600" dirty="0" smtClean="0"/>
              <a:t>Restrooms</a:t>
            </a:r>
          </a:p>
          <a:p>
            <a:pPr>
              <a:spcBef>
                <a:spcPts val="0"/>
              </a:spcBef>
              <a:spcAft>
                <a:spcPts val="600"/>
              </a:spcAft>
            </a:pPr>
            <a:r>
              <a:rPr lang="en-US" sz="3600" dirty="0" smtClean="0"/>
              <a:t>Emergency Evacuation</a:t>
            </a:r>
          </a:p>
          <a:p>
            <a:pPr>
              <a:spcBef>
                <a:spcPts val="0"/>
              </a:spcBef>
              <a:spcAft>
                <a:spcPts val="600"/>
              </a:spcAft>
            </a:pPr>
            <a:r>
              <a:rPr lang="en-US" sz="3600" dirty="0" smtClean="0"/>
              <a:t>Silence Phones </a:t>
            </a:r>
          </a:p>
          <a:p>
            <a:pPr>
              <a:spcBef>
                <a:spcPts val="0"/>
              </a:spcBef>
              <a:spcAft>
                <a:spcPts val="600"/>
              </a:spcAft>
            </a:pPr>
            <a:r>
              <a:rPr lang="en-US" sz="3600" dirty="0" smtClean="0"/>
              <a:t>Sponsor Acknowledgment</a:t>
            </a:r>
          </a:p>
          <a:p>
            <a:pPr marL="0" indent="0">
              <a:spcAft>
                <a:spcPts val="600"/>
              </a:spcAft>
              <a:buNone/>
            </a:pPr>
            <a:endParaRPr lang="en-US" dirty="0"/>
          </a:p>
        </p:txBody>
      </p:sp>
      <p:sp>
        <p:nvSpPr>
          <p:cNvPr id="2" name="Title 1"/>
          <p:cNvSpPr>
            <a:spLocks noGrp="1"/>
          </p:cNvSpPr>
          <p:nvPr>
            <p:ph type="title" idx="4294967295"/>
          </p:nvPr>
        </p:nvSpPr>
        <p:spPr>
          <a:xfrm>
            <a:off x="671513" y="344488"/>
            <a:ext cx="8472487" cy="609600"/>
          </a:xfrm>
        </p:spPr>
        <p:txBody>
          <a:bodyPr/>
          <a:lstStyle/>
          <a:p>
            <a:r>
              <a:rPr lang="en-US" dirty="0" smtClean="0"/>
              <a:t>Welcome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2200" y="838200"/>
            <a:ext cx="2655901" cy="44845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914400"/>
            <a:ext cx="1962380" cy="144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4001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FFC0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8229600" cy="563563"/>
          </a:xfrm>
        </p:spPr>
        <p:txBody>
          <a:bodyPr/>
          <a:lstStyle/>
          <a:p>
            <a:r>
              <a:rPr lang="en-US" dirty="0" smtClean="0"/>
              <a:t>Lessons Learned:</a:t>
            </a:r>
            <a:endParaRPr lang="en-US" dirty="0"/>
          </a:p>
        </p:txBody>
      </p:sp>
      <p:sp>
        <p:nvSpPr>
          <p:cNvPr id="3" name="Content Placeholder 2"/>
          <p:cNvSpPr>
            <a:spLocks noGrp="1"/>
          </p:cNvSpPr>
          <p:nvPr>
            <p:ph idx="4294967295"/>
          </p:nvPr>
        </p:nvSpPr>
        <p:spPr>
          <a:xfrm>
            <a:off x="4114800" y="685800"/>
            <a:ext cx="4876800" cy="4800600"/>
          </a:xfrm>
        </p:spPr>
        <p:txBody>
          <a:bodyPr>
            <a:noAutofit/>
          </a:bodyPr>
          <a:lstStyle/>
          <a:p>
            <a:pPr marL="0" indent="0">
              <a:buNone/>
            </a:pPr>
            <a:r>
              <a:rPr lang="en-US" sz="2400" dirty="0"/>
              <a:t>Asiana Flt 214 (</a:t>
            </a:r>
            <a:r>
              <a:rPr lang="en-US" sz="2400" dirty="0" smtClean="0"/>
              <a:t>SFO)</a:t>
            </a:r>
          </a:p>
          <a:p>
            <a:pPr>
              <a:buFont typeface="Wingdings" panose="05000000000000000000" pitchFamily="2" charset="2"/>
              <a:buChar char="Ø"/>
            </a:pPr>
            <a:r>
              <a:rPr lang="en-US" sz="2400" dirty="0" smtClean="0"/>
              <a:t>Loss </a:t>
            </a:r>
            <a:r>
              <a:rPr lang="en-US" sz="2400" dirty="0"/>
              <a:t>of Control Inability to handfly aircraft on VFR day for </a:t>
            </a:r>
            <a:r>
              <a:rPr lang="en-US" sz="2400" dirty="0" smtClean="0"/>
              <a:t>landing</a:t>
            </a:r>
          </a:p>
          <a:p>
            <a:pPr>
              <a:buFont typeface="Wingdings" panose="05000000000000000000" pitchFamily="2" charset="2"/>
              <a:buChar char="Ø"/>
            </a:pPr>
            <a:r>
              <a:rPr lang="en-US" sz="2400" dirty="0" smtClean="0"/>
              <a:t>30 Non Accident related Findings</a:t>
            </a:r>
          </a:p>
          <a:p>
            <a:pPr>
              <a:buFont typeface="Wingdings" panose="05000000000000000000" pitchFamily="2" charset="2"/>
              <a:buChar char="Ø"/>
            </a:pPr>
            <a:r>
              <a:rPr lang="en-US" sz="2400" dirty="0" smtClean="0"/>
              <a:t>27 Safety Rec. from the NTSB </a:t>
            </a:r>
          </a:p>
          <a:p>
            <a:pPr lvl="1">
              <a:buFont typeface="Wingdings" panose="05000000000000000000" pitchFamily="2" charset="2"/>
              <a:buChar char="Ø"/>
            </a:pPr>
            <a:r>
              <a:rPr lang="en-US" sz="2400" dirty="0" smtClean="0"/>
              <a:t>Airline Specific</a:t>
            </a:r>
          </a:p>
          <a:p>
            <a:pPr lvl="1">
              <a:buFont typeface="Wingdings" panose="05000000000000000000" pitchFamily="2" charset="2"/>
              <a:buChar char="Ø"/>
            </a:pPr>
            <a:r>
              <a:rPr lang="en-US" sz="2400" dirty="0" smtClean="0"/>
              <a:t>Aircraft Manufacturer Specific</a:t>
            </a:r>
          </a:p>
          <a:p>
            <a:pPr lvl="1">
              <a:buFont typeface="Wingdings" panose="05000000000000000000" pitchFamily="2" charset="2"/>
              <a:buChar char="Ø"/>
            </a:pPr>
            <a:r>
              <a:rPr lang="en-US" sz="2400" dirty="0" smtClean="0"/>
              <a:t>Fire Fighting</a:t>
            </a:r>
          </a:p>
          <a:p>
            <a:pPr lvl="1">
              <a:buFont typeface="Wingdings" panose="05000000000000000000" pitchFamily="2" charset="2"/>
              <a:buChar char="Ø"/>
            </a:pPr>
            <a:r>
              <a:rPr lang="en-US" sz="2400" dirty="0" smtClean="0"/>
              <a:t>Airport</a:t>
            </a:r>
            <a:endParaRPr lang="en-US" sz="2400" dirty="0"/>
          </a:p>
        </p:txBody>
      </p:sp>
      <p:pic>
        <p:nvPicPr>
          <p:cNvPr id="6" name="Picture 5"/>
          <p:cNvPicPr>
            <a:picLocks noChangeAspect="1"/>
          </p:cNvPicPr>
          <p:nvPr/>
        </p:nvPicPr>
        <p:blipFill>
          <a:blip r:embed="rId3"/>
          <a:stretch>
            <a:fillRect/>
          </a:stretch>
        </p:blipFill>
        <p:spPr>
          <a:xfrm>
            <a:off x="533400" y="1828800"/>
            <a:ext cx="3492990" cy="2819400"/>
          </a:xfrm>
          <a:prstGeom prst="rect">
            <a:avLst/>
          </a:prstGeom>
        </p:spPr>
      </p:pic>
    </p:spTree>
    <p:extLst>
      <p:ext uri="{BB962C8B-B14F-4D97-AF65-F5344CB8AC3E}">
        <p14:creationId xmlns:p14="http://schemas.microsoft.com/office/powerpoint/2010/main" val="1529074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1/1b/Asiana_Flight_214_Approach_to_SFO.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9067800" cy="67056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470346" y="152400"/>
            <a:ext cx="3597454" cy="6553200"/>
          </a:xfrm>
          <a:prstGeom prst="rect">
            <a:avLst/>
          </a:prstGeom>
          <a:ln w="76200">
            <a:solidFill>
              <a:srgbClr val="FF0000"/>
            </a:solidFill>
          </a:ln>
        </p:spPr>
      </p:pic>
      <p:sp>
        <p:nvSpPr>
          <p:cNvPr id="5" name="Oval 4"/>
          <p:cNvSpPr/>
          <p:nvPr/>
        </p:nvSpPr>
        <p:spPr bwMode="auto">
          <a:xfrm>
            <a:off x="5791200" y="1600200"/>
            <a:ext cx="1905000" cy="953988"/>
          </a:xfrm>
          <a:prstGeom prst="ellipse">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solidFill>
                  <a:srgbClr val="FF0000"/>
                </a:solidFill>
              </a:ln>
              <a:solidFill>
                <a:schemeClr val="tx1"/>
              </a:solidFill>
              <a:effectLst/>
              <a:latin typeface="Arial" charset="0"/>
            </a:endParaRPr>
          </a:p>
        </p:txBody>
      </p:sp>
      <p:sp>
        <p:nvSpPr>
          <p:cNvPr id="7" name="Oval 6"/>
          <p:cNvSpPr/>
          <p:nvPr/>
        </p:nvSpPr>
        <p:spPr bwMode="auto">
          <a:xfrm>
            <a:off x="6858000" y="2590800"/>
            <a:ext cx="990600" cy="5334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solidFill>
                  <a:srgbClr val="FF0000"/>
                </a:solidFill>
              </a:ln>
              <a:solidFill>
                <a:schemeClr val="tx1"/>
              </a:solidFill>
              <a:effectLst/>
              <a:latin typeface="Arial" charset="0"/>
            </a:endParaRPr>
          </a:p>
        </p:txBody>
      </p:sp>
    </p:spTree>
    <p:extLst>
      <p:ext uri="{BB962C8B-B14F-4D97-AF65-F5344CB8AC3E}">
        <p14:creationId xmlns:p14="http://schemas.microsoft.com/office/powerpoint/2010/main" val="4245166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FFC0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Safety Recommendations including:</a:t>
            </a:r>
            <a:endParaRPr lang="en-US" dirty="0"/>
          </a:p>
        </p:txBody>
      </p:sp>
      <p:sp>
        <p:nvSpPr>
          <p:cNvPr id="3" name="Content Placeholder 2"/>
          <p:cNvSpPr>
            <a:spLocks noGrp="1"/>
          </p:cNvSpPr>
          <p:nvPr>
            <p:ph idx="1"/>
          </p:nvPr>
        </p:nvSpPr>
        <p:spPr>
          <a:xfrm>
            <a:off x="457200" y="1066800"/>
            <a:ext cx="8050213" cy="4391025"/>
          </a:xfrm>
        </p:spPr>
        <p:txBody>
          <a:bodyPr/>
          <a:lstStyle/>
          <a:p>
            <a:r>
              <a:rPr lang="en-US" sz="2800" kern="1200" dirty="0"/>
              <a:t>Adherence of </a:t>
            </a:r>
            <a:r>
              <a:rPr lang="en-US" sz="2800" kern="1200" dirty="0" smtClean="0"/>
              <a:t>Company to </a:t>
            </a:r>
            <a:r>
              <a:rPr lang="en-US" sz="2800" kern="1200" dirty="0"/>
              <a:t>standard operating procedures (SOP) regarding callouts. </a:t>
            </a:r>
            <a:endParaRPr lang="en-US" sz="2800" kern="1200" dirty="0" smtClean="0"/>
          </a:p>
          <a:p>
            <a:endParaRPr lang="en-US" sz="900" kern="1200" dirty="0" smtClean="0"/>
          </a:p>
          <a:p>
            <a:r>
              <a:rPr lang="en-US" sz="2800" dirty="0"/>
              <a:t>Reduced design complexity and enhanced training on the airplane’s </a:t>
            </a:r>
            <a:r>
              <a:rPr lang="en-US" sz="2800" dirty="0" smtClean="0"/>
              <a:t>auto-flight </a:t>
            </a:r>
            <a:r>
              <a:rPr lang="en-US" sz="2800" dirty="0"/>
              <a:t>system</a:t>
            </a:r>
            <a:r>
              <a:rPr lang="en-US" sz="2800" dirty="0" smtClean="0"/>
              <a:t>.</a:t>
            </a:r>
          </a:p>
          <a:p>
            <a:endParaRPr lang="en-US" sz="900" dirty="0" smtClean="0"/>
          </a:p>
          <a:p>
            <a:r>
              <a:rPr lang="en-US" sz="2800" dirty="0"/>
              <a:t>Guidance for </a:t>
            </a:r>
            <a:r>
              <a:rPr lang="en-US" sz="2800" dirty="0" smtClean="0"/>
              <a:t>Company pilots </a:t>
            </a:r>
            <a:r>
              <a:rPr lang="en-US" sz="2800" dirty="0"/>
              <a:t>on use of flight directors during a visual approach</a:t>
            </a:r>
            <a:r>
              <a:rPr lang="en-US" sz="2800" dirty="0" smtClean="0"/>
              <a:t>.</a:t>
            </a:r>
          </a:p>
          <a:p>
            <a:endParaRPr lang="en-US" sz="900" dirty="0" smtClean="0"/>
          </a:p>
          <a:p>
            <a:r>
              <a:rPr lang="en-US" sz="2800" dirty="0"/>
              <a:t>More manual flight for </a:t>
            </a:r>
            <a:r>
              <a:rPr lang="en-US" sz="2800" dirty="0" smtClean="0"/>
              <a:t>Company </a:t>
            </a:r>
            <a:r>
              <a:rPr lang="en-US" sz="2800" dirty="0"/>
              <a:t>pilots</a:t>
            </a:r>
            <a:r>
              <a:rPr lang="en-US" sz="2800" dirty="0" smtClean="0"/>
              <a:t>.</a:t>
            </a:r>
          </a:p>
          <a:p>
            <a:endParaRPr lang="en-US" sz="800" dirty="0" smtClean="0"/>
          </a:p>
        </p:txBody>
      </p:sp>
    </p:spTree>
    <p:extLst>
      <p:ext uri="{BB962C8B-B14F-4D97-AF65-F5344CB8AC3E}">
        <p14:creationId xmlns:p14="http://schemas.microsoft.com/office/powerpoint/2010/main" val="48562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Thoughts for continued safety:</a:t>
            </a:r>
            <a:endParaRPr lang="en-US" dirty="0"/>
          </a:p>
        </p:txBody>
      </p:sp>
      <p:sp>
        <p:nvSpPr>
          <p:cNvPr id="2" name="Content Placeholder 1"/>
          <p:cNvSpPr>
            <a:spLocks noGrp="1"/>
          </p:cNvSpPr>
          <p:nvPr>
            <p:ph idx="4294967295"/>
          </p:nvPr>
        </p:nvSpPr>
        <p:spPr>
          <a:xfrm>
            <a:off x="381000" y="1143000"/>
            <a:ext cx="8458200" cy="4572000"/>
          </a:xfrm>
        </p:spPr>
        <p:txBody>
          <a:bodyPr/>
          <a:lstStyle/>
          <a:p>
            <a:r>
              <a:rPr lang="en-US" sz="2400" dirty="0"/>
              <a:t> </a:t>
            </a:r>
            <a:r>
              <a:rPr lang="en-US" sz="2400" dirty="0" smtClean="0"/>
              <a:t>Scenario </a:t>
            </a:r>
            <a:r>
              <a:rPr lang="en-US" sz="2400" dirty="0"/>
              <a:t>Based </a:t>
            </a:r>
            <a:r>
              <a:rPr lang="en-US" sz="2400" dirty="0" smtClean="0"/>
              <a:t>Training - Plan, practice, evaluate</a:t>
            </a:r>
            <a:endParaRPr lang="en-US" sz="2400" dirty="0"/>
          </a:p>
          <a:p>
            <a:pPr lvl="1"/>
            <a:r>
              <a:rPr lang="en-US" sz="2400" dirty="0" smtClean="0"/>
              <a:t> Review/Determine factors which affect the outcome of a  failure in your aircraft </a:t>
            </a:r>
          </a:p>
          <a:p>
            <a:pPr lvl="1"/>
            <a:r>
              <a:rPr lang="en-US" sz="2400" dirty="0" smtClean="0"/>
              <a:t> Develop a strategy for mitigating associated risks</a:t>
            </a:r>
            <a:endParaRPr lang="en-US" sz="2400" dirty="0"/>
          </a:p>
          <a:p>
            <a:pPr lvl="1"/>
            <a:r>
              <a:rPr lang="en-US" sz="2400" dirty="0"/>
              <a:t> </a:t>
            </a:r>
            <a:r>
              <a:rPr lang="en-US" sz="2400" dirty="0" smtClean="0"/>
              <a:t>Train utilizing your mitigation strategies </a:t>
            </a:r>
          </a:p>
          <a:p>
            <a:pPr lvl="1"/>
            <a:r>
              <a:rPr lang="en-US" sz="2400" dirty="0"/>
              <a:t> </a:t>
            </a:r>
            <a:r>
              <a:rPr lang="en-US" sz="2400" dirty="0" smtClean="0"/>
              <a:t>Review your outcomes and adjust for additional risks found.  </a:t>
            </a:r>
            <a:endParaRPr lang="en-US" sz="2400" dirty="0"/>
          </a:p>
          <a:p>
            <a:r>
              <a:rPr lang="en-US" sz="2400" dirty="0"/>
              <a:t>Work with </a:t>
            </a:r>
            <a:r>
              <a:rPr lang="en-US" sz="2400" dirty="0" smtClean="0"/>
              <a:t>your </a:t>
            </a:r>
            <a:r>
              <a:rPr lang="en-US" sz="2400" dirty="0"/>
              <a:t>CFI, adjust </a:t>
            </a:r>
            <a:r>
              <a:rPr lang="en-US" sz="2400" dirty="0" smtClean="0"/>
              <a:t>scenario(s) </a:t>
            </a:r>
            <a:r>
              <a:rPr lang="en-US" sz="2400" dirty="0"/>
              <a:t>as your knowledge and skill increase</a:t>
            </a:r>
            <a:r>
              <a:rPr lang="en-US" sz="2400" dirty="0" smtClean="0"/>
              <a:t>.</a:t>
            </a:r>
          </a:p>
          <a:p>
            <a:pPr marL="0" indent="0">
              <a:buNone/>
            </a:pPr>
            <a:r>
              <a:rPr lang="en-US" sz="3200" dirty="0" smtClean="0"/>
              <a:t>THINK AHEAD, CHALLENGE YOURSELF!</a:t>
            </a:r>
          </a:p>
          <a:p>
            <a:pPr marL="0" indent="0">
              <a:buNone/>
            </a:pPr>
            <a:endParaRPr lang="en-US" sz="1400" dirty="0" smtClean="0"/>
          </a:p>
          <a:p>
            <a:pPr marL="0" indent="0">
              <a:buNone/>
            </a:pPr>
            <a:endParaRPr lang="en-US" sz="1400" dirty="0" smtClean="0"/>
          </a:p>
        </p:txBody>
      </p:sp>
    </p:spTree>
    <p:extLst>
      <p:ext uri="{BB962C8B-B14F-4D97-AF65-F5344CB8AC3E}">
        <p14:creationId xmlns:p14="http://schemas.microsoft.com/office/powerpoint/2010/main" val="391354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9904" y="1040801"/>
            <a:ext cx="6249742" cy="457200"/>
          </a:xfrm>
        </p:spPr>
        <p:txBody>
          <a:bodyPr/>
          <a:lstStyle/>
          <a:p>
            <a:r>
              <a:rPr lang="en-US" sz="2100" b="0" dirty="0"/>
              <a:t>One More Reason to Train with</a:t>
            </a:r>
            <a:r>
              <a:rPr lang="en-US" sz="2100" dirty="0"/>
              <a:t> </a:t>
            </a:r>
            <a:r>
              <a:rPr lang="en-US" sz="2100" i="1" dirty="0"/>
              <a:t>WINGS</a:t>
            </a:r>
          </a:p>
        </p:txBody>
      </p:sp>
      <p:sp>
        <p:nvSpPr>
          <p:cNvPr id="4" name="Content Placeholder 3"/>
          <p:cNvSpPr>
            <a:spLocks noGrp="1"/>
          </p:cNvSpPr>
          <p:nvPr>
            <p:ph sz="half" idx="1"/>
          </p:nvPr>
        </p:nvSpPr>
        <p:spPr>
          <a:xfrm>
            <a:off x="1851143" y="1514523"/>
            <a:ext cx="4915418" cy="3293269"/>
          </a:xfrm>
        </p:spPr>
        <p:txBody>
          <a:bodyPr/>
          <a:lstStyle/>
          <a:p>
            <a:pPr marL="0" indent="0">
              <a:buNone/>
            </a:pPr>
            <a:r>
              <a:rPr lang="en-US" sz="2700" i="1" dirty="0">
                <a:latin typeface="Calibri" panose="020F0502020204030204" pitchFamily="34" charset="0"/>
                <a:cs typeface="Calibri" panose="020F0502020204030204" pitchFamily="34" charset="0"/>
              </a:rPr>
              <a:t>WINGS</a:t>
            </a:r>
            <a:r>
              <a:rPr lang="en-US" sz="2700" dirty="0">
                <a:latin typeface="Calibri" panose="020F0502020204030204" pitchFamily="34" charset="0"/>
                <a:cs typeface="Calibri" panose="020F0502020204030204" pitchFamily="34" charset="0"/>
              </a:rPr>
              <a:t> Industry Sweepstakes!</a:t>
            </a:r>
          </a:p>
        </p:txBody>
      </p:sp>
      <p:sp>
        <p:nvSpPr>
          <p:cNvPr id="6" name="Rectangle 5"/>
          <p:cNvSpPr/>
          <p:nvPr/>
        </p:nvSpPr>
        <p:spPr>
          <a:xfrm>
            <a:off x="1314450" y="4400551"/>
            <a:ext cx="5257800" cy="946413"/>
          </a:xfrm>
          <a:prstGeom prst="rect">
            <a:avLst/>
          </a:prstGeom>
        </p:spPr>
        <p:txBody>
          <a:bodyPr wrap="square">
            <a:spAutoFit/>
          </a:bodyPr>
          <a:lstStyle/>
          <a:p>
            <a:pPr algn="ctr">
              <a:buNone/>
            </a:pPr>
            <a:r>
              <a:rPr lang="en-US" sz="1350" b="1" dirty="0"/>
              <a:t>The Paul and Fran Burger 2021 $10,000 </a:t>
            </a:r>
            <a:r>
              <a:rPr lang="en-US" sz="1350" b="1" i="1" dirty="0"/>
              <a:t>WINGS</a:t>
            </a:r>
            <a:r>
              <a:rPr lang="en-US" sz="1350" b="1" dirty="0"/>
              <a:t> Sweepstakes</a:t>
            </a:r>
          </a:p>
          <a:p>
            <a:pPr algn="ctr"/>
            <a:r>
              <a:rPr lang="en-US" sz="2100" b="1" dirty="0">
                <a:hlinkClick r:id="rId4"/>
              </a:rPr>
              <a:t>https://</a:t>
            </a:r>
            <a:r>
              <a:rPr lang="en-US" sz="2100" b="1">
                <a:hlinkClick r:id="rId4"/>
              </a:rPr>
              <a:t>www.wingsindustry.com/WINGS-Sweepstakes</a:t>
            </a:r>
            <a:r>
              <a:rPr lang="en-US" sz="2100" b="1"/>
              <a:t>   </a:t>
            </a:r>
            <a:endParaRPr lang="en-US" sz="2100" b="1" dirty="0"/>
          </a:p>
        </p:txBody>
      </p:sp>
      <p:pic>
        <p:nvPicPr>
          <p:cNvPr id="3076" name="Picture 4" descr="C:\Users\JAYMFL~1\AppData\Local\Temp\SNAGHTML3387ad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2000250"/>
            <a:ext cx="5600700" cy="20946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7200900" y="2876870"/>
            <a:ext cx="1142178" cy="568573"/>
          </a:xfrm>
          <a:prstGeom prst="rect">
            <a:avLst/>
          </a:prstGeom>
          <a:ln>
            <a:noFill/>
          </a:ln>
          <a:effectLst>
            <a:outerShdw blurRad="292100" dist="139700" dir="2700000" algn="tl" rotWithShape="0">
              <a:srgbClr val="333333">
                <a:alpha val="65000"/>
              </a:srgbClr>
            </a:outerShdw>
          </a:effectLst>
        </p:spPr>
      </p:pic>
      <p:pic>
        <p:nvPicPr>
          <p:cNvPr id="1026" name="AC9DCF9F-B4D2-4354-AC5F-CCE040BFE497" descr="E5DA4827-9175-4651-984F-515325979C7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8943" y="3543300"/>
            <a:ext cx="1440696" cy="1440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51738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4294967295"/>
          </p:nvPr>
        </p:nvSpPr>
        <p:spPr>
          <a:xfrm>
            <a:off x="719201" y="2088322"/>
            <a:ext cx="8050212" cy="4031873"/>
          </a:xfrm>
          <a:prstGeom prst="rect">
            <a:avLst/>
          </a:prstGeom>
          <a:noFill/>
        </p:spPr>
        <p:txBody>
          <a:bodyPr wrap="square" rtlCol="0">
            <a:spAutoFit/>
          </a:bodyPr>
          <a:lstStyle/>
          <a:p>
            <a:pPr>
              <a:spcBef>
                <a:spcPts val="1200"/>
              </a:spcBef>
              <a:spcAft>
                <a:spcPts val="1200"/>
              </a:spcAft>
              <a:buFont typeface="Wingdings" panose="05000000000000000000" pitchFamily="2" charset="2"/>
              <a:buChar char="Ø"/>
            </a:pPr>
            <a:r>
              <a:rPr lang="en-US" sz="2400" dirty="0">
                <a:solidFill>
                  <a:srgbClr val="002060"/>
                </a:solidFill>
              </a:rPr>
              <a:t>Pilots never stop learning, and those who participate in regular proficiency training are competent, confident, and safe.</a:t>
            </a:r>
          </a:p>
          <a:p>
            <a:pPr>
              <a:spcBef>
                <a:spcPts val="1200"/>
              </a:spcBef>
              <a:spcAft>
                <a:spcPts val="1200"/>
              </a:spcAft>
              <a:buFont typeface="Wingdings" panose="05000000000000000000" pitchFamily="2" charset="2"/>
              <a:buChar char="Ø"/>
            </a:pPr>
            <a:r>
              <a:rPr lang="en-US" sz="2400" dirty="0">
                <a:solidFill>
                  <a:srgbClr val="002060"/>
                </a:solidFill>
              </a:rPr>
              <a:t>Earn </a:t>
            </a:r>
            <a:r>
              <a:rPr lang="en-US" sz="2400" i="1" dirty="0">
                <a:solidFill>
                  <a:srgbClr val="002060"/>
                </a:solidFill>
              </a:rPr>
              <a:t>WINGS </a:t>
            </a:r>
            <a:r>
              <a:rPr lang="en-US" sz="2400" dirty="0">
                <a:solidFill>
                  <a:srgbClr val="002060"/>
                </a:solidFill>
              </a:rPr>
              <a:t>awards and recognition based on a combination of practical knowledge and hands-on coaching.  Skill will be the result of your efforts.</a:t>
            </a:r>
          </a:p>
          <a:p>
            <a:pPr>
              <a:spcBef>
                <a:spcPts val="1200"/>
              </a:spcBef>
              <a:spcAft>
                <a:spcPts val="1200"/>
              </a:spcAft>
              <a:buFont typeface="Wingdings" panose="05000000000000000000" pitchFamily="2" charset="2"/>
              <a:buChar char="Ø"/>
            </a:pPr>
            <a:r>
              <a:rPr lang="en-US" sz="2400" i="1" dirty="0">
                <a:solidFill>
                  <a:srgbClr val="002060"/>
                </a:solidFill>
              </a:rPr>
              <a:t>Get started now!</a:t>
            </a:r>
          </a:p>
          <a:p>
            <a:pPr>
              <a:spcBef>
                <a:spcPts val="1200"/>
              </a:spcBef>
              <a:spcAft>
                <a:spcPts val="1200"/>
              </a:spcAft>
              <a:buNone/>
            </a:pPr>
            <a:endParaRPr lang="en-US" sz="2800" i="1" dirty="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pic>
        <p:nvPicPr>
          <p:cNvPr id="3078" name="Picture 6" descr="C:\Users\JAYMFL~1\AppData\Local\Temp\SNAGHTML4fbe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246"/>
            <a:ext cx="9144000" cy="167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7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
            <a:ext cx="9144000" cy="6057781"/>
          </a:xfrm>
          <a:prstGeom prst="rect">
            <a:avLst/>
          </a:prstGeom>
        </p:spPr>
      </p:pic>
      <p:sp>
        <p:nvSpPr>
          <p:cNvPr id="4" name="Rectangle 3"/>
          <p:cNvSpPr/>
          <p:nvPr/>
        </p:nvSpPr>
        <p:spPr>
          <a:xfrm>
            <a:off x="143039" y="545398"/>
            <a:ext cx="8793145" cy="1661993"/>
          </a:xfrm>
          <a:prstGeom prst="rect">
            <a:avLst/>
          </a:prstGeom>
          <a:noFill/>
          <a:ln>
            <a:noFill/>
          </a:ln>
          <a:effectLst>
            <a:outerShdw blurRad="76200" dist="127000" dir="2700000" sy="-23000" kx="-800400" algn="bl" rotWithShape="0">
              <a:schemeClr val="tx1"/>
            </a:outerShdw>
          </a:effectLst>
          <a:sp3d/>
        </p:spPr>
        <p:txBody>
          <a:bodyPr wrap="square" lIns="91440" tIns="45720" rIns="91440" bIns="45720">
            <a:spAutoFit/>
            <a:scene3d>
              <a:camera prst="orthographicFront"/>
              <a:lightRig rig="chilly" dir="t"/>
            </a:scene3d>
            <a:sp3d extrusionH="57150" contourW="19050">
              <a:bevelT w="38100" h="38100"/>
            </a:sp3d>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800" b="1" i="1" u="none" strike="noStrike" kern="1200" cap="none" spc="0" normalizeH="0" baseline="0" noProof="0" dirty="0">
                <a:ln w="28575">
                  <a:solidFill>
                    <a:srgbClr val="FFFFFF"/>
                  </a:solidFill>
                </a:ln>
                <a:gradFill flip="none" rotWithShape="1">
                  <a:gsLst>
                    <a:gs pos="0">
                      <a:srgbClr val="996633"/>
                    </a:gs>
                    <a:gs pos="54000">
                      <a:srgbClr val="FFFFFF">
                        <a:lumMod val="80000"/>
                        <a:lumOff val="20000"/>
                      </a:srgbClr>
                    </a:gs>
                    <a:gs pos="100000">
                      <a:srgbClr val="EDDBC9"/>
                    </a:gs>
                  </a:gsLst>
                  <a:lin ang="16200000" scaled="0"/>
                  <a:tileRect/>
                </a:gradFill>
                <a:effectLst>
                  <a:outerShdw blurRad="38100" dist="38100" dir="2700000" algn="tl">
                    <a:srgbClr val="000000">
                      <a:alpha val="43137"/>
                    </a:srgbClr>
                  </a:outerShdw>
                </a:effectLst>
                <a:uLnTx/>
                <a:uFillTx/>
                <a:latin typeface="Arial" charset="0"/>
                <a:ea typeface="+mn-ea"/>
                <a:cs typeface="+mn-cs"/>
              </a:rPr>
              <a:t>WINGS</a:t>
            </a:r>
            <a:r>
              <a:rPr kumimoji="0" lang="en-US" sz="4800" b="1" i="0" u="none" strike="noStrike" kern="1200" cap="none" spc="0" normalizeH="0" baseline="0" noProof="0" dirty="0">
                <a:ln w="28575">
                  <a:solidFill>
                    <a:srgbClr val="FFFFFF"/>
                  </a:solidFill>
                </a:ln>
                <a:gradFill flip="none" rotWithShape="1">
                  <a:gsLst>
                    <a:gs pos="0">
                      <a:srgbClr val="996633"/>
                    </a:gs>
                    <a:gs pos="54000">
                      <a:srgbClr val="FFFFFF">
                        <a:lumMod val="80000"/>
                        <a:lumOff val="20000"/>
                      </a:srgbClr>
                    </a:gs>
                    <a:gs pos="100000">
                      <a:srgbClr val="EDDBC9"/>
                    </a:gs>
                  </a:gsLst>
                  <a:lin ang="16200000" scaled="0"/>
                  <a:tileRect/>
                </a:gradFill>
                <a:effectLst>
                  <a:outerShdw blurRad="38100" dist="38100" dir="2700000" algn="tl">
                    <a:srgbClr val="000000">
                      <a:alpha val="43137"/>
                    </a:srgbClr>
                  </a:outerShdw>
                </a:effectLst>
                <a:uLnTx/>
                <a:uFillTx/>
                <a:latin typeface="Arial" charset="0"/>
                <a:ea typeface="+mn-ea"/>
                <a:cs typeface="+mn-cs"/>
              </a:rPr>
              <a:t> and Pilot Proficiency</a:t>
            </a:r>
            <a:endParaRPr kumimoji="0" lang="en-US" sz="5400" b="1" i="0" u="none" strike="noStrike" kern="1200" cap="none" spc="0" normalizeH="0" baseline="0" noProof="0" dirty="0">
              <a:ln w="28575">
                <a:solidFill>
                  <a:srgbClr val="FFFFFF"/>
                </a:solidFill>
              </a:ln>
              <a:gradFill flip="none" rotWithShape="1">
                <a:gsLst>
                  <a:gs pos="0">
                    <a:srgbClr val="996633"/>
                  </a:gs>
                  <a:gs pos="54000">
                    <a:srgbClr val="FFFFFF">
                      <a:lumMod val="80000"/>
                      <a:lumOff val="20000"/>
                    </a:srgbClr>
                  </a:gs>
                  <a:gs pos="100000">
                    <a:srgbClr val="EDDBC9"/>
                  </a:gs>
                </a:gsLst>
                <a:lin ang="16200000" scaled="0"/>
                <a:tileRect/>
              </a:gradFill>
              <a:effectLst>
                <a:outerShdw blurRad="38100" dist="38100" dir="2700000" algn="tl">
                  <a:srgbClr val="000000">
                    <a:alpha val="43137"/>
                  </a:srgbClr>
                </a:outerShdw>
              </a:effectLst>
              <a:uLnTx/>
              <a:uFillTx/>
              <a:latin typeface="Arial"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400" b="1" i="0" u="none" strike="noStrike" kern="1200" cap="none" spc="0" normalizeH="0" baseline="0" noProof="0" dirty="0">
                <a:ln w="28575">
                  <a:solidFill>
                    <a:srgbClr val="FFFFFF"/>
                  </a:solidFill>
                </a:ln>
                <a:gradFill flip="none" rotWithShape="1">
                  <a:gsLst>
                    <a:gs pos="0">
                      <a:srgbClr val="996633"/>
                    </a:gs>
                    <a:gs pos="54000">
                      <a:srgbClr val="FFFFFF">
                        <a:lumMod val="80000"/>
                        <a:lumOff val="20000"/>
                      </a:srgbClr>
                    </a:gs>
                    <a:gs pos="100000">
                      <a:srgbClr val="EDDBC9"/>
                    </a:gs>
                  </a:gsLst>
                  <a:lin ang="16200000" scaled="0"/>
                  <a:tileRect/>
                </a:gradFill>
                <a:effectLst>
                  <a:outerShdw blurRad="38100" dist="38100" dir="2700000" algn="tl">
                    <a:srgbClr val="000000">
                      <a:alpha val="43137"/>
                    </a:srgbClr>
                  </a:outerShdw>
                </a:effectLst>
                <a:uLnTx/>
                <a:uFillTx/>
                <a:latin typeface="Arial" charset="0"/>
                <a:ea typeface="+mn-ea"/>
                <a:cs typeface="+mn-cs"/>
              </a:rPr>
              <a:t>What a Pair!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43" y="4041131"/>
            <a:ext cx="2695575" cy="1619250"/>
          </a:xfrm>
          <a:prstGeom prst="rect">
            <a:avLst/>
          </a:prstGeom>
          <a:ln>
            <a:noFill/>
          </a:ln>
          <a:effectLst>
            <a:outerShdw blurRad="292100" dist="139700" dir="2700000" algn="tl" rotWithShape="0">
              <a:schemeClr val="bg2">
                <a:lumMod val="75000"/>
                <a:alpha val="65000"/>
              </a:schemeClr>
            </a:outerShdw>
          </a:effectLst>
        </p:spPr>
      </p:pic>
    </p:spTree>
    <p:extLst>
      <p:ext uri="{BB962C8B-B14F-4D97-AF65-F5344CB8AC3E}">
        <p14:creationId xmlns:p14="http://schemas.microsoft.com/office/powerpoint/2010/main" val="1361944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YMFL~1\AppData\Local\Temp\SNAGHTML4ee4f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4" y="291004"/>
            <a:ext cx="9107776" cy="31735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706337" y="2575304"/>
            <a:ext cx="7954962" cy="3532188"/>
          </a:xfrm>
        </p:spPr>
        <p:txBody>
          <a:bodyPr/>
          <a:lstStyle/>
          <a:p>
            <a:pPr>
              <a:spcBef>
                <a:spcPts val="1200"/>
              </a:spcBef>
              <a:spcAft>
                <a:spcPts val="1200"/>
              </a:spcAft>
              <a:buFont typeface="Wingdings" panose="05000000000000000000" pitchFamily="2" charset="2"/>
              <a:buChar char="Ø"/>
            </a:pPr>
            <a:r>
              <a:rPr lang="en-US" sz="2400" kern="1200" dirty="0">
                <a:solidFill>
                  <a:srgbClr val="002060"/>
                </a:solidFill>
              </a:rPr>
              <a:t>The AMT Awards program can help you fulfill your commitment to aviation maintenance excellence through continuing education and training.</a:t>
            </a:r>
          </a:p>
          <a:p>
            <a:pPr>
              <a:spcBef>
                <a:spcPts val="1200"/>
              </a:spcBef>
              <a:spcAft>
                <a:spcPts val="1200"/>
              </a:spcAft>
              <a:buFont typeface="Wingdings" panose="05000000000000000000" pitchFamily="2" charset="2"/>
              <a:buChar char="Ø"/>
            </a:pPr>
            <a:r>
              <a:rPr lang="en-US" sz="2400" dirty="0">
                <a:solidFill>
                  <a:srgbClr val="002060"/>
                </a:solidFill>
              </a:rPr>
              <a:t>Earn annual awards based on core training hours at Bronze, Silver, and Gold levels.</a:t>
            </a:r>
          </a:p>
          <a:p>
            <a:pPr>
              <a:spcBef>
                <a:spcPts val="1200"/>
              </a:spcBef>
              <a:spcAft>
                <a:spcPts val="1200"/>
              </a:spcAft>
              <a:buFont typeface="Wingdings" panose="05000000000000000000" pitchFamily="2" charset="2"/>
              <a:buChar char="Ø"/>
            </a:pPr>
            <a:r>
              <a:rPr lang="en-US" sz="2400" i="1" dirty="0">
                <a:solidFill>
                  <a:srgbClr val="002060"/>
                </a:solidFill>
              </a:rPr>
              <a:t>Get started now!</a:t>
            </a:r>
          </a:p>
        </p:txBody>
      </p:sp>
    </p:spTree>
    <p:extLst>
      <p:ext uri="{BB962C8B-B14F-4D97-AF65-F5344CB8AC3E}">
        <p14:creationId xmlns:p14="http://schemas.microsoft.com/office/powerpoint/2010/main" val="3079769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alpha val="61000"/>
              </a:schemeClr>
            </a:gs>
            <a:gs pos="3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752"/>
            <a:ext cx="6311900" cy="1763713"/>
          </a:xfrm>
        </p:spPr>
        <p:txBody>
          <a:bodyPr/>
          <a:lstStyle/>
          <a:p>
            <a:pPr algn="ctr"/>
            <a:r>
              <a:rPr lang="en-US" sz="4800" dirty="0"/>
              <a:t>Team AMT for the Employer</a:t>
            </a:r>
          </a:p>
        </p:txBody>
      </p:sp>
      <p:pic>
        <p:nvPicPr>
          <p:cNvPr id="1026" name="Picture 2" descr="Soaring Opportunities with Aviation Maintenance Degrees| Vaugh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8683"/>
            <a:ext cx="9144000" cy="36314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AYMFL~1\AppData\Local\Temp\SNAGHTML3b4c4e3.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49217" y="462227"/>
            <a:ext cx="2178131" cy="1753851"/>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74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1115616"/>
            <a:ext cx="8406245" cy="974754"/>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1817563" y="2433271"/>
            <a:ext cx="5689118" cy="2017835"/>
          </a:xfrm>
          <a:prstGeom prst="rect">
            <a:avLst/>
          </a:prstGeom>
        </p:spPr>
      </p:pic>
      <p:sp>
        <p:nvSpPr>
          <p:cNvPr id="5" name="Rectangle 4"/>
          <p:cNvSpPr/>
          <p:nvPr/>
        </p:nvSpPr>
        <p:spPr bwMode="auto">
          <a:xfrm>
            <a:off x="-2967404" y="1793631"/>
            <a:ext cx="2202473"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pPr defTabSz="685800" fontAlgn="base">
              <a:spcBef>
                <a:spcPct val="50000"/>
              </a:spcBef>
              <a:spcAft>
                <a:spcPct val="0"/>
              </a:spcAft>
              <a:buFontTx/>
              <a:buChar char="•"/>
            </a:pPr>
            <a:endParaRPr lang="en-US">
              <a:latin typeface="Arial" charset="0"/>
            </a:endParaRPr>
          </a:p>
        </p:txBody>
      </p:sp>
      <p:sp>
        <p:nvSpPr>
          <p:cNvPr id="6" name="Rectangle 5"/>
          <p:cNvSpPr/>
          <p:nvPr/>
        </p:nvSpPr>
        <p:spPr bwMode="auto">
          <a:xfrm>
            <a:off x="1817562" y="2360734"/>
            <a:ext cx="2033469" cy="1105736"/>
          </a:xfrm>
          <a:prstGeom prst="rect">
            <a:avLst/>
          </a:prstGeom>
          <a:solidFill>
            <a:schemeClr val="bg1"/>
          </a:solidFill>
          <a:ln>
            <a:noFill/>
          </a:ln>
          <a:effectLst/>
          <a:extLst/>
        </p:spPr>
        <p:txBody>
          <a:bodyPr vert="horz" wrap="square" lIns="68580" tIns="34290" rIns="68580" bIns="34290" numCol="1" rtlCol="0" anchor="t" anchorCtr="0" compatLnSpc="1">
            <a:prstTxWarp prst="textNoShape">
              <a:avLst/>
            </a:prstTxWarp>
            <a:spAutoFit/>
          </a:bodyPr>
          <a:lstStyle/>
          <a:p>
            <a:pPr defTabSz="685800" fontAlgn="base">
              <a:spcBef>
                <a:spcPct val="50000"/>
              </a:spcBef>
              <a:spcAft>
                <a:spcPct val="0"/>
              </a:spcAft>
              <a:buFontTx/>
              <a:buChar char="•"/>
            </a:pPr>
            <a:endParaRPr lang="en-US">
              <a:latin typeface="Arial" charset="0"/>
            </a:endParaRPr>
          </a:p>
        </p:txBody>
      </p:sp>
      <p:sp>
        <p:nvSpPr>
          <p:cNvPr id="7" name="Rectangle 6"/>
          <p:cNvSpPr/>
          <p:nvPr/>
        </p:nvSpPr>
        <p:spPr bwMode="auto">
          <a:xfrm>
            <a:off x="1951893" y="3360180"/>
            <a:ext cx="1899138" cy="830820"/>
          </a:xfrm>
          <a:prstGeom prst="rect">
            <a:avLst/>
          </a:prstGeom>
          <a:solidFill>
            <a:schemeClr val="bg1"/>
          </a:solidFill>
          <a:ln>
            <a:noFill/>
          </a:ln>
          <a:effectLst/>
          <a:extLst/>
        </p:spPr>
        <p:txBody>
          <a:bodyPr vert="horz" wrap="square" lIns="68580" tIns="34290" rIns="68580" bIns="34290" numCol="1" rtlCol="0" anchor="t" anchorCtr="0" compatLnSpc="1">
            <a:prstTxWarp prst="textNoShape">
              <a:avLst/>
            </a:prstTxWarp>
            <a:spAutoFit/>
          </a:bodyPr>
          <a:lstStyle/>
          <a:p>
            <a:pPr defTabSz="685800" fontAlgn="base">
              <a:spcBef>
                <a:spcPct val="50000"/>
              </a:spcBef>
              <a:spcAft>
                <a:spcPct val="0"/>
              </a:spcAft>
              <a:buFontTx/>
              <a:buChar char="•"/>
            </a:pPr>
            <a:endParaRPr lang="en-US">
              <a:latin typeface="Arial" charset="0"/>
            </a:endParaRPr>
          </a:p>
        </p:txBody>
      </p:sp>
      <p:sp>
        <p:nvSpPr>
          <p:cNvPr id="8" name="Rectangle 7"/>
          <p:cNvSpPr/>
          <p:nvPr/>
        </p:nvSpPr>
        <p:spPr bwMode="auto">
          <a:xfrm>
            <a:off x="5473211" y="2433271"/>
            <a:ext cx="1872762" cy="1180368"/>
          </a:xfrm>
          <a:prstGeom prst="rect">
            <a:avLst/>
          </a:prstGeom>
          <a:solidFill>
            <a:schemeClr val="bg1"/>
          </a:solidFill>
          <a:ln>
            <a:noFill/>
          </a:ln>
          <a:effectLst/>
          <a:extLst/>
        </p:spPr>
        <p:txBody>
          <a:bodyPr vert="horz" wrap="square" lIns="68580" tIns="34290" rIns="68580" bIns="34290" numCol="1" rtlCol="0" anchor="t" anchorCtr="0" compatLnSpc="1">
            <a:prstTxWarp prst="textNoShape">
              <a:avLst/>
            </a:prstTxWarp>
            <a:spAutoFit/>
          </a:bodyPr>
          <a:lstStyle/>
          <a:p>
            <a:pPr defTabSz="685800" fontAlgn="base">
              <a:spcBef>
                <a:spcPct val="50000"/>
              </a:spcBef>
              <a:spcAft>
                <a:spcPct val="0"/>
              </a:spcAft>
              <a:buFontTx/>
              <a:buChar char="•"/>
            </a:pPr>
            <a:endParaRPr lang="en-US">
              <a:latin typeface="Arial" charset="0"/>
            </a:endParaRPr>
          </a:p>
        </p:txBody>
      </p:sp>
      <p:sp>
        <p:nvSpPr>
          <p:cNvPr id="9" name="Rectangle 8"/>
          <p:cNvSpPr/>
          <p:nvPr/>
        </p:nvSpPr>
        <p:spPr bwMode="auto">
          <a:xfrm>
            <a:off x="5473210" y="3613639"/>
            <a:ext cx="1872763" cy="837467"/>
          </a:xfrm>
          <a:prstGeom prst="rect">
            <a:avLst/>
          </a:prstGeom>
          <a:solidFill>
            <a:schemeClr val="bg1"/>
          </a:solidFill>
          <a:ln>
            <a:noFill/>
          </a:ln>
          <a:effectLst/>
          <a:extLst/>
        </p:spPr>
        <p:txBody>
          <a:bodyPr vert="horz" wrap="square" lIns="68580" tIns="34290" rIns="68580" bIns="34290" numCol="1" rtlCol="0" anchor="t" anchorCtr="0" compatLnSpc="1">
            <a:prstTxWarp prst="textNoShape">
              <a:avLst/>
            </a:prstTxWarp>
            <a:spAutoFit/>
          </a:bodyPr>
          <a:lstStyle/>
          <a:p>
            <a:pPr defTabSz="685800" fontAlgn="base">
              <a:spcBef>
                <a:spcPct val="50000"/>
              </a:spcBef>
              <a:spcAft>
                <a:spcPct val="0"/>
              </a:spcAft>
              <a:buFontTx/>
              <a:buChar char="•"/>
            </a:pPr>
            <a:endParaRPr lang="en-US">
              <a:latin typeface="Arial" charset="0"/>
            </a:endParaRPr>
          </a:p>
        </p:txBody>
      </p:sp>
      <p:sp>
        <p:nvSpPr>
          <p:cNvPr id="10" name="TextBox 9"/>
          <p:cNvSpPr txBox="1"/>
          <p:nvPr/>
        </p:nvSpPr>
        <p:spPr bwMode="auto">
          <a:xfrm>
            <a:off x="158500" y="4697798"/>
            <a:ext cx="564521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350" dirty="0">
                <a:hlinkClick r:id="rId5"/>
              </a:rPr>
              <a:t>https://www.faa.gov/about/initiatives/gasafetyoutreach</a:t>
            </a:r>
            <a:r>
              <a:rPr lang="en-US" sz="1350" dirty="0"/>
              <a:t>  </a:t>
            </a:r>
            <a:endParaRPr lang="en-US" sz="900" b="1" dirty="0">
              <a:solidFill>
                <a:srgbClr val="C0C0C0"/>
              </a:solidFill>
            </a:endParaRPr>
          </a:p>
        </p:txBody>
      </p:sp>
      <p:pic>
        <p:nvPicPr>
          <p:cNvPr id="12" name="Picture 11"/>
          <p:cNvPicPr>
            <a:picLocks noChangeAspect="1"/>
          </p:cNvPicPr>
          <p:nvPr/>
        </p:nvPicPr>
        <p:blipFill>
          <a:blip r:embed="rId6"/>
          <a:stretch>
            <a:fillRect/>
          </a:stretch>
        </p:blipFill>
        <p:spPr>
          <a:xfrm>
            <a:off x="7182324" y="3872659"/>
            <a:ext cx="1669246" cy="165027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36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58174" cy="609600"/>
          </a:xfrm>
        </p:spPr>
        <p:txBody>
          <a:bodyPr/>
          <a:lstStyle/>
          <a:p>
            <a:pPr algn="ctr"/>
            <a:r>
              <a:rPr lang="en-US" sz="3600" dirty="0" smtClean="0"/>
              <a:t>FAA Defines:  Com·po·nent</a:t>
            </a:r>
            <a:endParaRPr lang="en-US" sz="3600" dirty="0"/>
          </a:p>
        </p:txBody>
      </p:sp>
      <p:sp>
        <p:nvSpPr>
          <p:cNvPr id="3" name="Content Placeholder 2"/>
          <p:cNvSpPr>
            <a:spLocks noGrp="1"/>
          </p:cNvSpPr>
          <p:nvPr>
            <p:ph idx="1"/>
          </p:nvPr>
        </p:nvSpPr>
        <p:spPr/>
        <p:txBody>
          <a:bodyPr/>
          <a:lstStyle/>
          <a:p>
            <a:pPr marL="0" indent="0">
              <a:buNone/>
            </a:pPr>
            <a:r>
              <a:rPr lang="en-US" sz="3200" dirty="0" smtClean="0"/>
              <a:t>Any </a:t>
            </a:r>
            <a:r>
              <a:rPr lang="en-US" sz="3200" dirty="0"/>
              <a:t>self-contained part, combination of parts, subassemblies or units, which perform a distinctive function necessary to the operation of the airframe, powerplant, or propeller.</a:t>
            </a:r>
          </a:p>
        </p:txBody>
      </p:sp>
    </p:spTree>
    <p:extLst>
      <p:ext uri="{BB962C8B-B14F-4D97-AF65-F5344CB8AC3E}">
        <p14:creationId xmlns:p14="http://schemas.microsoft.com/office/powerpoint/2010/main" val="2786171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7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36550" y="2305050"/>
            <a:ext cx="5868988" cy="230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3600" b="1" dirty="0">
                <a:solidFill>
                  <a:srgbClr val="000000"/>
                </a:solidFill>
                <a:latin typeface="Tahoma" pitchFamily="34" charset="0"/>
              </a:rPr>
              <a:t>FLIGHT STANDARDS DISTRICT OFFICE</a:t>
            </a:r>
          </a:p>
          <a:p>
            <a:pPr marL="342900" indent="-342900" algn="ctr" fontAlgn="base">
              <a:spcBef>
                <a:spcPct val="20000"/>
              </a:spcBef>
              <a:spcAft>
                <a:spcPct val="0"/>
              </a:spcAft>
            </a:pPr>
            <a:r>
              <a:rPr lang="en-US" sz="2000" b="1" dirty="0" smtClean="0">
                <a:solidFill>
                  <a:srgbClr val="000000"/>
                </a:solidFill>
              </a:rPr>
              <a:t>XXX FSDO, Your State</a:t>
            </a:r>
            <a:endParaRPr lang="en-US" sz="2000" b="1" dirty="0">
              <a:solidFill>
                <a:srgbClr val="000000"/>
              </a:solidFill>
            </a:endParaRPr>
          </a:p>
          <a:p>
            <a:pPr marL="342900" indent="-342900" algn="ctr" fontAlgn="base">
              <a:spcBef>
                <a:spcPct val="20000"/>
              </a:spcBef>
              <a:spcAft>
                <a:spcPct val="0"/>
              </a:spcAft>
            </a:pPr>
            <a:r>
              <a:rPr lang="en-US" sz="2000" b="1" dirty="0" smtClean="0">
                <a:solidFill>
                  <a:srgbClr val="000000"/>
                </a:solidFill>
              </a:rPr>
              <a:t>1234 Somewhere Drive</a:t>
            </a:r>
            <a:endParaRPr lang="en-US" sz="2000" b="1" dirty="0">
              <a:solidFill>
                <a:srgbClr val="000000"/>
              </a:solidFill>
            </a:endParaRPr>
          </a:p>
          <a:p>
            <a:pPr marL="342900" indent="-342900" algn="ctr" fontAlgn="base">
              <a:spcBef>
                <a:spcPct val="20000"/>
              </a:spcBef>
              <a:spcAft>
                <a:spcPct val="0"/>
              </a:spcAft>
            </a:pPr>
            <a:r>
              <a:rPr lang="en-US" sz="2000" b="1" dirty="0" smtClean="0">
                <a:solidFill>
                  <a:srgbClr val="000000"/>
                </a:solidFill>
              </a:rPr>
              <a:t>Flatland, XX  XXXXX</a:t>
            </a:r>
            <a:endParaRPr lang="en-US" sz="2000" b="1" dirty="0">
              <a:solidFill>
                <a:srgbClr val="000000"/>
              </a:solidFill>
            </a:endParaRPr>
          </a:p>
        </p:txBody>
      </p:sp>
      <p:pic>
        <p:nvPicPr>
          <p:cNvPr id="36868" name="Picture 4" descr="telef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334963"/>
            <a:ext cx="24066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WordArt 5"/>
          <p:cNvSpPr>
            <a:spLocks noChangeArrowheads="1" noChangeShapeType="1" noTextEdit="1"/>
          </p:cNvSpPr>
          <p:nvPr/>
        </p:nvSpPr>
        <p:spPr bwMode="auto">
          <a:xfrm>
            <a:off x="3573463" y="665163"/>
            <a:ext cx="4162425" cy="102076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i="1" kern="10">
                <a:ln w="38100">
                  <a:solidFill>
                    <a:srgbClr val="FFFFFF"/>
                  </a:solidFill>
                  <a:round/>
                  <a:headEnd/>
                  <a:tailEnd/>
                </a:ln>
                <a:solidFill>
                  <a:srgbClr val="003366"/>
                </a:solidFill>
                <a:effectLst>
                  <a:outerShdw dist="113592" dir="3806097" algn="ctr" rotWithShape="0">
                    <a:srgbClr val="969696">
                      <a:alpha val="79999"/>
                    </a:srgbClr>
                  </a:outerShdw>
                </a:effectLst>
                <a:latin typeface="Impact"/>
              </a:rPr>
              <a:t>Contact Us:</a:t>
            </a:r>
          </a:p>
        </p:txBody>
      </p:sp>
      <p:sp>
        <p:nvSpPr>
          <p:cNvPr id="36870" name="WordArt 6"/>
          <p:cNvSpPr>
            <a:spLocks noChangeArrowheads="1" noChangeShapeType="1" noTextEdit="1"/>
          </p:cNvSpPr>
          <p:nvPr/>
        </p:nvSpPr>
        <p:spPr bwMode="auto">
          <a:xfrm>
            <a:off x="1044575" y="4738688"/>
            <a:ext cx="4379913" cy="87471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ln w="25400">
                  <a:solidFill>
                    <a:srgbClr val="FFFFFF"/>
                  </a:solidFill>
                  <a:round/>
                  <a:headEnd/>
                  <a:tailEnd/>
                </a:ln>
                <a:solidFill>
                  <a:srgbClr val="003366"/>
                </a:solidFill>
                <a:effectLst>
                  <a:outerShdw dist="113592" dir="3806097" algn="ctr" rotWithShape="0">
                    <a:srgbClr val="000000">
                      <a:alpha val="79999"/>
                    </a:srgbClr>
                  </a:outerShdw>
                </a:effectLst>
                <a:latin typeface="Impact"/>
              </a:rPr>
              <a:t>(000) XXX-XXXX</a:t>
            </a:r>
            <a:endParaRPr lang="en-US" sz="3600" kern="10" dirty="0">
              <a:ln w="25400">
                <a:solidFill>
                  <a:srgbClr val="FFFFFF"/>
                </a:solidFill>
                <a:round/>
                <a:headEnd/>
                <a:tailEnd/>
              </a:ln>
              <a:solidFill>
                <a:srgbClr val="003366"/>
              </a:solidFill>
              <a:effectLst>
                <a:outerShdw dist="113592" dir="3806097" algn="ctr" rotWithShape="0">
                  <a:srgbClr val="000000">
                    <a:alpha val="79999"/>
                  </a:srgbClr>
                </a:outerShdw>
              </a:effectLst>
              <a:latin typeface="Impac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590800"/>
            <a:ext cx="2667000" cy="2667000"/>
          </a:xfrm>
          <a:prstGeom prst="rect">
            <a:avLst/>
          </a:prstGeom>
        </p:spPr>
      </p:pic>
    </p:spTree>
    <p:extLst>
      <p:ext uri="{BB962C8B-B14F-4D97-AF65-F5344CB8AC3E}">
        <p14:creationId xmlns:p14="http://schemas.microsoft.com/office/powerpoint/2010/main" val="1126732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p:cNvSpPr>
            <a:spLocks noGrp="1"/>
          </p:cNvSpPr>
          <p:nvPr>
            <p:ph type="subTitle" idx="1"/>
          </p:nvPr>
        </p:nvSpPr>
        <p:spPr>
          <a:xfrm>
            <a:off x="762000" y="2743200"/>
            <a:ext cx="4108027" cy="1905000"/>
          </a:xfrm>
        </p:spPr>
        <p:txBody>
          <a:bodyPr/>
          <a:lstStyle/>
          <a:p>
            <a:pPr algn="ctr"/>
            <a:r>
              <a:rPr lang="en-US" sz="3600" dirty="0" smtClean="0"/>
              <a:t>Managing Component Failures</a:t>
            </a:r>
            <a:endParaRPr lang="en-US" sz="3600" dirty="0"/>
          </a:p>
        </p:txBody>
      </p:sp>
    </p:spTree>
    <p:extLst>
      <p:ext uri="{BB962C8B-B14F-4D97-AF65-F5344CB8AC3E}">
        <p14:creationId xmlns:p14="http://schemas.microsoft.com/office/powerpoint/2010/main" val="324607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100000">
              <a:srgbClr val="92D050"/>
            </a:gs>
          </a:gsLst>
          <a:lin ang="5400000" scaled="1"/>
        </a:gra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650177" y="304800"/>
            <a:ext cx="8472487" cy="609600"/>
          </a:xfrm>
        </p:spPr>
        <p:txBody>
          <a:bodyPr/>
          <a:lstStyle/>
          <a:p>
            <a:pPr eaLnBrk="1" hangingPunct="1">
              <a:defRPr/>
            </a:pPr>
            <a:r>
              <a:rPr lang="en-US" sz="3200" dirty="0" smtClean="0">
                <a:solidFill>
                  <a:srgbClr val="002060"/>
                </a:solidFill>
                <a:cs typeface="+mj-cs"/>
              </a:rPr>
              <a:t>Objective:</a:t>
            </a:r>
            <a:endParaRPr lang="en-US" sz="2400" dirty="0" smtClean="0">
              <a:solidFill>
                <a:srgbClr val="002060"/>
              </a:solidFill>
              <a:cs typeface="+mj-cs"/>
            </a:endParaRPr>
          </a:p>
        </p:txBody>
      </p:sp>
      <p:sp>
        <p:nvSpPr>
          <p:cNvPr id="291843" name="Rectangle 3"/>
          <p:cNvSpPr>
            <a:spLocks noGrp="1" noChangeArrowheads="1"/>
          </p:cNvSpPr>
          <p:nvPr>
            <p:ph type="body" idx="4294967295"/>
          </p:nvPr>
        </p:nvSpPr>
        <p:spPr>
          <a:xfrm>
            <a:off x="609600" y="1066800"/>
            <a:ext cx="8001000" cy="4391025"/>
          </a:xfrm>
        </p:spPr>
        <p:txBody>
          <a:bodyPr/>
          <a:lstStyle/>
          <a:p>
            <a:pPr>
              <a:spcBef>
                <a:spcPts val="0"/>
              </a:spcBef>
              <a:spcAft>
                <a:spcPts val="1200"/>
              </a:spcAft>
              <a:defRPr/>
            </a:pPr>
            <a:r>
              <a:rPr lang="en-US" altLang="ja-JP" sz="2800" b="0" dirty="0" smtClean="0"/>
              <a:t>Discuss Component Failure accident data</a:t>
            </a:r>
          </a:p>
          <a:p>
            <a:pPr>
              <a:spcBef>
                <a:spcPts val="0"/>
              </a:spcBef>
              <a:spcAft>
                <a:spcPts val="1200"/>
              </a:spcAft>
              <a:defRPr/>
            </a:pPr>
            <a:r>
              <a:rPr lang="en-US" altLang="ja-JP" sz="2800" b="0" dirty="0" smtClean="0"/>
              <a:t>Review &amp; case study – Door Opening in Flight</a:t>
            </a:r>
          </a:p>
          <a:p>
            <a:pPr>
              <a:spcBef>
                <a:spcPts val="0"/>
              </a:spcBef>
              <a:spcAft>
                <a:spcPts val="1200"/>
              </a:spcAft>
              <a:defRPr/>
            </a:pPr>
            <a:r>
              <a:rPr lang="en-US" altLang="ja-JP" sz="2800" b="0" dirty="0" smtClean="0"/>
              <a:t>Unexpected Failure Realities</a:t>
            </a:r>
          </a:p>
          <a:p>
            <a:pPr>
              <a:spcBef>
                <a:spcPts val="0"/>
              </a:spcBef>
              <a:spcAft>
                <a:spcPts val="1200"/>
              </a:spcAft>
              <a:defRPr/>
            </a:pPr>
            <a:r>
              <a:rPr lang="en-US" altLang="ja-JP" sz="2800" b="0" dirty="0" smtClean="0"/>
              <a:t>Processing and dealing with Emergencies</a:t>
            </a:r>
          </a:p>
          <a:p>
            <a:pPr>
              <a:spcBef>
                <a:spcPts val="0"/>
              </a:spcBef>
              <a:spcAft>
                <a:spcPts val="1200"/>
              </a:spcAft>
              <a:defRPr/>
            </a:pPr>
            <a:r>
              <a:rPr lang="en-US" altLang="ja-JP" sz="2800" b="0" dirty="0" smtClean="0"/>
              <a:t>Scenario to think about</a:t>
            </a:r>
          </a:p>
          <a:p>
            <a:pPr>
              <a:spcBef>
                <a:spcPts val="0"/>
              </a:spcBef>
              <a:spcAft>
                <a:spcPts val="1200"/>
              </a:spcAft>
              <a:defRPr/>
            </a:pPr>
            <a:r>
              <a:rPr lang="en-US" altLang="ja-JP" sz="2800" b="0" dirty="0" smtClean="0"/>
              <a:t>Brief Accident Review</a:t>
            </a:r>
          </a:p>
          <a:p>
            <a:pPr>
              <a:spcBef>
                <a:spcPts val="0"/>
              </a:spcBef>
              <a:spcAft>
                <a:spcPts val="1200"/>
              </a:spcAft>
              <a:defRPr/>
            </a:pPr>
            <a:r>
              <a:rPr lang="en-US" altLang="ja-JP" sz="2800" b="0" dirty="0" smtClean="0"/>
              <a:t>Closing thoughts and best practices</a:t>
            </a:r>
          </a:p>
          <a:p>
            <a:pPr>
              <a:spcBef>
                <a:spcPts val="0"/>
              </a:spcBef>
              <a:spcAft>
                <a:spcPts val="1200"/>
              </a:spcAft>
              <a:defRPr/>
            </a:pPr>
            <a:endParaRPr lang="en-US" altLang="ja-JP" sz="2800" dirty="0" smtClean="0"/>
          </a:p>
          <a:p>
            <a:pPr>
              <a:spcBef>
                <a:spcPts val="0"/>
              </a:spcBef>
              <a:spcAft>
                <a:spcPts val="1200"/>
              </a:spcAft>
              <a:defRPr/>
            </a:pPr>
            <a:endParaRPr lang="en-US" altLang="ja-JP" sz="2800" dirty="0" smtClean="0"/>
          </a:p>
          <a:p>
            <a:pPr>
              <a:spcBef>
                <a:spcPts val="0"/>
              </a:spcBef>
              <a:spcAft>
                <a:spcPts val="1200"/>
              </a:spcAft>
              <a:defRPr/>
            </a:pPr>
            <a:endParaRPr lang="en-US" altLang="ja-JP" sz="2800" dirty="0" smtClean="0"/>
          </a:p>
          <a:p>
            <a:pPr>
              <a:spcBef>
                <a:spcPts val="0"/>
              </a:spcBef>
              <a:spcAft>
                <a:spcPts val="1200"/>
              </a:spcAft>
              <a:defRPr/>
            </a:pPr>
            <a:endParaRPr lang="en-US" altLang="ja-JP" dirty="0" smtClean="0"/>
          </a:p>
          <a:p>
            <a:pPr>
              <a:spcBef>
                <a:spcPts val="0"/>
              </a:spcBef>
              <a:spcAft>
                <a:spcPts val="1200"/>
              </a:spcAft>
              <a:defRPr/>
            </a:pPr>
            <a:endParaRPr lang="en-US" altLang="ja-JP" dirty="0" smtClean="0"/>
          </a:p>
          <a:p>
            <a:pPr>
              <a:spcBef>
                <a:spcPts val="0"/>
              </a:spcBef>
              <a:spcAft>
                <a:spcPts val="1200"/>
              </a:spcAft>
              <a:defRPr/>
            </a:pPr>
            <a:endParaRPr lang="en-US" altLang="ja-JP" dirty="0" smtClean="0"/>
          </a:p>
          <a:p>
            <a:pPr marL="0" indent="0" eaLnBrk="1" hangingPunct="1">
              <a:spcBef>
                <a:spcPts val="0"/>
              </a:spcBef>
              <a:spcAft>
                <a:spcPts val="1200"/>
              </a:spcAft>
              <a:defRPr/>
            </a:pPr>
            <a:endParaRPr lang="en-US" altLang="ja-JP" dirty="0" smtClean="0"/>
          </a:p>
          <a:p>
            <a:pPr marL="0" indent="0" eaLnBrk="1" hangingPunct="1">
              <a:spcBef>
                <a:spcPts val="0"/>
              </a:spcBef>
              <a:spcAft>
                <a:spcPts val="1200"/>
              </a:spcAft>
              <a:defRPr/>
            </a:pPr>
            <a:endParaRPr lang="en-US" dirty="0" smtClean="0"/>
          </a:p>
        </p:txBody>
      </p:sp>
    </p:spTree>
    <p:extLst>
      <p:ext uri="{BB962C8B-B14F-4D97-AF65-F5344CB8AC3E}">
        <p14:creationId xmlns:p14="http://schemas.microsoft.com/office/powerpoint/2010/main" val="1402428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0070C0"/>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00" y="152400"/>
            <a:ext cx="7137978" cy="563880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679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81000" y="304800"/>
            <a:ext cx="8440779" cy="954107"/>
          </a:xfrm>
          <a:prstGeom prst="rect">
            <a:avLst/>
          </a:prstGeom>
          <a:noFill/>
        </p:spPr>
        <p:txBody>
          <a:bodyPr wrap="square" rtlCol="0">
            <a:spAutoFit/>
          </a:bodyPr>
          <a:lstStyle/>
          <a:p>
            <a:pPr algn="ctr"/>
            <a:r>
              <a:rPr lang="en-US" sz="2800" b="1" dirty="0" smtClean="0"/>
              <a:t>Human Characteristics Common </a:t>
            </a:r>
          </a:p>
          <a:p>
            <a:pPr algn="ctr"/>
            <a:r>
              <a:rPr lang="en-US" sz="2800" b="1" dirty="0" smtClean="0"/>
              <a:t>To Unexpected Failures</a:t>
            </a:r>
            <a:endParaRPr lang="en-US" sz="2800" b="1" dirty="0"/>
          </a:p>
        </p:txBody>
      </p:sp>
      <p:sp>
        <p:nvSpPr>
          <p:cNvPr id="5" name="TextBox 4"/>
          <p:cNvSpPr txBox="1"/>
          <p:nvPr/>
        </p:nvSpPr>
        <p:spPr>
          <a:xfrm>
            <a:off x="381000" y="1524000"/>
            <a:ext cx="8534400" cy="4462760"/>
          </a:xfrm>
          <a:prstGeom prst="rect">
            <a:avLst/>
          </a:prstGeom>
          <a:noFill/>
        </p:spPr>
        <p:txBody>
          <a:bodyPr wrap="square" rtlCol="0">
            <a:spAutoFit/>
          </a:bodyPr>
          <a:lstStyle/>
          <a:p>
            <a:pPr indent="-342900">
              <a:buFont typeface="Arial" panose="020B0604020202020204" pitchFamily="34" charset="0"/>
              <a:buChar char="•"/>
            </a:pPr>
            <a:r>
              <a:rPr lang="en-US" sz="2800" dirty="0" smtClean="0">
                <a:latin typeface="Arial" pitchFamily="34" charset="0"/>
                <a:cs typeface="Arial" pitchFamily="34" charset="0"/>
              </a:rPr>
              <a:t>Usually </a:t>
            </a:r>
            <a:r>
              <a:rPr lang="en-US" sz="2800" i="1" dirty="0" smtClean="0">
                <a:latin typeface="Arial" pitchFamily="34" charset="0"/>
                <a:cs typeface="Arial" pitchFamily="34" charset="0"/>
              </a:rPr>
              <a:t>Close to the ground</a:t>
            </a:r>
            <a:r>
              <a:rPr lang="en-US" sz="2800" dirty="0" smtClean="0">
                <a:latin typeface="Arial" pitchFamily="34" charset="0"/>
                <a:cs typeface="Arial" pitchFamily="34" charset="0"/>
              </a:rPr>
              <a:t> </a:t>
            </a:r>
          </a:p>
          <a:p>
            <a:pPr indent="-342900">
              <a:buFont typeface="Arial" panose="020B0604020202020204" pitchFamily="34" charset="0"/>
              <a:buChar char="•"/>
            </a:pPr>
            <a:endParaRPr lang="en-US" sz="1200" dirty="0" smtClean="0">
              <a:latin typeface="Arial" pitchFamily="34" charset="0"/>
              <a:cs typeface="Arial" pitchFamily="34" charset="0"/>
            </a:endParaRPr>
          </a:p>
          <a:p>
            <a:pPr indent="-342900">
              <a:buFont typeface="Arial" panose="020B0604020202020204" pitchFamily="34" charset="0"/>
              <a:buChar char="•"/>
            </a:pPr>
            <a:r>
              <a:rPr lang="en-US" sz="2800" dirty="0" smtClean="0">
                <a:latin typeface="Arial" pitchFamily="34" charset="0"/>
                <a:cs typeface="Arial" pitchFamily="34" charset="0"/>
              </a:rPr>
              <a:t>Result of a </a:t>
            </a:r>
            <a:r>
              <a:rPr lang="en-US" sz="2800" i="1" dirty="0" smtClean="0">
                <a:latin typeface="Arial" pitchFamily="34" charset="0"/>
                <a:cs typeface="Arial" pitchFamily="34" charset="0"/>
              </a:rPr>
              <a:t>Configuration Change</a:t>
            </a:r>
          </a:p>
          <a:p>
            <a:pPr indent="-342900">
              <a:buFont typeface="Arial" panose="020B0604020202020204" pitchFamily="34" charset="0"/>
              <a:buChar char="•"/>
            </a:pPr>
            <a:endParaRPr lang="en-US" sz="1200" dirty="0" smtClean="0">
              <a:latin typeface="Arial" pitchFamily="34" charset="0"/>
              <a:cs typeface="Arial" pitchFamily="34" charset="0"/>
            </a:endParaRPr>
          </a:p>
          <a:p>
            <a:pPr indent="-342900">
              <a:buFont typeface="Arial" panose="020B0604020202020204" pitchFamily="34" charset="0"/>
              <a:buChar char="•"/>
            </a:pPr>
            <a:r>
              <a:rPr lang="en-US" sz="2800" dirty="0" smtClean="0">
                <a:latin typeface="Arial" pitchFamily="34" charset="0"/>
                <a:cs typeface="Arial" pitchFamily="34" charset="0"/>
              </a:rPr>
              <a:t>No indication there was a prior </a:t>
            </a:r>
          </a:p>
          <a:p>
            <a:r>
              <a:rPr lang="en-US" sz="2800" dirty="0">
                <a:latin typeface="Arial" pitchFamily="34" charset="0"/>
                <a:cs typeface="Arial" pitchFamily="34" charset="0"/>
              </a:rPr>
              <a:t> </a:t>
            </a:r>
            <a:r>
              <a:rPr lang="en-US" sz="2800" dirty="0" smtClean="0">
                <a:latin typeface="Arial" pitchFamily="34" charset="0"/>
                <a:cs typeface="Arial" pitchFamily="34" charset="0"/>
              </a:rPr>
              <a:t>  concern or issue</a:t>
            </a:r>
          </a:p>
          <a:p>
            <a:endParaRPr lang="en-US" sz="1200" dirty="0" smtClean="0">
              <a:latin typeface="Arial" pitchFamily="34" charset="0"/>
              <a:cs typeface="Arial" pitchFamily="34" charset="0"/>
            </a:endParaRPr>
          </a:p>
          <a:p>
            <a:pPr indent="-342900">
              <a:buFont typeface="Arial" panose="020B0604020202020204" pitchFamily="34" charset="0"/>
              <a:buChar char="•"/>
            </a:pPr>
            <a:r>
              <a:rPr lang="en-US" sz="2800" dirty="0" smtClean="0">
                <a:latin typeface="Arial" pitchFamily="34" charset="0"/>
                <a:cs typeface="Arial" pitchFamily="34" charset="0"/>
              </a:rPr>
              <a:t>Limited Response time                     “</a:t>
            </a:r>
            <a:r>
              <a:rPr lang="en-US" sz="2800" dirty="0">
                <a:latin typeface="Arial" pitchFamily="34" charset="0"/>
                <a:cs typeface="Arial" pitchFamily="34" charset="0"/>
              </a:rPr>
              <a:t>What the</a:t>
            </a:r>
            <a:r>
              <a:rPr lang="en-US" sz="2800" dirty="0" smtClean="0">
                <a:latin typeface="Arial" pitchFamily="34" charset="0"/>
                <a:cs typeface="Arial" pitchFamily="34" charset="0"/>
              </a:rPr>
              <a:t>….!”</a:t>
            </a:r>
          </a:p>
          <a:p>
            <a:pPr algn="ctr"/>
            <a:endParaRPr lang="en-US" sz="2800" b="1" i="1" dirty="0" smtClean="0">
              <a:latin typeface="Arial" pitchFamily="34" charset="0"/>
              <a:cs typeface="Arial" pitchFamily="34" charset="0"/>
            </a:endParaRPr>
          </a:p>
          <a:p>
            <a:pPr algn="ctr"/>
            <a:r>
              <a:rPr lang="en-US" sz="2800" b="1" i="1" dirty="0" smtClean="0">
                <a:latin typeface="Arial" pitchFamily="34" charset="0"/>
                <a:cs typeface="Arial" pitchFamily="34" charset="0"/>
              </a:rPr>
              <a:t>Fact –</a:t>
            </a:r>
            <a:r>
              <a:rPr lang="en-US" sz="2800" i="1" dirty="0" smtClean="0">
                <a:latin typeface="Arial" pitchFamily="34" charset="0"/>
                <a:cs typeface="Arial" pitchFamily="34" charset="0"/>
              </a:rPr>
              <a:t> Recovery success is based on trained response to abnormal events </a:t>
            </a:r>
            <a:r>
              <a:rPr lang="en-US" sz="2800" i="1" dirty="0">
                <a:latin typeface="Arial" pitchFamily="34" charset="0"/>
                <a:cs typeface="Arial" pitchFamily="34" charset="0"/>
              </a:rPr>
              <a:t>or </a:t>
            </a:r>
            <a:r>
              <a:rPr lang="en-US" sz="2800" i="1" dirty="0" smtClean="0">
                <a:latin typeface="Arial" pitchFamily="34" charset="0"/>
                <a:cs typeface="Arial" pitchFamily="34" charset="0"/>
              </a:rPr>
              <a:t>emergencies!</a:t>
            </a:r>
            <a:endParaRPr lang="en-US" sz="2800" i="1" dirty="0">
              <a:latin typeface="Arial" pitchFamily="34" charset="0"/>
              <a:cs typeface="Arial" pitchFamily="34" charset="0"/>
            </a:endParaRPr>
          </a:p>
          <a:p>
            <a:endParaRPr lang="en-US" sz="240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6172200" y="1447800"/>
            <a:ext cx="2697714" cy="20651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898939" y="267527"/>
            <a:ext cx="5612819" cy="646331"/>
          </a:xfrm>
          <a:prstGeom prst="rect">
            <a:avLst/>
          </a:prstGeom>
          <a:noFill/>
        </p:spPr>
        <p:txBody>
          <a:bodyPr wrap="square" rtlCol="0">
            <a:spAutoFit/>
          </a:bodyPr>
          <a:lstStyle/>
          <a:p>
            <a:r>
              <a:rPr lang="en-US" sz="3600" b="1" dirty="0" smtClean="0">
                <a:latin typeface="Arial" pitchFamily="34" charset="0"/>
                <a:cs typeface="Arial" pitchFamily="34" charset="0"/>
              </a:rPr>
              <a:t>The Five Stages of Grief</a:t>
            </a:r>
          </a:p>
        </p:txBody>
      </p:sp>
      <p:sp>
        <p:nvSpPr>
          <p:cNvPr id="4" name="TextBox 3"/>
          <p:cNvSpPr txBox="1"/>
          <p:nvPr/>
        </p:nvSpPr>
        <p:spPr>
          <a:xfrm>
            <a:off x="361948" y="1295400"/>
            <a:ext cx="8686800" cy="5139869"/>
          </a:xfrm>
          <a:prstGeom prst="rect">
            <a:avLst/>
          </a:prstGeom>
          <a:noFill/>
        </p:spPr>
        <p:txBody>
          <a:bodyPr wrap="square" rtlCol="0">
            <a:spAutoFit/>
          </a:bodyPr>
          <a:lstStyle/>
          <a:p>
            <a:r>
              <a:rPr lang="en-US" sz="2800" b="1" u="sng" dirty="0" smtClean="0">
                <a:latin typeface="Arial" pitchFamily="34" charset="0"/>
                <a:cs typeface="Arial" pitchFamily="34" charset="0"/>
              </a:rPr>
              <a:t>Denial</a:t>
            </a:r>
            <a:r>
              <a:rPr lang="en-US" sz="2800" dirty="0" smtClean="0">
                <a:latin typeface="Arial" pitchFamily="34" charset="0"/>
                <a:cs typeface="Arial" pitchFamily="34" charset="0"/>
              </a:rPr>
              <a:t> - </a:t>
            </a:r>
            <a:r>
              <a:rPr lang="en-US" sz="2800" dirty="0" smtClean="0">
                <a:solidFill>
                  <a:schemeClr val="accent6">
                    <a:lumMod val="75000"/>
                  </a:schemeClr>
                </a:solidFill>
                <a:latin typeface="Arial" pitchFamily="34" charset="0"/>
                <a:cs typeface="Arial" pitchFamily="34" charset="0"/>
              </a:rPr>
              <a:t>“This Can’t be Happening!”</a:t>
            </a:r>
          </a:p>
          <a:p>
            <a:endParaRPr lang="en-US" sz="2000" dirty="0" smtClean="0">
              <a:latin typeface="Arial" pitchFamily="34" charset="0"/>
              <a:cs typeface="Arial" pitchFamily="34" charset="0"/>
            </a:endParaRPr>
          </a:p>
          <a:p>
            <a:r>
              <a:rPr lang="en-US" sz="2800" b="1" u="sng" dirty="0" smtClean="0">
                <a:latin typeface="Arial" pitchFamily="34" charset="0"/>
                <a:cs typeface="Arial" pitchFamily="34" charset="0"/>
              </a:rPr>
              <a:t>Anger</a:t>
            </a:r>
            <a:r>
              <a:rPr lang="en-US" sz="2800" dirty="0" smtClean="0">
                <a:latin typeface="Arial" pitchFamily="34" charset="0"/>
                <a:cs typeface="Arial" pitchFamily="34" charset="0"/>
              </a:rPr>
              <a:t> - “</a:t>
            </a:r>
            <a:r>
              <a:rPr lang="en-US" sz="2800" dirty="0" smtClean="0">
                <a:solidFill>
                  <a:schemeClr val="accent6">
                    <a:lumMod val="75000"/>
                  </a:schemeClr>
                </a:solidFill>
                <a:latin typeface="Arial" pitchFamily="34" charset="0"/>
                <a:cs typeface="Arial" pitchFamily="34" charset="0"/>
              </a:rPr>
              <a:t>I </a:t>
            </a:r>
            <a:r>
              <a:rPr lang="en-US" sz="2800" dirty="0">
                <a:solidFill>
                  <a:schemeClr val="accent6">
                    <a:lumMod val="75000"/>
                  </a:schemeClr>
                </a:solidFill>
                <a:latin typeface="Arial" pitchFamily="34" charset="0"/>
                <a:cs typeface="Arial" pitchFamily="34" charset="0"/>
              </a:rPr>
              <a:t>can’t believe this is happening</a:t>
            </a:r>
          </a:p>
          <a:p>
            <a:endParaRPr lang="en-US" sz="2400" dirty="0" smtClean="0">
              <a:latin typeface="Arial" pitchFamily="34" charset="0"/>
              <a:cs typeface="Arial" pitchFamily="34" charset="0"/>
            </a:endParaRPr>
          </a:p>
          <a:p>
            <a:r>
              <a:rPr lang="en-US" sz="2800" b="1" u="sng" dirty="0" smtClean="0">
                <a:latin typeface="Arial" pitchFamily="34" charset="0"/>
                <a:cs typeface="Arial" pitchFamily="34" charset="0"/>
              </a:rPr>
              <a:t>Bargaining</a:t>
            </a:r>
            <a:r>
              <a:rPr lang="en-US" sz="2800" dirty="0" smtClean="0">
                <a:latin typeface="Arial" pitchFamily="34" charset="0"/>
                <a:cs typeface="Arial" pitchFamily="34" charset="0"/>
              </a:rPr>
              <a:t> - </a:t>
            </a:r>
            <a:r>
              <a:rPr lang="en-US" sz="2800" dirty="0" smtClean="0">
                <a:solidFill>
                  <a:schemeClr val="accent6">
                    <a:lumMod val="75000"/>
                  </a:schemeClr>
                </a:solidFill>
                <a:latin typeface="Arial" pitchFamily="34" charset="0"/>
                <a:cs typeface="Arial" pitchFamily="34" charset="0"/>
              </a:rPr>
              <a:t>“If </a:t>
            </a:r>
            <a:r>
              <a:rPr lang="en-US" sz="2800" dirty="0">
                <a:solidFill>
                  <a:schemeClr val="accent6">
                    <a:lumMod val="75000"/>
                  </a:schemeClr>
                </a:solidFill>
                <a:latin typeface="Arial" pitchFamily="34" charset="0"/>
                <a:cs typeface="Arial" pitchFamily="34" charset="0"/>
              </a:rPr>
              <a:t>you’ll just get me out of this</a:t>
            </a:r>
            <a:r>
              <a:rPr lang="en-US" sz="2800" dirty="0" smtClean="0">
                <a:solidFill>
                  <a:schemeClr val="accent6">
                    <a:lumMod val="75000"/>
                  </a:schemeClr>
                </a:solidFill>
                <a:latin typeface="Arial" pitchFamily="34" charset="0"/>
                <a:cs typeface="Arial" pitchFamily="34" charset="0"/>
              </a:rPr>
              <a:t>…”</a:t>
            </a:r>
            <a:endParaRPr lang="en-US" sz="28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800" b="1" u="sng" dirty="0" smtClean="0">
                <a:latin typeface="Arial" pitchFamily="34" charset="0"/>
                <a:cs typeface="Arial" pitchFamily="34" charset="0"/>
              </a:rPr>
              <a:t>Depression</a:t>
            </a:r>
            <a:r>
              <a:rPr lang="en-US" sz="2800" dirty="0" smtClean="0">
                <a:latin typeface="Arial" pitchFamily="34" charset="0"/>
                <a:cs typeface="Arial" pitchFamily="34" charset="0"/>
              </a:rPr>
              <a:t> -  </a:t>
            </a:r>
            <a:r>
              <a:rPr lang="en-US" sz="2800" dirty="0" smtClean="0">
                <a:solidFill>
                  <a:schemeClr val="accent6">
                    <a:lumMod val="75000"/>
                  </a:schemeClr>
                </a:solidFill>
                <a:latin typeface="Arial" pitchFamily="34" charset="0"/>
                <a:cs typeface="Arial" pitchFamily="34" charset="0"/>
              </a:rPr>
              <a:t>The </a:t>
            </a:r>
            <a:r>
              <a:rPr lang="en-US" sz="2800" dirty="0">
                <a:solidFill>
                  <a:schemeClr val="accent6">
                    <a:lumMod val="75000"/>
                  </a:schemeClr>
                </a:solidFill>
                <a:latin typeface="Arial" pitchFamily="34" charset="0"/>
                <a:cs typeface="Arial" pitchFamily="34" charset="0"/>
              </a:rPr>
              <a:t>hazardous attitude of Resignation</a:t>
            </a:r>
          </a:p>
          <a:p>
            <a:endParaRPr lang="en-US" sz="2400" dirty="0" smtClean="0">
              <a:latin typeface="Arial" pitchFamily="34" charset="0"/>
              <a:cs typeface="Arial" pitchFamily="34" charset="0"/>
            </a:endParaRPr>
          </a:p>
          <a:p>
            <a:r>
              <a:rPr lang="en-US" sz="2800" b="1" u="sng" dirty="0" smtClean="0">
                <a:latin typeface="Arial" pitchFamily="34" charset="0"/>
                <a:cs typeface="Arial" pitchFamily="34" charset="0"/>
              </a:rPr>
              <a:t>Acceptance</a:t>
            </a:r>
            <a:r>
              <a:rPr lang="en-US" sz="2800" dirty="0" smtClean="0">
                <a:latin typeface="Arial" pitchFamily="34" charset="0"/>
                <a:cs typeface="Arial" pitchFamily="34" charset="0"/>
              </a:rPr>
              <a:t> - </a:t>
            </a:r>
            <a:r>
              <a:rPr lang="en-US" sz="2800" dirty="0" smtClean="0">
                <a:solidFill>
                  <a:schemeClr val="accent6">
                    <a:lumMod val="75000"/>
                  </a:schemeClr>
                </a:solidFill>
                <a:latin typeface="Arial" pitchFamily="34" charset="0"/>
                <a:cs typeface="Arial" pitchFamily="34" charset="0"/>
              </a:rPr>
              <a:t>“</a:t>
            </a:r>
            <a:r>
              <a:rPr lang="en-US" sz="2800" dirty="0">
                <a:solidFill>
                  <a:schemeClr val="accent6">
                    <a:lumMod val="75000"/>
                  </a:schemeClr>
                </a:solidFill>
                <a:latin typeface="Arial" pitchFamily="34" charset="0"/>
                <a:cs typeface="Arial" pitchFamily="34" charset="0"/>
              </a:rPr>
              <a:t>This IS happening, I’ll take action!”</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07975" y="304800"/>
            <a:ext cx="8559376"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ABOUT THOSE FIRST FOUR…..</a:t>
            </a:r>
            <a:endParaRPr lang="en-US" sz="2800" b="1" dirty="0">
              <a:latin typeface="Arial" pitchFamily="34" charset="0"/>
              <a:cs typeface="Arial" pitchFamily="34" charset="0"/>
            </a:endParaRPr>
          </a:p>
        </p:txBody>
      </p:sp>
      <p:sp>
        <p:nvSpPr>
          <p:cNvPr id="10242" name="AutoShape 2"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4" name="AutoShape 4"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6" name="AutoShape 6"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48" name="Picture 8" descr="https://whativegan.files.wordpress.com/2013/05/confused_baby.jpg"/>
          <p:cNvPicPr>
            <a:picLocks noChangeAspect="1" noChangeArrowheads="1"/>
          </p:cNvPicPr>
          <p:nvPr/>
        </p:nvPicPr>
        <p:blipFill>
          <a:blip r:embed="rId3" cstate="print"/>
          <a:srcRect/>
          <a:stretch>
            <a:fillRect/>
          </a:stretch>
        </p:blipFill>
        <p:spPr bwMode="auto">
          <a:xfrm>
            <a:off x="4904951" y="2971800"/>
            <a:ext cx="3962400" cy="2819400"/>
          </a:xfrm>
          <a:prstGeom prst="rect">
            <a:avLst/>
          </a:prstGeom>
          <a:ln>
            <a:noFill/>
          </a:ln>
          <a:effectLst>
            <a:softEdge rad="112500"/>
          </a:effectLst>
        </p:spPr>
      </p:pic>
      <p:sp>
        <p:nvSpPr>
          <p:cNvPr id="8" name="TextBox 7"/>
          <p:cNvSpPr txBox="1"/>
          <p:nvPr/>
        </p:nvSpPr>
        <p:spPr>
          <a:xfrm>
            <a:off x="400042" y="992152"/>
            <a:ext cx="8964955" cy="1200329"/>
          </a:xfrm>
          <a:prstGeom prst="rect">
            <a:avLst/>
          </a:prstGeom>
          <a:noFill/>
        </p:spPr>
        <p:txBody>
          <a:bodyPr wrap="none" rtlCol="0">
            <a:spAutoFit/>
          </a:bodyPr>
          <a:lstStyle/>
          <a:p>
            <a:r>
              <a:rPr lang="en-US" sz="2400" dirty="0" smtClean="0">
                <a:latin typeface="Arial" pitchFamily="34" charset="0"/>
                <a:cs typeface="Arial" pitchFamily="34" charset="0"/>
              </a:rPr>
              <a:t>In the case of many unexpected situations in aircraft, </a:t>
            </a:r>
          </a:p>
          <a:p>
            <a:r>
              <a:rPr lang="en-US" sz="2400" dirty="0" smtClean="0">
                <a:latin typeface="Arial" pitchFamily="34" charset="0"/>
                <a:cs typeface="Arial" pitchFamily="34" charset="0"/>
              </a:rPr>
              <a:t>if the pilot allows the first four of the five ‘stages of grief’ to </a:t>
            </a:r>
          </a:p>
          <a:p>
            <a:r>
              <a:rPr lang="en-US" sz="2400" dirty="0" smtClean="0">
                <a:latin typeface="Arial" pitchFamily="34" charset="0"/>
                <a:cs typeface="Arial" pitchFamily="34" charset="0"/>
              </a:rPr>
              <a:t>occur,  precious altitude, distance and time are compromised!!</a:t>
            </a:r>
            <a:endParaRPr lang="en-US" sz="2400" dirty="0">
              <a:latin typeface="Arial" pitchFamily="34" charset="0"/>
              <a:cs typeface="Arial" pitchFamily="34" charset="0"/>
            </a:endParaRPr>
          </a:p>
        </p:txBody>
      </p:sp>
      <p:sp>
        <p:nvSpPr>
          <p:cNvPr id="9" name="TextBox 8"/>
          <p:cNvSpPr txBox="1"/>
          <p:nvPr/>
        </p:nvSpPr>
        <p:spPr>
          <a:xfrm>
            <a:off x="339506" y="2438400"/>
            <a:ext cx="4630023" cy="1569660"/>
          </a:xfrm>
          <a:prstGeom prst="rect">
            <a:avLst/>
          </a:prstGeom>
          <a:noFill/>
        </p:spPr>
        <p:txBody>
          <a:bodyPr wrap="square" rtlCol="0">
            <a:spAutoFit/>
          </a:bodyPr>
          <a:lstStyle/>
          <a:p>
            <a:r>
              <a:rPr lang="en-US" sz="2400" dirty="0" smtClean="0">
                <a:latin typeface="Arial" pitchFamily="34" charset="0"/>
                <a:cs typeface="Arial" pitchFamily="34" charset="0"/>
              </a:rPr>
              <a:t>You MUST go DIRECTLY to</a:t>
            </a:r>
          </a:p>
          <a:p>
            <a:r>
              <a:rPr lang="en-US" sz="2400" dirty="0" smtClean="0">
                <a:latin typeface="Arial" pitchFamily="34" charset="0"/>
                <a:cs typeface="Arial" pitchFamily="34" charset="0"/>
              </a:rPr>
              <a:t>#5:  ACCEPT that the </a:t>
            </a:r>
          </a:p>
          <a:p>
            <a:r>
              <a:rPr lang="en-US" sz="2400" dirty="0" smtClean="0">
                <a:latin typeface="Arial" pitchFamily="34" charset="0"/>
                <a:cs typeface="Arial" pitchFamily="34" charset="0"/>
              </a:rPr>
              <a:t>UNEXPECTED has occurred, </a:t>
            </a:r>
          </a:p>
          <a:p>
            <a:r>
              <a:rPr lang="en-US" sz="2400" dirty="0" smtClean="0">
                <a:latin typeface="Arial" pitchFamily="34" charset="0"/>
                <a:cs typeface="Arial" pitchFamily="34" charset="0"/>
              </a:rPr>
              <a:t>and take action.  </a:t>
            </a:r>
            <a:endParaRPr lang="en-US" sz="2400" dirty="0">
              <a:latin typeface="Arial" pitchFamily="34" charset="0"/>
              <a:cs typeface="Arial" pitchFamily="34" charset="0"/>
            </a:endParaRPr>
          </a:p>
        </p:txBody>
      </p:sp>
      <p:sp>
        <p:nvSpPr>
          <p:cNvPr id="10" name="TextBox 9"/>
          <p:cNvSpPr txBox="1"/>
          <p:nvPr/>
        </p:nvSpPr>
        <p:spPr>
          <a:xfrm>
            <a:off x="536683" y="4615190"/>
            <a:ext cx="3929858" cy="523220"/>
          </a:xfrm>
          <a:prstGeom prst="rect">
            <a:avLst/>
          </a:prstGeom>
          <a:noFill/>
        </p:spPr>
        <p:txBody>
          <a:bodyPr wrap="none" rtlCol="0">
            <a:spAutoFit/>
          </a:bodyPr>
          <a:lstStyle/>
          <a:p>
            <a:r>
              <a:rPr lang="en-US" sz="2800" b="1" i="1" dirty="0" smtClean="0">
                <a:latin typeface="Arial" pitchFamily="34" charset="0"/>
                <a:cs typeface="Arial" pitchFamily="34" charset="0"/>
              </a:rPr>
              <a:t>Which Brings Us To…</a:t>
            </a:r>
            <a:endParaRPr lang="en-US" sz="28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1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71540" y="381000"/>
            <a:ext cx="8294457"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What ARE You Going to Do?</a:t>
            </a:r>
            <a:endParaRPr lang="en-US" sz="3200" b="1" dirty="0">
              <a:latin typeface="Arial" pitchFamily="34" charset="0"/>
              <a:cs typeface="Arial" pitchFamily="34" charset="0"/>
            </a:endParaRPr>
          </a:p>
        </p:txBody>
      </p:sp>
      <p:sp>
        <p:nvSpPr>
          <p:cNvPr id="4" name="TextBox 3"/>
          <p:cNvSpPr txBox="1"/>
          <p:nvPr/>
        </p:nvSpPr>
        <p:spPr>
          <a:xfrm>
            <a:off x="459828" y="965775"/>
            <a:ext cx="8434168" cy="954107"/>
          </a:xfrm>
          <a:prstGeom prst="rect">
            <a:avLst/>
          </a:prstGeom>
          <a:noFill/>
        </p:spPr>
        <p:txBody>
          <a:bodyPr wrap="square" rtlCol="0">
            <a:spAutoFit/>
          </a:bodyPr>
          <a:lstStyle/>
          <a:p>
            <a:r>
              <a:rPr lang="en-US" sz="2800" dirty="0" smtClean="0">
                <a:latin typeface="Arial" pitchFamily="34" charset="0"/>
                <a:cs typeface="Arial" pitchFamily="34" charset="0"/>
              </a:rPr>
              <a:t>Imagine The Unexpected Failure </a:t>
            </a:r>
            <a:r>
              <a:rPr lang="en-US" sz="2800" i="1" dirty="0" smtClean="0">
                <a:latin typeface="Arial" pitchFamily="34" charset="0"/>
                <a:cs typeface="Arial" pitchFamily="34" charset="0"/>
              </a:rPr>
              <a:t>then, </a:t>
            </a:r>
            <a:r>
              <a:rPr lang="en-US" sz="2800" dirty="0" smtClean="0">
                <a:latin typeface="Arial" pitchFamily="34" charset="0"/>
                <a:cs typeface="Arial" pitchFamily="34" charset="0"/>
              </a:rPr>
              <a:t>apply the following objectives:</a:t>
            </a:r>
            <a:endParaRPr lang="en-US" sz="2800" i="1" dirty="0">
              <a:latin typeface="Arial" pitchFamily="34" charset="0"/>
              <a:cs typeface="Arial" pitchFamily="34" charset="0"/>
            </a:endParaRPr>
          </a:p>
        </p:txBody>
      </p:sp>
      <p:sp>
        <p:nvSpPr>
          <p:cNvPr id="5" name="TextBox 4"/>
          <p:cNvSpPr txBox="1"/>
          <p:nvPr/>
        </p:nvSpPr>
        <p:spPr>
          <a:xfrm>
            <a:off x="381000" y="2209800"/>
            <a:ext cx="8426073"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#1</a:t>
            </a:r>
            <a:r>
              <a:rPr lang="en-US" sz="3200" dirty="0" smtClean="0">
                <a:latin typeface="Arial" pitchFamily="34" charset="0"/>
                <a:cs typeface="Arial" pitchFamily="34" charset="0"/>
              </a:rPr>
              <a:t> </a:t>
            </a:r>
            <a:r>
              <a:rPr lang="en-US" sz="3200" b="1" i="1" u="sng" dirty="0" smtClean="0">
                <a:solidFill>
                  <a:srgbClr val="C00000"/>
                </a:solidFill>
                <a:latin typeface="Arial" pitchFamily="34" charset="0"/>
                <a:cs typeface="Arial" pitchFamily="34" charset="0"/>
              </a:rPr>
              <a:t>Get out of the emergency alive!</a:t>
            </a:r>
            <a:endParaRPr lang="en-US" sz="3200" b="1" i="1" u="sng" dirty="0">
              <a:solidFill>
                <a:srgbClr val="C00000"/>
              </a:solidFill>
              <a:latin typeface="Arial" pitchFamily="34" charset="0"/>
              <a:cs typeface="Arial" pitchFamily="34" charset="0"/>
            </a:endParaRPr>
          </a:p>
        </p:txBody>
      </p:sp>
      <p:sp>
        <p:nvSpPr>
          <p:cNvPr id="7" name="TextBox 6"/>
          <p:cNvSpPr txBox="1"/>
          <p:nvPr/>
        </p:nvSpPr>
        <p:spPr>
          <a:xfrm>
            <a:off x="457200" y="3505200"/>
            <a:ext cx="3819460" cy="1692771"/>
          </a:xfrm>
          <a:prstGeom prst="rect">
            <a:avLst/>
          </a:prstGeom>
          <a:noFill/>
        </p:spPr>
        <p:txBody>
          <a:bodyPr wrap="square" rtlCol="0">
            <a:spAutoFit/>
          </a:bodyPr>
          <a:lstStyle/>
          <a:p>
            <a:pPr algn="ctr"/>
            <a:r>
              <a:rPr lang="en-US" sz="3200" b="1" dirty="0" smtClean="0">
                <a:latin typeface="Arial" pitchFamily="34" charset="0"/>
                <a:cs typeface="Arial" pitchFamily="34" charset="0"/>
              </a:rPr>
              <a:t>#2</a:t>
            </a:r>
            <a:r>
              <a:rPr lang="en-US" sz="3200" dirty="0" smtClean="0">
                <a:latin typeface="Arial" pitchFamily="34" charset="0"/>
                <a:cs typeface="Arial" pitchFamily="34" charset="0"/>
              </a:rPr>
              <a:t> </a:t>
            </a:r>
          </a:p>
          <a:p>
            <a:pPr algn="ctr"/>
            <a:r>
              <a:rPr lang="en-US" sz="3600" dirty="0" smtClean="0">
                <a:latin typeface="Arial" pitchFamily="34" charset="0"/>
                <a:cs typeface="Arial" pitchFamily="34" charset="0"/>
              </a:rPr>
              <a:t>Prepare for  Landing</a:t>
            </a:r>
            <a:endParaRPr lang="en-US" sz="3600" dirty="0">
              <a:latin typeface="Arial" pitchFamily="34" charset="0"/>
              <a:cs typeface="Arial" pitchFamily="34" charset="0"/>
            </a:endParaRPr>
          </a:p>
        </p:txBody>
      </p:sp>
      <p:pic>
        <p:nvPicPr>
          <p:cNvPr id="9218" name="Picture 2" descr="http://blog.globalair.com/image.axd?picture=2013%2F12%2FCessna+182RG+Texas+I-35+landing+(640x424).jpg"/>
          <p:cNvPicPr>
            <a:picLocks noChangeAspect="1" noChangeArrowheads="1"/>
          </p:cNvPicPr>
          <p:nvPr/>
        </p:nvPicPr>
        <p:blipFill>
          <a:blip r:embed="rId3" cstate="print"/>
          <a:srcRect/>
          <a:stretch>
            <a:fillRect/>
          </a:stretch>
        </p:blipFill>
        <p:spPr bwMode="auto">
          <a:xfrm>
            <a:off x="4572000" y="3200400"/>
            <a:ext cx="4395568" cy="2522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CUSTOM DESIGN" val="8lr3kkkC"/>
  <p:tag name="ARTICULATE_PROJECT_OPEN" val="0"/>
  <p:tag name="ARTICULATE_SLIDE_COUNT" val="3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5YDFD77UPU3F-311-4543</_dlc_DocId>
    <_dlc_DocIdUrl xmlns="04289566-cf42-4ce7-aa7c-2469c3d4502e">
      <Url>https://avssp.faa.gov/avs/afsfaast/_layouts/15/DocIdRedir.aspx?ID=5YDFD77UPU3F-311-4543</Url>
      <Description>5YDFD77UPU3F-311-4543</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B1C8AF-CB40-4C6E-B1B6-E309E8596A87}">
  <ds:schemaRefs>
    <ds:schemaRef ds:uri="http://schemas.microsoft.com/sharepoint/events"/>
  </ds:schemaRefs>
</ds:datastoreItem>
</file>

<file path=customXml/itemProps2.xml><?xml version="1.0" encoding="utf-8"?>
<ds:datastoreItem xmlns:ds="http://schemas.openxmlformats.org/officeDocument/2006/customXml" ds:itemID="{4FDCD793-F290-4BCE-9088-5E9294B0C4E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04289566-cf42-4ce7-aa7c-2469c3d4502e"/>
    <ds:schemaRef ds:uri="http://schemas.microsoft.com/sharepoint/v4"/>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B22423F5-B5F0-4747-924F-9CB08420D2A4}">
  <ds:schemaRefs>
    <ds:schemaRef ds:uri="http://schemas.microsoft.com/sharepoint/v3/contenttype/forms"/>
  </ds:schemaRefs>
</ds:datastoreItem>
</file>

<file path=customXml/itemProps4.xml><?xml version="1.0" encoding="utf-8"?>
<ds:datastoreItem xmlns:ds="http://schemas.openxmlformats.org/officeDocument/2006/customXml" ds:itemID="{D7E78A0E-0D50-48FD-8DC4-E3C467182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9137</TotalTime>
  <Words>6182</Words>
  <Application>Microsoft Office PowerPoint</Application>
  <PresentationFormat>On-screen Show (4:3)</PresentationFormat>
  <Paragraphs>526</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Arial</vt:lpstr>
      <vt:lpstr>Calibri</vt:lpstr>
      <vt:lpstr>Impact</vt:lpstr>
      <vt:lpstr>Palatino Linotype</vt:lpstr>
      <vt:lpstr>Tahoma</vt:lpstr>
      <vt:lpstr>Times New Roman</vt:lpstr>
      <vt:lpstr>Wingdings</vt:lpstr>
      <vt:lpstr>3_Custom Design</vt:lpstr>
      <vt:lpstr>PowerPoint Presentation</vt:lpstr>
      <vt:lpstr>Welcome</vt:lpstr>
      <vt:lpstr>FAA Defines:  Com·po·nent</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vt:lpstr>
      <vt:lpstr>Initial Action: What Just Happened?</vt:lpstr>
      <vt:lpstr>Secondary Actions:</vt:lpstr>
      <vt:lpstr>Secondary Action:</vt:lpstr>
      <vt:lpstr>Secondary Actions:</vt:lpstr>
      <vt:lpstr>PowerPoint Presentation</vt:lpstr>
      <vt:lpstr>History is telling us:</vt:lpstr>
      <vt:lpstr>Lessons Learned:</vt:lpstr>
      <vt:lpstr>PowerPoint Presentation</vt:lpstr>
      <vt:lpstr>15 Safety Recommendations including:</vt:lpstr>
      <vt:lpstr>Thoughts for continued safety:</vt:lpstr>
      <vt:lpstr>One More Reason to Train with WINGS</vt:lpstr>
      <vt:lpstr>PowerPoint Presentation</vt:lpstr>
      <vt:lpstr>PowerPoint Presentation</vt:lpstr>
      <vt:lpstr>PowerPoint Presentation</vt:lpstr>
      <vt:lpstr>Team AMT for the Employer</vt:lpstr>
      <vt:lpstr>Safety Management Systems (SMS) Coming to General Aviation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Tompkins, Craig (FAA)</cp:lastModifiedBy>
  <cp:revision>229</cp:revision>
  <dcterms:created xsi:type="dcterms:W3CDTF">2015-02-23T01:50:43Z</dcterms:created>
  <dcterms:modified xsi:type="dcterms:W3CDTF">2022-04-25T20:47:36Z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4b849f5f-4b1a-4aed-a9d8-3e60900a8eb5</vt:lpwstr>
  </property>
  <property fmtid="{D5CDD505-2E9C-101B-9397-08002B2CF9AE}" pid="4" name="ArticulateGUID">
    <vt:lpwstr>89175AB9-32D1-43DD-B461-A1BE73BA621C</vt:lpwstr>
  </property>
  <property fmtid="{D5CDD505-2E9C-101B-9397-08002B2CF9AE}" pid="5" name="ArticulatePath">
    <vt:lpwstr>https://avssp.faa.gov/avs/afsfaast/Approved%20Resources/NPP%20Resources/FY%202022%20NPP%20Resources/Operations/NPP%2014%20Topic%20of%20the%20Month/08%20-%20May%20System%20Component%20Failure/22-08-May-TOM-Managing%20Component%20Failure-PPT-Rev%200</vt:lpwstr>
  </property>
</Properties>
</file>