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0.xml" ContentType="application/vnd.openxmlformats-officedocument.presentationml.tags+xml"/>
  <Override PartName="/ppt/tags/tag11.xml" ContentType="application/vnd.openxmlformats-officedocument.presentationml.tags+xml"/>
  <Override PartName="/ppt/tags/tag35.xml" ContentType="application/vnd.openxmlformats-officedocument.presentationml.tags+xml"/>
  <Override PartName="/ppt/tags/tag6.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32.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ppt/tags/tag34.xml" ContentType="application/vnd.openxmlformats-officedocument.presentationml.tags+xml"/>
  <Override PartName="/ppt/tags/tag33.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12.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32"/>
  </p:notesMasterIdLst>
  <p:handoutMasterIdLst>
    <p:handoutMasterId r:id="rId33"/>
  </p:handoutMasterIdLst>
  <p:sldIdLst>
    <p:sldId id="273" r:id="rId3"/>
    <p:sldId id="292" r:id="rId4"/>
    <p:sldId id="324" r:id="rId5"/>
    <p:sldId id="325" r:id="rId6"/>
    <p:sldId id="338" r:id="rId7"/>
    <p:sldId id="335" r:id="rId8"/>
    <p:sldId id="349" r:id="rId9"/>
    <p:sldId id="355" r:id="rId10"/>
    <p:sldId id="357" r:id="rId11"/>
    <p:sldId id="340" r:id="rId12"/>
    <p:sldId id="358" r:id="rId13"/>
    <p:sldId id="359" r:id="rId14"/>
    <p:sldId id="360" r:id="rId15"/>
    <p:sldId id="361" r:id="rId16"/>
    <p:sldId id="362" r:id="rId17"/>
    <p:sldId id="363" r:id="rId18"/>
    <p:sldId id="364" r:id="rId19"/>
    <p:sldId id="341" r:id="rId20"/>
    <p:sldId id="339" r:id="rId21"/>
    <p:sldId id="343" r:id="rId22"/>
    <p:sldId id="344" r:id="rId23"/>
    <p:sldId id="334" r:id="rId24"/>
    <p:sldId id="307" r:id="rId25"/>
    <p:sldId id="323" r:id="rId26"/>
    <p:sldId id="347" r:id="rId27"/>
    <p:sldId id="322" r:id="rId28"/>
    <p:sldId id="346" r:id="rId29"/>
    <p:sldId id="320" r:id="rId30"/>
    <p:sldId id="348" r:id="rId31"/>
  </p:sldIdLst>
  <p:sldSz cx="12192000" cy="6858000"/>
  <p:notesSz cx="6858000" cy="9296400"/>
  <p:custDataLst>
    <p:tags r:id="rId34"/>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25"/>
            <p14:sldId id="338"/>
            <p14:sldId id="335"/>
            <p14:sldId id="349"/>
            <p14:sldId id="355"/>
            <p14:sldId id="357"/>
            <p14:sldId id="340"/>
            <p14:sldId id="358"/>
            <p14:sldId id="359"/>
            <p14:sldId id="360"/>
            <p14:sldId id="361"/>
            <p14:sldId id="362"/>
            <p14:sldId id="363"/>
            <p14:sldId id="364"/>
            <p14:sldId id="341"/>
            <p14:sldId id="339"/>
            <p14:sldId id="343"/>
            <p14:sldId id="344"/>
            <p14:sldId id="334"/>
            <p14:sldId id="307"/>
            <p14:sldId id="323"/>
            <p14:sldId id="347"/>
            <p14:sldId id="322"/>
            <p14:sldId id="346"/>
            <p14:sldId id="320"/>
            <p14:sldId id="348"/>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45717" autoAdjust="0"/>
  </p:normalViewPr>
  <p:slideViewPr>
    <p:cSldViewPr snapToGrid="0">
      <p:cViewPr>
        <p:scale>
          <a:sx n="91" d="100"/>
          <a:sy n="91" d="100"/>
        </p:scale>
        <p:origin x="1386" y="-774"/>
      </p:cViewPr>
      <p:guideLst>
        <p:guide orient="horz" pos="536"/>
        <p:guide pos="452"/>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tags" Target="tags/tag1.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43"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2022/12-05-268(I)PP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Program Manager,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Making the Numbers</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know how much runway is available and how much we’ll need for takeoff.   The 50/70 rule of thumb will be helpful in assessing whether the takeoff is going as planned.  The rule goes like this.  If you haven’t attained seventy percent of your flying speed by the time you’re half way down the available runway it’s time to abort the takeoff.  </a:t>
            </a:r>
          </a:p>
          <a:p>
            <a:endParaRPr lang="en-US" baseline="0" dirty="0" smtClean="0"/>
          </a:p>
          <a:p>
            <a:r>
              <a:rPr lang="en-US" baseline="0" dirty="0" smtClean="0"/>
              <a:t>Whether you’re working with knots or miles per hour the math is the same.  If your takeoff speed is 54 – 70 percent of that number is 42.  Assuming you have 2,200 feet of runway available, you need to see 42 knots or miles per hour at the half-way point on the runway.  Obviously – if you have eight to ten thousand feet of runway to work with, you can delay your abort decision.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 should also be mindful of terrain elevation and obstructions along our departure plan.  They may dictate our departure path. </a:t>
            </a:r>
            <a:r>
              <a:rPr lang="en-US" b="1" baseline="0" dirty="0" smtClean="0"/>
              <a:t>(click)</a:t>
            </a:r>
          </a:p>
          <a:p>
            <a:endParaRPr lang="en-US" baseline="0" dirty="0" smtClean="0"/>
          </a:p>
          <a:p>
            <a:r>
              <a:rPr lang="en-US" baseline="0" dirty="0" smtClean="0"/>
              <a:t>and while we’re looking at terrain we should identify forced landing opportunities near the field.  </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52528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 you know exactly where you touched down and how much runway you used to stop.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Well you can always enter a takeoff and landing contest like this annual gathering in Valdez, Alaska.  But that’s a far way to go for most of us.  The fact is, we won’t know exactly but we can come pretty close. </a:t>
            </a:r>
            <a:r>
              <a:rPr lang="en-US" b="1" baseline="0" dirty="0" smtClean="0"/>
              <a:t>(Click)</a:t>
            </a:r>
          </a:p>
          <a:p>
            <a:endParaRPr lang="en-US" b="0" baseline="0" dirty="0" smtClean="0"/>
          </a:p>
          <a:p>
            <a:r>
              <a:rPr lang="en-US" b="0" baseline="0" dirty="0" smtClean="0"/>
              <a:t>The key is to have access to a runway with standard instrument markings and an observer – preferably your CFI – to record your performance.  </a:t>
            </a:r>
          </a:p>
          <a:p>
            <a:endParaRPr lang="en-US" b="1" baseline="0" dirty="0" smtClean="0"/>
          </a:p>
          <a:p>
            <a:r>
              <a:rPr lang="en-US" b="0" baseline="0" dirty="0" smtClean="0"/>
              <a:t>The landing aiming point markings are 150 feet long and 20 feet wide.   For runways shorter than 4,200 feet the aiming point markers may be shortened to 100 feet. </a:t>
            </a:r>
          </a:p>
          <a:p>
            <a:endParaRPr lang="en-US" b="0" baseline="0" dirty="0" smtClean="0"/>
          </a:p>
          <a:p>
            <a:r>
              <a:rPr lang="en-US" b="0" baseline="0" dirty="0" smtClean="0"/>
              <a:t>Centerline stripes are 120 feet long and they are spaced 80 feet apart, so from any point on a runway stripe to the same point on the next stripe will be 200 feet.  </a:t>
            </a:r>
            <a:r>
              <a:rPr lang="en-US" b="1" baseline="0" dirty="0" smtClean="0"/>
              <a:t>(Click)  </a:t>
            </a:r>
          </a:p>
          <a:p>
            <a:endParaRPr lang="en-US" b="1" baseline="0" dirty="0" smtClean="0"/>
          </a:p>
          <a:p>
            <a:r>
              <a:rPr lang="en-US" b="0" baseline="0" dirty="0" smtClean="0"/>
              <a:t>So, if we begin a takeoff at the beginning of the first centerline stripe and we lift off in the middle of the seventh stripe, our takeoff run will be 1,260 feet.</a:t>
            </a:r>
          </a:p>
          <a:p>
            <a:endParaRPr lang="en-US" b="1" baseline="0" dirty="0" smtClean="0"/>
          </a:p>
          <a:p>
            <a:r>
              <a:rPr lang="en-US" b="0" baseline="0" dirty="0" smtClean="0"/>
              <a:t>Sometimes centerline stripe space must be adjusted to accommodate runway length but any adjustments are made to the middle of the runway so spacing at either end will be accurate.</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100725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we’re working in the pattern why not mix it up with some power off approaches and landings?</a:t>
            </a:r>
            <a:r>
              <a:rPr lang="en-US" baseline="0" dirty="0" smtClean="0"/>
              <a:t>  </a:t>
            </a:r>
            <a:r>
              <a:rPr lang="en-US" b="1" baseline="0" dirty="0" smtClean="0"/>
              <a:t>(Click)  </a:t>
            </a:r>
            <a:endParaRPr lang="en-US" b="0" baseline="0" dirty="0" smtClean="0"/>
          </a:p>
          <a:p>
            <a:endParaRPr lang="en-US" b="0" baseline="0" dirty="0" smtClean="0"/>
          </a:p>
          <a:p>
            <a:r>
              <a:rPr lang="en-US" b="0" baseline="0" dirty="0" smtClean="0"/>
              <a:t>To ensure success in forced landings, we must be well acquainted with best glide speed.  We’ll start with a definition.  (</a:t>
            </a:r>
            <a:r>
              <a:rPr lang="en-US" b="1" baseline="0" dirty="0" smtClean="0"/>
              <a:t>Click)</a:t>
            </a:r>
            <a:endParaRPr lang="en-US" b="0" baseline="0" dirty="0" smtClean="0"/>
          </a:p>
          <a:p>
            <a:endParaRPr lang="en-US" b="0" baseline="0" dirty="0" smtClean="0"/>
          </a:p>
          <a:p>
            <a:r>
              <a:rPr lang="en-US" b="0" baseline="0" dirty="0" smtClean="0"/>
              <a:t>Which of these statements is true with respect to best glide speed?</a:t>
            </a:r>
          </a:p>
          <a:p>
            <a:endParaRPr lang="en-US" b="0" baseline="0" dirty="0" smtClean="0"/>
          </a:p>
          <a:p>
            <a:r>
              <a:rPr lang="en-US" b="1" baseline="0" dirty="0" smtClean="0"/>
              <a:t>Presentation note:  </a:t>
            </a:r>
            <a:r>
              <a:rPr lang="en-US" b="0" i="1" baseline="0" dirty="0" smtClean="0"/>
              <a:t>Ask the audience to comment then:  </a:t>
            </a:r>
            <a:r>
              <a:rPr lang="en-US" b="1" i="0" baseline="0" dirty="0" smtClean="0"/>
              <a:t>(Click)</a:t>
            </a:r>
          </a:p>
          <a:p>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Well</a:t>
            </a:r>
            <a:r>
              <a:rPr lang="en-US" b="0" baseline="0" dirty="0" smtClean="0"/>
              <a:t> as so often is the case best glide speed depends on what you’re trying to do.  Let’s look at some alternatives.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404637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distance is what you want</a:t>
            </a:r>
            <a:r>
              <a:rPr lang="en-US" baseline="0" dirty="0" smtClean="0"/>
              <a:t>, you’ll need a speed and configuration that will get you the most distance forward for each increment of altitude lost.  This speed is often referred to as best glide speed and, on most airplanes it’ll be roughly half way between </a:t>
            </a:r>
            <a:r>
              <a:rPr lang="en-US" baseline="0" dirty="0" err="1" smtClean="0"/>
              <a:t>Vx</a:t>
            </a:r>
            <a:r>
              <a:rPr lang="en-US" baseline="0" dirty="0" smtClean="0"/>
              <a:t> and </a:t>
            </a:r>
            <a:r>
              <a:rPr lang="en-US" baseline="0" dirty="0" err="1" smtClean="0"/>
              <a:t>Vy</a:t>
            </a:r>
            <a:r>
              <a:rPr lang="en-US" baseline="0" dirty="0" smtClean="0"/>
              <a:t>.  The speed will increase with weight so most manufacturers will establish the best glide speed at gross weight for the aircraft.  That means your best glide speed will be a little lower for lower aircraft weights.  </a:t>
            </a:r>
          </a:p>
          <a:p>
            <a:endParaRPr lang="en-US" baseline="0" dirty="0" smtClean="0"/>
          </a:p>
          <a:p>
            <a:r>
              <a:rPr lang="en-US" baseline="0" dirty="0" smtClean="0"/>
              <a:t>Not all manufacturers publish a best glide speed but here’s a chart with examples from some who do.</a:t>
            </a:r>
          </a:p>
          <a:p>
            <a:endParaRPr lang="en-US" baseline="0" dirty="0" smtClean="0"/>
          </a:p>
          <a:p>
            <a:r>
              <a:rPr lang="en-US" b="1" dirty="0" smtClean="0">
                <a:latin typeface="Times New Roman" pitchFamily="18" charset="0"/>
                <a:ea typeface="ＭＳ Ｐゴシック" pitchFamily="34" charset="-128"/>
              </a:rPr>
              <a:t>(Next Slide)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46600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looking to maximize your time in the air then Minimum Sink Speed is what you’ll need.  It’s slightly</a:t>
            </a:r>
            <a:r>
              <a:rPr lang="en-US" baseline="0" dirty="0" smtClean="0"/>
              <a:t> slower than maximum range speed and rarely cited in the POH.  </a:t>
            </a:r>
          </a:p>
          <a:p>
            <a:endParaRPr lang="en-US" baseline="0" dirty="0" smtClean="0"/>
          </a:p>
          <a:p>
            <a:r>
              <a:rPr lang="en-US" baseline="0" dirty="0" smtClean="0"/>
              <a:t>But you and your CFI can figure out what it is for your aircraft.  We’ll get to how you do that next.</a:t>
            </a:r>
          </a:p>
          <a:p>
            <a:endParaRPr lang="en-US" b="1"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526607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wondering about the airplane you fly,</a:t>
            </a:r>
            <a:r>
              <a:rPr lang="en-US" baseline="0" dirty="0" smtClean="0"/>
              <a:t> you can do some experiments on a dual flight with your CFI.  Start at </a:t>
            </a:r>
            <a:r>
              <a:rPr lang="en-US" baseline="0" dirty="0" err="1" smtClean="0"/>
              <a:t>Vy</a:t>
            </a:r>
            <a:r>
              <a:rPr lang="en-US" baseline="0" dirty="0" smtClean="0"/>
              <a:t> or manufacturer’s recommended best glide speed with power off – you did remember the carb heat didn’t you? – and note speed vs sink rate as you adjust pitch to reduce airspeed.  For the most useful results, you should do this as close to typical mission weight as possible.  Remember optimal glide speeds will be slower as aircraft weight decreases.  </a:t>
            </a:r>
          </a:p>
          <a:p>
            <a:endParaRPr lang="en-US" baseline="0" dirty="0" smtClean="0"/>
          </a:p>
          <a:p>
            <a:r>
              <a:rPr lang="en-US" baseline="0" dirty="0" smtClean="0"/>
              <a:t>It’ll be easy to identify minimum sink speed.  It’s the speed to fly for the lowest rate of descent.  Maximum Glide Range speed will be a little higher than minimum sink.  Here you’re looking for the highest speed forward for the lowest rate of descent.  </a:t>
            </a:r>
          </a:p>
          <a:p>
            <a:endParaRPr lang="en-US" baseline="0" dirty="0" smtClean="0"/>
          </a:p>
          <a:p>
            <a:r>
              <a:rPr lang="en-US" baseline="0" dirty="0" smtClean="0"/>
              <a:t>Once you’ve identified minimum sink and maximum range glide speeds you’ve got a couple of good numbers to use for the future.  The next big challenges are to know your height above the terrain and to glide the airplane to a point from which you can make a successful forced landing.  Power off approaches and landings are the best ways to train for the main event.  </a:t>
            </a:r>
          </a:p>
          <a:p>
            <a:endParaRPr lang="en-US" baseline="0" dirty="0" smtClean="0"/>
          </a:p>
          <a:p>
            <a:r>
              <a:rPr lang="en-US" b="1" dirty="0" smtClean="0">
                <a:latin typeface="Times New Roman" pitchFamily="18" charset="0"/>
                <a:ea typeface="ＭＳ Ｐゴシック" pitchFamily="34" charset="-128"/>
              </a:rPr>
              <a:t>(Next Slide)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308217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miles you can glide per 1,000 feet of altitude is a very useful thing to know.  </a:t>
            </a:r>
            <a:r>
              <a:rPr lang="en-US" dirty="0" smtClean="0"/>
              <a:t>A rule of thumb for Cessna 152s and 172s is 1.5 nautical miles per 1,000</a:t>
            </a:r>
            <a:r>
              <a:rPr lang="en-US" baseline="0" dirty="0" smtClean="0"/>
              <a:t> feet of altitude AGL.  Remember this is altitude above ground level – not sea level. </a:t>
            </a:r>
          </a:p>
          <a:p>
            <a:endParaRPr lang="en-US" baseline="0" dirty="0" smtClean="0"/>
          </a:p>
          <a:p>
            <a:r>
              <a:rPr lang="en-US" baseline="0" dirty="0" smtClean="0"/>
              <a:t>Experiment to see how far you can glide in your airplane.</a:t>
            </a: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64169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 forced landing practice at typical mission weights as an excellent</a:t>
            </a:r>
            <a:r>
              <a:rPr lang="en-US" baseline="0" dirty="0" smtClean="0"/>
              <a:t> way to maintain proficiency and peace of mind.  Forced landing skills diminish rapidly over time but with practice, you’ll be able to consistently land on your chosen touchdown spot regardless of wind.  </a:t>
            </a:r>
            <a:r>
              <a:rPr lang="en-US" b="1" baseline="0" dirty="0" smtClean="0"/>
              <a:t>(Click)</a:t>
            </a:r>
            <a:endParaRPr lang="en-US" baseline="0" dirty="0" smtClean="0"/>
          </a:p>
          <a:p>
            <a:endParaRPr lang="en-US" baseline="0" dirty="0" smtClean="0"/>
          </a:p>
          <a:p>
            <a:r>
              <a:rPr lang="en-US" baseline="0" dirty="0" smtClean="0"/>
              <a:t>Some pilots choose a spot between the 1</a:t>
            </a:r>
            <a:r>
              <a:rPr lang="en-US" baseline="30000" dirty="0" smtClean="0"/>
              <a:t>st</a:t>
            </a:r>
            <a:r>
              <a:rPr lang="en-US" baseline="0" dirty="0" smtClean="0"/>
              <a:t> and 2</a:t>
            </a:r>
            <a:r>
              <a:rPr lang="en-US" baseline="30000" dirty="0" smtClean="0"/>
              <a:t>nd</a:t>
            </a:r>
            <a:r>
              <a:rPr lang="en-US" baseline="0" dirty="0" smtClean="0"/>
              <a:t> third of the available landing area for an initial aim point.  </a:t>
            </a:r>
          </a:p>
          <a:p>
            <a:endParaRPr lang="en-US" b="1"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135279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topic is extremely controversial and a comprehensive discussion would take more than an hour.  We’ll just cover some of the most important points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Every year we see accidents resulting from Loss of Control after pilots decide to return to the airport in response to emergencies during takeoff or climb out.  More often than not a partial or complete loss of power prompts the decision to return to the field. </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Loss of Control accidents are usually fatal and these are no exception to the rule.  That’s why it’s imperative for pilots to understand all the factors involved and commit to the appropriate course of action before the need arises. </a:t>
            </a:r>
            <a:r>
              <a:rPr lang="en-US" b="1" baseline="0" dirty="0" smtClean="0"/>
              <a:t>(click)</a:t>
            </a:r>
          </a:p>
          <a:p>
            <a:endParaRPr lang="en-US" baseline="0" dirty="0" smtClean="0"/>
          </a:p>
          <a:p>
            <a:r>
              <a:rPr lang="en-US" baseline="0" dirty="0" smtClean="0"/>
              <a:t>The question of course is;  Is it safer to land straight ahead or to return to the airport for landing.  We know that, if we have three to five thousand feet of altitude to work with, returning to the airport should be no problem.  We also know that there’s a number below which it’s just too dangerous to turn back.  The problem is that most of us don’t know what that number is. </a:t>
            </a:r>
          </a:p>
          <a:p>
            <a:endParaRPr lang="en-US" baseline="0" dirty="0" smtClean="0"/>
          </a:p>
          <a:p>
            <a:r>
              <a:rPr lang="en-US" baseline="0" dirty="0" smtClean="0"/>
              <a:t>The safe way to find your number is to work at altitude with your Flight Instructor.  Simulate power loss on climb out and see how much altitude is lost in a 200 degree turn.  We say 200 degrees because, if the power loss occurs while you’re on runway heading, a 180 degree likely won’t get you aligned with the runway.  Do this exercise at your typical operational weight and wait approximately 3 seconds after the simulated power loss to begin maneuvering.  This delay is necessary because humans typically don’t react immediately to startling events.  They take a few moments to process the event before taking action. </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146106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a:t>
            </a:r>
            <a:r>
              <a:rPr lang="en-US" baseline="0" dirty="0" smtClean="0"/>
              <a:t> enough fuel for every flight or landing to refuel </a:t>
            </a:r>
            <a:r>
              <a:rPr lang="en-US" baseline="0" dirty="0" err="1" smtClean="0"/>
              <a:t>en</a:t>
            </a:r>
            <a:r>
              <a:rPr lang="en-US" baseline="0" dirty="0" smtClean="0"/>
              <a:t> route should be a no brainer but pilots still make off airport landings due to running out of gas.  </a:t>
            </a:r>
            <a:r>
              <a:rPr lang="en-US" dirty="0" smtClean="0"/>
              <a:t>So </a:t>
            </a:r>
            <a:r>
              <a:rPr lang="en-US" baseline="0" dirty="0" smtClean="0"/>
              <a:t>lets consider what pilots need to know in order to predict cruise performance.  </a:t>
            </a:r>
          </a:p>
          <a:p>
            <a:endParaRPr lang="en-US" baseline="0" dirty="0" smtClean="0"/>
          </a:p>
          <a:p>
            <a:r>
              <a:rPr lang="en-US" baseline="0" dirty="0" smtClean="0"/>
              <a:t>We’ll need to consult the POH for power setting and fuel consumption information at our planned cruising altitude.  The winds aloft forecast will give us information from which we can calculate our expected ground speed.  Factor in time to climb, approach, and land plus not less than 30 minutes reserve and you’ll have a good idea of how much fuel you’ll need.  </a:t>
            </a:r>
          </a:p>
          <a:p>
            <a:endParaRPr lang="en-US" baseline="0" dirty="0" smtClean="0"/>
          </a:p>
          <a:p>
            <a:r>
              <a:rPr lang="en-US" baseline="0" dirty="0" smtClean="0"/>
              <a:t>Keep abreast of your fuel state while en </a:t>
            </a:r>
            <a:r>
              <a:rPr lang="en-US" baseline="0" dirty="0" smtClean="0"/>
              <a:t>document fuel usage for each flight.  That way you’ll have a good idea for what fuel consumption to expect when you fly.  As for making the fuel consumption numbers in the book?  Well you won’t come close to book figures unless you do what?</a:t>
            </a:r>
          </a:p>
          <a:p>
            <a:endParaRPr lang="en-US" baseline="0" dirty="0" smtClean="0"/>
          </a:p>
          <a:p>
            <a:r>
              <a:rPr lang="en-US" b="1" baseline="0" dirty="0" smtClean="0"/>
              <a:t>Presentation note:  </a:t>
            </a:r>
            <a:r>
              <a:rPr lang="en-US" b="0" i="1" baseline="0" dirty="0" smtClean="0"/>
              <a:t>Pause for audience to answer.  Then:  </a:t>
            </a:r>
            <a:r>
              <a:rPr lang="en-US" b="1" i="0" baseline="0" dirty="0" smtClean="0"/>
              <a:t>(Click)</a:t>
            </a:r>
          </a:p>
          <a:p>
            <a:endParaRPr lang="en-US" b="1" i="0" baseline="0" dirty="0" smtClean="0"/>
          </a:p>
          <a:p>
            <a:r>
              <a:rPr lang="en-US" b="0" i="0" baseline="0" dirty="0" smtClean="0"/>
              <a:t>That’s right!  The only way you can make book fuel consumption figures is if you lean the mixture in accordance with book recommendations.</a:t>
            </a:r>
            <a:endParaRPr lang="en-US" b="0"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310802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the way – unless they’re reading empty, aircraft fuel gauges give at best, an approximation of how much fuel you have on board.  Fuel flow computers give a much better picture but most require pilots to input fuel quantity so starting with the right fuel state is paramount.  Regardless of how you’re equipped, It’s a good practice to double check fuel quantity when you’re launching with less than full </a:t>
            </a:r>
            <a:r>
              <a:rPr lang="en-US" baseline="0" dirty="0" smtClean="0"/>
              <a:t>tanks.  And for all flights – be sure to monitor fuel consumption and compute fuel remaining while in flight.</a:t>
            </a:r>
            <a:endParaRPr lang="en-US" baseline="0" dirty="0" smtClean="0"/>
          </a:p>
          <a:p>
            <a:endParaRPr lang="en-US" baseline="0" dirty="0" smtClean="0"/>
          </a:p>
          <a:p>
            <a:r>
              <a:rPr lang="en-US" b="1" baseline="0" dirty="0" smtClean="0"/>
              <a:t>(</a:t>
            </a:r>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3525152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gold seal best practices that are recommended for all pilots  </a:t>
            </a:r>
            <a:r>
              <a:rPr lang="en-US" b="1" baseline="0" dirty="0" smtClean="0"/>
              <a:t>(Click)</a:t>
            </a:r>
          </a:p>
          <a:p>
            <a:endParaRPr lang="en-US" b="1" baseline="0" dirty="0" smtClean="0"/>
          </a:p>
          <a:p>
            <a:r>
              <a:rPr lang="en-US" b="0" baseline="0" dirty="0" smtClean="0"/>
              <a:t>It’s essential to keep track of your available fuel.  Hourly – or whenever you switch tanks – calculate how long you can fly with your remaining</a:t>
            </a:r>
            <a:br>
              <a:rPr lang="en-US" b="0" baseline="0" dirty="0" smtClean="0"/>
            </a:br>
            <a:r>
              <a:rPr lang="en-US" b="0" baseline="0" dirty="0" smtClean="0"/>
              <a:t>fuel.  Compare that to your predicted time to destination.  If it looks as if you’re going to dip into your fuel reserve, it’s time to plan an </a:t>
            </a:r>
            <a:r>
              <a:rPr lang="en-US" b="0" baseline="0" dirty="0" err="1" smtClean="0"/>
              <a:t>en</a:t>
            </a:r>
            <a:r>
              <a:rPr lang="en-US" b="0" baseline="0" dirty="0" smtClean="0"/>
              <a:t> route fuel stop.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Don’t wait till your close to your destination to refuel.  The closer you get – the more you’ll be tempted to continue on your reserve fuel supply. </a:t>
            </a:r>
            <a:r>
              <a:rPr lang="en-US" b="1" baseline="0" dirty="0" smtClean="0"/>
              <a:t>(Click)</a:t>
            </a:r>
            <a:endParaRPr lang="en-US" b="0" baseline="0" dirty="0" smtClean="0"/>
          </a:p>
          <a:p>
            <a:endParaRPr lang="en-US" b="0" baseline="0" dirty="0" smtClean="0"/>
          </a:p>
          <a:p>
            <a:r>
              <a:rPr lang="en-US" b="0" baseline="0" dirty="0" smtClean="0"/>
              <a:t>Many pilots plan their flights so that they never land with less than one hours’ fuel in their tanks.  That way they know they always meet VFR fuel reserve requirements.</a:t>
            </a:r>
            <a:br>
              <a:rPr lang="en-US" b="0" baseline="0" dirty="0" smtClean="0"/>
            </a:br>
            <a:r>
              <a:rPr lang="en-US" b="0" baseline="0" dirty="0" smtClean="0"/>
              <a:t>Whether or not this practice meets IFR reserve requirements depends on how far it is to your alternate airport.</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345971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more</a:t>
            </a:r>
            <a:r>
              <a:rPr lang="en-US" baseline="0" dirty="0" smtClean="0"/>
              <a:t> gold seal best practice before we go.  </a:t>
            </a:r>
            <a:r>
              <a:rPr lang="en-US" dirty="0" smtClean="0"/>
              <a:t>Briefing </a:t>
            </a:r>
            <a:r>
              <a:rPr lang="en-US" dirty="0" smtClean="0"/>
              <a:t>each and every takeoff, approach, and landing is a</a:t>
            </a:r>
            <a:r>
              <a:rPr lang="en-US" baseline="0" dirty="0" smtClean="0"/>
              <a:t>nother gold seal best practice.  Vocalizing important points and procedures just before takeoff or landing keeps them uppermost </a:t>
            </a:r>
            <a:br>
              <a:rPr lang="en-US" baseline="0" dirty="0" smtClean="0"/>
            </a:br>
            <a:r>
              <a:rPr lang="en-US" baseline="0" dirty="0" smtClean="0"/>
              <a:t>in your mind where they’re available for ready reference if something unforeseen happens.  </a:t>
            </a:r>
            <a:r>
              <a:rPr lang="en-US" b="1" baseline="0" dirty="0" smtClean="0"/>
              <a:t>(Click)</a:t>
            </a:r>
          </a:p>
          <a:p>
            <a:endParaRPr lang="en-US" b="1" baseline="0" dirty="0" smtClean="0"/>
          </a:p>
          <a:p>
            <a:r>
              <a:rPr lang="en-US" b="0" baseline="0" dirty="0" smtClean="0"/>
              <a:t>Brief the assigned runway and available distance for takeoff or landing.  Include aircraft configuration and target airspeeds.  Vocalize your rejected takeoff or go-around decision point.</a:t>
            </a:r>
          </a:p>
          <a:p>
            <a:endParaRPr lang="en-US" b="0" baseline="0" dirty="0" smtClean="0"/>
          </a:p>
          <a:p>
            <a:r>
              <a:rPr lang="en-US" b="0" baseline="0" dirty="0" smtClean="0"/>
              <a:t>Include the departure or approach path and the altitude below which you’ll not attempt a return to the airport.</a:t>
            </a:r>
          </a:p>
          <a:p>
            <a:endParaRPr lang="en-US" b="0" baseline="0" dirty="0" smtClean="0"/>
          </a:p>
          <a:p>
            <a:r>
              <a:rPr lang="en-US" b="0" baseline="0" dirty="0" smtClean="0"/>
              <a:t>Finally, brief forced landing opportunities close to the airport.</a:t>
            </a:r>
          </a:p>
          <a:p>
            <a:endParaRPr lang="en-US" b="0" baseline="0" dirty="0" smtClean="0"/>
          </a:p>
          <a:p>
            <a:r>
              <a:rPr lang="en-US" b="1" baseline="0" dirty="0" smtClean="0"/>
              <a:t>(Next Slide)</a:t>
            </a:r>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411363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18989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smtClean="0"/>
              <a:t>Every</a:t>
            </a:r>
            <a:r>
              <a:rPr lang="en-US" b="0" i="0" baseline="0" dirty="0" smtClean="0"/>
              <a:t> time you complete a </a:t>
            </a:r>
            <a:r>
              <a:rPr lang="en-US" b="1" i="1" baseline="0" dirty="0" smtClean="0"/>
              <a:t>WINGS </a:t>
            </a:r>
            <a:r>
              <a:rPr lang="en-US" b="0" i="0" baseline="0" dirty="0" smtClean="0"/>
              <a:t>Phase you’re eligible to win cash in the </a:t>
            </a:r>
            <a:r>
              <a:rPr lang="en-US" b="1" i="1" baseline="0" dirty="0" smtClean="0"/>
              <a:t>WINGS </a:t>
            </a:r>
            <a:r>
              <a:rPr lang="en-US" b="0" i="0" baseline="0" dirty="0" smtClean="0"/>
              <a:t>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sweepstakes is generously funded by Paul Burger, a long time advocate for general aviation safety and a retired aviator who believes participation in this program saves lives. VISIT </a:t>
            </a:r>
            <a:r>
              <a:rPr lang="en-US" dirty="0" smtClean="0"/>
              <a:t>WWW.MYWINGSINITATIVE.ORG </a:t>
            </a:r>
            <a:r>
              <a:rPr lang="en-US" dirty="0"/>
              <a:t>to learn more and enter the sweepstakes. </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Just navigate to http://www.</a:t>
            </a:r>
            <a:r>
              <a:rPr lang="en-US" baseline="0" dirty="0" smtClean="0"/>
              <a:t>mywingsinitiative.org or scan the QR code for details.  By the way, Instructors can also enter the sweepstakes.  But there are even better reasons to participate in </a:t>
            </a:r>
            <a:r>
              <a:rPr lang="en-US" b="1" i="1" baseline="0" dirty="0" smtClean="0"/>
              <a:t>WINGS</a:t>
            </a:r>
            <a:r>
              <a:rPr lang="en-US" b="0" i="0" baseline="0" dirty="0" smtClean="0"/>
              <a:t>.</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endParaRPr lang="en-US" dirty="0"/>
          </a:p>
          <a:p>
            <a:endParaRPr lang="en-US" dirty="0"/>
          </a:p>
        </p:txBody>
      </p:sp>
      <p:sp>
        <p:nvSpPr>
          <p:cNvPr id="4" name="Slide Number Placeholder 3"/>
          <p:cNvSpPr>
            <a:spLocks noGrp="1"/>
          </p:cNvSpPr>
          <p:nvPr>
            <p:ph type="sldNum" sz="quarter" idx="5"/>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3015516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dirty="0"/>
              <a:t>After you’ve completed a phase of </a:t>
            </a:r>
            <a:r>
              <a:rPr lang="en-US" b="1" i="1" dirty="0"/>
              <a:t>WINGS</a:t>
            </a:r>
            <a:r>
              <a:rPr lang="en-US" dirty="0"/>
              <a:t> you can enter the sweepstakes  by clicking on “Claim Rewards” in the “</a:t>
            </a:r>
            <a:r>
              <a:rPr lang="en-US" b="1" i="1" dirty="0"/>
              <a:t>WINGS</a:t>
            </a:r>
            <a:r>
              <a:rPr lang="en-US" dirty="0"/>
              <a:t> – at a glance” section of your My WINGS page and select </a:t>
            </a:r>
            <a:r>
              <a:rPr lang="en-US" b="1" i="1" dirty="0"/>
              <a:t>WINGS</a:t>
            </a:r>
            <a:r>
              <a:rPr lang="en-US" dirty="0"/>
              <a:t> Sweepstakes. Or you can go directly to </a:t>
            </a:r>
            <a:r>
              <a:rPr lang="en-US" dirty="0" smtClean="0"/>
              <a:t>the mywingsinitiative.org website</a:t>
            </a:r>
            <a:r>
              <a:rPr lang="en-US" baseline="0" dirty="0" smtClean="0"/>
              <a:t> to complete your entry form</a:t>
            </a:r>
            <a:r>
              <a:rPr lang="en-US" dirty="0" smtClean="0"/>
              <a:t>.</a:t>
            </a:r>
            <a:endParaRPr lang="en-US"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(Next Slide)</a:t>
            </a:r>
          </a:p>
        </p:txBody>
      </p:sp>
      <p:sp>
        <p:nvSpPr>
          <p:cNvPr id="4" name="Slide Number Placeholder 3"/>
          <p:cNvSpPr>
            <a:spLocks noGrp="1"/>
          </p:cNvSpPr>
          <p:nvPr>
            <p:ph type="sldNum" sz="quarter" idx="5"/>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3967462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27</a:t>
            </a:fld>
            <a:endParaRPr lang="en-US" dirty="0"/>
          </a:p>
        </p:txBody>
      </p:sp>
    </p:spTree>
    <p:extLst>
      <p:ext uri="{BB962C8B-B14F-4D97-AF65-F5344CB8AC3E}">
        <p14:creationId xmlns:p14="http://schemas.microsoft.com/office/powerpoint/2010/main" val="64442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28</a:t>
            </a:fld>
            <a:endParaRPr lang="en-US" dirty="0"/>
          </a:p>
        </p:txBody>
      </p:sp>
    </p:spTree>
    <p:extLst>
      <p:ext uri="{BB962C8B-B14F-4D97-AF65-F5344CB8AC3E}">
        <p14:creationId xmlns:p14="http://schemas.microsoft.com/office/powerpoint/2010/main" val="2861335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29</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050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In this presentation we’ll talk a little bit about aircraft </a:t>
            </a:r>
            <a:r>
              <a:rPr lang="en-US" altLang="en-US" dirty="0" smtClean="0">
                <a:latin typeface="Times New Roman" pitchFamily="18" charset="0"/>
                <a:ea typeface="ＭＳ Ｐゴシック" pitchFamily="34" charset="-128"/>
              </a:rPr>
              <a:t>performance</a:t>
            </a:r>
            <a:r>
              <a:rPr lang="en-US" altLang="en-US" baseline="0" dirty="0" smtClean="0">
                <a:latin typeface="Times New Roman" pitchFamily="18" charset="0"/>
                <a:ea typeface="ＭＳ Ｐゴシック" pitchFamily="34" charset="-128"/>
              </a:rPr>
              <a:t> awareness and personal performance documentation</a:t>
            </a:r>
            <a:r>
              <a:rPr lang="en-US" altLang="en-US" dirty="0" smtClean="0">
                <a:latin typeface="Times New Roman" pitchFamily="18" charset="0"/>
                <a:ea typeface="ＭＳ Ｐゴシック" pitchFamily="34" charset="-128"/>
              </a:rPr>
              <a:t>.  </a:t>
            </a:r>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We’ll offer suggestions for equaling Pilot Operating Handbook performance figures and, in some</a:t>
            </a:r>
            <a:r>
              <a:rPr lang="en-US" altLang="en-US" baseline="0" dirty="0" smtClean="0">
                <a:latin typeface="Times New Roman" pitchFamily="18" charset="0"/>
                <a:ea typeface="ＭＳ Ｐゴシック" pitchFamily="34" charset="-128"/>
              </a:rPr>
              <a:t> cases, improving on them.</a:t>
            </a:r>
            <a:endParaRPr lang="en-US" altLang="en-US" baseline="0" dirty="0" smtClean="0">
              <a:latin typeface="Times New Roman" pitchFamily="18" charset="0"/>
              <a:ea typeface="ＭＳ Ｐゴシック" pitchFamily="34" charset="-128"/>
            </a:endParaRPr>
          </a:p>
          <a:p>
            <a:r>
              <a:rPr lang="en-US" altLang="en-US" baseline="0" dirty="0" smtClean="0">
                <a:latin typeface="Times New Roman" pitchFamily="18" charset="0"/>
                <a:ea typeface="ＭＳ Ｐゴシック" pitchFamily="34" charset="-128"/>
              </a:rPr>
              <a:t>And finally, we’ll give you our recommendations for </a:t>
            </a:r>
            <a:r>
              <a:rPr lang="en-US" altLang="en-US" baseline="0" dirty="0" smtClean="0">
                <a:latin typeface="Times New Roman" pitchFamily="18" charset="0"/>
                <a:ea typeface="ＭＳ Ｐゴシック" pitchFamily="34" charset="-128"/>
              </a:rPr>
              <a:t>making realistic performance expectations and achieving results.</a:t>
            </a:r>
            <a:endParaRPr lang="en-US" altLang="en-US"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Times New Roman" pitchFamily="18" charset="0"/>
                <a:ea typeface="ＭＳ Ｐゴシック" pitchFamily="34" charset="-128"/>
              </a:rPr>
              <a:t>Previous</a:t>
            </a:r>
            <a:r>
              <a:rPr lang="en-US" altLang="en-US" baseline="0" dirty="0" smtClean="0">
                <a:latin typeface="Times New Roman" pitchFamily="18" charset="0"/>
                <a:ea typeface="ＭＳ Ｐゴシック" pitchFamily="34" charset="-128"/>
              </a:rPr>
              <a:t> topics of the month have dealt with aircraft performance calculations and pilot expectations</a:t>
            </a:r>
            <a:r>
              <a:rPr lang="en-US" baseline="0" dirty="0" smtClean="0"/>
              <a:t>.   But </a:t>
            </a:r>
            <a:r>
              <a:rPr lang="en-US" baseline="0" dirty="0" smtClean="0">
                <a:latin typeface="Times New Roman" pitchFamily="18" charset="0"/>
                <a:ea typeface="ＭＳ Ｐゴシック" pitchFamily="34" charset="-128"/>
              </a:rPr>
              <a:t>i</a:t>
            </a:r>
            <a:r>
              <a:rPr lang="en-US" altLang="en-US" baseline="0" dirty="0" smtClean="0">
                <a:latin typeface="Times New Roman" pitchFamily="18" charset="0"/>
                <a:ea typeface="ＭＳ Ｐゴシック" pitchFamily="34" charset="-128"/>
              </a:rPr>
              <a:t>n the end, it matters little whether pilots can calculate expected performance if they don’t have the skill and experience to achieve it.</a:t>
            </a:r>
            <a:endParaRPr lang="en-US" altLang="en-US" dirty="0" smtClean="0">
              <a:latin typeface="Times New Roman" pitchFamily="18" charset="0"/>
              <a:ea typeface="ＭＳ Ｐゴシック" pitchFamily="34" charset="-128"/>
            </a:endParaRPr>
          </a:p>
          <a:p>
            <a:r>
              <a:rPr lang="en-US" baseline="0" dirty="0" smtClean="0"/>
              <a:t> In this program we’ll go a step further and talk about ensuring pilot performance with respect to meeting our expectations.</a:t>
            </a:r>
          </a:p>
          <a:p>
            <a:endParaRPr lang="en-US" baseline="0" dirty="0" smtClean="0"/>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4</a:t>
            </a:fld>
            <a:endParaRPr lang="en-US" altLang="en-US" sz="1200" dirty="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Pilots need to know how to calculate expected takeoff, climb, cruise, approach</a:t>
            </a:r>
            <a:r>
              <a:rPr lang="en-US" baseline="0" dirty="0" smtClean="0"/>
              <a:t>, landing, and emergency performance.  Those calculations are informed by a number of variables including:</a:t>
            </a:r>
          </a:p>
          <a:p>
            <a:r>
              <a:rPr lang="en-US" baseline="0" dirty="0" smtClean="0"/>
              <a:t>Aircraft weight, wind, runway composition, condition, and slope, and obstacles on departure and approach paths.  Of these, what would be the most profound influencer?</a:t>
            </a:r>
          </a:p>
          <a:p>
            <a:endParaRPr lang="en-US" baseline="0" dirty="0" smtClean="0"/>
          </a:p>
          <a:p>
            <a:r>
              <a:rPr lang="en-US" b="1" baseline="0" dirty="0" smtClean="0"/>
              <a:t>Presentation note:  </a:t>
            </a:r>
            <a:r>
              <a:rPr lang="en-US" b="0" i="1" baseline="0" dirty="0" smtClean="0"/>
              <a:t>Pause for audience to discuss and answer.  Then:  </a:t>
            </a:r>
            <a:r>
              <a:rPr lang="en-US" b="1" i="0" baseline="0" dirty="0" smtClean="0"/>
              <a:t>(Click)</a:t>
            </a:r>
          </a:p>
          <a:p>
            <a:endParaRPr lang="en-US" b="1" i="0" baseline="0" dirty="0" smtClean="0"/>
          </a:p>
          <a:p>
            <a:r>
              <a:rPr lang="en-US" b="0" i="0" baseline="0" dirty="0" smtClean="0"/>
              <a:t>Actually weight and wind are both powerful performance influencers.  We can predict their effects before we even arrive at the airport.  But how do we know that we’ll be able to achieve that predicted performance?</a:t>
            </a:r>
          </a:p>
          <a:p>
            <a:endParaRPr lang="en-US" b="1" baseline="0" dirty="0" smtClean="0"/>
          </a:p>
          <a:p>
            <a:r>
              <a:rPr lang="en-US" b="0" baseline="0" dirty="0" smtClean="0"/>
              <a:t>Let’s talk about that.</a:t>
            </a:r>
          </a:p>
          <a:p>
            <a:endParaRPr lang="en-US" baseline="0" dirty="0" smtClean="0"/>
          </a:p>
          <a:p>
            <a:r>
              <a:rPr lang="en-US" b="1" baseline="0" dirty="0" smtClean="0"/>
              <a:t>(Next Slide)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339740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meet our performance expectations we need to be sure of what they are.  If weight is a profound influencer of performance it makes sense to know how much our aircraft and contents weigh.</a:t>
            </a:r>
            <a:r>
              <a:rPr lang="en-US" b="1" baseline="0" dirty="0" smtClean="0"/>
              <a:t>(Click)</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Weight and balance limitations come immediately to mind.  Are the takeoff weight and center of gravity within acceptable limits?  Let’s face it; many pilots haven’t done a weight and balance calculation in years but, especially if you’re going to be operating near max gross weight, you’ve got to know how much your plane, fuel, passengers, and luggage weigh.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This is not a good time to estimate weight.  Don’t guess – weigh it. </a:t>
            </a:r>
            <a:r>
              <a:rPr lang="en-US" b="1" baseline="0" dirty="0" smtClean="0"/>
              <a:t>(Click)</a:t>
            </a:r>
            <a:endParaRPr lang="en-US" baseline="0" dirty="0" smtClean="0"/>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Where you distribute that weight matters.  Make sure you’re well within the center of gravity envelope.  Too far aft and you’re inviting a stall – too far forward and you may get a nasty surprise when you try to flare for landing. </a:t>
            </a:r>
            <a:r>
              <a:rPr lang="en-US" b="1" baseline="0" dirty="0" smtClean="0"/>
              <a:t>(Click)</a:t>
            </a:r>
            <a:endParaRPr lang="en-US" baseline="0" dirty="0" smtClean="0"/>
          </a:p>
          <a:p>
            <a:endParaRPr lang="en-US" baseline="0" dirty="0" smtClean="0"/>
          </a:p>
          <a:p>
            <a:r>
              <a:rPr lang="en-US" baseline="0" dirty="0" smtClean="0"/>
              <a:t>And objects may shift during the course of your flight so make </a:t>
            </a:r>
            <a:r>
              <a:rPr lang="en-US" baseline="0" dirty="0" smtClean="0"/>
              <a:t>sure your cargo is secure.  Use a cargo net, cargo straps, and seat belts to make sure your cargo stays put throughout the flight.  </a:t>
            </a:r>
            <a:endParaRPr lang="en-US" baseline="0" dirty="0" smtClean="0"/>
          </a:p>
          <a:p>
            <a:endParaRPr lang="en-US" baseline="0" dirty="0" smtClean="0"/>
          </a:p>
          <a:p>
            <a:r>
              <a:rPr lang="en-US" baseline="0" dirty="0" smtClean="0"/>
              <a:t>One more thing – Document your calculations and preserve that documentation for a while.  It’s nice to be able to review how you got to a figure and a record of weight and balance calculations will show how the aircraft at least, tends to gain weight over time.</a:t>
            </a:r>
            <a:endParaRPr lang="en-US" baseline="0" dirty="0" smtClean="0"/>
          </a:p>
          <a:p>
            <a:endParaRPr lang="en-US" baseline="0" dirty="0" smtClean="0"/>
          </a:p>
          <a:p>
            <a:r>
              <a:rPr lang="en-US" baseline="0" dirty="0" smtClean="0"/>
              <a:t>Once you calculate takeoff and climb distances you’ll have an expectation of performance.  But how do you know you’ll meet that expectation?</a:t>
            </a:r>
          </a:p>
          <a:p>
            <a:endParaRPr lang="en-US" baseline="0" dirty="0" smtClean="0"/>
          </a:p>
          <a:p>
            <a:r>
              <a:rPr lang="en-US" b="1" baseline="0" dirty="0" smtClean="0"/>
              <a:t>Presentation note:  </a:t>
            </a:r>
            <a:r>
              <a:rPr lang="en-US" b="0" i="1" baseline="0" dirty="0" smtClean="0"/>
              <a:t>Pause for audience to discuss and answer.  Hopefully they will suggest documenting actual takeoff performance then:</a:t>
            </a:r>
          </a:p>
          <a:p>
            <a:endParaRPr lang="en-US" b="0" i="1" baseline="0" dirty="0" smtClean="0"/>
          </a:p>
          <a:p>
            <a:r>
              <a:rPr lang="en-US" b="0" i="0" baseline="0" dirty="0" smtClean="0"/>
              <a:t>Now comes the fun part.  </a:t>
            </a:r>
            <a:r>
              <a:rPr lang="en-US" b="1" i="0" baseline="0" dirty="0" smtClean="0"/>
              <a:t>(Click)</a:t>
            </a:r>
          </a:p>
          <a:p>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baseline="0" dirty="0" smtClean="0"/>
              <a:t>In order to know whether we can “make the numbers” we’ll have to fly the airplane and document our results. </a:t>
            </a:r>
            <a:r>
              <a:rPr lang="en-US" b="1" i="0" baseline="0" dirty="0" smtClean="0"/>
              <a:t>(Click)</a:t>
            </a:r>
          </a:p>
          <a:p>
            <a:endParaRPr lang="en-US" b="0" i="0" baseline="0" dirty="0" smtClean="0"/>
          </a:p>
          <a:p>
            <a:r>
              <a:rPr lang="en-US" b="0" i="0" baseline="0" dirty="0" smtClean="0"/>
              <a:t>It stands to reason that we should fly at or near max gross weight.  Any reduction in weight will yield an increase in performance.  So load up with your favorite CFI and passengers - be sure to include typical weight in the baggage compartment – and establish a baseline of your personal performance.</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84819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establish personal performance expectations you need to have a baseline – think of it as your personal,</a:t>
            </a:r>
            <a:r>
              <a:rPr lang="en-US" baseline="0" dirty="0" smtClean="0"/>
              <a:t> documented, demonstration of performance.  We suggest you document your performance at least once a year with a CFI.  Try to pick a day when you can experience actual wind and weather conditions in the airplane you usually fly loaded to your typical mission weight.  Select an airfield that’s typical for the missions you fly.   If you’re planning a trip to a short, obstructed runway; try to find something similar to train on.  If you’re contemplating a trip to an unfamiliar airport try to gather information about the destination airfield from pilots who’ve flown there and share that information with your instructor.  That will help your CFI to construct realistic scenarios for you to fly.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33060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chart</a:t>
            </a:r>
            <a:r>
              <a:rPr lang="en-US" baseline="0" dirty="0" smtClean="0"/>
              <a:t> that some pilots use to document their takeoff and landing performance.  We’ll tell you where you can find this and other useful documents at the end of this program.  </a:t>
            </a:r>
          </a:p>
          <a:p>
            <a:endParaRPr lang="en-US" baseline="0" dirty="0" smtClean="0"/>
          </a:p>
          <a:p>
            <a:r>
              <a:rPr lang="en-US" baseline="0" dirty="0" smtClean="0"/>
              <a:t>Once you’ve completed the chart you’ll have a performance baseline to work with.  You can adjust your baseline as you gain experience and skill.  If you want to adjust your baseline we strongly suggest that you do it with a CFI.  That way you’ll have an objective assessment of your capabilities and a </a:t>
            </a:r>
            <a:br>
              <a:rPr lang="en-US" baseline="0" dirty="0" smtClean="0"/>
            </a:br>
            <a:r>
              <a:rPr lang="en-US" baseline="0" dirty="0" smtClean="0"/>
              <a:t>flight instructor may offer suggestions and instruction for improving your baseline performance.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28469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completed chart.  </a:t>
            </a:r>
            <a:r>
              <a:rPr lang="en-US" b="1" dirty="0" smtClean="0"/>
              <a:t>(Click)</a:t>
            </a:r>
          </a:p>
          <a:p>
            <a:endParaRPr lang="en-US" b="1" baseline="0" dirty="0" smtClean="0"/>
          </a:p>
          <a:p>
            <a:r>
              <a:rPr lang="en-US" b="0" baseline="0" dirty="0" smtClean="0"/>
              <a:t>Notice that it includes a rotation speed. </a:t>
            </a:r>
            <a:r>
              <a:rPr lang="en-US" b="1" baseline="0" dirty="0" smtClean="0"/>
              <a:t>(Click)</a:t>
            </a:r>
          </a:p>
          <a:p>
            <a:endParaRPr lang="en-US" b="1" baseline="0" dirty="0" smtClean="0"/>
          </a:p>
          <a:p>
            <a:r>
              <a:rPr lang="en-US" baseline="0" dirty="0" smtClean="0"/>
              <a:t>But it also documents a figure that’s 70% of the rotation speed.  Does anyone know what that’s about? </a:t>
            </a:r>
          </a:p>
          <a:p>
            <a:endParaRPr lang="en-US" baseline="0" dirty="0" smtClean="0"/>
          </a:p>
          <a:p>
            <a:r>
              <a:rPr lang="en-US" b="1" baseline="0" dirty="0" smtClean="0"/>
              <a:t>Presentation note:  </a:t>
            </a:r>
            <a:r>
              <a:rPr lang="en-US" b="0" i="1" baseline="0" dirty="0" smtClean="0"/>
              <a:t>Pause for audience input then:</a:t>
            </a:r>
          </a:p>
          <a:p>
            <a:endParaRPr lang="en-US" b="0" i="1" baseline="0" dirty="0" smtClean="0"/>
          </a:p>
          <a:p>
            <a:r>
              <a:rPr lang="en-US" b="0" i="0" baseline="0" dirty="0" smtClean="0"/>
              <a:t>Some of you know about the 50/70 rule that’s used to establish a go/no-go decision point for every takeoff.  It’s especially useful for short runways and here’s how it works.</a:t>
            </a:r>
          </a:p>
          <a:p>
            <a:endParaRPr lang="en-US"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251114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br>
              <a:rPr lang="en-US" sz="1800" baseline="0" dirty="0" smtClean="0"/>
            </a:br>
            <a:r>
              <a:rPr lang="en-US" sz="1800" baseline="0" dirty="0" smtClean="0"/>
              <a:t>The National FAA Safety Team (FAASTeam)</a:t>
            </a:r>
          </a:p>
        </p:txBody>
      </p:sp>
      <p:pic>
        <p:nvPicPr>
          <p:cNvPr id="14" name="Picture 13" descr="Aircraft Performance - Takeoff and Landing Distance - YouTube"/>
          <p:cNvPicPr>
            <a:picLocks noChangeAspect="1"/>
          </p:cNvPicPr>
          <p:nvPr userDrawn="1"/>
        </p:nvPicPr>
        <p:blipFill rotWithShape="1">
          <a:blip r:embed="rId5">
            <a:extLst>
              <a:ext uri="{28A0092B-C50C-407E-A947-70E740481C1C}">
                <a14:useLocalDpi xmlns:a14="http://schemas.microsoft.com/office/drawing/2010/main" val="0"/>
              </a:ext>
            </a:extLst>
          </a:blip>
          <a:srcRect l="8306" r="4950"/>
          <a:stretch/>
        </p:blipFill>
        <p:spPr>
          <a:xfrm>
            <a:off x="6956854" y="2459669"/>
            <a:ext cx="4646142" cy="301282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a:xfrm>
            <a:off x="9939866" y="6248400"/>
            <a:ext cx="1468353" cy="457200"/>
          </a:xfrm>
          <a:prstGeom prst="rect">
            <a:avLst/>
          </a:prstGeom>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7.jp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8.jpe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33.png"/><Relationship Id="rId5" Type="http://schemas.openxmlformats.org/officeDocument/2006/relationships/hyperlink" Target="http://www.mywingsinitiative.org/" TargetMode="Externa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35.png"/><Relationship Id="rId4" Type="http://schemas.openxmlformats.org/officeDocument/2006/relationships/hyperlink" Target="http://www.mywingsinitiative.org/"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7.png"/><Relationship Id="rId5" Type="http://schemas.openxmlformats.org/officeDocument/2006/relationships/hyperlink" Target="https://www.faa.gov/about/initiatives/gasafetyoutreach"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jpeg"/><Relationship Id="rId5" Type="http://schemas.openxmlformats.org/officeDocument/2006/relationships/image" Target="../media/image4.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December </a:t>
            </a:r>
          </a:p>
          <a:p>
            <a:r>
              <a:rPr lang="en-US" dirty="0" smtClean="0"/>
              <a:t>Making the Numbers</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Takeoff and departure calculations</a:t>
            </a:r>
          </a:p>
          <a:p>
            <a:r>
              <a:rPr lang="en-US" dirty="0" smtClean="0"/>
              <a:t>Rejected takeoff decision point</a:t>
            </a:r>
            <a:endParaRPr lang="en-US" dirty="0"/>
          </a:p>
          <a:p>
            <a:pPr lvl="1"/>
            <a:r>
              <a:rPr lang="en-US" dirty="0"/>
              <a:t>50/70 </a:t>
            </a:r>
            <a:r>
              <a:rPr lang="en-US" dirty="0" smtClean="0"/>
              <a:t>rule</a:t>
            </a:r>
          </a:p>
          <a:p>
            <a:pPr lvl="2"/>
            <a:r>
              <a:rPr lang="en-US" dirty="0" smtClean="0"/>
              <a:t>54 </a:t>
            </a:r>
            <a:r>
              <a:rPr lang="en-US" dirty="0" err="1" smtClean="0"/>
              <a:t>Kts</a:t>
            </a:r>
            <a:r>
              <a:rPr lang="en-US" dirty="0" smtClean="0"/>
              <a:t> or Mph rotation speed</a:t>
            </a:r>
          </a:p>
          <a:p>
            <a:pPr lvl="3"/>
            <a:r>
              <a:rPr lang="en-US" dirty="0" smtClean="0"/>
              <a:t>60 x 70% = 42</a:t>
            </a:r>
          </a:p>
          <a:p>
            <a:pPr lvl="2"/>
            <a:r>
              <a:rPr lang="en-US" dirty="0" smtClean="0"/>
              <a:t>2,200 ft. available</a:t>
            </a:r>
          </a:p>
          <a:p>
            <a:pPr lvl="3"/>
            <a:r>
              <a:rPr lang="en-US" dirty="0" smtClean="0"/>
              <a:t>2,200 x 50% = 1,100 </a:t>
            </a:r>
          </a:p>
          <a:p>
            <a:r>
              <a:rPr lang="en-US" dirty="0" smtClean="0"/>
              <a:t>Terrain and obstructions </a:t>
            </a:r>
          </a:p>
          <a:p>
            <a:r>
              <a:rPr lang="en-US" dirty="0" smtClean="0"/>
              <a:t>Forced landing opportunities</a:t>
            </a:r>
          </a:p>
          <a:p>
            <a:pPr lvl="1"/>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12991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a:t>
            </a:r>
            <a:endParaRPr lang="en-US" dirty="0"/>
          </a:p>
        </p:txBody>
      </p:sp>
      <p:pic>
        <p:nvPicPr>
          <p:cNvPr id="1026" name="88280976-F995-48E0-972F-3C7385F18528" descr="B3C55516-AE36-4C0E-9ED8-015682F233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8322" y="1472848"/>
            <a:ext cx="5159829" cy="3438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Cleared for Landing on Runway 36 | Golden Triangle Regional … | Flick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29753" y="1211591"/>
            <a:ext cx="3293268" cy="4391025"/>
          </a:xfrm>
          <a:prstGeom prst="rect">
            <a:avLst/>
          </a:prstGeom>
          <a:ln>
            <a:noFill/>
          </a:ln>
          <a:effectLst>
            <a:outerShdw blurRad="292100" dist="139700" dir="2700000" algn="tl" rotWithShape="0">
              <a:srgbClr val="333333">
                <a:alpha val="65000"/>
              </a:srgbClr>
            </a:outerShdw>
          </a:effectLst>
        </p:spPr>
      </p:pic>
      <p:sp>
        <p:nvSpPr>
          <p:cNvPr id="9" name="Right Arrow 8"/>
          <p:cNvSpPr/>
          <p:nvPr/>
        </p:nvSpPr>
        <p:spPr bwMode="auto">
          <a:xfrm>
            <a:off x="1443862" y="4082934"/>
            <a:ext cx="931025" cy="299257"/>
          </a:xfrm>
          <a:prstGeom prst="rightArrow">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rot="10800000">
            <a:off x="2575127" y="2936977"/>
            <a:ext cx="931025" cy="299257"/>
          </a:xfrm>
          <a:prstGeom prst="rightArrow">
            <a:avLst/>
          </a:prstGeom>
          <a:solidFill>
            <a:srgbClr val="C00000"/>
          </a:solid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5040923" y="2286001"/>
            <a:ext cx="921256" cy="1631216"/>
          </a:xfrm>
          <a:prstGeom prst="rect">
            <a:avLst/>
          </a:prstGeom>
          <a:noFill/>
          <a:ln w="3175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smtClean="0"/>
              <a:t>200</a:t>
            </a:r>
            <a:br>
              <a:rPr lang="en-US" sz="2000" b="1" dirty="0" smtClean="0"/>
            </a:br>
            <a:r>
              <a:rPr lang="en-US" sz="2000" b="1" u="sng" dirty="0" smtClean="0"/>
              <a:t>x  6</a:t>
            </a:r>
            <a:br>
              <a:rPr lang="en-US" sz="2000" b="1" u="sng" dirty="0" smtClean="0"/>
            </a:br>
            <a:r>
              <a:rPr lang="en-US" sz="2000" b="1" dirty="0" smtClean="0"/>
              <a:t>1,200</a:t>
            </a:r>
            <a:r>
              <a:rPr lang="en-US" sz="2000" b="1" dirty="0"/>
              <a:t/>
            </a:r>
            <a:br>
              <a:rPr lang="en-US" sz="2000" b="1" dirty="0"/>
            </a:br>
            <a:r>
              <a:rPr lang="en-US" sz="2000" b="1" u="sng" dirty="0" smtClean="0"/>
              <a:t>+   60</a:t>
            </a:r>
            <a:br>
              <a:rPr lang="en-US" sz="2000" b="1" u="sng" dirty="0" smtClean="0"/>
            </a:br>
            <a:r>
              <a:rPr lang="en-US" sz="2000" b="1" dirty="0" smtClean="0"/>
              <a:t>1,260</a:t>
            </a:r>
          </a:p>
        </p:txBody>
      </p:sp>
    </p:spTree>
    <p:custDataLst>
      <p:tags r:id="rId1"/>
    </p:custDataLst>
    <p:extLst>
      <p:ext uri="{BB962C8B-B14F-4D97-AF65-F5344CB8AC3E}">
        <p14:creationId xmlns:p14="http://schemas.microsoft.com/office/powerpoint/2010/main" val="42774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25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225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we’re at it …..</a:t>
            </a:r>
            <a:endParaRPr lang="en-US" dirty="0"/>
          </a:p>
        </p:txBody>
      </p:sp>
      <p:sp>
        <p:nvSpPr>
          <p:cNvPr id="3" name="Content Placeholder 2"/>
          <p:cNvSpPr>
            <a:spLocks noGrp="1"/>
          </p:cNvSpPr>
          <p:nvPr>
            <p:ph idx="1"/>
          </p:nvPr>
        </p:nvSpPr>
        <p:spPr>
          <a:xfrm>
            <a:off x="571500" y="1121264"/>
            <a:ext cx="10733617" cy="4391025"/>
          </a:xfrm>
        </p:spPr>
        <p:txBody>
          <a:bodyPr/>
          <a:lstStyle/>
          <a:p>
            <a:r>
              <a:rPr lang="en-US" dirty="0" smtClean="0"/>
              <a:t>Power off Approaches and Landings</a:t>
            </a:r>
          </a:p>
          <a:p>
            <a:r>
              <a:rPr lang="en-US" dirty="0" smtClean="0"/>
              <a:t>Best Glide Speed</a:t>
            </a:r>
          </a:p>
          <a:p>
            <a:pPr lvl="1"/>
            <a:r>
              <a:rPr lang="en-US" dirty="0" smtClean="0"/>
              <a:t>Speed to fly for greatest distance</a:t>
            </a:r>
          </a:p>
          <a:p>
            <a:pPr lvl="1"/>
            <a:r>
              <a:rPr lang="en-US" dirty="0" smtClean="0"/>
              <a:t>Speed to fly for greatest time</a:t>
            </a:r>
          </a:p>
          <a:p>
            <a:pPr lvl="1"/>
            <a:r>
              <a:rPr lang="en-US" dirty="0" smtClean="0"/>
              <a:t>They’re the same thing</a:t>
            </a:r>
          </a:p>
          <a:p>
            <a:pPr lvl="2"/>
            <a:r>
              <a:rPr lang="en-US" dirty="0" smtClean="0"/>
              <a:t>The longer you fly, the further you go</a:t>
            </a:r>
          </a:p>
          <a:p>
            <a:pPr lvl="1"/>
            <a:r>
              <a:rPr lang="en-US" dirty="0" smtClean="0"/>
              <a:t>It depends.</a:t>
            </a:r>
            <a:endParaRPr lang="en-US" dirty="0"/>
          </a:p>
        </p:txBody>
      </p:sp>
      <p:sp>
        <p:nvSpPr>
          <p:cNvPr id="4" name="Right Arrow 3"/>
          <p:cNvSpPr/>
          <p:nvPr/>
        </p:nvSpPr>
        <p:spPr bwMode="auto">
          <a:xfrm>
            <a:off x="209302" y="3891146"/>
            <a:ext cx="724395" cy="380012"/>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107" y="2658069"/>
            <a:ext cx="2656114" cy="2656114"/>
          </a:xfrm>
          <a:prstGeom prst="ellipse">
            <a:avLst/>
          </a:prstGeom>
          <a:ln w="190500" cap="rnd">
            <a:solidFill>
              <a:schemeClr val="tx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40402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4" name="Content Placeholder 2"/>
          <p:cNvSpPr>
            <a:spLocks noGrp="1"/>
          </p:cNvSpPr>
          <p:nvPr>
            <p:ph idx="1"/>
          </p:nvPr>
        </p:nvSpPr>
        <p:spPr>
          <a:xfrm>
            <a:off x="571500" y="1144588"/>
            <a:ext cx="10733088" cy="4391025"/>
          </a:xfrm>
        </p:spPr>
        <p:txBody>
          <a:bodyPr/>
          <a:lstStyle/>
          <a:p>
            <a:r>
              <a:rPr lang="en-US" dirty="0" smtClean="0"/>
              <a:t>Maximum range speed</a:t>
            </a:r>
          </a:p>
          <a:p>
            <a:pPr lvl="1"/>
            <a:r>
              <a:rPr lang="en-US" dirty="0" smtClean="0"/>
              <a:t>Greatest distance covered for altitude lost</a:t>
            </a:r>
          </a:p>
          <a:p>
            <a:pPr lvl="1"/>
            <a:r>
              <a:rPr lang="en-US" dirty="0" smtClean="0"/>
              <a:t>Often referred to as best glide speed</a:t>
            </a:r>
          </a:p>
          <a:p>
            <a:pPr lvl="1"/>
            <a:r>
              <a:rPr lang="en-US" dirty="0" smtClean="0"/>
              <a:t>Roughly half way between </a:t>
            </a:r>
            <a:r>
              <a:rPr lang="en-US" dirty="0" err="1" smtClean="0"/>
              <a:t>Vx</a:t>
            </a:r>
            <a:r>
              <a:rPr lang="en-US" dirty="0" smtClean="0"/>
              <a:t> &amp; </a:t>
            </a:r>
            <a:r>
              <a:rPr lang="en-US" dirty="0" err="1" smtClean="0"/>
              <a:t>Vy</a:t>
            </a:r>
            <a:endParaRPr lang="en-US" dirty="0" smtClean="0"/>
          </a:p>
          <a:p>
            <a:pPr lvl="1"/>
            <a:r>
              <a:rPr lang="en-US" dirty="0" smtClean="0"/>
              <a:t>Speed Increases with weight</a:t>
            </a:r>
          </a:p>
          <a:p>
            <a:pPr lvl="1"/>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4991826"/>
              </p:ext>
            </p:extLst>
          </p:nvPr>
        </p:nvGraphicFramePr>
        <p:xfrm>
          <a:off x="1108360" y="3641436"/>
          <a:ext cx="6553680" cy="1813432"/>
        </p:xfrm>
        <a:graphic>
          <a:graphicData uri="http://schemas.openxmlformats.org/drawingml/2006/table">
            <a:tbl>
              <a:tblPr firstRow="1" bandRow="1">
                <a:tableStyleId>{5C22544A-7EE6-4342-B048-85BDC9FD1C3A}</a:tableStyleId>
              </a:tblPr>
              <a:tblGrid>
                <a:gridCol w="1638420">
                  <a:extLst>
                    <a:ext uri="{9D8B030D-6E8A-4147-A177-3AD203B41FA5}">
                      <a16:colId xmlns:a16="http://schemas.microsoft.com/office/drawing/2014/main" val="20000"/>
                    </a:ext>
                  </a:extLst>
                </a:gridCol>
                <a:gridCol w="1638420">
                  <a:extLst>
                    <a:ext uri="{9D8B030D-6E8A-4147-A177-3AD203B41FA5}">
                      <a16:colId xmlns:a16="http://schemas.microsoft.com/office/drawing/2014/main" val="20001"/>
                    </a:ext>
                  </a:extLst>
                </a:gridCol>
                <a:gridCol w="1638420">
                  <a:extLst>
                    <a:ext uri="{9D8B030D-6E8A-4147-A177-3AD203B41FA5}">
                      <a16:colId xmlns:a16="http://schemas.microsoft.com/office/drawing/2014/main" val="20002"/>
                    </a:ext>
                  </a:extLst>
                </a:gridCol>
                <a:gridCol w="1638420">
                  <a:extLst>
                    <a:ext uri="{9D8B030D-6E8A-4147-A177-3AD203B41FA5}">
                      <a16:colId xmlns:a16="http://schemas.microsoft.com/office/drawing/2014/main" val="20003"/>
                    </a:ext>
                  </a:extLst>
                </a:gridCol>
              </a:tblGrid>
              <a:tr h="453358">
                <a:tc>
                  <a:txBody>
                    <a:bodyPr/>
                    <a:lstStyle/>
                    <a:p>
                      <a:pPr algn="ctr"/>
                      <a:r>
                        <a:rPr lang="en-US" dirty="0" smtClean="0">
                          <a:solidFill>
                            <a:srgbClr val="C00000"/>
                          </a:solidFill>
                        </a:rPr>
                        <a:t>Aircraft</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Vx</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C00000"/>
                          </a:solidFill>
                        </a:rPr>
                        <a:t>Best Glide</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Vy</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3358">
                <a:tc>
                  <a:txBody>
                    <a:bodyPr/>
                    <a:lstStyle/>
                    <a:p>
                      <a:pPr algn="ctr"/>
                      <a:r>
                        <a:rPr lang="en-US" dirty="0" smtClean="0"/>
                        <a:t>C172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3358">
                <a:tc>
                  <a:txBody>
                    <a:bodyPr/>
                    <a:lstStyle/>
                    <a:p>
                      <a:pPr algn="ctr"/>
                      <a:r>
                        <a:rPr lang="en-US" dirty="0" smtClean="0"/>
                        <a:t>AA5A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3358">
                <a:tc>
                  <a:txBody>
                    <a:bodyPr/>
                    <a:lstStyle/>
                    <a:p>
                      <a:pPr algn="ctr"/>
                      <a:r>
                        <a:rPr lang="en-US" dirty="0" smtClean="0"/>
                        <a:t>PA</a:t>
                      </a:r>
                      <a:r>
                        <a:rPr lang="en-US" baseline="0" dirty="0" smtClean="0"/>
                        <a:t> 28 161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187351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t>
            </a:r>
            <a:endParaRPr lang="en-US" dirty="0"/>
          </a:p>
        </p:txBody>
      </p:sp>
      <p:sp>
        <p:nvSpPr>
          <p:cNvPr id="3" name="Content Placeholder 2"/>
          <p:cNvSpPr>
            <a:spLocks noGrp="1"/>
          </p:cNvSpPr>
          <p:nvPr>
            <p:ph idx="1"/>
          </p:nvPr>
        </p:nvSpPr>
        <p:spPr/>
        <p:txBody>
          <a:bodyPr/>
          <a:lstStyle/>
          <a:p>
            <a:r>
              <a:rPr lang="en-US" dirty="0" smtClean="0"/>
              <a:t>Minimum sink speed</a:t>
            </a:r>
          </a:p>
          <a:p>
            <a:pPr lvl="1"/>
            <a:r>
              <a:rPr lang="en-US" dirty="0" smtClean="0"/>
              <a:t>Lowest rate of descent</a:t>
            </a:r>
          </a:p>
          <a:p>
            <a:pPr lvl="1"/>
            <a:r>
              <a:rPr lang="en-US" dirty="0" smtClean="0"/>
              <a:t>Slightly slower than maximum range speed</a:t>
            </a:r>
          </a:p>
          <a:p>
            <a:pPr lvl="1"/>
            <a:r>
              <a:rPr lang="en-US" dirty="0" smtClean="0"/>
              <a:t>Rarely cited in POH</a:t>
            </a:r>
            <a:endParaRPr lang="en-US" dirty="0"/>
          </a:p>
        </p:txBody>
      </p:sp>
      <p:pic>
        <p:nvPicPr>
          <p:cNvPr id="4" name="Picture 2" descr="http://media.chiefaircraft.com/media/catalog/product/cache/1/image/265x/9df78eab33525d08d6e5fb8d27136e95/u/m/uma_8-31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168" y="2957689"/>
            <a:ext cx="25241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2567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my airplane?</a:t>
            </a:r>
            <a:endParaRPr lang="en-US" dirty="0"/>
          </a:p>
        </p:txBody>
      </p:sp>
      <p:sp>
        <p:nvSpPr>
          <p:cNvPr id="3" name="Content Placeholder 2"/>
          <p:cNvSpPr>
            <a:spLocks noGrp="1"/>
          </p:cNvSpPr>
          <p:nvPr>
            <p:ph idx="1"/>
          </p:nvPr>
        </p:nvSpPr>
        <p:spPr>
          <a:xfrm>
            <a:off x="571500" y="1225738"/>
            <a:ext cx="10733617" cy="4391025"/>
          </a:xfrm>
        </p:spPr>
        <p:txBody>
          <a:bodyPr/>
          <a:lstStyle/>
          <a:p>
            <a:r>
              <a:rPr lang="en-US" dirty="0" smtClean="0"/>
              <a:t>Experiment with your CFI</a:t>
            </a:r>
          </a:p>
          <a:p>
            <a:pPr lvl="1"/>
            <a:r>
              <a:rPr lang="en-US" dirty="0" smtClean="0"/>
              <a:t>Best glide speed and attitude - note sink rate.</a:t>
            </a:r>
          </a:p>
          <a:p>
            <a:pPr lvl="1"/>
            <a:r>
              <a:rPr lang="en-US" dirty="0" smtClean="0"/>
              <a:t>Minimum sink speed and attitude – note sink rate</a:t>
            </a:r>
            <a:endParaRPr lang="en-US" dirty="0"/>
          </a:p>
        </p:txBody>
      </p:sp>
      <p:pic>
        <p:nvPicPr>
          <p:cNvPr id="4" name="Picture 3"/>
          <p:cNvPicPr>
            <a:picLocks noChangeAspect="1"/>
          </p:cNvPicPr>
          <p:nvPr/>
        </p:nvPicPr>
        <p:blipFill>
          <a:blip r:embed="rId4"/>
          <a:stretch>
            <a:fillRect/>
          </a:stretch>
        </p:blipFill>
        <p:spPr>
          <a:xfrm>
            <a:off x="7484410" y="2832567"/>
            <a:ext cx="4383741" cy="2922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02368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landing tips &amp; tricks</a:t>
            </a:r>
            <a:endParaRPr lang="en-US" dirty="0"/>
          </a:p>
        </p:txBody>
      </p:sp>
      <p:sp>
        <p:nvSpPr>
          <p:cNvPr id="4" name="Content Placeholder 2"/>
          <p:cNvSpPr>
            <a:spLocks noGrp="1"/>
          </p:cNvSpPr>
          <p:nvPr>
            <p:ph idx="1"/>
          </p:nvPr>
        </p:nvSpPr>
        <p:spPr>
          <a:xfrm>
            <a:off x="571500" y="954088"/>
            <a:ext cx="10733088" cy="4391025"/>
          </a:xfrm>
        </p:spPr>
        <p:txBody>
          <a:bodyPr/>
          <a:lstStyle/>
          <a:p>
            <a:r>
              <a:rPr lang="en-US" dirty="0"/>
              <a:t>Know how far you can glide</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277" y="1563688"/>
            <a:ext cx="3723578" cy="2364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044" y="2447095"/>
            <a:ext cx="39338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42834" y="4307254"/>
            <a:ext cx="3797643" cy="461665"/>
          </a:xfrm>
          <a:prstGeom prst="rect">
            <a:avLst/>
          </a:prstGeom>
        </p:spPr>
        <p:txBody>
          <a:bodyPr wrap="none">
            <a:spAutoFit/>
          </a:bodyPr>
          <a:lstStyle/>
          <a:p>
            <a:pPr>
              <a:buNone/>
            </a:pPr>
            <a:r>
              <a:rPr lang="en-US" b="1" dirty="0" smtClean="0">
                <a:solidFill>
                  <a:srgbClr val="C00000"/>
                </a:solidFill>
              </a:rPr>
              <a:t>1.5 NM per 1,000 Ft. AGL</a:t>
            </a:r>
            <a:endParaRPr lang="en-US" b="1" dirty="0">
              <a:solidFill>
                <a:srgbClr val="C00000"/>
              </a:solidFill>
            </a:endParaRPr>
          </a:p>
        </p:txBody>
      </p:sp>
    </p:spTree>
    <p:custDataLst>
      <p:tags r:id="rId1"/>
    </p:custDataLst>
    <p:extLst>
      <p:ext uri="{BB962C8B-B14F-4D97-AF65-F5344CB8AC3E}">
        <p14:creationId xmlns:p14="http://schemas.microsoft.com/office/powerpoint/2010/main" val="4284674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landing tips &amp; tricks</a:t>
            </a:r>
            <a:endParaRPr lang="en-US" dirty="0"/>
          </a:p>
        </p:txBody>
      </p:sp>
      <p:sp>
        <p:nvSpPr>
          <p:cNvPr id="3" name="Content Placeholder 2"/>
          <p:cNvSpPr>
            <a:spLocks noGrp="1"/>
          </p:cNvSpPr>
          <p:nvPr>
            <p:ph idx="1"/>
          </p:nvPr>
        </p:nvSpPr>
        <p:spPr>
          <a:xfrm>
            <a:off x="673848" y="1185397"/>
            <a:ext cx="10733617" cy="4391025"/>
          </a:xfrm>
        </p:spPr>
        <p:txBody>
          <a:bodyPr/>
          <a:lstStyle/>
          <a:p>
            <a:r>
              <a:rPr lang="en-US" dirty="0" smtClean="0"/>
              <a:t>Frequent practice</a:t>
            </a:r>
          </a:p>
          <a:p>
            <a:pPr lvl="1"/>
            <a:r>
              <a:rPr lang="en-US" dirty="0" smtClean="0"/>
              <a:t>At typical mission weights</a:t>
            </a:r>
          </a:p>
          <a:p>
            <a:r>
              <a:rPr lang="en-US" dirty="0" smtClean="0"/>
              <a:t>Flaps up approach to between 1</a:t>
            </a:r>
            <a:r>
              <a:rPr lang="en-US" baseline="30000" dirty="0" smtClean="0"/>
              <a:t>st</a:t>
            </a:r>
            <a:r>
              <a:rPr lang="en-US" dirty="0" smtClean="0"/>
              <a:t> and 2</a:t>
            </a:r>
            <a:r>
              <a:rPr lang="en-US" baseline="30000" dirty="0" smtClean="0"/>
              <a:t>nd</a:t>
            </a:r>
            <a:r>
              <a:rPr lang="en-US" dirty="0" smtClean="0"/>
              <a:t> third of runway of landing area.</a:t>
            </a:r>
            <a:endParaRPr lang="en-US" dirty="0"/>
          </a:p>
        </p:txBody>
      </p:sp>
      <p:pic>
        <p:nvPicPr>
          <p:cNvPr id="4"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967" t="12670" r="30806" b="31198"/>
          <a:stretch/>
        </p:blipFill>
        <p:spPr bwMode="auto">
          <a:xfrm>
            <a:off x="8387823" y="2985247"/>
            <a:ext cx="2893848" cy="2333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9110387" y="4152130"/>
            <a:ext cx="375951" cy="190006"/>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7887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Return to airport decision criteria</a:t>
            </a:r>
          </a:p>
          <a:p>
            <a:pPr lvl="1"/>
            <a:r>
              <a:rPr lang="en-US" dirty="0" smtClean="0"/>
              <a:t>Loss of control accidents are usually fatal</a:t>
            </a:r>
          </a:p>
          <a:p>
            <a:pPr lvl="1"/>
            <a:r>
              <a:rPr lang="en-US" dirty="0" smtClean="0"/>
              <a:t>Go/No-go – what’s your number?</a:t>
            </a:r>
          </a:p>
          <a:p>
            <a:pPr lvl="1"/>
            <a:r>
              <a:rPr lang="en-US" dirty="0" smtClean="0"/>
              <a:t>Determine with a CFI</a:t>
            </a:r>
          </a:p>
          <a:p>
            <a:pPr lvl="2"/>
            <a:r>
              <a:rPr lang="en-US" dirty="0" smtClean="0"/>
              <a:t>In each airplane you fly</a:t>
            </a:r>
          </a:p>
          <a:p>
            <a:pPr lvl="2"/>
            <a:r>
              <a:rPr lang="en-US" dirty="0" smtClean="0"/>
              <a:t>At operational weight at altitude</a:t>
            </a:r>
          </a:p>
          <a:p>
            <a:pPr lvl="2"/>
            <a:r>
              <a:rPr lang="en-US" dirty="0" smtClean="0"/>
              <a:t>Consider Startle Response</a:t>
            </a:r>
          </a:p>
          <a:p>
            <a:pPr lvl="3"/>
            <a:r>
              <a:rPr lang="en-US" dirty="0" smtClean="0"/>
              <a:t>3-second delay</a:t>
            </a:r>
            <a:endParaRPr lang="en-US" dirty="0"/>
          </a:p>
          <a:p>
            <a:pPr lvl="1"/>
            <a:r>
              <a:rPr lang="en-US" dirty="0" smtClean="0"/>
              <a:t>Brief return to airport criteria for each</a:t>
            </a:r>
            <a:br>
              <a:rPr lang="en-US" dirty="0" smtClean="0"/>
            </a:br>
            <a:r>
              <a:rPr lang="en-US" dirty="0" smtClean="0"/>
              <a:t>takeoff</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568" y="2347783"/>
            <a:ext cx="4736886" cy="31579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0697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Takeoff and climb</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Aircraft configuration</a:t>
            </a:r>
          </a:p>
          <a:p>
            <a:pPr lvl="1"/>
            <a:r>
              <a:rPr lang="en-US" dirty="0" smtClean="0"/>
              <a:t>Per POH for takeoff type</a:t>
            </a:r>
          </a:p>
          <a:p>
            <a:r>
              <a:rPr lang="en-US" dirty="0" smtClean="0"/>
              <a:t>Power setting</a:t>
            </a:r>
          </a:p>
          <a:p>
            <a:pPr lvl="1"/>
            <a:r>
              <a:rPr lang="en-US" dirty="0" smtClean="0"/>
              <a:t>Takeoff, climb, cruise climb</a:t>
            </a:r>
          </a:p>
          <a:p>
            <a:pPr lvl="1"/>
            <a:r>
              <a:rPr lang="en-US" dirty="0" smtClean="0"/>
              <a:t>Power </a:t>
            </a:r>
            <a:r>
              <a:rPr lang="en-US" dirty="0" smtClean="0"/>
              <a:t>setting &amp; fuel consumption</a:t>
            </a:r>
          </a:p>
          <a:p>
            <a:pPr lvl="1"/>
            <a:r>
              <a:rPr lang="en-US" dirty="0" smtClean="0"/>
              <a:t>Altitude, wind, &amp; ground speed</a:t>
            </a:r>
          </a:p>
          <a:p>
            <a:pPr lvl="1"/>
            <a:r>
              <a:rPr lang="en-US" dirty="0" smtClean="0"/>
              <a:t>En route fuel </a:t>
            </a:r>
            <a:r>
              <a:rPr lang="en-US" dirty="0" smtClean="0"/>
              <a:t>availability</a:t>
            </a:r>
          </a:p>
          <a:p>
            <a:r>
              <a:rPr lang="en-US" dirty="0" smtClean="0"/>
              <a:t>Lean per POH</a:t>
            </a:r>
            <a:endParaRPr lang="en-US" dirty="0" smtClean="0"/>
          </a:p>
          <a:p>
            <a:pPr lvl="1"/>
            <a:endParaRPr lang="en-US" dirty="0"/>
          </a:p>
        </p:txBody>
      </p:sp>
      <p:pic>
        <p:nvPicPr>
          <p:cNvPr id="8" name="Picture 7" descr="Flying Further Than Any Other Aircraft in History - ppt ..."/>
          <p:cNvPicPr>
            <a:picLocks noChangeAspect="1"/>
          </p:cNvPicPr>
          <p:nvPr/>
        </p:nvPicPr>
        <p:blipFill rotWithShape="1">
          <a:blip r:embed="rId4">
            <a:extLst>
              <a:ext uri="{28A0092B-C50C-407E-A947-70E740481C1C}">
                <a14:useLocalDpi xmlns:a14="http://schemas.microsoft.com/office/drawing/2010/main" val="0"/>
              </a:ext>
            </a:extLst>
          </a:blip>
          <a:srcRect r="53178"/>
          <a:stretch/>
        </p:blipFill>
        <p:spPr>
          <a:xfrm rot="532231">
            <a:off x="8427308" y="1002271"/>
            <a:ext cx="2711196" cy="4342842"/>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bwMode="auto">
          <a:xfrm rot="535354">
            <a:off x="9425820" y="1654765"/>
            <a:ext cx="520365" cy="156342"/>
          </a:xfrm>
          <a:prstGeom prst="rect">
            <a:avLst/>
          </a:prstGeom>
          <a:noFill/>
          <a:ln w="2857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2260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Fuel consumption</a:t>
            </a:r>
          </a:p>
          <a:p>
            <a:pPr lvl="1"/>
            <a:r>
              <a:rPr lang="en-US" dirty="0" smtClean="0"/>
              <a:t>Power setting &amp; fuel consumption</a:t>
            </a:r>
          </a:p>
          <a:p>
            <a:pPr lvl="1"/>
            <a:r>
              <a:rPr lang="en-US" dirty="0" smtClean="0"/>
              <a:t>Altitude, wind, &amp; ground speed</a:t>
            </a:r>
          </a:p>
          <a:p>
            <a:pPr lvl="1"/>
            <a:r>
              <a:rPr lang="en-US" dirty="0" err="1" smtClean="0"/>
              <a:t>En</a:t>
            </a:r>
            <a:r>
              <a:rPr lang="en-US" dirty="0" smtClean="0"/>
              <a:t> route fuel availability</a:t>
            </a:r>
          </a:p>
          <a:p>
            <a:pPr lvl="1"/>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5304" t="32616" r="32561" b="21800"/>
          <a:stretch/>
        </p:blipFill>
        <p:spPr>
          <a:xfrm>
            <a:off x="435104" y="3174449"/>
            <a:ext cx="4196953" cy="2446309"/>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0913" y="515759"/>
            <a:ext cx="3512251" cy="2633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5286202" y="3174448"/>
            <a:ext cx="2446309" cy="2446309"/>
          </a:xfrm>
          <a:prstGeom prst="rect">
            <a:avLst/>
          </a:prstGeom>
        </p:spPr>
      </p:pic>
    </p:spTree>
    <p:custDataLst>
      <p:tags r:id="rId1"/>
    </p:custDataLst>
    <p:extLst>
      <p:ext uri="{BB962C8B-B14F-4D97-AF65-F5344CB8AC3E}">
        <p14:creationId xmlns:p14="http://schemas.microsoft.com/office/powerpoint/2010/main" val="267280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674602" y="1174494"/>
            <a:ext cx="10733617" cy="4391025"/>
          </a:xfrm>
        </p:spPr>
        <p:txBody>
          <a:bodyPr/>
          <a:lstStyle/>
          <a:p>
            <a:r>
              <a:rPr lang="en-US" dirty="0" smtClean="0"/>
              <a:t>Be aware of </a:t>
            </a:r>
            <a:r>
              <a:rPr lang="en-US" dirty="0" err="1" smtClean="0"/>
              <a:t>en</a:t>
            </a:r>
            <a:r>
              <a:rPr lang="en-US" dirty="0" smtClean="0"/>
              <a:t> route fuel state</a:t>
            </a:r>
          </a:p>
          <a:p>
            <a:pPr lvl="1"/>
            <a:r>
              <a:rPr lang="en-US" dirty="0" smtClean="0"/>
              <a:t>Confirm “time in your tanks” hourly</a:t>
            </a:r>
          </a:p>
          <a:p>
            <a:r>
              <a:rPr lang="en-US" dirty="0"/>
              <a:t>Don’t wait </a:t>
            </a:r>
            <a:r>
              <a:rPr lang="en-US" dirty="0" smtClean="0"/>
              <a:t>to </a:t>
            </a:r>
            <a:r>
              <a:rPr lang="en-US" dirty="0"/>
              <a:t>land &amp; refuel</a:t>
            </a:r>
          </a:p>
          <a:p>
            <a:pPr lvl="1"/>
            <a:r>
              <a:rPr lang="en-US" dirty="0"/>
              <a:t>Too easy to press </a:t>
            </a:r>
            <a:r>
              <a:rPr lang="en-US" dirty="0" smtClean="0"/>
              <a:t>on</a:t>
            </a:r>
          </a:p>
          <a:p>
            <a:r>
              <a:rPr lang="en-US" dirty="0" smtClean="0"/>
              <a:t>Don’t land with less than one hour of fuel</a:t>
            </a:r>
          </a:p>
          <a:p>
            <a:pPr lvl="1"/>
            <a:r>
              <a:rPr lang="en-US" dirty="0" smtClean="0"/>
              <a:t>You’ll always have VFR reserves</a:t>
            </a:r>
          </a:p>
          <a:p>
            <a:pPr lvl="1"/>
            <a:endParaRPr lang="en-US" dirty="0" smtClean="0"/>
          </a:p>
          <a:p>
            <a:pPr lvl="1"/>
            <a:endParaRPr lang="en-US" dirty="0"/>
          </a:p>
        </p:txBody>
      </p:sp>
      <p:grpSp>
        <p:nvGrpSpPr>
          <p:cNvPr id="5" name="Group 4"/>
          <p:cNvGrpSpPr>
            <a:grpSpLocks/>
          </p:cNvGrpSpPr>
          <p:nvPr/>
        </p:nvGrpSpPr>
        <p:grpSpPr bwMode="auto">
          <a:xfrm>
            <a:off x="9502346" y="344488"/>
            <a:ext cx="1802771" cy="2627870"/>
            <a:chOff x="5953124" y="3590354"/>
            <a:chExt cx="2101850" cy="3152775"/>
          </a:xfrm>
        </p:grpSpPr>
        <p:pic>
          <p:nvPicPr>
            <p:cNvPr id="6" name="Picture 13" descr="C:\Users\awp204js\AppData\Local\Microsoft\Windows\Temporary Internet Files\Content.IE5\1WPW159W\MC9004420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C:\Users\awp204js\Documents\FAASTeam\Projects\2013 Projects\National Projects\SSD\Research Material\284px-Gold_seal_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5304" t="32616" r="32561" b="21800"/>
          <a:stretch/>
        </p:blipFill>
        <p:spPr>
          <a:xfrm>
            <a:off x="8940889" y="3793524"/>
            <a:ext cx="2753259" cy="160481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6219825" y="3738286"/>
            <a:ext cx="1827233" cy="1827233"/>
          </a:xfrm>
          <a:prstGeom prst="rect">
            <a:avLst/>
          </a:prstGeom>
        </p:spPr>
      </p:pic>
    </p:spTree>
    <p:custDataLst>
      <p:tags r:id="rId1"/>
    </p:custDataLst>
    <p:extLst>
      <p:ext uri="{BB962C8B-B14F-4D97-AF65-F5344CB8AC3E}">
        <p14:creationId xmlns:p14="http://schemas.microsoft.com/office/powerpoint/2010/main" val="699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571500" y="954088"/>
            <a:ext cx="10733617" cy="4391025"/>
          </a:xfrm>
        </p:spPr>
        <p:txBody>
          <a:bodyPr/>
          <a:lstStyle/>
          <a:p>
            <a:r>
              <a:rPr lang="en-US" dirty="0" smtClean="0"/>
              <a:t>Brief each takeoff, approach, and landing</a:t>
            </a:r>
          </a:p>
          <a:p>
            <a:pPr lvl="1"/>
            <a:r>
              <a:rPr lang="en-US" dirty="0" smtClean="0"/>
              <a:t>Runway and available distance for takeoff or landing</a:t>
            </a:r>
          </a:p>
          <a:p>
            <a:pPr lvl="1"/>
            <a:r>
              <a:rPr lang="en-US" dirty="0" smtClean="0"/>
              <a:t>Aircraft configuration and target airspeeds</a:t>
            </a:r>
          </a:p>
          <a:p>
            <a:pPr lvl="1"/>
            <a:r>
              <a:rPr lang="en-US" dirty="0" smtClean="0"/>
              <a:t>Rejected takeoff or landing decision point</a:t>
            </a:r>
          </a:p>
          <a:p>
            <a:pPr lvl="1"/>
            <a:r>
              <a:rPr lang="en-US" dirty="0" smtClean="0"/>
              <a:t>Departure/approach path</a:t>
            </a:r>
          </a:p>
          <a:p>
            <a:pPr lvl="1"/>
            <a:r>
              <a:rPr lang="en-US" dirty="0" smtClean="0"/>
              <a:t>Return to airport altitude</a:t>
            </a:r>
          </a:p>
          <a:p>
            <a:pPr lvl="1"/>
            <a:r>
              <a:rPr lang="en-US" dirty="0" smtClean="0"/>
              <a:t>Forced landing opportunities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530" y="2864996"/>
            <a:ext cx="3675621" cy="2755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a:grpSpLocks/>
          </p:cNvGrpSpPr>
          <p:nvPr/>
        </p:nvGrpSpPr>
        <p:grpSpPr bwMode="auto">
          <a:xfrm>
            <a:off x="9502346" y="344488"/>
            <a:ext cx="1802771" cy="2627870"/>
            <a:chOff x="5953124" y="3590354"/>
            <a:chExt cx="2101850" cy="3152775"/>
          </a:xfrm>
        </p:grpSpPr>
        <p:pic>
          <p:nvPicPr>
            <p:cNvPr id="8" name="Picture 13" descr="C:\Users\awp204js\AppData\Local\Microsoft\Windows\Temporary Internet Files\Content.IE5\1WPW159W\MC90044204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4" y="3590354"/>
              <a:ext cx="21018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Users\awp204js\Documents\FAASTeam\Projects\2013 Projects\National Projects\SSD\Research Material\284px-Gold_seal_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871" y="4003394"/>
              <a:ext cx="1380358" cy="138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0"/>
            <p:cNvSpPr txBox="1">
              <a:spLocks noChangeArrowheads="1"/>
            </p:cNvSpPr>
            <p:nvPr/>
          </p:nvSpPr>
          <p:spPr bwMode="auto">
            <a:xfrm>
              <a:off x="6481336" y="4263106"/>
              <a:ext cx="1045427" cy="91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uNone/>
              </a:pPr>
              <a:r>
                <a:rPr lang="en-US" b="1" dirty="0">
                  <a:solidFill>
                    <a:srgbClr val="0070C0"/>
                  </a:solidFill>
                  <a:cs typeface="Arial" charset="0"/>
                </a:rPr>
                <a:t>Gold </a:t>
              </a:r>
              <a:r>
                <a:rPr lang="en-US" b="1" dirty="0" smtClean="0">
                  <a:solidFill>
                    <a:srgbClr val="0070C0"/>
                  </a:solidFill>
                  <a:cs typeface="Arial" charset="0"/>
                </a:rPr>
                <a:t>Seal</a:t>
              </a:r>
              <a:endParaRPr lang="en-US" b="1" dirty="0">
                <a:solidFill>
                  <a:srgbClr val="0070C0"/>
                </a:solidFill>
                <a:cs typeface="Arial" charset="0"/>
              </a:endParaRPr>
            </a:p>
          </p:txBody>
        </p:sp>
      </p:grpSp>
    </p:spTree>
    <p:custDataLst>
      <p:tags r:id="rId1"/>
    </p:custDataLst>
    <p:extLst>
      <p:ext uri="{BB962C8B-B14F-4D97-AF65-F5344CB8AC3E}">
        <p14:creationId xmlns:p14="http://schemas.microsoft.com/office/powerpoint/2010/main" val="91495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016" y="1971868"/>
            <a:ext cx="5629532" cy="37530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srcRect l="26686" t="14187"/>
          <a:stretch/>
        </p:blipFill>
        <p:spPr>
          <a:xfrm>
            <a:off x="208014" y="1072952"/>
            <a:ext cx="6712739" cy="4542216"/>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BF529C90-FEC7-4902-AAB9-CDC1C45F4D99}"/>
              </a:ext>
            </a:extLst>
          </p:cNvPr>
          <p:cNvSpPr>
            <a:spLocks noGrp="1"/>
          </p:cNvSpPr>
          <p:nvPr>
            <p:ph type="title"/>
          </p:nvPr>
        </p:nvSpPr>
        <p:spPr>
          <a:xfrm>
            <a:off x="500343" y="537630"/>
            <a:ext cx="8472488" cy="457200"/>
          </a:xfrm>
        </p:spPr>
        <p:txBody>
          <a:bodyPr/>
          <a:lstStyle/>
          <a:p>
            <a:pPr algn="ctr"/>
            <a:r>
              <a:rPr lang="en-US" dirty="0"/>
              <a:t/>
            </a:r>
            <a:br>
              <a:rPr lang="en-US" dirty="0"/>
            </a:br>
            <a:endParaRPr lang="en-US" dirty="0"/>
          </a:p>
        </p:txBody>
      </p:sp>
      <p:sp>
        <p:nvSpPr>
          <p:cNvPr id="12" name="TextBox 11">
            <a:extLst>
              <a:ext uri="{FF2B5EF4-FFF2-40B4-BE49-F238E27FC236}">
                <a16:creationId xmlns:a16="http://schemas.microsoft.com/office/drawing/2014/main" id="{078D7296-3643-4A08-AECD-0705FF8A5272}"/>
              </a:ext>
            </a:extLst>
          </p:cNvPr>
          <p:cNvSpPr txBox="1"/>
          <p:nvPr/>
        </p:nvSpPr>
        <p:spPr bwMode="auto">
          <a:xfrm>
            <a:off x="345643" y="285717"/>
            <a:ext cx="9176336"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None/>
            </a:pPr>
            <a:r>
              <a:rPr lang="en-US" sz="3000" b="1" i="1" dirty="0" smtClean="0">
                <a:ln w="11430"/>
                <a:solidFill>
                  <a:schemeClr val="accent2">
                    <a:lumMod val="50000"/>
                  </a:schemeClr>
                </a:solidFill>
                <a:effectLst>
                  <a:outerShdw blurRad="50800" dist="39000" dir="5460000" algn="tl">
                    <a:srgbClr val="000000">
                      <a:alpha val="38000"/>
                    </a:srgbClr>
                  </a:outerShdw>
                </a:effectLst>
                <a:hlinkClick r:id="rId5"/>
              </a:rPr>
              <a:t>http://www.mywingsinitiative.org/</a:t>
            </a:r>
            <a:r>
              <a:rPr lang="en-US" sz="3000" b="1" i="1" dirty="0" smtClean="0">
                <a:ln w="11430"/>
                <a:solidFill>
                  <a:schemeClr val="accent2">
                    <a:lumMod val="50000"/>
                  </a:schemeClr>
                </a:solidFill>
                <a:effectLst>
                  <a:outerShdw blurRad="50800" dist="39000" dir="5460000" algn="tl">
                    <a:srgbClr val="000000">
                      <a:alpha val="38000"/>
                    </a:srgbClr>
                  </a:outerShdw>
                </a:effectLst>
              </a:rPr>
              <a:t> </a:t>
            </a:r>
            <a:endParaRPr lang="en-US" sz="3000" b="1" i="1" dirty="0">
              <a:ln w="11430"/>
              <a:solidFill>
                <a:schemeClr val="accent2">
                  <a:lumMod val="50000"/>
                </a:schemeClr>
              </a:solidFill>
              <a:effectLst>
                <a:outerShdw blurRad="50800" dist="39000" dir="5460000" algn="tl">
                  <a:srgbClr val="000000">
                    <a:alpha val="38000"/>
                  </a:srgbClr>
                </a:outerShdw>
              </a:effectLst>
            </a:endParaRPr>
          </a:p>
          <a:p>
            <a:pPr>
              <a:buFontTx/>
              <a:buNone/>
            </a:pPr>
            <a:endParaRPr lang="en-US" sz="900" b="1" dirty="0">
              <a:solidFill>
                <a:srgbClr val="C0C0C0"/>
              </a:solidFill>
            </a:endParaRPr>
          </a:p>
        </p:txBody>
      </p:sp>
      <p:pic>
        <p:nvPicPr>
          <p:cNvPr id="4" name="Picture 3"/>
          <p:cNvPicPr>
            <a:picLocks noChangeAspect="1"/>
          </p:cNvPicPr>
          <p:nvPr/>
        </p:nvPicPr>
        <p:blipFill>
          <a:blip r:embed="rId6"/>
          <a:stretch>
            <a:fillRect/>
          </a:stretch>
        </p:blipFill>
        <p:spPr>
          <a:xfrm>
            <a:off x="8335951" y="1299377"/>
            <a:ext cx="2372056" cy="24006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a:off x="8335951" y="4193907"/>
            <a:ext cx="2855100" cy="14212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93641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4AAE-2B86-4B24-B83E-5F2D84DB3459}"/>
              </a:ext>
            </a:extLst>
          </p:cNvPr>
          <p:cNvSpPr>
            <a:spLocks noGrp="1"/>
          </p:cNvSpPr>
          <p:nvPr>
            <p:ph type="title"/>
          </p:nvPr>
        </p:nvSpPr>
        <p:spPr>
          <a:xfrm>
            <a:off x="844247" y="512817"/>
            <a:ext cx="9017127" cy="457200"/>
          </a:xfrm>
        </p:spPr>
        <p:txBody>
          <a:bodyPr/>
          <a:lstStyle/>
          <a:p>
            <a:r>
              <a:rPr lang="en-US" sz="2700" dirty="0"/>
              <a:t/>
            </a:r>
            <a:br>
              <a:rPr lang="en-US" sz="2700" dirty="0"/>
            </a:br>
            <a:r>
              <a:rPr lang="en-US" dirty="0"/>
              <a:t>How To Win – It’s Easy</a:t>
            </a:r>
            <a:br>
              <a:rPr lang="en-US" dirty="0"/>
            </a:br>
            <a:endParaRPr lang="en-US" dirty="0"/>
          </a:p>
        </p:txBody>
      </p:sp>
      <p:sp>
        <p:nvSpPr>
          <p:cNvPr id="3" name="Content Placeholder 2">
            <a:extLst>
              <a:ext uri="{FF2B5EF4-FFF2-40B4-BE49-F238E27FC236}">
                <a16:creationId xmlns:a16="http://schemas.microsoft.com/office/drawing/2014/main" id="{808AC1EA-EB81-4686-B68B-7B4DB124E53F}"/>
              </a:ext>
            </a:extLst>
          </p:cNvPr>
          <p:cNvSpPr>
            <a:spLocks noGrp="1"/>
          </p:cNvSpPr>
          <p:nvPr>
            <p:ph idx="1"/>
          </p:nvPr>
        </p:nvSpPr>
        <p:spPr>
          <a:xfrm>
            <a:off x="844247" y="1186339"/>
            <a:ext cx="8050213" cy="3293269"/>
          </a:xfrm>
        </p:spPr>
        <p:txBody>
          <a:bodyPr/>
          <a:lstStyle/>
          <a:p>
            <a:pPr>
              <a:spcBef>
                <a:spcPts val="450"/>
              </a:spcBef>
              <a:buFont typeface="Arial" panose="020B0604020202020204" pitchFamily="34" charset="0"/>
              <a:buChar char="•"/>
            </a:pPr>
            <a:r>
              <a:rPr lang="en-US" dirty="0" smtClean="0">
                <a:solidFill>
                  <a:schemeClr val="accent2">
                    <a:lumMod val="50000"/>
                  </a:schemeClr>
                </a:solidFill>
              </a:rPr>
              <a:t>Whenever you complete a </a:t>
            </a:r>
            <a:r>
              <a:rPr lang="en-US" i="1" dirty="0" smtClean="0">
                <a:solidFill>
                  <a:schemeClr val="accent2">
                    <a:lumMod val="50000"/>
                  </a:schemeClr>
                </a:solidFill>
              </a:rPr>
              <a:t>WINGS</a:t>
            </a:r>
            <a:r>
              <a:rPr lang="en-US" dirty="0" smtClean="0">
                <a:solidFill>
                  <a:schemeClr val="accent2">
                    <a:lumMod val="50000"/>
                  </a:schemeClr>
                </a:solidFill>
              </a:rPr>
              <a:t> phase, select </a:t>
            </a:r>
            <a:r>
              <a:rPr lang="en-US" i="1" dirty="0">
                <a:solidFill>
                  <a:schemeClr val="accent2">
                    <a:lumMod val="50000"/>
                  </a:schemeClr>
                </a:solidFill>
              </a:rPr>
              <a:t>WINGS</a:t>
            </a:r>
            <a:r>
              <a:rPr lang="en-US" dirty="0">
                <a:solidFill>
                  <a:schemeClr val="accent2">
                    <a:lumMod val="50000"/>
                  </a:schemeClr>
                </a:solidFill>
              </a:rPr>
              <a:t> Sweepstakes on the Team Member Award section of your My </a:t>
            </a:r>
            <a:r>
              <a:rPr lang="en-US" i="1" dirty="0">
                <a:solidFill>
                  <a:schemeClr val="accent2">
                    <a:lumMod val="50000"/>
                  </a:schemeClr>
                </a:solidFill>
              </a:rPr>
              <a:t>WINGS</a:t>
            </a:r>
            <a:r>
              <a:rPr lang="en-US" dirty="0">
                <a:solidFill>
                  <a:schemeClr val="accent2">
                    <a:lumMod val="50000"/>
                  </a:schemeClr>
                </a:solidFill>
              </a:rPr>
              <a:t> page </a:t>
            </a:r>
          </a:p>
          <a:p>
            <a:pPr>
              <a:spcBef>
                <a:spcPts val="450"/>
              </a:spcBef>
              <a:buFont typeface="Arial" panose="020B0604020202020204" pitchFamily="34" charset="0"/>
              <a:buChar char="•"/>
            </a:pPr>
            <a:r>
              <a:rPr lang="en-US" dirty="0">
                <a:solidFill>
                  <a:schemeClr val="accent2">
                    <a:lumMod val="50000"/>
                  </a:schemeClr>
                </a:solidFill>
              </a:rPr>
              <a:t>Or Visit </a:t>
            </a:r>
            <a:r>
              <a:rPr lang="en-US" dirty="0">
                <a:solidFill>
                  <a:schemeClr val="accent2">
                    <a:lumMod val="50000"/>
                  </a:schemeClr>
                </a:solidFill>
                <a:hlinkClick r:id="rId4"/>
              </a:rPr>
              <a:t>www.mywingsinitiative.org</a:t>
            </a:r>
            <a:r>
              <a:rPr lang="en-US" dirty="0">
                <a:solidFill>
                  <a:schemeClr val="accent2">
                    <a:lumMod val="50000"/>
                  </a:schemeClr>
                </a:solidFill>
              </a:rPr>
              <a:t> &amp; click on “Sweepstakes Entry”</a:t>
            </a:r>
          </a:p>
          <a:p>
            <a:pPr>
              <a:spcBef>
                <a:spcPts val="450"/>
              </a:spcBef>
              <a:buFont typeface="Arial" panose="020B0604020202020204" pitchFamily="34" charset="0"/>
              <a:buChar char="•"/>
            </a:pPr>
            <a:r>
              <a:rPr lang="en-US" dirty="0" smtClean="0">
                <a:solidFill>
                  <a:schemeClr val="accent2">
                    <a:lumMod val="50000"/>
                  </a:schemeClr>
                </a:solidFill>
              </a:rPr>
              <a:t>Complete </a:t>
            </a:r>
            <a:r>
              <a:rPr lang="en-US" dirty="0">
                <a:solidFill>
                  <a:schemeClr val="accent2">
                    <a:lumMod val="50000"/>
                  </a:schemeClr>
                </a:solidFill>
              </a:rPr>
              <a:t>the form, get chances to win one of 10 cash prizes! </a:t>
            </a:r>
          </a:p>
          <a:p>
            <a:pPr marL="0" indent="0" algn="ctr">
              <a:spcBef>
                <a:spcPts val="450"/>
              </a:spcBef>
              <a:buNone/>
            </a:pPr>
            <a:endParaRPr lang="en-US" sz="1050" i="1" dirty="0">
              <a:solidFill>
                <a:srgbClr val="FF0000"/>
              </a:solidFill>
              <a:ea typeface="Arial"/>
              <a:cs typeface="Cambria"/>
            </a:endParaRPr>
          </a:p>
          <a:p>
            <a:pPr marL="0" indent="0" algn="ctr">
              <a:spcBef>
                <a:spcPts val="450"/>
              </a:spcBef>
              <a:buNone/>
            </a:pPr>
            <a:r>
              <a:rPr lang="en-US" i="1" dirty="0">
                <a:solidFill>
                  <a:srgbClr val="FF0000"/>
                </a:solidFill>
                <a:ea typeface="Arial"/>
                <a:cs typeface="Cambria"/>
              </a:rPr>
              <a:t>Four $1,500, Four $750,Two $500 Winners</a:t>
            </a:r>
          </a:p>
          <a:p>
            <a:pPr marL="0" indent="0" algn="ctr">
              <a:spcBef>
                <a:spcPts val="450"/>
              </a:spcBef>
              <a:buNone/>
            </a:pPr>
            <a:endParaRPr lang="en-US" sz="750" dirty="0"/>
          </a:p>
        </p:txBody>
      </p:sp>
      <p:pic>
        <p:nvPicPr>
          <p:cNvPr id="5" name="Content Placeholder 5">
            <a:extLst>
              <a:ext uri="{FF2B5EF4-FFF2-40B4-BE49-F238E27FC236}">
                <a16:creationId xmlns:a16="http://schemas.microsoft.com/office/drawing/2014/main" id="{6D4C690A-5E6C-43CE-8E3C-067980C05B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2632" y="4009292"/>
            <a:ext cx="2034216" cy="1293276"/>
          </a:xfrm>
          <a:prstGeom prst="rect">
            <a:avLst/>
          </a:prstGeom>
          <a:effectLst/>
        </p:spPr>
      </p:pic>
    </p:spTree>
    <p:custDataLst>
      <p:tags r:id="rId1"/>
    </p:custDataLst>
    <p:extLst>
      <p:ext uri="{BB962C8B-B14F-4D97-AF65-F5344CB8AC3E}">
        <p14:creationId xmlns:p14="http://schemas.microsoft.com/office/powerpoint/2010/main" val="290984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90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December </a:t>
            </a:r>
          </a:p>
          <a:p>
            <a:r>
              <a:rPr lang="en-US" dirty="0" smtClean="0"/>
              <a:t>Making the Numbers</a:t>
            </a:r>
          </a:p>
        </p:txBody>
      </p:sp>
    </p:spTree>
    <p:custDataLst>
      <p:tags r:id="rId1"/>
    </p:custDataLst>
    <p:extLst>
      <p:ext uri="{BB962C8B-B14F-4D97-AF65-F5344CB8AC3E}">
        <p14:creationId xmlns:p14="http://schemas.microsoft.com/office/powerpoint/2010/main" val="9622762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Aircraft Performance Awareness</a:t>
            </a:r>
          </a:p>
          <a:p>
            <a:r>
              <a:rPr lang="en-US" altLang="en-US" dirty="0" smtClean="0">
                <a:ea typeface="ＭＳ Ｐゴシック" pitchFamily="34" charset="-128"/>
              </a:rPr>
              <a:t>*GAJSC safety enhancements</a:t>
            </a:r>
          </a:p>
          <a:p>
            <a:r>
              <a:rPr lang="en-US" altLang="en-US" dirty="0" smtClean="0">
                <a:ea typeface="ＭＳ Ｐゴシック" pitchFamily="34" charset="-128"/>
              </a:rPr>
              <a:t>Aircraft &amp; Pilot </a:t>
            </a:r>
            <a:r>
              <a:rPr lang="en-US" altLang="en-US" dirty="0" smtClean="0">
                <a:ea typeface="ＭＳ Ｐゴシック" pitchFamily="34" charset="-128"/>
              </a:rPr>
              <a:t>Performance expectations</a:t>
            </a:r>
            <a:endParaRPr lang="en-US" altLang="en-US" dirty="0" smtClean="0">
              <a:ea typeface="ＭＳ Ｐゴシック" pitchFamily="34" charset="-128"/>
            </a:endParaRPr>
          </a:p>
          <a:p>
            <a:r>
              <a:rPr lang="en-US" altLang="en-US" dirty="0" smtClean="0">
                <a:ea typeface="ＭＳ Ｐゴシック" pitchFamily="34" charset="-128"/>
              </a:rPr>
              <a:t>Recommendations for Pilot Proficiency</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Steering Committee</a:t>
            </a:r>
            <a:endParaRPr lang="en-US" sz="1200" b="1" dirty="0">
              <a:solidFill>
                <a:srgbClr val="002060"/>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Previously….</a:t>
            </a:r>
          </a:p>
        </p:txBody>
      </p:sp>
      <p:sp>
        <p:nvSpPr>
          <p:cNvPr id="7" name="Content Placeholder 2"/>
          <p:cNvSpPr>
            <a:spLocks noGrp="1"/>
          </p:cNvSpPr>
          <p:nvPr>
            <p:ph idx="1"/>
          </p:nvPr>
        </p:nvSpPr>
        <p:spPr>
          <a:xfrm>
            <a:off x="571500" y="1032787"/>
            <a:ext cx="8737600" cy="4391025"/>
          </a:xfrm>
        </p:spPr>
        <p:txBody>
          <a:bodyPr/>
          <a:lstStyle/>
          <a:p>
            <a:r>
              <a:rPr lang="en-US" altLang="en-US" dirty="0" smtClean="0">
                <a:ea typeface="ＭＳ Ｐゴシック" pitchFamily="34" charset="-128"/>
              </a:rPr>
              <a:t>Performance calculations</a:t>
            </a:r>
          </a:p>
          <a:p>
            <a:r>
              <a:rPr lang="en-US" altLang="en-US" dirty="0" smtClean="0">
                <a:ea typeface="ＭＳ Ｐゴシック" pitchFamily="34" charset="-128"/>
              </a:rPr>
              <a:t>Performance expectations</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292" t="18059" r="19666"/>
          <a:stretch/>
        </p:blipFill>
        <p:spPr>
          <a:xfrm>
            <a:off x="684083" y="3126330"/>
            <a:ext cx="2559051" cy="2024777"/>
          </a:xfrm>
          <a:prstGeom prst="rect">
            <a:avLst/>
          </a:prstGeom>
          <a:ln>
            <a:noFill/>
          </a:ln>
          <a:effectLst>
            <a:outerShdw blurRad="292100" dist="139700" dir="2700000" algn="tl" rotWithShape="0">
              <a:srgbClr val="333333">
                <a:alpha val="65000"/>
              </a:srgbClr>
            </a:outerShdw>
          </a:effectLst>
        </p:spPr>
      </p:pic>
      <p:pic>
        <p:nvPicPr>
          <p:cNvPr id="9" name="Picture 8" descr="Aircraft Performance - Takeoff and Landing Distance - YouTube"/>
          <p:cNvPicPr>
            <a:picLocks noChangeAspect="1"/>
          </p:cNvPicPr>
          <p:nvPr/>
        </p:nvPicPr>
        <p:blipFill rotWithShape="1">
          <a:blip r:embed="rId5" cstate="print">
            <a:extLst>
              <a:ext uri="{28A0092B-C50C-407E-A947-70E740481C1C}">
                <a14:useLocalDpi xmlns:a14="http://schemas.microsoft.com/office/drawing/2010/main" val="0"/>
              </a:ext>
            </a:extLst>
          </a:blip>
          <a:srcRect l="8306" r="4950"/>
          <a:stretch/>
        </p:blipFill>
        <p:spPr>
          <a:xfrm>
            <a:off x="4238090" y="3120482"/>
            <a:ext cx="3122447" cy="202477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9619" t="9474" r="12658" b="43418"/>
          <a:stretch/>
        </p:blipFill>
        <p:spPr>
          <a:xfrm>
            <a:off x="8355494" y="3126329"/>
            <a:ext cx="3067879" cy="201893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34806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predict</a:t>
            </a:r>
            <a:endParaRPr lang="en-US" dirty="0"/>
          </a:p>
        </p:txBody>
      </p:sp>
      <p:sp>
        <p:nvSpPr>
          <p:cNvPr id="3" name="Content Placeholder 2"/>
          <p:cNvSpPr>
            <a:spLocks noGrp="1"/>
          </p:cNvSpPr>
          <p:nvPr>
            <p:ph idx="1"/>
          </p:nvPr>
        </p:nvSpPr>
        <p:spPr>
          <a:xfrm>
            <a:off x="571500" y="954088"/>
            <a:ext cx="10836719" cy="4730020"/>
          </a:xfrm>
        </p:spPr>
        <p:txBody>
          <a:bodyPr/>
          <a:lstStyle/>
          <a:p>
            <a:r>
              <a:rPr lang="en-US" dirty="0" smtClean="0"/>
              <a:t>Takeoff and climb performance</a:t>
            </a:r>
          </a:p>
          <a:p>
            <a:r>
              <a:rPr lang="en-US" dirty="0" smtClean="0"/>
              <a:t>Cruise performance</a:t>
            </a:r>
          </a:p>
          <a:p>
            <a:r>
              <a:rPr lang="en-US" dirty="0" smtClean="0"/>
              <a:t>Approach and Landing performance</a:t>
            </a:r>
          </a:p>
          <a:p>
            <a:r>
              <a:rPr lang="en-US" dirty="0" smtClean="0"/>
              <a:t>Emergency performance</a:t>
            </a:r>
          </a:p>
          <a:p>
            <a:pPr lvl="1"/>
            <a:r>
              <a:rPr lang="en-US" dirty="0" smtClean="0"/>
              <a:t>Aircraft weight</a:t>
            </a:r>
          </a:p>
          <a:p>
            <a:pPr lvl="1"/>
            <a:r>
              <a:rPr lang="en-US" dirty="0" smtClean="0"/>
              <a:t>Wind</a:t>
            </a:r>
          </a:p>
          <a:p>
            <a:pPr lvl="1"/>
            <a:r>
              <a:rPr lang="en-US" dirty="0" smtClean="0"/>
              <a:t>Runway composition, condition, &amp; slope</a:t>
            </a:r>
          </a:p>
          <a:p>
            <a:pPr lvl="1"/>
            <a:r>
              <a:rPr lang="en-US" dirty="0" smtClean="0"/>
              <a:t>Obstacles</a:t>
            </a:r>
          </a:p>
          <a:p>
            <a:pPr lvl="1"/>
            <a:endParaRPr lang="en-US" dirty="0"/>
          </a:p>
        </p:txBody>
      </p:sp>
      <p:pic>
        <p:nvPicPr>
          <p:cNvPr id="5" name="Picture 4" descr="Aircraft Performance - Takeoff and Landing Distance - YouTube"/>
          <p:cNvPicPr>
            <a:picLocks noChangeAspect="1"/>
          </p:cNvPicPr>
          <p:nvPr/>
        </p:nvPicPr>
        <p:blipFill rotWithShape="1">
          <a:blip r:embed="rId4">
            <a:extLst>
              <a:ext uri="{28A0092B-C50C-407E-A947-70E740481C1C}">
                <a14:useLocalDpi xmlns:a14="http://schemas.microsoft.com/office/drawing/2010/main" val="0"/>
              </a:ext>
            </a:extLst>
          </a:blip>
          <a:srcRect l="8306" r="4950"/>
          <a:stretch/>
        </p:blipFill>
        <p:spPr>
          <a:xfrm>
            <a:off x="6956854" y="2459669"/>
            <a:ext cx="4646142" cy="3012829"/>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bwMode="auto">
          <a:xfrm>
            <a:off x="180561" y="3574738"/>
            <a:ext cx="781878" cy="238539"/>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180561" y="3150669"/>
            <a:ext cx="781878" cy="238539"/>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rot="10800000">
            <a:off x="3738769" y="3134068"/>
            <a:ext cx="781878" cy="238539"/>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0800000">
            <a:off x="2591360" y="3574737"/>
            <a:ext cx="781878" cy="238539"/>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36391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 need to know</a:t>
            </a:r>
            <a:endParaRPr lang="en-US" dirty="0"/>
          </a:p>
        </p:txBody>
      </p:sp>
      <p:sp>
        <p:nvSpPr>
          <p:cNvPr id="3" name="Content Placeholder 2"/>
          <p:cNvSpPr>
            <a:spLocks noGrp="1"/>
          </p:cNvSpPr>
          <p:nvPr>
            <p:ph idx="1"/>
          </p:nvPr>
        </p:nvSpPr>
        <p:spPr>
          <a:xfrm>
            <a:off x="674602" y="954088"/>
            <a:ext cx="10733617" cy="4391025"/>
          </a:xfrm>
        </p:spPr>
        <p:txBody>
          <a:bodyPr/>
          <a:lstStyle/>
          <a:p>
            <a:r>
              <a:rPr lang="en-US" dirty="0" smtClean="0"/>
              <a:t>Weight and Balance calculations</a:t>
            </a:r>
          </a:p>
          <a:p>
            <a:pPr lvl="1"/>
            <a:r>
              <a:rPr lang="en-US" dirty="0" smtClean="0"/>
              <a:t>Takeoff weight and CG location</a:t>
            </a:r>
          </a:p>
          <a:p>
            <a:pPr lvl="2"/>
            <a:r>
              <a:rPr lang="en-US" dirty="0" smtClean="0"/>
              <a:t>Don’t guess – weigh it!</a:t>
            </a:r>
          </a:p>
          <a:p>
            <a:pPr lvl="2"/>
            <a:r>
              <a:rPr lang="en-US" dirty="0" smtClean="0"/>
              <a:t>Location, location, </a:t>
            </a:r>
            <a:r>
              <a:rPr lang="en-US" dirty="0" smtClean="0"/>
              <a:t>location</a:t>
            </a:r>
          </a:p>
          <a:p>
            <a:pPr lvl="2"/>
            <a:r>
              <a:rPr lang="en-US" dirty="0" smtClean="0"/>
              <a:t>Objects </a:t>
            </a:r>
            <a:r>
              <a:rPr lang="en-US" dirty="0" smtClean="0"/>
              <a:t>may shift </a:t>
            </a:r>
            <a:r>
              <a:rPr lang="en-US" dirty="0" smtClean="0"/>
              <a:t>……</a:t>
            </a:r>
          </a:p>
          <a:p>
            <a:pPr lvl="2"/>
            <a:r>
              <a:rPr lang="en-US" dirty="0"/>
              <a:t>Document your work</a:t>
            </a:r>
          </a:p>
          <a:p>
            <a:r>
              <a:rPr lang="en-US" dirty="0" smtClean="0"/>
              <a:t>Fly </a:t>
            </a:r>
            <a:r>
              <a:rPr lang="en-US" dirty="0" smtClean="0"/>
              <a:t>the airplane</a:t>
            </a:r>
          </a:p>
          <a:p>
            <a:pPr lvl="1"/>
            <a:r>
              <a:rPr lang="en-US" dirty="0" smtClean="0"/>
              <a:t>At or near max gross weight</a:t>
            </a:r>
          </a:p>
          <a:p>
            <a:pPr lvl="1"/>
            <a:r>
              <a:rPr lang="en-US" dirty="0" smtClean="0"/>
              <a:t>With a CFI</a:t>
            </a:r>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292" t="18059" r="19666"/>
          <a:stretch/>
        </p:blipFill>
        <p:spPr>
          <a:xfrm>
            <a:off x="7172584" y="1942499"/>
            <a:ext cx="4695567" cy="371523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363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performance</a:t>
            </a:r>
            <a:endParaRPr lang="en-US" dirty="0"/>
          </a:p>
        </p:txBody>
      </p:sp>
      <p:sp>
        <p:nvSpPr>
          <p:cNvPr id="3" name="Content Placeholder 2"/>
          <p:cNvSpPr>
            <a:spLocks noGrp="1"/>
          </p:cNvSpPr>
          <p:nvPr>
            <p:ph idx="1"/>
          </p:nvPr>
        </p:nvSpPr>
        <p:spPr>
          <a:xfrm>
            <a:off x="674602" y="1135858"/>
            <a:ext cx="10733617" cy="4391025"/>
          </a:xfrm>
        </p:spPr>
        <p:txBody>
          <a:bodyPr/>
          <a:lstStyle/>
          <a:p>
            <a:r>
              <a:rPr lang="en-US" dirty="0"/>
              <a:t>Aircraft</a:t>
            </a:r>
          </a:p>
          <a:p>
            <a:pPr lvl="1"/>
            <a:r>
              <a:rPr lang="en-US" dirty="0"/>
              <a:t>Mission weight</a:t>
            </a:r>
          </a:p>
          <a:p>
            <a:pPr lvl="1"/>
            <a:r>
              <a:rPr lang="en-US" dirty="0"/>
              <a:t>Maximum wind experienced</a:t>
            </a:r>
          </a:p>
          <a:p>
            <a:pPr lvl="2"/>
            <a:r>
              <a:rPr lang="en-US" dirty="0"/>
              <a:t>In aircraft type</a:t>
            </a:r>
          </a:p>
          <a:p>
            <a:r>
              <a:rPr lang="en-US" dirty="0"/>
              <a:t>Airfield</a:t>
            </a:r>
          </a:p>
          <a:p>
            <a:pPr lvl="1"/>
            <a:r>
              <a:rPr lang="en-US" dirty="0"/>
              <a:t>Typical for mission</a:t>
            </a:r>
          </a:p>
          <a:p>
            <a:pPr lvl="1"/>
            <a:r>
              <a:rPr lang="en-US" dirty="0"/>
              <a:t>Seek local knowledge</a:t>
            </a:r>
          </a:p>
          <a:p>
            <a:endParaRPr lang="en-US" dirty="0"/>
          </a:p>
        </p:txBody>
      </p:sp>
      <p:pic>
        <p:nvPicPr>
          <p:cNvPr id="5" name="Picture 2" descr="E:\Desktop\My Documents\FAASTeam\O Backup\images\FAAad2_img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715" y="2994991"/>
            <a:ext cx="3570424" cy="2531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19240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b="58545"/>
          <a:stretch/>
        </p:blipFill>
        <p:spPr>
          <a:xfrm>
            <a:off x="700530" y="1434999"/>
            <a:ext cx="11152957" cy="290147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Baseline performance</a:t>
            </a:r>
            <a:endParaRPr lang="en-US" dirty="0"/>
          </a:p>
        </p:txBody>
      </p:sp>
      <p:grpSp>
        <p:nvGrpSpPr>
          <p:cNvPr id="13" name="Group 12"/>
          <p:cNvGrpSpPr/>
          <p:nvPr/>
        </p:nvGrpSpPr>
        <p:grpSpPr>
          <a:xfrm>
            <a:off x="9437343" y="4042223"/>
            <a:ext cx="1573638" cy="2643188"/>
            <a:chOff x="9344578" y="4134989"/>
            <a:chExt cx="1573638" cy="2643188"/>
          </a:xfrm>
        </p:grpSpPr>
        <p:pic>
          <p:nvPicPr>
            <p:cNvPr id="8" name="Picture 13" descr="C:\Users\awp204js\AppData\Local\Microsoft\Windows\Temporary Internet Files\Content.IE5\1WPW159W\MC90044204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4578" y="4134989"/>
              <a:ext cx="15736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C:\Users\awp204js\Documents\FAASTeam\Projects\2013 Projects\National Projects\SSD\Research Material\284px-Gold_seal_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3750" y="4470523"/>
              <a:ext cx="994494" cy="11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0"/>
            <p:cNvSpPr txBox="1">
              <a:spLocks noChangeArrowheads="1"/>
            </p:cNvSpPr>
            <p:nvPr/>
          </p:nvSpPr>
          <p:spPr bwMode="auto">
            <a:xfrm>
              <a:off x="9743153" y="4580129"/>
              <a:ext cx="775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buFontTx/>
                <a:buNone/>
              </a:pPr>
              <a:r>
                <a:rPr lang="en-US" sz="2000" b="1" dirty="0">
                  <a:solidFill>
                    <a:srgbClr val="0070C0"/>
                  </a:solidFill>
                </a:rPr>
                <a:t>Gold Seal</a:t>
              </a:r>
            </a:p>
          </p:txBody>
        </p:sp>
      </p:grpSp>
    </p:spTree>
    <p:custDataLst>
      <p:tags r:id="rId1"/>
    </p:custDataLst>
    <p:extLst>
      <p:ext uri="{BB962C8B-B14F-4D97-AF65-F5344CB8AC3E}">
        <p14:creationId xmlns:p14="http://schemas.microsoft.com/office/powerpoint/2010/main" val="224274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t="51351" b="8995"/>
          <a:stretch/>
        </p:blipFill>
        <p:spPr>
          <a:xfrm>
            <a:off x="715194" y="1482178"/>
            <a:ext cx="11152957" cy="277540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Baseline performance</a:t>
            </a:r>
            <a:endParaRPr lang="en-US" dirty="0"/>
          </a:p>
        </p:txBody>
      </p:sp>
      <p:grpSp>
        <p:nvGrpSpPr>
          <p:cNvPr id="13" name="Group 12"/>
          <p:cNvGrpSpPr/>
          <p:nvPr/>
        </p:nvGrpSpPr>
        <p:grpSpPr>
          <a:xfrm>
            <a:off x="9437343" y="4042223"/>
            <a:ext cx="1573638" cy="2643188"/>
            <a:chOff x="9344578" y="4134989"/>
            <a:chExt cx="1573638" cy="2643188"/>
          </a:xfrm>
        </p:grpSpPr>
        <p:pic>
          <p:nvPicPr>
            <p:cNvPr id="8" name="Picture 13" descr="C:\Users\awp204js\AppData\Local\Microsoft\Windows\Temporary Internet Files\Content.IE5\1WPW159W\MC90044204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4578" y="4134989"/>
              <a:ext cx="157363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C:\Users\awp204js\Documents\FAASTeam\Projects\2013 Projects\National Projects\SSD\Research Material\284px-Gold_seal_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3750" y="4470523"/>
              <a:ext cx="994494" cy="111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0"/>
            <p:cNvSpPr txBox="1">
              <a:spLocks noChangeArrowheads="1"/>
            </p:cNvSpPr>
            <p:nvPr/>
          </p:nvSpPr>
          <p:spPr bwMode="auto">
            <a:xfrm>
              <a:off x="9743153" y="4580129"/>
              <a:ext cx="7756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buFontTx/>
                <a:buNone/>
              </a:pPr>
              <a:r>
                <a:rPr lang="en-US" sz="2000" b="1" dirty="0">
                  <a:solidFill>
                    <a:srgbClr val="0070C0"/>
                  </a:solidFill>
                </a:rPr>
                <a:t>Gold Seal</a:t>
              </a:r>
            </a:p>
          </p:txBody>
        </p:sp>
      </p:grpSp>
      <p:sp>
        <p:nvSpPr>
          <p:cNvPr id="3" name="Rectangle 2"/>
          <p:cNvSpPr/>
          <p:nvPr/>
        </p:nvSpPr>
        <p:spPr bwMode="auto">
          <a:xfrm>
            <a:off x="6968836" y="3226217"/>
            <a:ext cx="491220" cy="232207"/>
          </a:xfrm>
          <a:prstGeom prst="rect">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474858" y="3226217"/>
            <a:ext cx="452675" cy="232207"/>
          </a:xfrm>
          <a:prstGeom prst="rect">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48730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ByCAyNse"/>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5YDFD77UPU3F-311-5230</_dlc_DocId>
    <_dlc_DocIdUrl xmlns="04289566-cf42-4ce7-aa7c-2469c3d4502e">
      <Url>https://avssp.faa.gov/avs/afsfaast/_layouts/15/DocIdRedir.aspx?ID=5YDFD77UPU3F-311-5230</Url>
      <Description>5YDFD77UPU3F-311-5230</Description>
    </_dlc_DocIdUrl>
    <IconOverlay xmlns="http://schemas.microsoft.com/sharepoint/v4"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f5398868fdb408be4bad1734295b3bdf">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12f53cc26ba0429f45e378a08b5d0805"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634BA-C716-40CE-B785-5DDA03BA54C8}"/>
</file>

<file path=customXml/itemProps2.xml><?xml version="1.0" encoding="utf-8"?>
<ds:datastoreItem xmlns:ds="http://schemas.openxmlformats.org/officeDocument/2006/customXml" ds:itemID="{4EFB96A0-0527-489D-97AC-1EC5DEDF372F}"/>
</file>

<file path=customXml/itemProps3.xml><?xml version="1.0" encoding="utf-8"?>
<ds:datastoreItem xmlns:ds="http://schemas.openxmlformats.org/officeDocument/2006/customXml" ds:itemID="{03D00729-D2D4-40A9-992C-1E68DDFD458F}"/>
</file>

<file path=customXml/itemProps4.xml><?xml version="1.0" encoding="utf-8"?>
<ds:datastoreItem xmlns:ds="http://schemas.openxmlformats.org/officeDocument/2006/customXml" ds:itemID="{8BC6B647-4327-435D-80DE-D28C0B602B3E}"/>
</file>

<file path=docProps/app.xml><?xml version="1.0" encoding="utf-8"?>
<Properties xmlns="http://schemas.openxmlformats.org/officeDocument/2006/extended-properties" xmlns:vt="http://schemas.openxmlformats.org/officeDocument/2006/docPropsVTypes">
  <Template/>
  <TotalTime>9161</TotalTime>
  <Words>4532</Words>
  <Application>Microsoft Office PowerPoint</Application>
  <PresentationFormat>Widescreen</PresentationFormat>
  <Paragraphs>445</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ＭＳ Ｐゴシック</vt:lpstr>
      <vt:lpstr>Arial</vt:lpstr>
      <vt:lpstr>Cambria</vt:lpstr>
      <vt:lpstr>Helvetica Neue Medium</vt:lpstr>
      <vt:lpstr>Times New Roman</vt:lpstr>
      <vt:lpstr>1_Custom Design</vt:lpstr>
      <vt:lpstr>2_Custom Design</vt:lpstr>
      <vt:lpstr>PowerPoint Presentation</vt:lpstr>
      <vt:lpstr>Welcome</vt:lpstr>
      <vt:lpstr>Overview </vt:lpstr>
      <vt:lpstr>Previously….</vt:lpstr>
      <vt:lpstr>Pilots need to predict</vt:lpstr>
      <vt:lpstr>Pilots need to know</vt:lpstr>
      <vt:lpstr>Baseline performance</vt:lpstr>
      <vt:lpstr>Baseline performance</vt:lpstr>
      <vt:lpstr>Baseline performance</vt:lpstr>
      <vt:lpstr>Pilots need to know</vt:lpstr>
      <vt:lpstr>How do you know?</vt:lpstr>
      <vt:lpstr>While we’re at it …..</vt:lpstr>
      <vt:lpstr>Distance</vt:lpstr>
      <vt:lpstr>Time </vt:lpstr>
      <vt:lpstr>What about my airplane?</vt:lpstr>
      <vt:lpstr>Forced landing tips &amp; tricks</vt:lpstr>
      <vt:lpstr>Forced landing tips &amp; tricks</vt:lpstr>
      <vt:lpstr>Pilots need to know</vt:lpstr>
      <vt:lpstr>Takeoff and climb</vt:lpstr>
      <vt:lpstr>Pilots need to know</vt:lpstr>
      <vt:lpstr>Recommendations:</vt:lpstr>
      <vt:lpstr>Recommendations:</vt:lpstr>
      <vt:lpstr>Questions?</vt:lpstr>
      <vt:lpstr>Have you earned your WINGS?</vt:lpstr>
      <vt:lpstr> </vt:lpstr>
      <vt:lpstr> How To Win – It’s Easy </vt:lpstr>
      <vt:lpstr>Safety Management Systems (SMS) Coming to General Aviation</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471</cp:revision>
  <dcterms:created xsi:type="dcterms:W3CDTF">2005-01-28T20:32:53Z</dcterms:created>
  <dcterms:modified xsi:type="dcterms:W3CDTF">2022-12-05T22:33:32Z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7eab63ba-ef99-49c9-80b7-5aac60769c87</vt:lpwstr>
  </property>
  <property fmtid="{D5CDD505-2E9C-101B-9397-08002B2CF9AE}" pid="3" name="ContentTypeId">
    <vt:lpwstr>0x010100DD5FDB223F4C0E4A8408399FFA4EDA33</vt:lpwstr>
  </property>
  <property fmtid="{D5CDD505-2E9C-101B-9397-08002B2CF9AE}" pid="4" name="ArticulateGUID">
    <vt:lpwstr>D4C5A31E-B9C9-4661-B632-B621996E16E1</vt:lpwstr>
  </property>
  <property fmtid="{D5CDD505-2E9C-101B-9397-08002B2CF9AE}" pid="5" name="ArticulatePath">
    <vt:lpwstr>23-03-Dec-TOM-Aircraft Performance Calculation-PPT-Rev-1</vt:lpwstr>
  </property>
</Properties>
</file>