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ags/tag5.xml" ContentType="application/vnd.openxmlformats-officedocument.presentationml.tags+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tags/tag17.xml" ContentType="application/vnd.openxmlformats-officedocument.presentationml.tags+xml"/>
  <Override PartName="/ppt/notesSlides/notesSlide10.xml" ContentType="application/vnd.openxmlformats-officedocument.presentationml.notesSlide+xml"/>
  <Override PartName="/ppt/tags/tag18.xml" ContentType="application/vnd.openxmlformats-officedocument.presentationml.tags+xml"/>
  <Override PartName="/ppt/notesSlides/notesSlide11.xml" ContentType="application/vnd.openxmlformats-officedocument.presentationml.notesSlide+xml"/>
  <Override PartName="/ppt/tags/tag19.xml" ContentType="application/vnd.openxmlformats-officedocument.presentationml.tags+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tags/tag21.xml" ContentType="application/vnd.openxmlformats-officedocument.presentationml.tags+xml"/>
  <Override PartName="/ppt/notesSlides/notesSlide14.xml" ContentType="application/vnd.openxmlformats-officedocument.presentationml.notesSlide+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notesSlides/notesSlide16.xml" ContentType="application/vnd.openxmlformats-officedocument.presentationml.notesSlide+xml"/>
  <Override PartName="/ppt/tags/tag24.xml" ContentType="application/vnd.openxmlformats-officedocument.presentationml.tags+xml"/>
  <Override PartName="/ppt/notesSlides/notesSlide17.xml" ContentType="application/vnd.openxmlformats-officedocument.presentationml.notesSlide+xml"/>
  <Override PartName="/ppt/tags/tag25.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 id="2147483662" r:id="rId7"/>
  </p:sldMasterIdLst>
  <p:notesMasterIdLst>
    <p:notesMasterId r:id="rId26"/>
  </p:notesMasterIdLst>
  <p:handoutMasterIdLst>
    <p:handoutMasterId r:id="rId27"/>
  </p:handoutMasterIdLst>
  <p:sldIdLst>
    <p:sldId id="273" r:id="rId8"/>
    <p:sldId id="292" r:id="rId9"/>
    <p:sldId id="324" r:id="rId10"/>
    <p:sldId id="401" r:id="rId11"/>
    <p:sldId id="823" r:id="rId12"/>
    <p:sldId id="404" r:id="rId13"/>
    <p:sldId id="395" r:id="rId14"/>
    <p:sldId id="822" r:id="rId15"/>
    <p:sldId id="400" r:id="rId16"/>
    <p:sldId id="824" r:id="rId17"/>
    <p:sldId id="397" r:id="rId18"/>
    <p:sldId id="828" r:id="rId19"/>
    <p:sldId id="829" r:id="rId20"/>
    <p:sldId id="323" r:id="rId21"/>
    <p:sldId id="256" r:id="rId22"/>
    <p:sldId id="307" r:id="rId23"/>
    <p:sldId id="320" r:id="rId24"/>
    <p:sldId id="385" r:id="rId25"/>
  </p:sldIdLst>
  <p:sldSz cx="12192000" cy="6858000"/>
  <p:notesSz cx="6858000" cy="9296400"/>
  <p:custDataLst>
    <p:tags r:id="rId28"/>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401"/>
            <p14:sldId id="823"/>
            <p14:sldId id="404"/>
            <p14:sldId id="395"/>
            <p14:sldId id="822"/>
            <p14:sldId id="400"/>
            <p14:sldId id="824"/>
            <p14:sldId id="397"/>
            <p14:sldId id="828"/>
            <p14:sldId id="829"/>
            <p14:sldId id="323"/>
            <p14:sldId id="256"/>
            <p14:sldId id="307"/>
            <p14:sldId id="320"/>
            <p14:sldId id="38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CCFF"/>
    <a:srgbClr val="CCECFF"/>
    <a:srgbClr val="0099FF"/>
    <a:srgbClr val="00FFCC"/>
    <a:srgbClr val="FF6600"/>
    <a:srgbClr val="FF0000"/>
    <a:srgbClr val="1D2F68"/>
    <a:srgbClr val="FFFF99"/>
    <a:srgbClr val="FFCC0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409" autoAdjust="0"/>
    <p:restoredTop sz="72031" autoAdjust="0"/>
  </p:normalViewPr>
  <p:slideViewPr>
    <p:cSldViewPr snapToGrid="0">
      <p:cViewPr varScale="1">
        <p:scale>
          <a:sx n="79" d="100"/>
          <a:sy n="79" d="100"/>
        </p:scale>
        <p:origin x="1866" y="96"/>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tags" Target="tags/tag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handoutMaster" Target="handoutMasters/handoutMaster1.xml"/><Relationship Id="rId30" Type="http://schemas.openxmlformats.org/officeDocument/2006/relationships/presProps" Target="presProps.xml"/><Relationship Id="rId8"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a:solidFill>
                  <a:schemeClr val="tx1"/>
                </a:solidFill>
                <a:effectLst/>
                <a:latin typeface="Times New Roman" pitchFamily="18" charset="0"/>
                <a:ea typeface="+mn-ea"/>
                <a:cs typeface="+mn-cs"/>
              </a:rPr>
              <a:t>2024/09-10-322(I)PP  </a:t>
            </a:r>
            <a:r>
              <a:rPr lang="en-US" dirty="0">
                <a:latin typeface="Times New Roman" pitchFamily="18" charset="0"/>
                <a:ea typeface="ＭＳ Ｐゴシック" pitchFamily="34" charset="-128"/>
              </a:rPr>
              <a:t>Original Author:</a:t>
            </a:r>
            <a:r>
              <a:rPr lang="en-US"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John </a:t>
            </a:r>
            <a:r>
              <a:rPr lang="de-DE" dirty="0">
                <a:latin typeface="Times New Roman" pitchFamily="18" charset="0"/>
                <a:ea typeface="ＭＳ Ｐゴシック" pitchFamily="34" charset="-128"/>
              </a:rPr>
              <a:t>Steuernagle;</a:t>
            </a:r>
            <a:r>
              <a:rPr lang="de-DE" baseline="0" dirty="0">
                <a:latin typeface="Times New Roman" pitchFamily="18" charset="0"/>
                <a:ea typeface="ＭＳ Ｐゴシック" pitchFamily="34" charset="-128"/>
              </a:rPr>
              <a:t> </a:t>
            </a:r>
            <a:r>
              <a:rPr lang="en-US" dirty="0">
                <a:latin typeface="Times New Roman" pitchFamily="18" charset="0"/>
                <a:ea typeface="ＭＳ Ｐゴシック" pitchFamily="34" charset="-128"/>
              </a:rPr>
              <a:t> POC John Steuernagle National FAASTeam Operations Program Manager, Office 562-888-2020</a:t>
            </a:r>
            <a:endParaRPr lang="en-US" b="1" dirty="0">
              <a:latin typeface="Times New Roman" pitchFamily="18" charset="0"/>
              <a:ea typeface="ＭＳ Ｐゴシック" pitchFamily="34" charset="-128"/>
            </a:endParaRPr>
          </a:p>
          <a:p>
            <a:pPr eaLnBrk="1" hangingPunct="1"/>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CFIT and Plan Continuation Bias</a:t>
            </a:r>
          </a:p>
          <a:p>
            <a:pPr eaLnBrk="1" hangingPunct="1"/>
            <a:endParaRPr lang="en-US" dirty="0">
              <a:latin typeface="Times New Roman" pitchFamily="18" charset="0"/>
              <a:ea typeface="ＭＳ Ｐゴシック" pitchFamily="34" charset="-128"/>
            </a:endParaRP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Times New Roman" pitchFamily="18" charset="0"/>
                <a:ea typeface="ＭＳ Ｐゴシック" pitchFamily="34" charset="-128"/>
              </a:rPr>
              <a:t>The General Aviation Joint Steering Committee (GAJSC)</a:t>
            </a:r>
            <a:r>
              <a:rPr lang="en-US" altLang="en-US" baseline="0" dirty="0">
                <a:latin typeface="Times New Roman" pitchFamily="18" charset="0"/>
                <a:ea typeface="ＭＳ Ｐゴシック" pitchFamily="34" charset="-128"/>
              </a:rPr>
              <a:t> </a:t>
            </a:r>
            <a:r>
              <a:rPr lang="en-US" altLang="en-US" dirty="0">
                <a:latin typeface="Times New Roman" pitchFamily="18" charset="0"/>
                <a:ea typeface="ＭＳ Ｐゴシック" pitchFamily="34" charset="-128"/>
              </a:rPr>
              <a:t>Controlled Flight Into</a:t>
            </a:r>
            <a:r>
              <a:rPr lang="en-US" altLang="en-US" baseline="0" dirty="0">
                <a:latin typeface="Times New Roman" pitchFamily="18" charset="0"/>
                <a:ea typeface="ＭＳ Ｐゴシック" pitchFamily="34" charset="-128"/>
              </a:rPr>
              <a:t> Terrain (CFIT) work group report suggests that human biases may be significant factors in CFIT accidents.  </a:t>
            </a:r>
            <a:r>
              <a:rPr lang="en-US" altLang="en-US" dirty="0">
                <a:latin typeface="Times New Roman" pitchFamily="18" charset="0"/>
                <a:ea typeface="ＭＳ Ｐゴシック" pitchFamily="34" charset="-128"/>
              </a:rPr>
              <a:t>In this presentation we’ll talk a little bit about </a:t>
            </a:r>
            <a:r>
              <a:rPr lang="en-US" altLang="en-US" baseline="0" dirty="0">
                <a:latin typeface="Times New Roman" pitchFamily="18" charset="0"/>
                <a:ea typeface="ＭＳ Ｐゴシック" pitchFamily="34" charset="-128"/>
              </a:rPr>
              <a:t>a human bias that makes it difficult for us to learn from the mistakes of others</a:t>
            </a:r>
            <a:r>
              <a:rPr lang="en-US" altLang="en-US" dirty="0">
                <a:latin typeface="Times New Roman" pitchFamily="18" charset="0"/>
                <a:ea typeface="ＭＳ Ｐゴシック" pitchFamily="34" charset="-128"/>
              </a:rPr>
              <a:t>.  We’ll review some CFIT case studies, and we’ll offer some thoughts on how to effectively manage things that we can control and plan for dealing with things that are beyond our control.  Finally,</a:t>
            </a:r>
            <a:r>
              <a:rPr lang="en-US" altLang="en-US" baseline="0" dirty="0">
                <a:latin typeface="Times New Roman" pitchFamily="18" charset="0"/>
                <a:ea typeface="ＭＳ Ｐゴシック" pitchFamily="34" charset="-128"/>
              </a:rPr>
              <a:t> we’ll offer a few suggestions for maintaining pilot proficiency</a:t>
            </a:r>
            <a:r>
              <a:rPr lang="en-US" altLang="en-US" dirty="0">
                <a:latin typeface="Times New Roman" pitchFamily="18" charset="0"/>
                <a:ea typeface="ＭＳ Ｐゴシック" pitchFamily="34" charset="-128"/>
              </a:rPr>
              <a:t>.</a:t>
            </a:r>
          </a:p>
          <a:p>
            <a:endParaRPr lang="en-US" altLang="en-US" b="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If you’ll be discussing additional items, add them to this list  </a:t>
            </a:r>
          </a:p>
          <a:p>
            <a:endParaRPr lang="en-US" altLang="en-US" b="1" i="1" dirty="0">
              <a:latin typeface="Times New Roman" pitchFamily="18" charset="0"/>
              <a:ea typeface="ＭＳ Ｐゴシック" pitchFamily="34" charset="-128"/>
            </a:endParaRPr>
          </a:p>
          <a:p>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Danish philosopher Soren Kierkegaard was right in his observation that life must be lived forwards but can only be understood backwards.</a:t>
            </a:r>
          </a:p>
          <a:p>
            <a:endParaRPr lang="en-US" dirty="0"/>
          </a:p>
          <a:p>
            <a:r>
              <a:rPr lang="en-US" dirty="0"/>
              <a:t>The actions we take in the present, produce future results that, if planning, knowledge, skill, and circumstances allow, will yield intended results.</a:t>
            </a:r>
          </a:p>
          <a:p>
            <a:endParaRPr lang="en-US" dirty="0"/>
          </a:p>
          <a:p>
            <a:r>
              <a:rPr lang="en-US" dirty="0"/>
              <a:t>Most of the time things work out well but occasionally we need to look back to event precursors to discover what went wrong and how to prevent future occurrences.  And when we do that, our understanding may be compromised by a human bias that has to do with hindsight.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376514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remote village airport lay at the mouth of a mountain pass.  The mountain tops were often obscured in clouds and there were no instrument approach options, so pilots frequently approached the field by flying through the pass beneath the cloud layer.  A dogleg in the pass prevented seeing from one end to the other so ceiling and visibility had to be carefully assessed before committing to a transit.  Upon entering the pass, the pilot broadcast a position report and villagers waiting at the airport expected the aircraft to land about 10 minutes later.  With no further communication from the aircraft, search and rescue parties entered the pass.  The wreckage was found about 6 miles from the airport.</a:t>
            </a:r>
          </a:p>
          <a:p>
            <a:endParaRPr lang="en-US" b="1" dirty="0"/>
          </a:p>
          <a:p>
            <a:endParaRPr lang="en-US" b="1" dirty="0"/>
          </a:p>
          <a:p>
            <a:r>
              <a:rPr lang="en-US" b="1" dirty="0"/>
              <a:t>(Next Slide)</a:t>
            </a:r>
            <a:br>
              <a:rPr lang="en-US" dirty="0"/>
            </a:br>
            <a:r>
              <a:rPr lang="en-US" dirty="0"/>
              <a:t>“</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42271083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all familiar with the accident chain of events </a:t>
            </a:r>
            <a:r>
              <a:rPr lang="en-US" b="1" dirty="0"/>
              <a:t>(Click)</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 – a series of circumstances, decisions, and actions that lead to an accident.  We are told that breaking any link in the chain can prevent the accident </a:t>
            </a:r>
            <a:r>
              <a:rPr lang="en-US" b="1"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Investigators, looking backward from an accident event are often able to reconstruct the links in the chain. </a:t>
            </a:r>
            <a:r>
              <a:rPr lang="en-US" b="1"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But pilots must look forward and those precursors are much more difficult see from the pilot’s point of view.  We’ll keep that in mind as we begin to discuss Hindsight Bias.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92559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Hindsight bias refers to the human tendency to think that events are more predictable than they actually are.  Although our General Aviation safety record is exemplary, there will be some accidents.  It’s inevitable.  Thus, it’s easy to say, “It had to happen.”  </a:t>
            </a:r>
            <a:r>
              <a:rPr lang="en-US" b="1" dirty="0"/>
              <a:t>(Click)  </a:t>
            </a:r>
          </a:p>
          <a:p>
            <a:endParaRPr lang="en-US" b="1" dirty="0"/>
          </a:p>
          <a:p>
            <a:r>
              <a:rPr lang="en-US" b="0" dirty="0"/>
              <a:t>Predicting when and where accidents will occur is a little more difficult.  To be sure, some aviation operations are riskier than others, so you’d expect to see higher accident rates.  But pilot knowledge, skill, and aircraft capability are usually higher in high-risk operations, so accident rates are lower than what one might expect.  Still, when an accident does occur, it’s easy to say, “ I knew it would happen,” after the fact.  </a:t>
            </a:r>
            <a:r>
              <a:rPr lang="en-US" b="1" dirty="0"/>
              <a:t>(Click)</a:t>
            </a:r>
            <a:endParaRPr lang="en-US" b="0" dirty="0"/>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It’s impossible to remember everything we say and to whom we said it.  Memories dim and distort over time and it’s not unusual for us to think, “I knew it would happen, and I said so.” (</a:t>
            </a:r>
            <a:r>
              <a:rPr lang="en-US" b="1" dirty="0"/>
              <a:t>Click)</a:t>
            </a:r>
          </a:p>
          <a:p>
            <a:r>
              <a:rPr lang="en-US" dirty="0"/>
              <a:t>That’s how hindsight bias works, and all humans are subject to it so what’s the problem?</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22152537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When we construct an accident chain backwards – especially when the accident pilot can’t be interviewed, we know </a:t>
            </a:r>
            <a:r>
              <a:rPr lang="en-US" b="0" dirty="0">
                <a:latin typeface="Arial" panose="020B0604020202020204" pitchFamily="34" charset="0"/>
                <a:cs typeface="Arial" panose="020B0604020202020204" pitchFamily="34" charset="0"/>
              </a:rPr>
              <a:t>what happened, but it’s much more difficult to know why.  Reading accident reports can be frustrating in this regard. “The pilot failed to obtain/maintain flying speed,” is a great description of what happened but why did the pilot stall the airplane?  Was the pilot distracted? was there an unreasonable expectation of aircraft performance?</a:t>
            </a:r>
          </a:p>
          <a:p>
            <a:endParaRPr lang="en-US" b="0" dirty="0">
              <a:latin typeface="Arial" panose="020B0604020202020204" pitchFamily="34" charset="0"/>
              <a:cs typeface="Arial" panose="020B0604020202020204" pitchFamily="34" charset="0"/>
            </a:endParaRPr>
          </a:p>
          <a:p>
            <a:r>
              <a:rPr lang="en-US" b="0" dirty="0">
                <a:latin typeface="Arial" panose="020B0604020202020204" pitchFamily="34" charset="0"/>
                <a:cs typeface="Arial" panose="020B0604020202020204" pitchFamily="34" charset="0"/>
              </a:rPr>
              <a:t>And how about “Inadvertent Flight into Instrument Meteorological Conditions (IMC)?  This is where CFIT comes into the conversation.</a:t>
            </a:r>
          </a:p>
          <a:p>
            <a:endParaRPr lang="en-US" b="0"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41921214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Unplanned transition from visual flying to Instrument Meteorological Conditions is one of the deadliest accident precursors.  Most pilots know of an Inadvertent IMC story or two and, using twenty-twenty hindsight it’s easy to think, “Yep – I knew that was going to happen.  In fact, I said something about it last week.” </a:t>
            </a:r>
            <a:r>
              <a:rPr lang="en-US" b="1" dirty="0"/>
              <a:t>(Click)</a:t>
            </a:r>
            <a:endParaRPr lang="en-US" dirty="0"/>
          </a:p>
          <a:p>
            <a:endParaRPr lang="en-US" dirty="0"/>
          </a:p>
          <a:p>
            <a:r>
              <a:rPr lang="en-US" dirty="0"/>
              <a:t>And, although we don’t say it, we think, “that could never happen to me.”</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Well, if we stop there, we lose the opportunity to ponder why it happened, how a seemingly capable pilot arrived at the decision to pursue what turned out to be the impossible dream.  And thinking, “that could never happen to me,” can easily result in overconfidence in our knowledge, and skill. </a:t>
            </a:r>
            <a:r>
              <a:rPr lang="en-US" b="1" dirty="0"/>
              <a:t>(Click)</a:t>
            </a:r>
            <a:endParaRPr lang="en-US" dirty="0"/>
          </a:p>
          <a:p>
            <a:endParaRPr lang="en-US" dirty="0"/>
          </a:p>
          <a:p>
            <a:r>
              <a:rPr lang="en-US" dirty="0"/>
              <a:t>It’s much healthier to think, “I can see how that could happen to me and here’s what I need to do to prevent it.”</a:t>
            </a:r>
          </a:p>
          <a:p>
            <a:endParaRPr lang="en-US" dirty="0"/>
          </a:p>
          <a:p>
            <a:r>
              <a:rPr lang="en-US" b="1" dirty="0"/>
              <a:t>(Next Slide)</a:t>
            </a:r>
            <a:br>
              <a:rPr lang="en-US" dirty="0"/>
            </a:br>
            <a:r>
              <a:rPr lang="en-US" dirty="0"/>
              <a:t>“</a:t>
            </a: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4022106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ＭＳ Ｐゴシック" pitchFamily="34" charset="-128"/>
              </a:rPr>
              <a:t>And here’s another really important point.  People cannot easily avoid those actions they didn’t intend to commit.  </a:t>
            </a:r>
          </a:p>
          <a:p>
            <a:endParaRPr lang="en-US" dirty="0">
              <a:ea typeface="ＭＳ Ｐゴシック" pitchFamily="34" charset="-128"/>
            </a:endParaRPr>
          </a:p>
          <a:p>
            <a:r>
              <a:rPr lang="en-US" dirty="0">
                <a:ea typeface="ＭＳ Ｐゴシック" pitchFamily="34" charset="-128"/>
              </a:rPr>
              <a:t>It’s very difficult to see that the choices you’re making are directing you along a path to tragedy.  Whatever the activity, people rarely set out to create a disaster and yet – sometimes – circumstances, operational environments, and human decisions combine with decidedly unfavorable results. </a:t>
            </a:r>
            <a:r>
              <a:rPr lang="en-US" b="1" dirty="0">
                <a:ea typeface="ＭＳ Ｐゴシック" pitchFamily="34" charset="-128"/>
              </a:rPr>
              <a:t>(Click)</a:t>
            </a:r>
            <a:endParaRPr lang="en-US" dirty="0">
              <a:ea typeface="ＭＳ Ｐゴシック" pitchFamily="34" charset="-128"/>
            </a:endParaRPr>
          </a:p>
          <a:p>
            <a:endParaRPr lang="en-US" dirty="0">
              <a:ea typeface="ＭＳ Ｐゴシック" pitchFamily="34" charset="-128"/>
            </a:endParaRPr>
          </a:p>
          <a:p>
            <a:r>
              <a:rPr lang="en-US" dirty="0">
                <a:ea typeface="ＭＳ Ｐゴシック" pitchFamily="34" charset="-128"/>
              </a:rPr>
              <a:t>So, when we’re contemplating accidents that have already happened,  it’s very beneficial to consider what the pilot was dealing with, what information was available and how would a pilot of similar experience perceive it, process it’s meaning and perform actions to address the issue.   </a:t>
            </a:r>
            <a:r>
              <a:rPr lang="en-US" b="1" dirty="0">
                <a:ea typeface="ＭＳ Ｐゴシック" pitchFamily="34" charset="-128"/>
              </a:rPr>
              <a:t>(Click)</a:t>
            </a:r>
          </a:p>
          <a:p>
            <a:endParaRPr lang="en-US" b="1" dirty="0">
              <a:ea typeface="ＭＳ Ｐゴシック" pitchFamily="34" charset="-128"/>
            </a:endParaRPr>
          </a:p>
          <a:p>
            <a:r>
              <a:rPr lang="en-US" b="0" dirty="0">
                <a:ea typeface="ＭＳ Ｐゴシック" pitchFamily="34" charset="-128"/>
              </a:rPr>
              <a:t>Finally, we ask ourselves what we would do in the same circumstances.  This is a best practice for overcoming Hindsight Bias in our attempts to understand why accidents happen.</a:t>
            </a:r>
          </a:p>
          <a:p>
            <a:endParaRPr lang="en-US" b="0" dirty="0">
              <a:ea typeface="ＭＳ Ｐゴシック" pitchFamily="34" charset="-128"/>
            </a:endParaRPr>
          </a:p>
          <a:p>
            <a:r>
              <a:rPr lang="en-US" b="0" dirty="0">
                <a:ea typeface="ＭＳ Ｐゴシック" pitchFamily="34" charset="-128"/>
              </a:rPr>
              <a:t>To end our program, let’s consider a few tips to reduce the chances of Controlled Flight into Terrain.</a:t>
            </a:r>
            <a:endParaRPr lang="en-US" b="1" dirty="0">
              <a:ea typeface="ＭＳ Ｐゴシック" pitchFamily="34" charset="-128"/>
            </a:endParaRPr>
          </a:p>
          <a:p>
            <a:endParaRPr lang="en-US" b="1" dirty="0">
              <a:ea typeface="ＭＳ Ｐゴシック" pitchFamily="34" charset="-128"/>
            </a:endParaRPr>
          </a:p>
          <a:p>
            <a:r>
              <a:rPr lang="en-US" b="1" dirty="0">
                <a:ea typeface="ＭＳ Ｐゴシック" pitchFamily="34" charset="-128"/>
              </a:rPr>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36764011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Here are a few things we can do to avoid CFIT. </a:t>
            </a:r>
            <a:r>
              <a:rPr lang="en-US" b="1" dirty="0"/>
              <a:t>(Click)</a:t>
            </a:r>
            <a:endParaRPr lang="en-US" dirty="0"/>
          </a:p>
          <a:p>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Don’t fly below minimum safe altitudes.  Maintain at least 1,000 feet above the highest obstacles along your route. </a:t>
            </a:r>
            <a:r>
              <a:rPr lang="en-US" b="1" dirty="0"/>
              <a:t>(Click)</a:t>
            </a:r>
            <a:endParaRPr lang="en-US" dirty="0"/>
          </a:p>
          <a:p>
            <a:pPr marL="0" indent="0">
              <a:buFont typeface="Arial" panose="020B0604020202020204" pitchFamily="34" charset="0"/>
              <a:buNone/>
            </a:pPr>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Don’t fly in the mountains at night.  Over the mountains is okay but don’t try to negotiate low-level passes and routes – especially in remote areas. </a:t>
            </a:r>
            <a:r>
              <a:rPr lang="en-US" b="1" dirty="0"/>
              <a:t>(Click)</a:t>
            </a:r>
            <a:endParaRPr lang="en-US" dirty="0"/>
          </a:p>
          <a:p>
            <a:pPr marL="0" indent="0">
              <a:buFont typeface="Arial" panose="020B0604020202020204" pitchFamily="34" charset="0"/>
              <a:buNone/>
            </a:pPr>
            <a:endParaRPr lang="en-US" dirty="0"/>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Don’t fly beneath an overcast if you don’t have enough room to make a 180º turn. </a:t>
            </a:r>
            <a:r>
              <a:rPr lang="en-US" b="1" dirty="0"/>
              <a:t>(Click)</a:t>
            </a:r>
            <a:endParaRPr lang="en-US" dirty="0"/>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Do stay well clear of towers and wires.</a:t>
            </a:r>
          </a:p>
          <a:p>
            <a:pPr marL="0" indent="0">
              <a:buNone/>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5387651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 course, the number one priority</a:t>
            </a:r>
            <a:r>
              <a:rPr lang="en-US" baseline="0" dirty="0"/>
              <a:t> on any flight is to Fly the Aircraft!  That’s easy to do in good weather; much harder to do if you’re coping with deteriorating weather and navigating to an alternate airport. </a:t>
            </a:r>
          </a:p>
          <a:p>
            <a:endParaRPr lang="en-US" baseline="0" dirty="0"/>
          </a:p>
          <a:p>
            <a:r>
              <a:rPr lang="en-US" b="0" baseline="0" dirty="0"/>
              <a:t>There are definitely times when any pilot approaches task saturation and that’s not a comfortable place to be.  Regular practice, guided by a Flight Instructor, and honed to perfection, is the best preparation for all flight challenges.</a:t>
            </a:r>
          </a:p>
          <a:p>
            <a:endParaRPr lang="en-US" b="0" baseline="0" dirty="0"/>
          </a:p>
          <a:p>
            <a:r>
              <a:rPr lang="en-US" b="0" baseline="0" dirty="0"/>
              <a:t>An autopilot is well worth considering for VFR and IFR flying.  Even a basic wing leveler can reduce pilot workload and make more time for in-flight decision making.</a:t>
            </a:r>
          </a:p>
          <a:p>
            <a:endParaRPr lang="en-US" b="0" baseline="0" dirty="0"/>
          </a:p>
          <a:p>
            <a:r>
              <a:rPr lang="en-US" b="1" baseline="0" dirty="0"/>
              <a:t>(Next Slide)</a:t>
            </a: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9737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important to note that there are multiple influences associated with</a:t>
            </a:r>
            <a:r>
              <a:rPr lang="en-US" baseline="0" dirty="0"/>
              <a:t> any flight.  Pilots need to effectively manage those influences to ensure a safe outcome.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The process begins with realistic preflight planning that considers pilot and aircraft capabilities as well as mission requirements.  The process should include consideration of factors that could compromise success and alternative plans for dealing with them. </a:t>
            </a:r>
            <a:r>
              <a:rPr lang="en-US" b="1" baseline="0" dirty="0"/>
              <a:t>(Click)</a:t>
            </a:r>
            <a:endParaRPr lang="en-US" b="0" baseline="0" dirty="0"/>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While in flight, pilots must continually and objectively assess how well the flight is conforming to plan.  In addition to route progress and weather, fuel state and performance monitoring must be considered.  There will always be variations from plan most of which won’t compromise the safe completion of the flight; but they should be noted and dealt with. </a:t>
            </a:r>
            <a:r>
              <a:rPr lang="en-US" b="1" baseline="0" dirty="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Deal with problems and variances as soon as they are noted.  That way you can take care of small problems before they become big ones.  In the grand scheme; diversion to an alternate is a small problem – especially if you’ve planned for it.  But not having enough fuel to reach the alternate is a big problem. </a:t>
            </a:r>
            <a:r>
              <a:rPr lang="en-US" b="1" baseline="0" dirty="0"/>
              <a:t>(Click)</a:t>
            </a:r>
            <a:endParaRPr lang="en-US" b="0" baseline="0" dirty="0"/>
          </a:p>
          <a:p>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Pilots must be prepared to cope with any challenges that occur in flight and in order to do that we must know what we and our aircraft are capable of.  That requires an objective assessment of our performance – preferably made by a flight instructor.  Your instructor can help you to develop and document Personal Performances minimums. </a:t>
            </a:r>
            <a:r>
              <a:rPr lang="en-US" b="1" baseline="0" dirty="0"/>
              <a:t>(Click)</a:t>
            </a:r>
            <a:endParaRPr lang="en-US" b="0" baseline="0" dirty="0"/>
          </a:p>
          <a:p>
            <a:endParaRPr lang="en-US" b="0" baseline="0" dirty="0"/>
          </a:p>
          <a:p>
            <a:r>
              <a:rPr lang="en-US" b="0" baseline="0" dirty="0"/>
              <a:t>And finally; we must maintain our proficiency in order to meet our performance minimums.  A regular program of proficiency training with a CFI is best and we urge you to consider the FAA </a:t>
            </a:r>
            <a:r>
              <a:rPr lang="en-US" b="1" i="1" baseline="0" dirty="0"/>
              <a:t>WINGS</a:t>
            </a:r>
            <a:r>
              <a:rPr lang="en-US" b="0" baseline="0" dirty="0"/>
              <a:t> Pilot Proficiency Program.</a:t>
            </a:r>
          </a:p>
          <a:p>
            <a:endParaRPr lang="en-US" b="0" baseline="0" dirty="0"/>
          </a:p>
          <a:p>
            <a:r>
              <a:rPr lang="en-US" b="1" baseline="0" dirty="0"/>
              <a:t>(Next Slide)</a:t>
            </a:r>
          </a:p>
          <a:p>
            <a:endParaRPr lang="en-US" b="0" baseline="0"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4779563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earned your </a:t>
            </a:r>
            <a:r>
              <a:rPr lang="en-US" b="1" i="1" dirty="0"/>
              <a:t>WINGS</a:t>
            </a:r>
            <a:r>
              <a:rPr lang="en-US" b="0" i="0" dirty="0"/>
              <a:t>? </a:t>
            </a:r>
            <a:r>
              <a:rPr lang="en-US" b="1" i="1" dirty="0"/>
              <a:t> </a:t>
            </a:r>
            <a:r>
              <a:rPr lang="en-US" b="0" i="0" dirty="0"/>
              <a:t>P</a:t>
            </a:r>
            <a:r>
              <a:rPr lang="en-US" baseline="0" dirty="0"/>
              <a:t>roficiency is key to success in almost everything worth doing – especially flying.  Proficient pilots are confident, capable, and safe.  </a:t>
            </a:r>
          </a:p>
          <a:p>
            <a:endParaRPr lang="en-US" baseline="0" dirty="0"/>
          </a:p>
          <a:p>
            <a:r>
              <a:rPr lang="en-US" baseline="0" dirty="0"/>
              <a:t>WINGS is a proficiency training system specifically designed for general aviation pilots and, regular participation will keep you on top of your flying game.</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Every</a:t>
            </a:r>
            <a:r>
              <a:rPr lang="en-US" b="0" i="0" baseline="0" dirty="0"/>
              <a:t> time you complete a </a:t>
            </a:r>
            <a:r>
              <a:rPr lang="en-US" b="1" i="1" baseline="0" dirty="0"/>
              <a:t>WINGS </a:t>
            </a:r>
            <a:r>
              <a:rPr lang="en-US" b="0" i="0" baseline="0" dirty="0"/>
              <a:t>Phase, you’re eligible to win cash in the </a:t>
            </a:r>
            <a:r>
              <a:rPr lang="en-US" b="1" i="1" baseline="0" dirty="0"/>
              <a:t>WINGS </a:t>
            </a:r>
            <a:r>
              <a:rPr lang="en-US" b="0" i="0" baseline="0" dirty="0"/>
              <a:t>Sweepstakes.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sweepstakes is generously funded by the WINGS Industry Network.  https://wingsindustry.com to learn more and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Just navigate to http://www.</a:t>
            </a:r>
            <a:r>
              <a:rPr lang="en-US" baseline="0" dirty="0"/>
              <a:t>mywingsinitiative.org or scan the QR code for details.  By the way, Instructors can also enter the sweepstakes.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 </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38743335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endParaRPr lang="en-US" b="1" u="sng"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18</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8669134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7.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Aviation</a:t>
            </a:r>
          </a:p>
          <a:p>
            <a:pPr>
              <a:lnSpc>
                <a:spcPct val="85000"/>
              </a:lnSpc>
              <a:spcBef>
                <a:spcPct val="0"/>
              </a:spcBef>
              <a:buFontTx/>
              <a:buNone/>
            </a:pPr>
            <a:r>
              <a:rPr lang="en-US" sz="1800" b="1" dirty="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a:t>
            </a:r>
          </a:p>
          <a:p>
            <a:pPr>
              <a:buNone/>
            </a:pPr>
            <a:r>
              <a:rPr lang="en-US" sz="1800" baseline="0" dirty="0"/>
              <a:t>The National FAA Safety Team (FAASTeam)</a:t>
            </a:r>
          </a:p>
        </p:txBody>
      </p:sp>
      <p:pic>
        <p:nvPicPr>
          <p:cNvPr id="14" name="Picture 13" descr="File:Clouds-cloudy-forest-mountain (24325592605).jpg ..."/>
          <p:cNvPicPr>
            <a:picLocks noChangeAspect="1"/>
          </p:cNvPicPr>
          <p:nvPr userDrawn="1"/>
        </p:nvPicPr>
        <p:blipFill rotWithShape="1">
          <a:blip r:embed="rId5" cstate="print">
            <a:extLst>
              <a:ext uri="{28A0092B-C50C-407E-A947-70E740481C1C}">
                <a14:useLocalDpi xmlns:a14="http://schemas.microsoft.com/office/drawing/2010/main" val="0"/>
              </a:ext>
            </a:extLst>
          </a:blip>
          <a:srcRect l="22661" r="26626"/>
          <a:stretch/>
        </p:blipFill>
        <p:spPr>
          <a:xfrm>
            <a:off x="7942953" y="1271827"/>
            <a:ext cx="4012525" cy="5240344"/>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979986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E0186-5591-C6B5-65EB-30AA02AF8AD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3D932B7-B6A1-801E-3EFA-36FE805813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D757E9-E54B-2B19-6657-C8F1686702CD}"/>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5" name="Footer Placeholder 4">
            <a:extLst>
              <a:ext uri="{FF2B5EF4-FFF2-40B4-BE49-F238E27FC236}">
                <a16:creationId xmlns:a16="http://schemas.microsoft.com/office/drawing/2014/main" id="{0EDB3461-7FDE-9148-0626-B1F3E3E2860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5092F0C-A129-37F0-9C50-C82AC175CC76}"/>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160126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EF827-AD4A-25CB-0A7D-CE3554347DE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8EF558-E827-4575-9D00-5CF4A247DE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E0B23A-E44F-046D-3E1A-B3D789732EB6}"/>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5" name="Footer Placeholder 4">
            <a:extLst>
              <a:ext uri="{FF2B5EF4-FFF2-40B4-BE49-F238E27FC236}">
                <a16:creationId xmlns:a16="http://schemas.microsoft.com/office/drawing/2014/main" id="{E0181E95-FE4C-13F1-1C18-275D37BC276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B4A62FC-B45A-EF27-907E-5FA3E63A4549}"/>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1896436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D5935-A62C-2D4A-B3D1-F48B2CFFC8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C8EF947-C4E8-9CC3-ADAA-49E153214B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EE8D10-81D7-5481-EA58-4FA4F486B3C0}"/>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5" name="Footer Placeholder 4">
            <a:extLst>
              <a:ext uri="{FF2B5EF4-FFF2-40B4-BE49-F238E27FC236}">
                <a16:creationId xmlns:a16="http://schemas.microsoft.com/office/drawing/2014/main" id="{CD4B3037-FB9E-494B-1EDE-58B9C5E28F7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45F0F28-56A7-ACA5-BF45-6C0F89BDEF90}"/>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1080127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2F96D-2718-C506-97FD-62E817C9D6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7E0B5A-4EB7-74DE-EF94-D4D81D0610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7C9193-DE25-EFDC-1702-8A2684F489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DDE11E-B915-52E3-BE8E-DE5DA2DEEA50}"/>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6" name="Footer Placeholder 5">
            <a:extLst>
              <a:ext uri="{FF2B5EF4-FFF2-40B4-BE49-F238E27FC236}">
                <a16:creationId xmlns:a16="http://schemas.microsoft.com/office/drawing/2014/main" id="{88667B87-E271-B509-4AE0-88C6D93B87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7A9AB4A-533F-D33D-255B-778B47DFE4F5}"/>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4063869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E62F-21EF-150E-DA49-6CEA5C0A7DC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F6A45B-199E-F58C-EE7D-006486C3DFA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76444EB-6C30-21AA-D17E-604E105B8A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835657E-F61F-A04F-DFBA-9D361A8B98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3D973E-012A-3542-7257-0BC11B4C7E3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817A096-F324-2176-2FE6-F822E803DDC2}"/>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8" name="Footer Placeholder 7">
            <a:extLst>
              <a:ext uri="{FF2B5EF4-FFF2-40B4-BE49-F238E27FC236}">
                <a16:creationId xmlns:a16="http://schemas.microsoft.com/office/drawing/2014/main" id="{47CDB021-0AC9-C586-2079-DE2B9AB37B1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51E6973-670C-1E10-D9FB-844CB65A7B35}"/>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3852214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09560-2139-C594-9A40-6DDDEE494EB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568229-C1E9-92D1-7EAD-E3E35AB7448C}"/>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4" name="Footer Placeholder 3">
            <a:extLst>
              <a:ext uri="{FF2B5EF4-FFF2-40B4-BE49-F238E27FC236}">
                <a16:creationId xmlns:a16="http://schemas.microsoft.com/office/drawing/2014/main" id="{304B3D6A-EE5A-A6ED-F213-6658B6F433E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1380CC7A-9940-E506-1895-6496B8635DD1}"/>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custDataLst>
      <p:tags r:id="rId1"/>
    </p:custDataLst>
    <p:extLst>
      <p:ext uri="{BB962C8B-B14F-4D97-AF65-F5344CB8AC3E}">
        <p14:creationId xmlns:p14="http://schemas.microsoft.com/office/powerpoint/2010/main" val="4689595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2BDDDC-60A6-AB29-0186-EC0449A6D122}"/>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3" name="Footer Placeholder 2">
            <a:extLst>
              <a:ext uri="{FF2B5EF4-FFF2-40B4-BE49-F238E27FC236}">
                <a16:creationId xmlns:a16="http://schemas.microsoft.com/office/drawing/2014/main" id="{3D8B1B2A-B9F1-DE07-8E97-6299AA2732F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AA51EEDF-13E0-849D-B0DE-2469BABFAE95}"/>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15476884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D6B00-DEB4-5780-F06B-4AC3B3F8AF3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7A9D361-ABE1-F112-8278-F0FD3A8773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C5C92E8-CB5D-783B-2BCD-06B6A67A06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164B3B-E598-59CF-B6ED-8469305713F4}"/>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6" name="Footer Placeholder 5">
            <a:extLst>
              <a:ext uri="{FF2B5EF4-FFF2-40B4-BE49-F238E27FC236}">
                <a16:creationId xmlns:a16="http://schemas.microsoft.com/office/drawing/2014/main" id="{B7DB43EB-C1F3-8316-05CA-CC433F3309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894041A-0BB2-2A46-6D7F-B2DEB6B33631}"/>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37042437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5B6AD0-2357-2E37-7D3B-C2830B65FF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5B293F2-9E00-9706-7302-B071D30B219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2DB56F9-31AD-9150-FED3-148539BCBD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6681B5-5DB6-A3C3-59CA-0E6DBB939467}"/>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6" name="Footer Placeholder 5">
            <a:extLst>
              <a:ext uri="{FF2B5EF4-FFF2-40B4-BE49-F238E27FC236}">
                <a16:creationId xmlns:a16="http://schemas.microsoft.com/office/drawing/2014/main" id="{724499A5-923F-7251-4DFB-97F037D60E8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E7D2FA9-3580-96CE-4A46-17D697D9EBC8}"/>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2286433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CBF40-AE53-7533-63A2-C821C0E542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937363-3ABD-859D-D3D6-1C7261702B8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62518A-CFBA-835B-3160-0126F6027BFF}"/>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5" name="Footer Placeholder 4">
            <a:extLst>
              <a:ext uri="{FF2B5EF4-FFF2-40B4-BE49-F238E27FC236}">
                <a16:creationId xmlns:a16="http://schemas.microsoft.com/office/drawing/2014/main" id="{C1AB97A5-85B9-75FC-2C1E-5D22085C7C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2866E74-37A1-F682-C088-DDA9E8F0B822}"/>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24545100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53E9E-C4B4-833D-AEF3-757CAB68AE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48C9C0E-B438-817B-9659-8B91C2E10A6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13CA77-01EC-BBD9-0F54-18E9AB81A1D1}"/>
              </a:ext>
            </a:extLst>
          </p:cNvPr>
          <p:cNvSpPr>
            <a:spLocks noGrp="1"/>
          </p:cNvSpPr>
          <p:nvPr>
            <p:ph type="dt" sz="half" idx="10"/>
          </p:nvPr>
        </p:nvSpPr>
        <p:spPr>
          <a:xfrm>
            <a:off x="838200" y="6356350"/>
            <a:ext cx="2743200" cy="365125"/>
          </a:xfrm>
          <a:prstGeom prst="rect">
            <a:avLst/>
          </a:prstGeom>
        </p:spPr>
        <p:txBody>
          <a:bodyPr/>
          <a:lstStyle/>
          <a:p>
            <a:fld id="{B6F34829-883B-47A4-95DA-A9F71C31BB29}" type="datetimeFigureOut">
              <a:rPr lang="en-US" smtClean="0"/>
              <a:t>9/3/2026</a:t>
            </a:fld>
            <a:endParaRPr lang="en-US"/>
          </a:p>
        </p:txBody>
      </p:sp>
      <p:sp>
        <p:nvSpPr>
          <p:cNvPr id="5" name="Footer Placeholder 4">
            <a:extLst>
              <a:ext uri="{FF2B5EF4-FFF2-40B4-BE49-F238E27FC236}">
                <a16:creationId xmlns:a16="http://schemas.microsoft.com/office/drawing/2014/main" id="{CB3B0129-3261-78F1-D26A-FF63716E0F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707CD5E-A6F8-8EB0-EB1A-544E8710D7BA}"/>
              </a:ext>
            </a:extLst>
          </p:cNvPr>
          <p:cNvSpPr>
            <a:spLocks noGrp="1"/>
          </p:cNvSpPr>
          <p:nvPr>
            <p:ph type="sldNum" sz="quarter" idx="12"/>
          </p:nvPr>
        </p:nvSpPr>
        <p:spPr>
          <a:xfrm>
            <a:off x="8610600" y="6356350"/>
            <a:ext cx="2743200" cy="365125"/>
          </a:xfrm>
          <a:prstGeom prst="rect">
            <a:avLst/>
          </a:prstGeom>
        </p:spPr>
        <p:txBody>
          <a:bodyPr/>
          <a:lstStyle/>
          <a:p>
            <a:fld id="{C28694D3-9F38-4E9B-9E2A-22D4BFA3004D}" type="slidenum">
              <a:rPr lang="en-US" smtClean="0"/>
              <a:t>‹#›</a:t>
            </a:fld>
            <a:endParaRPr lang="en-US"/>
          </a:p>
        </p:txBody>
      </p:sp>
    </p:spTree>
    <p:extLst>
      <p:ext uri="{BB962C8B-B14F-4D97-AF65-F5344CB8AC3E}">
        <p14:creationId xmlns:p14="http://schemas.microsoft.com/office/powerpoint/2010/main" val="2533004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5.xml"/><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ags" Target="../tags/tag6.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999D-1475-ACBD-2006-945E3D3923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270181-87A4-B75E-F312-AA535717944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ustDataLst>
      <p:tags r:id="rId13"/>
    </p:custDataLst>
    <p:extLst>
      <p:ext uri="{BB962C8B-B14F-4D97-AF65-F5344CB8AC3E}">
        <p14:creationId xmlns:p14="http://schemas.microsoft.com/office/powerpoint/2010/main" val="1062895921"/>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11.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12.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13.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4.xml"/><Relationship Id="rId5" Type="http://schemas.openxmlformats.org/officeDocument/2006/relationships/hyperlink" Target="https://www.pexels.com/photo/cloudiness-clouds-cloudy-daylight-417045/" TargetMode="Externa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6.xml"/><Relationship Id="rId4" Type="http://schemas.openxmlformats.org/officeDocument/2006/relationships/image" Target="../media/image9.jp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notesSlide" Target="../notesSlides/notesSlide10.xml"/><Relationship Id="rId7" Type="http://schemas.openxmlformats.org/officeDocument/2006/relationships/image" Target="../media/image14.png"/><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image" Target="../media/image13.png"/><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Blue_question_mark_icon.svg"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8.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a:t>Topic of the Month – November </a:t>
            </a:r>
          </a:p>
          <a:p>
            <a:r>
              <a:rPr lang="en-US" dirty="0"/>
              <a:t>Hindsight bias and CFIT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Welcome</a:t>
            </a:r>
          </a:p>
        </p:txBody>
      </p:sp>
      <p:sp>
        <p:nvSpPr>
          <p:cNvPr id="5123" name="Content Placeholder 2"/>
          <p:cNvSpPr>
            <a:spLocks noGrp="1"/>
          </p:cNvSpPr>
          <p:nvPr>
            <p:ph idx="1"/>
          </p:nvPr>
        </p:nvSpPr>
        <p:spPr>
          <a:xfrm>
            <a:off x="571500" y="1125232"/>
            <a:ext cx="10733617" cy="4391025"/>
          </a:xfrm>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 </a:t>
            </a:r>
          </a:p>
          <a:p>
            <a:r>
              <a:rPr lang="en-US" dirty="0">
                <a:ea typeface="ＭＳ Ｐゴシック" pitchFamily="34" charset="-128"/>
              </a:rPr>
              <a:t>Sponsor Acknowledgment</a:t>
            </a:r>
          </a:p>
          <a:p>
            <a:r>
              <a:rPr lang="en-US" dirty="0">
                <a:ea typeface="ＭＳ Ｐゴシック" pitchFamily="34" charset="-128"/>
              </a:rPr>
              <a:t>Set phones and pagers to silent or off</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a:ea typeface="ＭＳ Ｐゴシック" pitchFamily="34" charset="-128"/>
              </a:rPr>
              <a:t>Hindsight Bias </a:t>
            </a:r>
          </a:p>
          <a:p>
            <a:endParaRPr lang="en-US" altLang="en-US" dirty="0">
              <a:ea typeface="ＭＳ Ｐゴシック" pitchFamily="34" charset="-128"/>
            </a:endParaRPr>
          </a:p>
          <a:p>
            <a:endParaRPr lang="en-US" altLang="en-US" dirty="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7736417" y="53955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*GAJSC – General Aviation Joint Safety Committee</a:t>
            </a:r>
          </a:p>
        </p:txBody>
      </p:sp>
      <p:grpSp>
        <p:nvGrpSpPr>
          <p:cNvPr id="16" name="Group 15"/>
          <p:cNvGrpSpPr/>
          <p:nvPr/>
        </p:nvGrpSpPr>
        <p:grpSpPr>
          <a:xfrm rot="759098">
            <a:off x="8077200" y="1020171"/>
            <a:ext cx="3113700" cy="3849129"/>
            <a:chOff x="8077200" y="1020171"/>
            <a:chExt cx="3113700" cy="3849129"/>
          </a:xfrm>
        </p:grpSpPr>
        <p:cxnSp>
          <p:nvCxnSpPr>
            <p:cNvPr id="5" name="Straight Connector 4"/>
            <p:cNvCxnSpPr/>
            <p:nvPr/>
          </p:nvCxnSpPr>
          <p:spPr bwMode="auto">
            <a:xfrm>
              <a:off x="8077200" y="1020171"/>
              <a:ext cx="0" cy="3849129"/>
            </a:xfrm>
            <a:prstGeom prst="line">
              <a:avLst/>
            </a:prstGeom>
            <a:noFill/>
            <a:ln w="149225"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Picture 9"/>
            <p:cNvPicPr>
              <a:picLocks noChangeAspect="1"/>
            </p:cNvPicPr>
            <p:nvPr/>
          </p:nvPicPr>
          <p:blipFill>
            <a:blip r:embed="rId4"/>
            <a:stretch>
              <a:fillRect/>
            </a:stretch>
          </p:blipFill>
          <p:spPr>
            <a:xfrm>
              <a:off x="8157098" y="1020171"/>
              <a:ext cx="3033802" cy="3849128"/>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3199421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60DDD291-9F88-4DA8-DB67-CC7C73821356}"/>
              </a:ext>
            </a:extLst>
          </p:cNvPr>
          <p:cNvSpPr txBox="1">
            <a:spLocks/>
          </p:cNvSpPr>
          <p:nvPr/>
        </p:nvSpPr>
        <p:spPr>
          <a:xfrm>
            <a:off x="601408" y="1705436"/>
            <a:ext cx="7185741"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50000"/>
              </a:lnSpc>
              <a:spcAft>
                <a:spcPts val="0"/>
              </a:spcAft>
              <a:buFont typeface="Arial" panose="020B0604020202020204" pitchFamily="34" charset="0"/>
              <a:buNone/>
            </a:pPr>
            <a:r>
              <a:rPr lang="en-US" i="1" dirty="0">
                <a:latin typeface="Arial" panose="020B0604020202020204" pitchFamily="34" charset="0"/>
                <a:cs typeface="Arial" panose="020B0604020202020204" pitchFamily="34" charset="0"/>
              </a:rPr>
              <a:t>“Life can only be understood backwards,</a:t>
            </a:r>
            <a:br>
              <a:rPr lang="en-US" i="1" dirty="0">
                <a:latin typeface="Arial" panose="020B0604020202020204" pitchFamily="34" charset="0"/>
                <a:cs typeface="Arial" panose="020B0604020202020204" pitchFamily="34" charset="0"/>
              </a:rPr>
            </a:br>
            <a:r>
              <a:rPr lang="en-US" i="1" dirty="0">
                <a:latin typeface="Arial" panose="020B0604020202020204" pitchFamily="34" charset="0"/>
                <a:cs typeface="Arial" panose="020B0604020202020204" pitchFamily="34" charset="0"/>
              </a:rPr>
              <a:t>but it must be lived forwards</a:t>
            </a:r>
            <a:r>
              <a:rPr lang="en-US" dirty="0">
                <a:latin typeface="Arial" panose="020B0604020202020204" pitchFamily="34" charset="0"/>
                <a:cs typeface="Arial" panose="020B0604020202020204" pitchFamily="34" charset="0"/>
              </a:rPr>
              <a:t>.”</a:t>
            </a:r>
          </a:p>
          <a:p>
            <a:pPr fontAlgn="auto">
              <a:lnSpc>
                <a:spcPct val="150000"/>
              </a:lnSpc>
              <a:spcAft>
                <a:spcPts val="0"/>
              </a:spcAft>
              <a:buFont typeface="Arial" panose="020B0604020202020204" pitchFamily="34" charset="0"/>
              <a:buNone/>
            </a:pPr>
            <a:r>
              <a:rPr lang="en-US"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Soren Kierkegaard</a:t>
            </a:r>
          </a:p>
          <a:p>
            <a:pPr marL="0" indent="0" fontAlgn="auto">
              <a:spcAft>
                <a:spcPts val="0"/>
              </a:spcAft>
              <a:buFont typeface="Arial" panose="020B0604020202020204" pitchFamily="34" charset="0"/>
              <a:buNone/>
            </a:pPr>
            <a:endParaRPr lang="en-US" dirty="0"/>
          </a:p>
        </p:txBody>
      </p:sp>
      <p:sp>
        <p:nvSpPr>
          <p:cNvPr id="3" name="Title 1">
            <a:extLst>
              <a:ext uri="{FF2B5EF4-FFF2-40B4-BE49-F238E27FC236}">
                <a16:creationId xmlns:a16="http://schemas.microsoft.com/office/drawing/2014/main" id="{9A1E294B-4233-A446-3826-70C5C0FE7387}"/>
              </a:ext>
            </a:extLst>
          </p:cNvPr>
          <p:cNvSpPr txBox="1">
            <a:spLocks/>
          </p:cNvSpPr>
          <p:nvPr/>
        </p:nvSpPr>
        <p:spPr>
          <a:xfrm>
            <a:off x="306440" y="373985"/>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ea typeface="ＭＳ Ｐゴシック" pitchFamily="34" charset="-128"/>
                <a:cs typeface="Arial" panose="020B0604020202020204" pitchFamily="34" charset="0"/>
              </a:rPr>
              <a:t>Understanding life</a:t>
            </a:r>
            <a:endParaRPr lang="en-US" b="1" dirty="0">
              <a:solidFill>
                <a:srgbClr val="002060"/>
              </a:solidFill>
              <a:latin typeface="Arial" panose="020B0604020202020204" pitchFamily="34" charset="0"/>
              <a:cs typeface="Arial" panose="020B0604020202020204" pitchFamily="34" charset="0"/>
            </a:endParaRPr>
          </a:p>
        </p:txBody>
      </p:sp>
      <p:pic>
        <p:nvPicPr>
          <p:cNvPr id="4" name="Picture 2">
            <a:extLst>
              <a:ext uri="{FF2B5EF4-FFF2-40B4-BE49-F238E27FC236}">
                <a16:creationId xmlns:a16="http://schemas.microsoft.com/office/drawing/2014/main" id="{DF356270-72FF-0BDE-AA37-C223150C39A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56501" y="507949"/>
            <a:ext cx="4381577" cy="58421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extLst>
      <p:ext uri="{BB962C8B-B14F-4D97-AF65-F5344CB8AC3E}">
        <p14:creationId xmlns:p14="http://schemas.microsoft.com/office/powerpoint/2010/main" val="3207152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Valley with clouds&#10;Free photo: &lt;strong&gt;Mountains&lt;/strong&gt;, Valley, Road, &lt;strong&gt;Clouds&lt;/strong&gt; - Free Image ...">
            <a:extLst>
              <a:ext uri="{FF2B5EF4-FFF2-40B4-BE49-F238E27FC236}">
                <a16:creationId xmlns:a16="http://schemas.microsoft.com/office/drawing/2014/main" id="{3E0DDA3E-38CB-9B5C-CF72-A599714BE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1999" cy="6858000"/>
          </a:xfrm>
          <a:prstGeom prst="rect">
            <a:avLst/>
          </a:prstGeom>
          <a:ln>
            <a:noFill/>
          </a:ln>
          <a:effectLst>
            <a:outerShdw blurRad="292100" dist="139700" dir="2700000" algn="tl" rotWithShape="0">
              <a:srgbClr val="333333">
                <a:alpha val="65000"/>
              </a:srgbClr>
            </a:outerShdw>
          </a:effectLst>
        </p:spPr>
      </p:pic>
      <p:sp>
        <p:nvSpPr>
          <p:cNvPr id="4" name="Title 1">
            <a:extLst>
              <a:ext uri="{FF2B5EF4-FFF2-40B4-BE49-F238E27FC236}">
                <a16:creationId xmlns:a16="http://schemas.microsoft.com/office/drawing/2014/main" id="{8240E65E-8426-E6DB-E345-139F77C7BBEF}"/>
              </a:ext>
            </a:extLst>
          </p:cNvPr>
          <p:cNvSpPr txBox="1">
            <a:spLocks/>
          </p:cNvSpPr>
          <p:nvPr/>
        </p:nvSpPr>
        <p:spPr>
          <a:xfrm>
            <a:off x="306440" y="373985"/>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ea typeface="ＭＳ Ｐゴシック" pitchFamily="34" charset="-128"/>
                <a:cs typeface="Arial" panose="020B0604020202020204" pitchFamily="34" charset="0"/>
              </a:rPr>
              <a:t>Almost home</a:t>
            </a:r>
            <a:endParaRPr lang="en-US" b="1" dirty="0">
              <a:solidFill>
                <a:srgbClr val="002060"/>
              </a:solidFill>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7257518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56B6F9D-43F5-AD02-B622-56902B78F649}"/>
              </a:ext>
            </a:extLst>
          </p:cNvPr>
          <p:cNvPicPr>
            <a:picLocks noChangeAspect="1"/>
          </p:cNvPicPr>
          <p:nvPr/>
        </p:nvPicPr>
        <p:blipFill>
          <a:blip r:embed="rId4"/>
          <a:srcRect l="14953"/>
          <a:stretch/>
        </p:blipFill>
        <p:spPr>
          <a:xfrm>
            <a:off x="-125362" y="-101789"/>
            <a:ext cx="12317362" cy="6646247"/>
          </a:xfrm>
          <a:prstGeom prst="rect">
            <a:avLst/>
          </a:prstGeom>
        </p:spPr>
      </p:pic>
      <p:sp>
        <p:nvSpPr>
          <p:cNvPr id="4" name="Rectangle 3">
            <a:extLst>
              <a:ext uri="{FF2B5EF4-FFF2-40B4-BE49-F238E27FC236}">
                <a16:creationId xmlns:a16="http://schemas.microsoft.com/office/drawing/2014/main" id="{EF1BBD94-7A5E-9DEA-F43F-8FC9AD078389}"/>
              </a:ext>
            </a:extLst>
          </p:cNvPr>
          <p:cNvSpPr/>
          <p:nvPr/>
        </p:nvSpPr>
        <p:spPr>
          <a:xfrm rot="1893134">
            <a:off x="-1297072" y="536167"/>
            <a:ext cx="7206280" cy="827105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BF4E01-5FC8-022C-0D16-8BE628931C71}"/>
              </a:ext>
            </a:extLst>
          </p:cNvPr>
          <p:cNvSpPr/>
          <p:nvPr/>
        </p:nvSpPr>
        <p:spPr>
          <a:xfrm>
            <a:off x="4014061" y="6544458"/>
            <a:ext cx="8450122" cy="180655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C0EB5AC-0701-A2C7-5BF6-078BF29CFFFC}"/>
              </a:ext>
            </a:extLst>
          </p:cNvPr>
          <p:cNvSpPr/>
          <p:nvPr/>
        </p:nvSpPr>
        <p:spPr>
          <a:xfrm rot="1893134">
            <a:off x="-989053" y="623189"/>
            <a:ext cx="7206280" cy="709378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1F16FE8-89AA-7386-A5CF-EDA3A47742BD}"/>
              </a:ext>
            </a:extLst>
          </p:cNvPr>
          <p:cNvSpPr txBox="1"/>
          <p:nvPr/>
        </p:nvSpPr>
        <p:spPr>
          <a:xfrm>
            <a:off x="434714" y="1528997"/>
            <a:ext cx="5246557" cy="5693866"/>
          </a:xfrm>
          <a:prstGeom prst="rect">
            <a:avLst/>
          </a:prstGeom>
          <a:noFill/>
        </p:spPr>
        <p:txBody>
          <a:bodyPr wrap="square" rtlCol="0">
            <a:spAutoFit/>
          </a:bodyPr>
          <a:lstStyle/>
          <a:p>
            <a:pPr>
              <a:buNone/>
            </a:pPr>
            <a:r>
              <a:rPr lang="en-US" sz="2800" b="1" i="1" dirty="0">
                <a:solidFill>
                  <a:srgbClr val="33CCFF"/>
                </a:solidFill>
              </a:rPr>
              <a:t>The Accident Chain of Events</a:t>
            </a:r>
          </a:p>
          <a:p>
            <a:pPr>
              <a:buNone/>
            </a:pPr>
            <a:r>
              <a:rPr lang="en-US" sz="2800" dirty="0">
                <a:solidFill>
                  <a:schemeClr val="bg1"/>
                </a:solidFill>
              </a:rPr>
              <a:t>     Circumstances</a:t>
            </a:r>
          </a:p>
          <a:p>
            <a:pPr>
              <a:buNone/>
            </a:pPr>
            <a:r>
              <a:rPr lang="en-US" sz="2800" dirty="0">
                <a:solidFill>
                  <a:schemeClr val="bg1"/>
                </a:solidFill>
              </a:rPr>
              <a:t>     Decisions</a:t>
            </a:r>
          </a:p>
          <a:p>
            <a:pPr>
              <a:buNone/>
            </a:pPr>
            <a:r>
              <a:rPr lang="en-US" sz="2800" dirty="0">
                <a:solidFill>
                  <a:schemeClr val="bg1"/>
                </a:solidFill>
              </a:rPr>
              <a:t>     Actions</a:t>
            </a:r>
          </a:p>
          <a:p>
            <a:pPr>
              <a:buNone/>
            </a:pPr>
            <a:r>
              <a:rPr lang="en-US" sz="2800" b="1" i="1" dirty="0">
                <a:solidFill>
                  <a:srgbClr val="33CCFF"/>
                </a:solidFill>
              </a:rPr>
              <a:t>Investigators look backward</a:t>
            </a:r>
          </a:p>
          <a:p>
            <a:pPr>
              <a:buNone/>
            </a:pPr>
            <a:r>
              <a:rPr lang="en-US" sz="2800" dirty="0">
                <a:solidFill>
                  <a:schemeClr val="bg1"/>
                </a:solidFill>
              </a:rPr>
              <a:t>     to Identify precursory links</a:t>
            </a:r>
          </a:p>
          <a:p>
            <a:pPr>
              <a:buNone/>
            </a:pPr>
            <a:r>
              <a:rPr lang="en-US" sz="2800" b="1" i="1" dirty="0">
                <a:solidFill>
                  <a:srgbClr val="33CCFF"/>
                </a:solidFill>
              </a:rPr>
              <a:t>Pilots must look Forward</a:t>
            </a:r>
          </a:p>
          <a:p>
            <a:pPr>
              <a:buNone/>
            </a:pPr>
            <a:r>
              <a:rPr lang="en-US" sz="2800" dirty="0">
                <a:solidFill>
                  <a:schemeClr val="bg1"/>
                </a:solidFill>
              </a:rPr>
              <a:t>     Much more difficult to do </a:t>
            </a:r>
            <a:r>
              <a:rPr lang="en-US" sz="2800" b="1" i="1" dirty="0">
                <a:solidFill>
                  <a:schemeClr val="bg1"/>
                </a:solidFill>
              </a:rPr>
              <a:t>-</a:t>
            </a:r>
          </a:p>
          <a:p>
            <a:pPr>
              <a:buNone/>
            </a:pPr>
            <a:endParaRPr lang="en-US" sz="2800" dirty="0">
              <a:solidFill>
                <a:schemeClr val="bg1"/>
              </a:solidFill>
            </a:endParaRPr>
          </a:p>
        </p:txBody>
      </p:sp>
    </p:spTree>
    <p:custDataLst>
      <p:tags r:id="rId1"/>
    </p:custDataLst>
    <p:extLst>
      <p:ext uri="{BB962C8B-B14F-4D97-AF65-F5344CB8AC3E}">
        <p14:creationId xmlns:p14="http://schemas.microsoft.com/office/powerpoint/2010/main" val="2244925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Clouds in the sky">
            <a:extLst>
              <a:ext uri="{FF2B5EF4-FFF2-40B4-BE49-F238E27FC236}">
                <a16:creationId xmlns:a16="http://schemas.microsoft.com/office/drawing/2014/main" id="{5091D387-FA2B-AD46-1396-76DBE7FB2958}"/>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11984"/>
          <a:stretch/>
        </p:blipFill>
        <p:spPr>
          <a:xfrm>
            <a:off x="-1" y="0"/>
            <a:ext cx="13599291" cy="6889533"/>
          </a:xfrm>
          <a:prstGeom prst="rect">
            <a:avLst/>
          </a:prstGeom>
        </p:spPr>
      </p:pic>
      <p:grpSp>
        <p:nvGrpSpPr>
          <p:cNvPr id="2" name="Group 1">
            <a:extLst>
              <a:ext uri="{FF2B5EF4-FFF2-40B4-BE49-F238E27FC236}">
                <a16:creationId xmlns:a16="http://schemas.microsoft.com/office/drawing/2014/main" id="{A956F610-9433-1BFF-7407-5594C11FE85C}"/>
              </a:ext>
            </a:extLst>
          </p:cNvPr>
          <p:cNvGrpSpPr/>
          <p:nvPr/>
        </p:nvGrpSpPr>
        <p:grpSpPr>
          <a:xfrm>
            <a:off x="5963297" y="888751"/>
            <a:ext cx="5904854" cy="5005952"/>
            <a:chOff x="6350000" y="1035368"/>
            <a:chExt cx="5039360" cy="4156392"/>
          </a:xfrm>
        </p:grpSpPr>
        <p:cxnSp>
          <p:nvCxnSpPr>
            <p:cNvPr id="3" name="Straight Connector 2">
              <a:extLst>
                <a:ext uri="{FF2B5EF4-FFF2-40B4-BE49-F238E27FC236}">
                  <a16:creationId xmlns:a16="http://schemas.microsoft.com/office/drawing/2014/main" id="{488BC9A3-50B0-AAD3-6040-C5F3E4020179}"/>
                </a:ext>
              </a:extLst>
            </p:cNvPr>
            <p:cNvCxnSpPr/>
            <p:nvPr/>
          </p:nvCxnSpPr>
          <p:spPr bwMode="auto">
            <a:xfrm>
              <a:off x="7920318" y="2585720"/>
              <a:ext cx="1869141" cy="0"/>
            </a:xfrm>
            <a:prstGeom prst="line">
              <a:avLst/>
            </a:prstGeom>
            <a:noFill/>
            <a:ln w="793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Straight Connector 3">
              <a:extLst>
                <a:ext uri="{FF2B5EF4-FFF2-40B4-BE49-F238E27FC236}">
                  <a16:creationId xmlns:a16="http://schemas.microsoft.com/office/drawing/2014/main" id="{307DCFC5-5612-57A4-993C-A6E944E989F9}"/>
                </a:ext>
              </a:extLst>
            </p:cNvPr>
            <p:cNvCxnSpPr/>
            <p:nvPr/>
          </p:nvCxnSpPr>
          <p:spPr bwMode="auto">
            <a:xfrm>
              <a:off x="7232276" y="3726479"/>
              <a:ext cx="3269877" cy="0"/>
            </a:xfrm>
            <a:prstGeom prst="line">
              <a:avLst/>
            </a:prstGeom>
            <a:noFill/>
            <a:ln w="79375" cap="flat" cmpd="sng" algn="ctr">
              <a:solidFill>
                <a:srgbClr val="00206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Isosceles Triangle 4">
              <a:extLst>
                <a:ext uri="{FF2B5EF4-FFF2-40B4-BE49-F238E27FC236}">
                  <a16:creationId xmlns:a16="http://schemas.microsoft.com/office/drawing/2014/main" id="{43DC2D02-5D08-759E-31F9-7DBBEA6CF6F9}"/>
                </a:ext>
              </a:extLst>
            </p:cNvPr>
            <p:cNvSpPr/>
            <p:nvPr/>
          </p:nvSpPr>
          <p:spPr bwMode="auto">
            <a:xfrm>
              <a:off x="6350000" y="1035368"/>
              <a:ext cx="5039360" cy="4156392"/>
            </a:xfrm>
            <a:prstGeom prst="triangle">
              <a:avLst/>
            </a:prstGeom>
            <a:noFill/>
            <a:ln w="79375" cap="flat" cmpd="sng" algn="ctr">
              <a:solidFill>
                <a:srgbClr val="C0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grpSp>
      <p:sp>
        <p:nvSpPr>
          <p:cNvPr id="6" name="TextBox 5">
            <a:extLst>
              <a:ext uri="{FF2B5EF4-FFF2-40B4-BE49-F238E27FC236}">
                <a16:creationId xmlns:a16="http://schemas.microsoft.com/office/drawing/2014/main" id="{0A05832A-B183-91F8-5078-04924E488C6D}"/>
              </a:ext>
            </a:extLst>
          </p:cNvPr>
          <p:cNvSpPr txBox="1"/>
          <p:nvPr/>
        </p:nvSpPr>
        <p:spPr bwMode="auto">
          <a:xfrm>
            <a:off x="8187181" y="2245172"/>
            <a:ext cx="1423683" cy="369332"/>
          </a:xfrm>
          <a:prstGeom prst="rect">
            <a:avLst/>
          </a:prstGeom>
          <a:solidFill>
            <a:srgbClr val="CCECFF"/>
          </a:solidFill>
          <a:ln>
            <a:noFill/>
          </a:ln>
          <a:effectLst/>
        </p:spPr>
        <p:txBody>
          <a:bodyPr wrap="square" rtlCol="0">
            <a:spAutoFit/>
          </a:bodyPr>
          <a:lstStyle/>
          <a:p>
            <a:pPr>
              <a:buFontTx/>
              <a:buNone/>
            </a:pPr>
            <a:r>
              <a:rPr lang="en-US" sz="1800" b="1" dirty="0">
                <a:solidFill>
                  <a:srgbClr val="002060"/>
                </a:solidFill>
              </a:rPr>
              <a:t>Predictable</a:t>
            </a:r>
            <a:endParaRPr lang="en-US" sz="1400" b="1" dirty="0">
              <a:solidFill>
                <a:srgbClr val="002060"/>
              </a:solidFill>
            </a:endParaRPr>
          </a:p>
        </p:txBody>
      </p:sp>
      <p:sp>
        <p:nvSpPr>
          <p:cNvPr id="7" name="TextBox 6">
            <a:extLst>
              <a:ext uri="{FF2B5EF4-FFF2-40B4-BE49-F238E27FC236}">
                <a16:creationId xmlns:a16="http://schemas.microsoft.com/office/drawing/2014/main" id="{A5F8C582-EFD5-84B5-C17E-0ABC7238DFCA}"/>
              </a:ext>
            </a:extLst>
          </p:cNvPr>
          <p:cNvSpPr txBox="1"/>
          <p:nvPr/>
        </p:nvSpPr>
        <p:spPr bwMode="auto">
          <a:xfrm>
            <a:off x="8274137" y="3460533"/>
            <a:ext cx="1336727" cy="369332"/>
          </a:xfrm>
          <a:prstGeom prst="rect">
            <a:avLst/>
          </a:prstGeom>
          <a:solidFill>
            <a:srgbClr val="CCECFF"/>
          </a:solidFill>
          <a:ln>
            <a:noFill/>
          </a:ln>
          <a:effectLst/>
        </p:spPr>
        <p:txBody>
          <a:bodyPr wrap="square" rtlCol="0">
            <a:spAutoFit/>
          </a:bodyPr>
          <a:lstStyle/>
          <a:p>
            <a:pPr>
              <a:buFontTx/>
              <a:buNone/>
            </a:pPr>
            <a:r>
              <a:rPr lang="en-US" sz="1800" b="1" dirty="0">
                <a:solidFill>
                  <a:srgbClr val="002060"/>
                </a:solidFill>
              </a:rPr>
              <a:t>Inevitable</a:t>
            </a:r>
          </a:p>
        </p:txBody>
      </p:sp>
      <p:sp>
        <p:nvSpPr>
          <p:cNvPr id="8" name="TextBox 7">
            <a:extLst>
              <a:ext uri="{FF2B5EF4-FFF2-40B4-BE49-F238E27FC236}">
                <a16:creationId xmlns:a16="http://schemas.microsoft.com/office/drawing/2014/main" id="{DF88AB3C-3DF7-B7F9-D5D8-B556E06C9485}"/>
              </a:ext>
            </a:extLst>
          </p:cNvPr>
          <p:cNvSpPr txBox="1"/>
          <p:nvPr/>
        </p:nvSpPr>
        <p:spPr bwMode="auto">
          <a:xfrm>
            <a:off x="7874403" y="4867181"/>
            <a:ext cx="2328671" cy="369332"/>
          </a:xfrm>
          <a:prstGeom prst="rect">
            <a:avLst/>
          </a:prstGeom>
          <a:solidFill>
            <a:srgbClr val="CCECFF"/>
          </a:solidFill>
          <a:ln>
            <a:noFill/>
          </a:ln>
          <a:effectLst/>
        </p:spPr>
        <p:txBody>
          <a:bodyPr wrap="square" rtlCol="0">
            <a:spAutoFit/>
          </a:bodyPr>
          <a:lstStyle/>
          <a:p>
            <a:pPr>
              <a:buFontTx/>
              <a:buNone/>
            </a:pPr>
            <a:r>
              <a:rPr lang="en-US" sz="1800" b="1" dirty="0">
                <a:solidFill>
                  <a:srgbClr val="002060"/>
                </a:solidFill>
              </a:rPr>
              <a:t>Memory Distortion</a:t>
            </a:r>
          </a:p>
        </p:txBody>
      </p:sp>
      <p:sp>
        <p:nvSpPr>
          <p:cNvPr id="9" name="Title 1">
            <a:extLst>
              <a:ext uri="{FF2B5EF4-FFF2-40B4-BE49-F238E27FC236}">
                <a16:creationId xmlns:a16="http://schemas.microsoft.com/office/drawing/2014/main" id="{D1D0AF7A-FBEE-555C-6275-3C9A38E637C5}"/>
              </a:ext>
            </a:extLst>
          </p:cNvPr>
          <p:cNvSpPr txBox="1">
            <a:spLocks/>
          </p:cNvSpPr>
          <p:nvPr/>
        </p:nvSpPr>
        <p:spPr>
          <a:xfrm>
            <a:off x="571500" y="344488"/>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dirty="0">
                <a:solidFill>
                  <a:srgbClr val="002060"/>
                </a:solidFill>
                <a:latin typeface="Arial" panose="020B0604020202020204" pitchFamily="34" charset="0"/>
                <a:cs typeface="Arial" panose="020B0604020202020204" pitchFamily="34" charset="0"/>
              </a:rPr>
              <a:t>Hindsight Bias</a:t>
            </a:r>
          </a:p>
        </p:txBody>
      </p:sp>
      <p:sp>
        <p:nvSpPr>
          <p:cNvPr id="10" name="Content Placeholder 2">
            <a:extLst>
              <a:ext uri="{FF2B5EF4-FFF2-40B4-BE49-F238E27FC236}">
                <a16:creationId xmlns:a16="http://schemas.microsoft.com/office/drawing/2014/main" id="{BD33B886-843B-225C-6EC7-83EE4E9249FC}"/>
              </a:ext>
            </a:extLst>
          </p:cNvPr>
          <p:cNvSpPr txBox="1">
            <a:spLocks/>
          </p:cNvSpPr>
          <p:nvPr/>
        </p:nvSpPr>
        <p:spPr>
          <a:xfrm>
            <a:off x="3041580" y="1196215"/>
            <a:ext cx="10733617" cy="43910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Predictable</a:t>
            </a:r>
          </a:p>
          <a:p>
            <a:pPr lvl="1"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I knew it would happen</a:t>
            </a:r>
          </a:p>
          <a:p>
            <a:pPr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Inevitable</a:t>
            </a:r>
          </a:p>
          <a:p>
            <a:pPr lvl="1"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It had to happen</a:t>
            </a:r>
          </a:p>
          <a:p>
            <a:pPr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Memory Distortion</a:t>
            </a:r>
          </a:p>
          <a:p>
            <a:pPr fontAlgn="auto">
              <a:spcAft>
                <a:spcPts val="0"/>
              </a:spcAft>
              <a:buFont typeface="Arial" panose="020B0604020202020204" pitchFamily="34" charset="0"/>
              <a:buNone/>
            </a:pPr>
            <a:r>
              <a:rPr lang="en-US" b="1" i="1" dirty="0">
                <a:solidFill>
                  <a:srgbClr val="002060"/>
                </a:solidFill>
                <a:latin typeface="Arial" panose="020B0604020202020204" pitchFamily="34" charset="0"/>
                <a:cs typeface="Arial" panose="020B0604020202020204" pitchFamily="34" charset="0"/>
              </a:rPr>
              <a:t>	</a:t>
            </a:r>
            <a:r>
              <a:rPr lang="en-US" sz="2400" b="1" i="1" dirty="0">
                <a:solidFill>
                  <a:srgbClr val="002060"/>
                </a:solidFill>
                <a:latin typeface="Arial" panose="020B0604020202020204" pitchFamily="34" charset="0"/>
                <a:cs typeface="Arial" panose="020B0604020202020204" pitchFamily="34" charset="0"/>
              </a:rPr>
              <a:t>I said it would happen</a:t>
            </a:r>
          </a:p>
          <a:p>
            <a:pPr marL="0" indent="0" fontAlgn="auto">
              <a:spcAft>
                <a:spcPts val="0"/>
              </a:spcAft>
              <a:buFont typeface="Arial" panose="020B0604020202020204" pitchFamily="34" charset="0"/>
              <a:buNone/>
            </a:pPr>
            <a:endParaRPr lang="en-US" dirty="0"/>
          </a:p>
        </p:txBody>
      </p:sp>
    </p:spTree>
    <p:custDataLst>
      <p:tags r:id="rId1"/>
    </p:custDataLst>
    <p:extLst>
      <p:ext uri="{BB962C8B-B14F-4D97-AF65-F5344CB8AC3E}">
        <p14:creationId xmlns:p14="http://schemas.microsoft.com/office/powerpoint/2010/main" val="4085685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A view of the sun from the cockpit of a plane&#10;&#10;Description automatically generated with low confidence">
            <a:extLst>
              <a:ext uri="{FF2B5EF4-FFF2-40B4-BE49-F238E27FC236}">
                <a16:creationId xmlns:a16="http://schemas.microsoft.com/office/drawing/2014/main" id="{57D26DB7-7A31-4B0A-7740-3D931B6CD73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5744" b="26716"/>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D5335F5-597B-BE60-AA3A-46FB8C9B796F}"/>
              </a:ext>
            </a:extLst>
          </p:cNvPr>
          <p:cNvSpPr txBox="1"/>
          <p:nvPr/>
        </p:nvSpPr>
        <p:spPr>
          <a:xfrm>
            <a:off x="2970445" y="654304"/>
            <a:ext cx="6251110" cy="1783080"/>
          </a:xfrm>
          <a:prstGeom prst="rect">
            <a:avLst/>
          </a:prstGeom>
        </p:spPr>
        <p:txBody>
          <a:bodyPr vert="horz" lIns="91440" tIns="45720" rIns="91440" bIns="45720" rtlCol="0" anchor="b">
            <a:normAutofit fontScale="92500" lnSpcReduction="20000"/>
          </a:bodyPr>
          <a:lstStyle/>
          <a:p>
            <a:pPr>
              <a:lnSpc>
                <a:spcPct val="90000"/>
              </a:lnSpc>
              <a:spcBef>
                <a:spcPct val="0"/>
              </a:spcBef>
              <a:spcAft>
                <a:spcPts val="600"/>
              </a:spcAft>
              <a:buNone/>
            </a:pPr>
            <a:r>
              <a:rPr lang="en-US" sz="5400" b="1" i="1" dirty="0">
                <a:solidFill>
                  <a:srgbClr val="05B2BB"/>
                </a:solidFill>
                <a:effectLst/>
                <a:latin typeface="Arial" panose="020B0604020202020204" pitchFamily="34" charset="0"/>
                <a:ea typeface="+mj-ea"/>
                <a:cs typeface="Arial" panose="020B0604020202020204" pitchFamily="34" charset="0"/>
              </a:rPr>
              <a:t>We know what but we don’t know why…</a:t>
            </a:r>
            <a:endParaRPr lang="en-US" sz="5400" i="1" dirty="0">
              <a:solidFill>
                <a:srgbClr val="05B2BB"/>
              </a:solidFill>
              <a:latin typeface="Arial" panose="020B0604020202020204" pitchFamily="34" charset="0"/>
              <a:ea typeface="+mj-ea"/>
              <a:cs typeface="Arial" panose="020B0604020202020204" pitchFamily="34" charset="0"/>
            </a:endParaRPr>
          </a:p>
        </p:txBody>
      </p:sp>
    </p:spTree>
    <p:custDataLst>
      <p:tags r:id="rId1"/>
    </p:custDataLst>
    <p:extLst>
      <p:ext uri="{BB962C8B-B14F-4D97-AF65-F5344CB8AC3E}">
        <p14:creationId xmlns:p14="http://schemas.microsoft.com/office/powerpoint/2010/main" val="21209580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4" descr="Valley with clouds&#10;Free photo: &lt;strong&gt;Mountains&lt;/strong&gt;, Valley, Road, &lt;strong&gt;Clouds&lt;/strong&gt; - Free Image ...">
            <a:extLst>
              <a:ext uri="{FF2B5EF4-FFF2-40B4-BE49-F238E27FC236}">
                <a16:creationId xmlns:a16="http://schemas.microsoft.com/office/drawing/2014/main" id="{3E0DDA3E-38CB-9B5C-CF72-A599714BE2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12191999" cy="6858000"/>
          </a:xfrm>
          <a:prstGeom prst="rect">
            <a:avLst/>
          </a:prstGeom>
          <a:ln>
            <a:noFill/>
          </a:ln>
          <a:effectLst>
            <a:outerShdw blurRad="292100" dist="139700" dir="2700000" algn="tl" rotWithShape="0">
              <a:srgbClr val="333333">
                <a:alpha val="65000"/>
              </a:srgbClr>
            </a:outerShdw>
          </a:effectLst>
        </p:spPr>
      </p:pic>
      <p:sp>
        <p:nvSpPr>
          <p:cNvPr id="4" name="Title 1">
            <a:extLst>
              <a:ext uri="{FF2B5EF4-FFF2-40B4-BE49-F238E27FC236}">
                <a16:creationId xmlns:a16="http://schemas.microsoft.com/office/drawing/2014/main" id="{8240E65E-8426-E6DB-E345-139F77C7BBEF}"/>
              </a:ext>
            </a:extLst>
          </p:cNvPr>
          <p:cNvSpPr txBox="1">
            <a:spLocks/>
          </p:cNvSpPr>
          <p:nvPr/>
        </p:nvSpPr>
        <p:spPr>
          <a:xfrm>
            <a:off x="306440" y="373985"/>
            <a:ext cx="11296651" cy="6096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b="1">
                <a:solidFill>
                  <a:srgbClr val="002060"/>
                </a:solidFill>
                <a:latin typeface="Arial" panose="020B0604020202020204" pitchFamily="34" charset="0"/>
                <a:ea typeface="ＭＳ Ｐゴシック" pitchFamily="34" charset="-128"/>
                <a:cs typeface="Arial" panose="020B0604020202020204" pitchFamily="34" charset="0"/>
              </a:rPr>
              <a:t>Inadvertent flight into IMC</a:t>
            </a:r>
            <a:endParaRPr lang="en-US" b="1" dirty="0">
              <a:solidFill>
                <a:srgbClr val="002060"/>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7BD8E240-1F0A-B650-E646-5DD32B2B67B2}"/>
              </a:ext>
            </a:extLst>
          </p:cNvPr>
          <p:cNvSpPr txBox="1"/>
          <p:nvPr/>
        </p:nvSpPr>
        <p:spPr>
          <a:xfrm>
            <a:off x="1424065" y="1216678"/>
            <a:ext cx="6335635" cy="584775"/>
          </a:xfrm>
          <a:prstGeom prst="rect">
            <a:avLst/>
          </a:prstGeom>
          <a:noFill/>
        </p:spPr>
        <p:txBody>
          <a:bodyPr wrap="square" rtlCol="0">
            <a:spAutoFit/>
          </a:bodyPr>
          <a:lstStyle/>
          <a:p>
            <a:pPr>
              <a:buNone/>
            </a:pPr>
            <a:r>
              <a:rPr lang="en-US" sz="3200" b="1" i="1" dirty="0">
                <a:solidFill>
                  <a:srgbClr val="33CCFF"/>
                </a:solidFill>
              </a:rPr>
              <a:t>That could never happen to me</a:t>
            </a:r>
            <a:r>
              <a:rPr lang="en-US" b="1" dirty="0">
                <a:solidFill>
                  <a:srgbClr val="33CCFF"/>
                </a:solidFill>
              </a:rPr>
              <a:t>.</a:t>
            </a:r>
          </a:p>
        </p:txBody>
      </p:sp>
      <p:sp>
        <p:nvSpPr>
          <p:cNvPr id="5" name="TextBox 4">
            <a:extLst>
              <a:ext uri="{FF2B5EF4-FFF2-40B4-BE49-F238E27FC236}">
                <a16:creationId xmlns:a16="http://schemas.microsoft.com/office/drawing/2014/main" id="{12F759BA-69A2-1BA4-350E-6768D4E3A93C}"/>
              </a:ext>
            </a:extLst>
          </p:cNvPr>
          <p:cNvSpPr txBox="1"/>
          <p:nvPr/>
        </p:nvSpPr>
        <p:spPr>
          <a:xfrm>
            <a:off x="1424065" y="1240131"/>
            <a:ext cx="5951095" cy="584775"/>
          </a:xfrm>
          <a:prstGeom prst="rect">
            <a:avLst/>
          </a:prstGeom>
          <a:noFill/>
        </p:spPr>
        <p:txBody>
          <a:bodyPr wrap="square" rtlCol="0">
            <a:spAutoFit/>
          </a:bodyPr>
          <a:lstStyle/>
          <a:p>
            <a:pPr>
              <a:buNone/>
            </a:pPr>
            <a:r>
              <a:rPr lang="en-US" sz="3200" b="1" i="1" dirty="0">
                <a:solidFill>
                  <a:srgbClr val="C00000"/>
                </a:solidFill>
              </a:rPr>
              <a:t>That could happen to me</a:t>
            </a:r>
            <a:r>
              <a:rPr lang="en-US" b="1" dirty="0">
                <a:solidFill>
                  <a:srgbClr val="C00000"/>
                </a:solidFill>
              </a:rPr>
              <a:t>.</a:t>
            </a:r>
          </a:p>
        </p:txBody>
      </p:sp>
    </p:spTree>
    <p:custDataLst>
      <p:tags r:id="rId1"/>
    </p:custDataLst>
    <p:extLst>
      <p:ext uri="{BB962C8B-B14F-4D97-AF65-F5344CB8AC3E}">
        <p14:creationId xmlns:p14="http://schemas.microsoft.com/office/powerpoint/2010/main" val="2129827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1000"/>
                                        <p:tgtEl>
                                          <p:spTgt spid="5">
                                            <p:txEl>
                                              <p:pRg st="0" end="0"/>
                                            </p:txEl>
                                          </p:spTgt>
                                        </p:tgtEl>
                                      </p:cBhvr>
                                    </p:animEffect>
                                  </p:childTnLst>
                                </p:cTn>
                              </p:par>
                              <p:par>
                                <p:cTn id="12" presetID="10" presetClass="exit" presetSubtype="0" fill="hold" grpId="1" nodeType="withEffect">
                                  <p:stCondLst>
                                    <p:cond delay="0"/>
                                  </p:stCondLst>
                                  <p:childTnLst>
                                    <p:animEffect transition="out" filter="fade">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CF555FCD-5CCB-6CE4-921B-B2677350D5B5}"/>
              </a:ext>
            </a:extLst>
          </p:cNvPr>
          <p:cNvSpPr txBox="1">
            <a:spLocks noChangeArrowheads="1"/>
          </p:cNvSpPr>
          <p:nvPr/>
        </p:nvSpPr>
        <p:spPr>
          <a:xfrm>
            <a:off x="615269" y="371110"/>
            <a:ext cx="7418388" cy="2333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0"/>
              </a:spcAft>
            </a:pPr>
            <a:r>
              <a:rPr lang="en-US" sz="3600" b="1" dirty="0">
                <a:solidFill>
                  <a:srgbClr val="002060"/>
                </a:solidFill>
                <a:latin typeface="Arial" panose="020B0604020202020204" pitchFamily="34" charset="0"/>
                <a:ea typeface="ＭＳ Ｐゴシック" pitchFamily="34" charset="-128"/>
                <a:cs typeface="Arial" panose="020B0604020202020204" pitchFamily="34" charset="0"/>
              </a:rPr>
              <a:t>People cannot easily avoid </a:t>
            </a:r>
            <a:br>
              <a:rPr lang="en-US" sz="3600" b="1" dirty="0">
                <a:solidFill>
                  <a:srgbClr val="002060"/>
                </a:solidFill>
                <a:latin typeface="Arial" panose="020B0604020202020204" pitchFamily="34" charset="0"/>
                <a:ea typeface="ＭＳ Ｐゴシック" pitchFamily="34" charset="-128"/>
                <a:cs typeface="Arial" panose="020B0604020202020204" pitchFamily="34" charset="0"/>
              </a:rPr>
            </a:br>
            <a:r>
              <a:rPr lang="en-US" sz="3600" b="1" dirty="0">
                <a:solidFill>
                  <a:srgbClr val="002060"/>
                </a:solidFill>
                <a:latin typeface="Arial" panose="020B0604020202020204" pitchFamily="34" charset="0"/>
                <a:ea typeface="ＭＳ Ｐゴシック" pitchFamily="34" charset="-128"/>
                <a:cs typeface="Arial" panose="020B0604020202020204" pitchFamily="34" charset="0"/>
              </a:rPr>
              <a:t>those actions they did not </a:t>
            </a:r>
            <a:br>
              <a:rPr lang="en-US" sz="3600" b="1" dirty="0">
                <a:solidFill>
                  <a:srgbClr val="002060"/>
                </a:solidFill>
                <a:latin typeface="Arial" panose="020B0604020202020204" pitchFamily="34" charset="0"/>
                <a:ea typeface="ＭＳ Ｐゴシック" pitchFamily="34" charset="-128"/>
                <a:cs typeface="Arial" panose="020B0604020202020204" pitchFamily="34" charset="0"/>
              </a:rPr>
            </a:br>
            <a:r>
              <a:rPr lang="en-US" sz="3600" b="1" dirty="0">
                <a:solidFill>
                  <a:srgbClr val="002060"/>
                </a:solidFill>
                <a:latin typeface="Arial" panose="020B0604020202020204" pitchFamily="34" charset="0"/>
                <a:ea typeface="ＭＳ Ｐゴシック" pitchFamily="34" charset="-128"/>
                <a:cs typeface="Arial" panose="020B0604020202020204" pitchFamily="34" charset="0"/>
              </a:rPr>
              <a:t>intend to commit.</a:t>
            </a:r>
          </a:p>
        </p:txBody>
      </p:sp>
      <p:sp>
        <p:nvSpPr>
          <p:cNvPr id="5" name="TextBox 4">
            <a:extLst>
              <a:ext uri="{FF2B5EF4-FFF2-40B4-BE49-F238E27FC236}">
                <a16:creationId xmlns:a16="http://schemas.microsoft.com/office/drawing/2014/main" id="{48EA19F0-7740-AAD6-EA64-0CA09FCB2AFB}"/>
              </a:ext>
            </a:extLst>
          </p:cNvPr>
          <p:cNvSpPr txBox="1"/>
          <p:nvPr/>
        </p:nvSpPr>
        <p:spPr bwMode="auto">
          <a:xfrm>
            <a:off x="658811" y="2349935"/>
            <a:ext cx="6470271"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None/>
            </a:pPr>
            <a:r>
              <a:rPr lang="en-US" b="1" dirty="0"/>
              <a:t>How did the pilot perceive the environment?</a:t>
            </a:r>
          </a:p>
          <a:p>
            <a:pPr>
              <a:buNone/>
            </a:pPr>
            <a:r>
              <a:rPr lang="en-US" b="1" dirty="0"/>
              <a:t>How were perceptions processed to plan for action?</a:t>
            </a:r>
          </a:p>
          <a:p>
            <a:pPr>
              <a:buNone/>
            </a:pPr>
            <a:r>
              <a:rPr lang="en-US" b="1" dirty="0"/>
              <a:t>What actions were taken?</a:t>
            </a:r>
          </a:p>
          <a:p>
            <a:pPr>
              <a:buNone/>
            </a:pPr>
            <a:r>
              <a:rPr lang="en-US" b="1" dirty="0"/>
              <a:t>What would I do in the same circumstances?</a:t>
            </a:r>
          </a:p>
          <a:p>
            <a:pPr>
              <a:buNone/>
            </a:pPr>
            <a:endParaRPr lang="en-US" dirty="0"/>
          </a:p>
        </p:txBody>
      </p:sp>
      <p:sp>
        <p:nvSpPr>
          <p:cNvPr id="7" name="TextBox 6">
            <a:extLst>
              <a:ext uri="{FF2B5EF4-FFF2-40B4-BE49-F238E27FC236}">
                <a16:creationId xmlns:a16="http://schemas.microsoft.com/office/drawing/2014/main" id="{1DC300C3-0E42-310A-3E46-5D3AA0B25029}"/>
              </a:ext>
            </a:extLst>
          </p:cNvPr>
          <p:cNvSpPr txBox="1"/>
          <p:nvPr/>
        </p:nvSpPr>
        <p:spPr bwMode="auto">
          <a:xfrm>
            <a:off x="11363159" y="7134406"/>
            <a:ext cx="271706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s://commons.wikimedia.org/wiki/File:Blue_question_mark_icon.svg"/>
              </a:rPr>
              <a:t>This Photo</a:t>
            </a:r>
            <a:r>
              <a:rPr lang="en-US" sz="900" dirty="0"/>
              <a:t> by Unknown Author is licensed under </a:t>
            </a:r>
            <a:r>
              <a:rPr lang="en-US" sz="900" dirty="0">
                <a:hlinkClick r:id="rId5" tooltip="https://creativecommons.org/licenses/by-sa/3.0/"/>
              </a:rPr>
              <a:t>CC BY-SA</a:t>
            </a:r>
            <a:endParaRPr lang="en-US" sz="900" dirty="0"/>
          </a:p>
        </p:txBody>
      </p:sp>
      <p:grpSp>
        <p:nvGrpSpPr>
          <p:cNvPr id="12" name="Group 4">
            <a:extLst>
              <a:ext uri="{FF2B5EF4-FFF2-40B4-BE49-F238E27FC236}">
                <a16:creationId xmlns:a16="http://schemas.microsoft.com/office/drawing/2014/main" id="{BC179282-B6EA-FB70-27A2-357DC507C6AD}"/>
              </a:ext>
            </a:extLst>
          </p:cNvPr>
          <p:cNvGrpSpPr>
            <a:grpSpLocks/>
          </p:cNvGrpSpPr>
          <p:nvPr/>
        </p:nvGrpSpPr>
        <p:grpSpPr bwMode="auto">
          <a:xfrm>
            <a:off x="8653126" y="2320812"/>
            <a:ext cx="2101850" cy="3152775"/>
            <a:chOff x="5953125" y="3594100"/>
            <a:chExt cx="2101850" cy="3152775"/>
          </a:xfrm>
        </p:grpSpPr>
        <p:pic>
          <p:nvPicPr>
            <p:cNvPr id="13" name="Picture 13" descr="C:\Users\awp204js\AppData\Local\Microsoft\Windows\Temporary Internet Files\Content.IE5\1WPW159W\MC900442048[1].png">
              <a:extLst>
                <a:ext uri="{FF2B5EF4-FFF2-40B4-BE49-F238E27FC236}">
                  <a16:creationId xmlns:a16="http://schemas.microsoft.com/office/drawing/2014/main" id="{C1EBF63D-E855-574B-5678-594E1B0684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descr="C:\Users\awp204js\Documents\FAASTeam\Projects\2013 Projects\National Projects\SSD\Research Material\284px-Gold_seal_svg.png">
              <a:extLst>
                <a:ext uri="{FF2B5EF4-FFF2-40B4-BE49-F238E27FC236}">
                  <a16:creationId xmlns:a16="http://schemas.microsoft.com/office/drawing/2014/main" id="{B5FAFD4B-4D10-0F16-C493-904B9D431D6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20">
              <a:extLst>
                <a:ext uri="{FF2B5EF4-FFF2-40B4-BE49-F238E27FC236}">
                  <a16:creationId xmlns:a16="http://schemas.microsoft.com/office/drawing/2014/main" id="{37CC61F9-5860-72D7-BD73-9D1F57BE5295}"/>
                </a:ext>
              </a:extLst>
            </p:cNvPr>
            <p:cNvSpPr txBox="1">
              <a:spLocks noChangeArrowheads="1"/>
            </p:cNvSpPr>
            <p:nvPr/>
          </p:nvSpPr>
          <p:spPr bwMode="auto">
            <a:xfrm>
              <a:off x="6481336" y="4263106"/>
              <a:ext cx="104542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p>
            <a:p>
              <a:pPr algn="ctr" eaLnBrk="1" hangingPunct="1">
                <a:buNone/>
              </a:pPr>
              <a:r>
                <a:rPr lang="en-US" b="1" dirty="0">
                  <a:solidFill>
                    <a:srgbClr val="0070C0"/>
                  </a:solidFill>
                  <a:cs typeface="Arial" charset="0"/>
                </a:rPr>
                <a:t>Seal</a:t>
              </a:r>
            </a:p>
          </p:txBody>
        </p:sp>
      </p:grpSp>
      <p:pic>
        <p:nvPicPr>
          <p:cNvPr id="6" name="Picture 5" descr="Icon">
            <a:extLst>
              <a:ext uri="{FF2B5EF4-FFF2-40B4-BE49-F238E27FC236}">
                <a16:creationId xmlns:a16="http://schemas.microsoft.com/office/drawing/2014/main" id="{167F73A5-353C-FB5C-2324-EEFC4B070257}"/>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681378" y="1756357"/>
            <a:ext cx="4045343" cy="4041972"/>
          </a:xfrm>
          <a:prstGeom prst="rect">
            <a:avLst/>
          </a:prstGeom>
        </p:spPr>
      </p:pic>
    </p:spTree>
    <p:custDataLst>
      <p:tags r:id="rId1"/>
    </p:custDataLst>
    <p:extLst>
      <p:ext uri="{BB962C8B-B14F-4D97-AF65-F5344CB8AC3E}">
        <p14:creationId xmlns:p14="http://schemas.microsoft.com/office/powerpoint/2010/main" val="1432399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0" presetClass="exit" presetSubtype="0" fill="hold" nodeType="withEffect">
                                  <p:stCondLst>
                                    <p:cond delay="0"/>
                                  </p:stCondLst>
                                  <p:childTnLst>
                                    <p:animEffect transition="out" filter="fade">
                                      <p:cBhvr>
                                        <p:cTn id="16" dur="1250"/>
                                        <p:tgtEl>
                                          <p:spTgt spid="6"/>
                                        </p:tgtEl>
                                      </p:cBhvr>
                                    </p:animEffect>
                                    <p:set>
                                      <p:cBhvr>
                                        <p:cTn id="17" dur="1" fill="hold">
                                          <p:stCondLst>
                                            <p:cond delay="124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AEC5364D-0981-67B7-181A-B2D95081B9A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t="38304" r="9090" b="13694"/>
          <a:stretch/>
        </p:blipFill>
        <p:spPr bwMode="auto">
          <a:xfrm>
            <a:off x="3522468" y="10"/>
            <a:ext cx="866953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7" name="Rectangle 1036">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Content Placeholder 2">
            <a:extLst>
              <a:ext uri="{FF2B5EF4-FFF2-40B4-BE49-F238E27FC236}">
                <a16:creationId xmlns:a16="http://schemas.microsoft.com/office/drawing/2014/main" id="{B2348884-2C29-0130-CB92-14880F0E5056}"/>
              </a:ext>
            </a:extLst>
          </p:cNvPr>
          <p:cNvSpPr txBox="1">
            <a:spLocks/>
          </p:cNvSpPr>
          <p:nvPr/>
        </p:nvSpPr>
        <p:spPr bwMode="auto">
          <a:xfrm>
            <a:off x="359283" y="2801748"/>
            <a:ext cx="3778758" cy="320725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fontScale="92500"/>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indent="-228600">
              <a:lnSpc>
                <a:spcPct val="90000"/>
              </a:lnSpc>
              <a:buFont typeface="Arial" panose="020B0604020202020204" pitchFamily="34" charset="0"/>
              <a:buChar char="•"/>
            </a:pPr>
            <a:r>
              <a:rPr lang="en-US" sz="2400" b="0" dirty="0">
                <a:solidFill>
                  <a:srgbClr val="33CCFF"/>
                </a:solidFill>
                <a:latin typeface="Arial" panose="020B0604020202020204" pitchFamily="34" charset="0"/>
                <a:cs typeface="Arial" panose="020B0604020202020204" pitchFamily="34" charset="0"/>
              </a:rPr>
              <a:t>Don’t fly below minimum safe altitudes</a:t>
            </a:r>
          </a:p>
          <a:p>
            <a:pPr indent="-228600">
              <a:lnSpc>
                <a:spcPct val="90000"/>
              </a:lnSpc>
              <a:buFont typeface="Arial" panose="020B0604020202020204" pitchFamily="34" charset="0"/>
              <a:buChar char="•"/>
            </a:pPr>
            <a:r>
              <a:rPr lang="en-US" sz="2400" b="0" dirty="0">
                <a:solidFill>
                  <a:srgbClr val="33CCFF"/>
                </a:solidFill>
                <a:latin typeface="Arial" panose="020B0604020202020204" pitchFamily="34" charset="0"/>
                <a:cs typeface="Arial" panose="020B0604020202020204" pitchFamily="34" charset="0"/>
              </a:rPr>
              <a:t>Don’t fly in the mountains at night.</a:t>
            </a:r>
          </a:p>
          <a:p>
            <a:pPr indent="-228600">
              <a:lnSpc>
                <a:spcPct val="90000"/>
              </a:lnSpc>
              <a:buFont typeface="Arial" panose="020B0604020202020204" pitchFamily="34" charset="0"/>
              <a:buChar char="•"/>
            </a:pPr>
            <a:r>
              <a:rPr lang="en-US" sz="2400" b="0" dirty="0">
                <a:solidFill>
                  <a:srgbClr val="33CCFF"/>
                </a:solidFill>
                <a:latin typeface="Arial" panose="020B0604020202020204" pitchFamily="34" charset="0"/>
                <a:cs typeface="Arial" panose="020B0604020202020204" pitchFamily="34" charset="0"/>
              </a:rPr>
              <a:t>Don’t fly beneath an overcast if you don’t have room to make a 180⁰ turn.</a:t>
            </a:r>
          </a:p>
          <a:p>
            <a:pPr indent="-228600">
              <a:lnSpc>
                <a:spcPct val="90000"/>
              </a:lnSpc>
              <a:buFont typeface="Arial" panose="020B0604020202020204" pitchFamily="34" charset="0"/>
              <a:buChar char="•"/>
            </a:pPr>
            <a:r>
              <a:rPr lang="en-US" sz="2400" b="0" dirty="0">
                <a:solidFill>
                  <a:srgbClr val="33CCFF"/>
                </a:solidFill>
                <a:latin typeface="Arial" panose="020B0604020202020204" pitchFamily="34" charset="0"/>
                <a:cs typeface="Arial" panose="020B0604020202020204" pitchFamily="34" charset="0"/>
              </a:rPr>
              <a:t>Do avoid towers and wires.</a:t>
            </a:r>
          </a:p>
          <a:p>
            <a:pPr indent="-228600">
              <a:lnSpc>
                <a:spcPct val="90000"/>
              </a:lnSpc>
              <a:buFont typeface="Arial" panose="020B0604020202020204" pitchFamily="34" charset="0"/>
              <a:buChar char="•"/>
            </a:pPr>
            <a:endParaRPr lang="en-US" sz="1700" dirty="0">
              <a:solidFill>
                <a:schemeClr val="bg1"/>
              </a:solidFill>
            </a:endParaRPr>
          </a:p>
          <a:p>
            <a:pPr indent="-228600">
              <a:lnSpc>
                <a:spcPct val="90000"/>
              </a:lnSpc>
              <a:buFont typeface="Arial" panose="020B0604020202020204" pitchFamily="34" charset="0"/>
              <a:buChar char="•"/>
            </a:pPr>
            <a:endParaRPr lang="en-US" sz="1700" dirty="0">
              <a:solidFill>
                <a:schemeClr val="bg1"/>
              </a:solidFill>
            </a:endParaRPr>
          </a:p>
          <a:p>
            <a:pPr indent="-228600">
              <a:lnSpc>
                <a:spcPct val="90000"/>
              </a:lnSpc>
              <a:buFont typeface="Arial" panose="020B0604020202020204" pitchFamily="34" charset="0"/>
              <a:buChar char="•"/>
            </a:pPr>
            <a:endParaRPr lang="en-US" sz="1700" dirty="0">
              <a:solidFill>
                <a:schemeClr val="bg1"/>
              </a:solidFill>
            </a:endParaRPr>
          </a:p>
        </p:txBody>
      </p:sp>
      <p:sp>
        <p:nvSpPr>
          <p:cNvPr id="3" name="Content Placeholder 2">
            <a:extLst>
              <a:ext uri="{FF2B5EF4-FFF2-40B4-BE49-F238E27FC236}">
                <a16:creationId xmlns:a16="http://schemas.microsoft.com/office/drawing/2014/main" id="{DCB488A0-7329-47DB-18C5-493A7D1B0833}"/>
              </a:ext>
            </a:extLst>
          </p:cNvPr>
          <p:cNvSpPr txBox="1">
            <a:spLocks/>
          </p:cNvSpPr>
          <p:nvPr/>
        </p:nvSpPr>
        <p:spPr bwMode="auto">
          <a:xfrm>
            <a:off x="699134" y="1314866"/>
            <a:ext cx="4164965" cy="82029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t" anchorCtr="0" compatLnSpc="1">
            <a:prstTxWarp prst="textNoShape">
              <a:avLst/>
            </a:prstTxWarp>
            <a:normAutofit fontScale="92500"/>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114300" indent="0">
              <a:lnSpc>
                <a:spcPct val="90000"/>
              </a:lnSpc>
              <a:buNone/>
            </a:pPr>
            <a:r>
              <a:rPr lang="en-US" sz="3200" dirty="0">
                <a:solidFill>
                  <a:srgbClr val="33CCFF"/>
                </a:solidFill>
                <a:latin typeface="Arial" panose="020B0604020202020204" pitchFamily="34" charset="0"/>
                <a:cs typeface="Arial" panose="020B0604020202020204" pitchFamily="34" charset="0"/>
              </a:rPr>
              <a:t>CFIT Avoidance Tips</a:t>
            </a:r>
          </a:p>
          <a:p>
            <a:pPr indent="-228600">
              <a:lnSpc>
                <a:spcPct val="90000"/>
              </a:lnSpc>
              <a:buFont typeface="Arial" panose="020B0604020202020204" pitchFamily="34" charset="0"/>
              <a:buChar char="•"/>
            </a:pPr>
            <a:endParaRPr lang="en-US" sz="1700" dirty="0">
              <a:solidFill>
                <a:schemeClr val="bg1"/>
              </a:solidFill>
              <a:latin typeface="Arial" panose="020B0604020202020204" pitchFamily="34" charset="0"/>
              <a:cs typeface="Arial" panose="020B0604020202020204" pitchFamily="34" charset="0"/>
            </a:endParaRPr>
          </a:p>
          <a:p>
            <a:pPr indent="-228600">
              <a:lnSpc>
                <a:spcPct val="90000"/>
              </a:lnSpc>
              <a:buFont typeface="Arial" panose="020B0604020202020204" pitchFamily="34" charset="0"/>
              <a:buChar char="•"/>
            </a:pPr>
            <a:endParaRPr lang="en-US" sz="1700" dirty="0">
              <a:solidFill>
                <a:schemeClr val="bg1"/>
              </a:solidFill>
              <a:latin typeface="Arial" panose="020B0604020202020204" pitchFamily="34" charset="0"/>
              <a:cs typeface="Arial" panose="020B0604020202020204" pitchFamily="34" charset="0"/>
            </a:endParaRPr>
          </a:p>
          <a:p>
            <a:pPr indent="-228600">
              <a:lnSpc>
                <a:spcPct val="90000"/>
              </a:lnSpc>
              <a:buFont typeface="Arial" panose="020B0604020202020204" pitchFamily="34" charset="0"/>
              <a:buChar char="•"/>
            </a:pPr>
            <a:endParaRPr lang="en-US" sz="1700" dirty="0">
              <a:solidFill>
                <a:schemeClr val="bg1"/>
              </a:solidFill>
            </a:endParaRPr>
          </a:p>
        </p:txBody>
      </p:sp>
    </p:spTree>
    <p:custDataLst>
      <p:tags r:id="rId1"/>
    </p:custDataLst>
    <p:extLst>
      <p:ext uri="{BB962C8B-B14F-4D97-AF65-F5344CB8AC3E}">
        <p14:creationId xmlns:p14="http://schemas.microsoft.com/office/powerpoint/2010/main" val="148788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2761C60E-AD77-D9AE-56B5-8684044396B0}"/>
              </a:ext>
            </a:extLst>
          </p:cNvPr>
          <p:cNvSpPr txBox="1">
            <a:spLocks/>
          </p:cNvSpPr>
          <p:nvPr/>
        </p:nvSpPr>
        <p:spPr>
          <a:xfrm>
            <a:off x="640080" y="325369"/>
            <a:ext cx="4368602" cy="1956841"/>
          </a:xfrm>
          <a:prstGeom prst="rect">
            <a:avLst/>
          </a:prstGeom>
        </p:spPr>
        <p:txBody>
          <a:bodyPr vert="horz" lIns="91440" tIns="45720" rIns="91440" bIns="45720" rtlCol="0" anchor="b">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fontAlgn="auto">
              <a:spcAft>
                <a:spcPts val="600"/>
              </a:spcAft>
            </a:pPr>
            <a:r>
              <a:rPr lang="en-US" sz="5400" b="1" dirty="0">
                <a:solidFill>
                  <a:srgbClr val="33CCFF"/>
                </a:solidFill>
                <a:latin typeface="Arial" panose="020B0604020202020204" pitchFamily="34" charset="0"/>
                <a:cs typeface="Arial" panose="020B0604020202020204" pitchFamily="34" charset="0"/>
              </a:rPr>
              <a:t>CFIT Avoidance Tips</a:t>
            </a: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2">
            <a:extLst>
              <a:ext uri="{FF2B5EF4-FFF2-40B4-BE49-F238E27FC236}">
                <a16:creationId xmlns:a16="http://schemas.microsoft.com/office/drawing/2014/main" id="{44E86A6D-2F75-9711-14ED-D766CA624AC4}"/>
              </a:ext>
            </a:extLst>
          </p:cNvPr>
          <p:cNvSpPr txBox="1">
            <a:spLocks/>
          </p:cNvSpPr>
          <p:nvPr/>
        </p:nvSpPr>
        <p:spPr>
          <a:xfrm>
            <a:off x="640080" y="2872899"/>
            <a:ext cx="4243589" cy="3320668"/>
          </a:xfrm>
          <a:prstGeom prst="rect">
            <a:avLst/>
          </a:prstGeom>
        </p:spPr>
        <p:txBody>
          <a:bodyPr vert="horz" lIns="91440" tIns="45720" rIns="91440" bIns="45720" rtlCol="0">
            <a:normAutofit/>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indent="-228600">
              <a:lnSpc>
                <a:spcPct val="90000"/>
              </a:lnSpc>
              <a:buFont typeface="Arial" panose="020B0604020202020204" pitchFamily="34" charset="0"/>
              <a:buChar char="•"/>
            </a:pPr>
            <a:r>
              <a:rPr lang="en-US" sz="2200" dirty="0">
                <a:latin typeface="Arial" panose="020B0604020202020204" pitchFamily="34" charset="0"/>
                <a:cs typeface="Arial" panose="020B0604020202020204" pitchFamily="34" charset="0"/>
              </a:rPr>
              <a:t>Fly the aircraft!</a:t>
            </a:r>
          </a:p>
          <a:p>
            <a:pPr lvl="1" indent="-228600">
              <a:lnSpc>
                <a:spcPct val="90000"/>
              </a:lnSpc>
              <a:buFont typeface="Arial" panose="020B0604020202020204" pitchFamily="34" charset="0"/>
              <a:buChar char="•"/>
            </a:pPr>
            <a:r>
              <a:rPr lang="en-US" sz="2200" dirty="0">
                <a:latin typeface="Arial" panose="020B0604020202020204" pitchFamily="34" charset="0"/>
                <a:cs typeface="Arial" panose="020B0604020202020204" pitchFamily="34" charset="0"/>
              </a:rPr>
              <a:t>Perfect practice makes perfect</a:t>
            </a:r>
          </a:p>
          <a:p>
            <a:pPr lvl="1" indent="-228600">
              <a:lnSpc>
                <a:spcPct val="90000"/>
              </a:lnSpc>
              <a:buFont typeface="Arial" panose="020B0604020202020204" pitchFamily="34" charset="0"/>
              <a:buChar char="•"/>
            </a:pPr>
            <a:r>
              <a:rPr lang="en-US" sz="2200" dirty="0">
                <a:latin typeface="Arial" panose="020B0604020202020204" pitchFamily="34" charset="0"/>
                <a:cs typeface="Arial" panose="020B0604020202020204" pitchFamily="34" charset="0"/>
              </a:rPr>
              <a:t>Even basic autopilots are helpful.</a:t>
            </a:r>
          </a:p>
          <a:p>
            <a:pPr marL="171450" lvl="1" indent="0">
              <a:lnSpc>
                <a:spcPct val="90000"/>
              </a:lnSpc>
              <a:buNone/>
            </a:pPr>
            <a:endParaRPr lang="en-US" sz="2200" dirty="0"/>
          </a:p>
          <a:p>
            <a:pPr indent="-228600">
              <a:lnSpc>
                <a:spcPct val="90000"/>
              </a:lnSpc>
              <a:buFont typeface="Arial" panose="020B0604020202020204" pitchFamily="34" charset="0"/>
              <a:buChar char="•"/>
            </a:pPr>
            <a:endParaRPr lang="en-US" sz="2200" dirty="0"/>
          </a:p>
        </p:txBody>
      </p:sp>
      <p:pic>
        <p:nvPicPr>
          <p:cNvPr id="6" name="Picture 9">
            <a:extLst>
              <a:ext uri="{FF2B5EF4-FFF2-40B4-BE49-F238E27FC236}">
                <a16:creationId xmlns:a16="http://schemas.microsoft.com/office/drawing/2014/main" id="{6093626B-939F-D4C8-4F3D-8C98788ABA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785" r="10903"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4034979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6BE1326E-033E-DBB1-D11B-C5AFF91FC830}"/>
              </a:ext>
            </a:extLst>
          </p:cNvPr>
          <p:cNvPicPr>
            <a:picLocks noChangeAspect="1"/>
          </p:cNvPicPr>
          <p:nvPr/>
        </p:nvPicPr>
        <p:blipFill>
          <a:blip r:embed="rId4"/>
          <a:srcRect r="4826"/>
          <a:stretch/>
        </p:blipFill>
        <p:spPr>
          <a:xfrm>
            <a:off x="1" y="10"/>
            <a:ext cx="9669642" cy="6857990"/>
          </a:xfrm>
          <a:prstGeom prst="rect">
            <a:avLst/>
          </a:prstGeom>
        </p:spPr>
      </p:pic>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1">
            <a:extLst>
              <a:ext uri="{FF2B5EF4-FFF2-40B4-BE49-F238E27FC236}">
                <a16:creationId xmlns:a16="http://schemas.microsoft.com/office/drawing/2014/main" id="{DD2651ED-C0E0-1F96-EC00-49D3763C078C}"/>
              </a:ext>
            </a:extLst>
          </p:cNvPr>
          <p:cNvSpPr txBox="1">
            <a:spLocks/>
          </p:cNvSpPr>
          <p:nvPr/>
        </p:nvSpPr>
        <p:spPr>
          <a:xfrm>
            <a:off x="228601" y="-4598"/>
            <a:ext cx="5604440" cy="1086661"/>
          </a:xfrm>
          <a:prstGeom prst="rect">
            <a:avLst/>
          </a:prstGeom>
        </p:spPr>
        <p:txBody>
          <a:bodyPr vert="horz" lIns="91440" tIns="45720" rIns="91440" bIns="45720" rtlCol="0" anchor="ctr">
            <a:normAutofit/>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lnSpc>
                <a:spcPct val="90000"/>
              </a:lnSpc>
              <a:spcAft>
                <a:spcPts val="600"/>
              </a:spcAft>
              <a:buNone/>
            </a:pPr>
            <a:r>
              <a:rPr lang="en-US" dirty="0">
                <a:solidFill>
                  <a:srgbClr val="33CCFF"/>
                </a:solidFill>
                <a:latin typeface="Arial" panose="020B0604020202020204" pitchFamily="34" charset="0"/>
                <a:cs typeface="Arial" panose="020B0604020202020204" pitchFamily="34" charset="0"/>
              </a:rPr>
              <a:t>CFIT Avoidance Tips</a:t>
            </a:r>
          </a:p>
        </p:txBody>
      </p:sp>
      <p:sp>
        <p:nvSpPr>
          <p:cNvPr id="6" name="TextBox 5">
            <a:extLst>
              <a:ext uri="{FF2B5EF4-FFF2-40B4-BE49-F238E27FC236}">
                <a16:creationId xmlns:a16="http://schemas.microsoft.com/office/drawing/2014/main" id="{572BF942-8A97-3A7C-6A0E-F1C9466B0EE1}"/>
              </a:ext>
            </a:extLst>
          </p:cNvPr>
          <p:cNvSpPr txBox="1"/>
          <p:nvPr/>
        </p:nvSpPr>
        <p:spPr>
          <a:xfrm>
            <a:off x="8011218" y="1082063"/>
            <a:ext cx="4064023" cy="4893647"/>
          </a:xfrm>
          <a:prstGeom prst="rect">
            <a:avLst/>
          </a:prstGeom>
          <a:noFill/>
        </p:spPr>
        <p:txBody>
          <a:bodyPr wrap="square" anchor="t">
            <a:spAutoFit/>
          </a:bodyPr>
          <a:lstStyle/>
          <a:p>
            <a:pPr indent="-228600">
              <a:lnSpc>
                <a:spcPct val="90000"/>
              </a:lnSpc>
              <a:buFont typeface="Arial" panose="020B0604020202020204" pitchFamily="34" charset="0"/>
              <a:buChar char="•"/>
            </a:pPr>
            <a:r>
              <a:rPr lang="en-US" sz="2000" b="0" dirty="0">
                <a:latin typeface="Arial" panose="020B0604020202020204" pitchFamily="34" charset="0"/>
                <a:cs typeface="Arial" panose="020B0604020202020204" pitchFamily="34" charset="0"/>
              </a:rPr>
              <a:t>Realistic preflight planning w/alternate(s)</a:t>
            </a:r>
          </a:p>
          <a:p>
            <a:pPr indent="-228600">
              <a:lnSpc>
                <a:spcPct val="90000"/>
              </a:lnSpc>
              <a:buFont typeface="Arial" panose="020B0604020202020204" pitchFamily="34" charset="0"/>
              <a:buChar char="•"/>
            </a:pPr>
            <a:r>
              <a:rPr lang="en-US" sz="2000" b="0" dirty="0">
                <a:latin typeface="Arial" panose="020B0604020202020204" pitchFamily="34" charset="0"/>
                <a:cs typeface="Arial" panose="020B0604020202020204" pitchFamily="34" charset="0"/>
              </a:rPr>
              <a:t>Objective in-flight plan performance assessment</a:t>
            </a:r>
          </a:p>
          <a:p>
            <a:pPr indent="-228600">
              <a:lnSpc>
                <a:spcPct val="90000"/>
              </a:lnSpc>
              <a:buFont typeface="Arial" panose="020B0604020202020204" pitchFamily="34" charset="0"/>
              <a:buChar char="•"/>
            </a:pPr>
            <a:r>
              <a:rPr lang="en-US" sz="2000" b="0" dirty="0">
                <a:latin typeface="Arial" panose="020B0604020202020204" pitchFamily="34" charset="0"/>
                <a:cs typeface="Arial" panose="020B0604020202020204" pitchFamily="34" charset="0"/>
              </a:rPr>
              <a:t>Deal with small problems before they become big ones.</a:t>
            </a:r>
          </a:p>
          <a:p>
            <a:pPr lvl="1" indent="-228600">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Diversion to alternate is a small problem.  </a:t>
            </a:r>
          </a:p>
          <a:p>
            <a:pPr lvl="1" indent="-228600">
              <a:lnSpc>
                <a:spcPct val="90000"/>
              </a:lnSpc>
              <a:buFont typeface="Arial" panose="020B0604020202020204" pitchFamily="34" charset="0"/>
              <a:buChar char="•"/>
            </a:pPr>
            <a:r>
              <a:rPr lang="en-US" sz="2000" dirty="0">
                <a:latin typeface="Arial" panose="020B0604020202020204" pitchFamily="34" charset="0"/>
                <a:cs typeface="Arial" panose="020B0604020202020204" pitchFamily="34" charset="0"/>
              </a:rPr>
              <a:t>Not enough fuel to get there is a big one.</a:t>
            </a:r>
          </a:p>
          <a:p>
            <a:pPr indent="-228600">
              <a:lnSpc>
                <a:spcPct val="90000"/>
              </a:lnSpc>
              <a:buFont typeface="Arial" panose="020B0604020202020204" pitchFamily="34" charset="0"/>
              <a:buChar char="•"/>
            </a:pPr>
            <a:r>
              <a:rPr lang="en-US" sz="2000" b="0" dirty="0">
                <a:latin typeface="Arial" panose="020B0604020202020204" pitchFamily="34" charset="0"/>
                <a:cs typeface="Arial" panose="020B0604020202020204" pitchFamily="34" charset="0"/>
              </a:rPr>
              <a:t>Objective pilot performance      assessment</a:t>
            </a:r>
          </a:p>
          <a:p>
            <a:pPr indent="-228600">
              <a:lnSpc>
                <a:spcPct val="90000"/>
              </a:lnSpc>
              <a:buFont typeface="Arial" panose="020B0604020202020204" pitchFamily="34" charset="0"/>
              <a:buChar char="•"/>
            </a:pPr>
            <a:r>
              <a:rPr lang="en-US" sz="2000" b="0" dirty="0">
                <a:latin typeface="Arial" panose="020B0604020202020204" pitchFamily="34" charset="0"/>
                <a:cs typeface="Arial" panose="020B0604020202020204" pitchFamily="34" charset="0"/>
              </a:rPr>
              <a:t>Maintain proficiency with </a:t>
            </a:r>
            <a:r>
              <a:rPr lang="en-US" sz="2000" b="1" i="1" dirty="0">
                <a:latin typeface="Arial" panose="020B0604020202020204" pitchFamily="34" charset="0"/>
                <a:cs typeface="Arial" panose="020B0604020202020204" pitchFamily="34" charset="0"/>
              </a:rPr>
              <a:t>WINGS</a:t>
            </a:r>
            <a:r>
              <a:rPr lang="en-US" sz="2000" b="0" i="1" dirty="0">
                <a:latin typeface="Arial" panose="020B0604020202020204" pitchFamily="34" charset="0"/>
                <a:cs typeface="Arial" panose="020B0604020202020204" pitchFamily="34" charset="0"/>
              </a:rPr>
              <a:t>.</a:t>
            </a:r>
          </a:p>
        </p:txBody>
      </p:sp>
    </p:spTree>
    <p:custDataLst>
      <p:tags r:id="rId1"/>
    </p:custDataLst>
    <p:extLst>
      <p:ext uri="{BB962C8B-B14F-4D97-AF65-F5344CB8AC3E}">
        <p14:creationId xmlns:p14="http://schemas.microsoft.com/office/powerpoint/2010/main" val="1355020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Have you earned your </a:t>
            </a:r>
            <a:r>
              <a:rPr lang="en-US" i="1" dirty="0"/>
              <a:t>WINGS</a:t>
            </a:r>
            <a:r>
              <a:rPr lang="en-US" dirty="0"/>
              <a:t>?</a:t>
            </a:r>
          </a:p>
        </p:txBody>
      </p:sp>
      <p:sp>
        <p:nvSpPr>
          <p:cNvPr id="3" name="Content Placeholder 2"/>
          <p:cNvSpPr>
            <a:spLocks noGrp="1"/>
          </p:cNvSpPr>
          <p:nvPr>
            <p:ph idx="1"/>
          </p:nvPr>
        </p:nvSpPr>
        <p:spPr>
          <a:xfrm>
            <a:off x="674602" y="1186578"/>
            <a:ext cx="10733617" cy="4391025"/>
          </a:xfrm>
        </p:spPr>
        <p:txBody>
          <a:bodyPr/>
          <a:lstStyle/>
          <a:p>
            <a:r>
              <a:rPr lang="en-US" dirty="0"/>
              <a:t>Proficient Pilots are:</a:t>
            </a:r>
          </a:p>
          <a:p>
            <a:pPr lvl="1"/>
            <a:r>
              <a:rPr lang="en-US" dirty="0"/>
              <a:t>Confident</a:t>
            </a:r>
          </a:p>
          <a:p>
            <a:pPr lvl="1"/>
            <a:r>
              <a:rPr lang="en-US" dirty="0"/>
              <a:t>Capable</a:t>
            </a:r>
          </a:p>
          <a:p>
            <a:pPr lvl="1"/>
            <a:r>
              <a:rPr lang="en-US" dirty="0"/>
              <a:t>Safe</a:t>
            </a:r>
          </a:p>
          <a:p>
            <a:r>
              <a:rPr lang="en-US" i="1" dirty="0"/>
              <a:t>WINGS </a:t>
            </a:r>
            <a:r>
              <a:rPr lang="en-US" b="0" dirty="0"/>
              <a:t>will keep you </a:t>
            </a:r>
            <a:br>
              <a:rPr lang="en-US" b="0" dirty="0"/>
            </a:br>
            <a:r>
              <a:rPr lang="en-US" b="0" dirty="0"/>
              <a:t>on top of your game</a:t>
            </a:r>
            <a:endParaRPr lang="en-US" i="1" dirty="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D23B6-C16C-46E5-2D7A-114C8F7BF416}"/>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A9A951-0517-85BC-B2B8-466C9759E3CE}"/>
              </a:ext>
            </a:extLst>
          </p:cNvPr>
          <p:cNvSpPr>
            <a:spLocks noGrp="1"/>
          </p:cNvSpPr>
          <p:nvPr>
            <p:ph type="subTitle" idx="1"/>
          </p:nvPr>
        </p:nvSpPr>
        <p:spPr/>
        <p:txBody>
          <a:bodyPr/>
          <a:lstStyle/>
          <a:p>
            <a:endParaRPr lang="en-US"/>
          </a:p>
        </p:txBody>
      </p:sp>
      <p:pic>
        <p:nvPicPr>
          <p:cNvPr id="5" name="Picture 4" descr="WINGS Industry Network Information">
            <a:extLst>
              <a:ext uri="{FF2B5EF4-FFF2-40B4-BE49-F238E27FC236}">
                <a16:creationId xmlns:a16="http://schemas.microsoft.com/office/drawing/2014/main" id="{7A8E9D58-0C74-5FEE-F9C6-D7B69A4423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70" y="-297"/>
            <a:ext cx="12271169" cy="6902533"/>
          </a:xfrm>
          <a:prstGeom prst="rect">
            <a:avLst/>
          </a:prstGeom>
        </p:spPr>
      </p:pic>
    </p:spTree>
    <p:custDataLst>
      <p:tags r:id="rId1"/>
    </p:custDataLst>
    <p:extLst>
      <p:ext uri="{BB962C8B-B14F-4D97-AF65-F5344CB8AC3E}">
        <p14:creationId xmlns:p14="http://schemas.microsoft.com/office/powerpoint/2010/main" val="3811808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150653"/>
            <a:ext cx="8050213" cy="4391025"/>
          </a:xfrm>
        </p:spPr>
        <p:txBody>
          <a:bodyPr/>
          <a:lstStyle/>
          <a:p>
            <a:r>
              <a:rPr lang="en-US" dirty="0"/>
              <a:t>You are vital members of our GA safety community</a:t>
            </a: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328002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a:t>Topic of the Month – November </a:t>
            </a:r>
          </a:p>
          <a:p>
            <a:r>
              <a:rPr lang="en-US" dirty="0"/>
              <a:t>CFIT &amp; Plan Continuation Bias</a:t>
            </a:r>
          </a:p>
        </p:txBody>
      </p:sp>
    </p:spTree>
    <p:custDataLst>
      <p:tags r:id="rId1"/>
    </p:custDataLst>
    <p:extLst>
      <p:ext uri="{BB962C8B-B14F-4D97-AF65-F5344CB8AC3E}">
        <p14:creationId xmlns:p14="http://schemas.microsoft.com/office/powerpoint/2010/main" val="96725208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OdLH2yk6"/>
  <p:tag name="ARTICULATE_DESIGN_ID_2_CUSTOM DESIGN" val="4EaSmtWB"/>
  <p:tag name="ARTICULATE_DESIGN_ID_CUSTOM DESIGN" val="XHf26Hlk"/>
  <p:tag name="ARTICULATE_SLIDE_THUMBNAIL_REFRESH" val="1"/>
  <p:tag name="ARTICULATE_PROJECT_OPEN" val="0"/>
  <p:tag name="ARTICULATE_SLIDE_COUNT" val="18"/>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5YDFD77UPU3F-311-5943</_dlc_DocId>
    <_dlc_DocIdUrl xmlns="04289566-cf42-4ce7-aa7c-2469c3d4502e">
      <Url>https://avssp.faa.gov/avs/afsfaast/FAASTeamReps/_layouts/15/DocIdRedir.aspx?ID=5YDFD77UPU3F-311-5943</Url>
      <Description>5YDFD77UPU3F-311-5943</Description>
    </_dlc_DocIdUrl>
    <_dlc_DocIdPersistId xmlns="04289566-cf42-4ce7-aa7c-2469c3d4502e"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8" ma:contentTypeDescription="Create a new document." ma:contentTypeScope="" ma:versionID="7fbee2316308997cb9c4688f90edf055">
  <xsd:schema xmlns:xsd="http://www.w3.org/2001/XMLSchema" xmlns:xs="http://www.w3.org/2001/XMLSchema" xmlns:p="http://schemas.microsoft.com/office/2006/metadata/properties" xmlns:ns2="04289566-cf42-4ce7-aa7c-2469c3d4502e" targetNamespace="http://schemas.microsoft.com/office/2006/metadata/properties" ma:root="true" ma:fieldsID="ca3df52e5ef4fbc444b5c62f0a31180d"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2.xml><?xml version="1.0" encoding="utf-8"?>
<ds:datastoreItem xmlns:ds="http://schemas.openxmlformats.org/officeDocument/2006/customXml" ds:itemID="{08C7BF1A-395C-4DF4-8DC5-26E46AB932D1}">
  <ds:schemaRefs>
    <ds:schemaRef ds:uri="04289566-cf42-4ce7-aa7c-2469c3d4502e"/>
    <ds:schemaRef ds:uri="http://purl.org/dc/terms/"/>
    <ds:schemaRef ds:uri="http://purl.org/dc/elements/1.1/"/>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A01370DF-94A1-47AF-915C-17DFBA228C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ECF3B53-5342-4327-8AEC-87816CC2182B}">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12118</TotalTime>
  <Words>2566</Words>
  <Application>Microsoft Office PowerPoint</Application>
  <PresentationFormat>Widescreen</PresentationFormat>
  <Paragraphs>237</Paragraphs>
  <Slides>18</Slides>
  <Notes>18</Notes>
  <HiddenSlides>0</HiddenSlides>
  <MMClips>0</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18</vt:i4>
      </vt:variant>
    </vt:vector>
  </HeadingPairs>
  <TitlesOfParts>
    <vt:vector size="28" baseType="lpstr">
      <vt:lpstr>ＭＳ Ｐゴシック</vt:lpstr>
      <vt:lpstr>Aptos</vt:lpstr>
      <vt:lpstr>Aptos Display</vt:lpstr>
      <vt:lpstr>Arial</vt:lpstr>
      <vt:lpstr>Calibri</vt:lpstr>
      <vt:lpstr>Helvetica Neue Medium</vt:lpstr>
      <vt:lpstr>Times New Roman</vt:lpstr>
      <vt:lpstr>1_Custom Design</vt:lpstr>
      <vt:lpstr>2_Custom Design</vt:lpstr>
      <vt:lpstr>Custom Design</vt:lpstr>
      <vt:lpstr>PowerPoint Presentation</vt:lpstr>
      <vt:lpstr>Welcome</vt:lpstr>
      <vt:lpstr>Overview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Have you earned your WINGS?</vt:lpstr>
      <vt:lpstr>PowerPoint Presentation</vt:lpstr>
      <vt:lpstr>Questions?</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Copeland, Ernest R (FAA)</cp:lastModifiedBy>
  <cp:revision>586</cp:revision>
  <dcterms:created xsi:type="dcterms:W3CDTF">2005-01-28T20:32:53Z</dcterms:created>
  <dcterms:modified xsi:type="dcterms:W3CDTF">2026-09-03T17:47:13Z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fa830cea-32fb-4700-92cf-0c952bc440d5</vt:lpwstr>
  </property>
  <property fmtid="{D5CDD505-2E9C-101B-9397-08002B2CF9AE}" pid="3" name="ContentTypeId">
    <vt:lpwstr>0x0101005E467F6944268B4E94985C3A159EB571</vt:lpwstr>
  </property>
  <property fmtid="{D5CDD505-2E9C-101B-9397-08002B2CF9AE}" pid="4" name="ArticulateGUID">
    <vt:lpwstr>E631FF82-5CA6-4DD8-9A93-17C60B8B30CF</vt:lpwstr>
  </property>
  <property fmtid="{D5CDD505-2E9C-101B-9397-08002B2CF9AE}" pid="5" name="ArticulatePath">
    <vt:lpwstr>23-02-Nov-TOM-CFIT Wx Cameras-PPT-Rev-1 DRAFT</vt:lpwstr>
  </property>
  <property fmtid="{D5CDD505-2E9C-101B-9397-08002B2CF9AE}" pid="6" name="URL">
    <vt:lpwstr/>
  </property>
</Properties>
</file>