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notesSlides/notesSlide18.xml" ContentType="application/vnd.openxmlformats-officedocument.presentationml.notesSlide+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0"/>
  </p:notesMasterIdLst>
  <p:handoutMasterIdLst>
    <p:handoutMasterId r:id="rId31"/>
  </p:handoutMasterIdLst>
  <p:sldIdLst>
    <p:sldId id="443" r:id="rId7"/>
    <p:sldId id="518" r:id="rId8"/>
    <p:sldId id="293" r:id="rId9"/>
    <p:sldId id="887" r:id="rId10"/>
    <p:sldId id="890" r:id="rId11"/>
    <p:sldId id="900" r:id="rId12"/>
    <p:sldId id="895" r:id="rId13"/>
    <p:sldId id="898" r:id="rId14"/>
    <p:sldId id="896" r:id="rId15"/>
    <p:sldId id="897" r:id="rId16"/>
    <p:sldId id="899" r:id="rId17"/>
    <p:sldId id="905" r:id="rId18"/>
    <p:sldId id="901" r:id="rId19"/>
    <p:sldId id="902" r:id="rId20"/>
    <p:sldId id="903" r:id="rId21"/>
    <p:sldId id="904" r:id="rId22"/>
    <p:sldId id="888" r:id="rId23"/>
    <p:sldId id="836" r:id="rId24"/>
    <p:sldId id="256" r:id="rId25"/>
    <p:sldId id="432" r:id="rId26"/>
    <p:sldId id="488" r:id="rId27"/>
    <p:sldId id="698" r:id="rId28"/>
    <p:sldId id="877" r:id="rId29"/>
  </p:sldIdLst>
  <p:sldSz cx="12192000" cy="6858000"/>
  <p:notesSz cx="6858000" cy="9296400"/>
  <p:custDataLst>
    <p:tags r:id="rId32"/>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443"/>
            <p14:sldId id="518"/>
            <p14:sldId id="293"/>
            <p14:sldId id="887"/>
            <p14:sldId id="890"/>
            <p14:sldId id="900"/>
            <p14:sldId id="895"/>
            <p14:sldId id="898"/>
            <p14:sldId id="896"/>
            <p14:sldId id="897"/>
            <p14:sldId id="899"/>
            <p14:sldId id="905"/>
            <p14:sldId id="901"/>
            <p14:sldId id="902"/>
            <p14:sldId id="903"/>
            <p14:sldId id="904"/>
            <p14:sldId id="888"/>
            <p14:sldId id="836"/>
            <p14:sldId id="256"/>
            <p14:sldId id="432"/>
            <p14:sldId id="488"/>
            <p14:sldId id="698"/>
            <p14:sldId id="87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CAD4"/>
    <a:srgbClr val="90E6E4"/>
    <a:srgbClr val="05B2BB"/>
    <a:srgbClr val="1256C4"/>
    <a:srgbClr val="47BDD5"/>
    <a:srgbClr val="B0DEEE"/>
    <a:srgbClr val="90CBE6"/>
    <a:srgbClr val="64DADA"/>
    <a:srgbClr val="89C0DB"/>
    <a:srgbClr val="87DD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51852" autoAdjust="0"/>
  </p:normalViewPr>
  <p:slideViewPr>
    <p:cSldViewPr snapToGrid="0">
      <p:cViewPr varScale="1">
        <p:scale>
          <a:sx n="59" d="100"/>
          <a:sy n="59" d="100"/>
        </p:scale>
        <p:origin x="2760" y="60"/>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85" d="100"/>
          <a:sy n="85" d="100"/>
        </p:scale>
        <p:origin x="3888" y="10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13.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custDataLst>
      <p:tags r:id="rId2"/>
    </p:custDataLst>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2024/09-10-323(I)PP  </a:t>
            </a:r>
            <a:r>
              <a:rPr lang="en-US" dirty="0">
                <a:latin typeface="Arial" panose="020B0604020202020204" pitchFamily="34" charset="0"/>
                <a:ea typeface="ＭＳ Ｐゴシック" pitchFamily="34" charset="-128"/>
                <a:cs typeface="Arial" panose="020B0604020202020204" pitchFamily="34" charset="0"/>
              </a:rPr>
              <a:t>Original Authors:</a:t>
            </a:r>
            <a:r>
              <a:rPr lang="en-US" baseline="0" dirty="0">
                <a:latin typeface="Arial" panose="020B0604020202020204" pitchFamily="34" charset="0"/>
                <a:ea typeface="ＭＳ Ｐゴシック" pitchFamily="34" charset="-128"/>
                <a:cs typeface="Arial" panose="020B0604020202020204" pitchFamily="34" charset="0"/>
              </a:rPr>
              <a:t> Jay Flowers and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 POC John Steuernagle, National FAASTeam Program Manager (Operations), Office 562-264-5484.</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i="1" dirty="0">
              <a:latin typeface="Times New Roman" pitchFamily="18" charset="0"/>
              <a:ea typeface="ＭＳ Ｐゴシック" pitchFamily="34" charset="-128"/>
            </a:endParaRPr>
          </a:p>
          <a:p>
            <a:pPr eaLnBrk="1" hangingPunct="1"/>
            <a:r>
              <a:rPr lang="en-US" b="1" i="0" dirty="0">
                <a:latin typeface="Arial" panose="020B0604020202020204" pitchFamily="34" charset="0"/>
                <a:ea typeface="ＭＳ Ｐゴシック" pitchFamily="34" charset="-128"/>
                <a:cs typeface="Arial" panose="020B0604020202020204" pitchFamily="34" charset="0"/>
              </a:rPr>
              <a:t>Presentation note:  </a:t>
            </a:r>
            <a:r>
              <a:rPr lang="en-US" b="0" i="1" dirty="0">
                <a:latin typeface="Arial" panose="020B0604020202020204" pitchFamily="34" charset="0"/>
                <a:ea typeface="ＭＳ Ｐゴシック" pitchFamily="34" charset="-128"/>
                <a:cs typeface="Arial" panose="020B0604020202020204" pitchFamily="34" charset="0"/>
              </a:rPr>
              <a:t>This is the title slide for </a:t>
            </a:r>
            <a:r>
              <a:rPr lang="en-US" b="1" i="1" dirty="0">
                <a:latin typeface="Arial" panose="020B0604020202020204" pitchFamily="34" charset="0"/>
                <a:ea typeface="ＭＳ Ｐゴシック" pitchFamily="34" charset="-128"/>
                <a:cs typeface="Arial" panose="020B0604020202020204" pitchFamily="34" charset="0"/>
              </a:rPr>
              <a:t>FY2026 Topic of the Month – July – Tailwheel Transition.</a:t>
            </a:r>
          </a:p>
          <a:p>
            <a:pPr eaLnBrk="1" hangingPunct="1"/>
            <a:endParaRPr lang="en-US" b="1" i="0"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Script</a:t>
            </a:r>
            <a:r>
              <a:rPr lang="en-US" b="1" i="0" baseline="0" dirty="0">
                <a:latin typeface="Arial" panose="020B0604020202020204" pitchFamily="34" charset="0"/>
                <a:ea typeface="ＭＳ Ｐゴシック" pitchFamily="34" charset="-128"/>
                <a:cs typeface="Arial" panose="020B0604020202020204" pitchFamily="34" charset="0"/>
              </a:rPr>
              <a:t> -  </a:t>
            </a:r>
            <a:r>
              <a:rPr lang="en-US" i="0" dirty="0">
                <a:latin typeface="Arial" panose="020B0604020202020204" pitchFamily="34" charset="0"/>
                <a:ea typeface="ＭＳ Ｐゴシック" pitchFamily="34" charset="-128"/>
                <a:cs typeface="Arial" panose="020B0604020202020204" pitchFamily="34" charset="0"/>
              </a:rPr>
              <a:t>We have included a script of suggested dialog with most slides.  The</a:t>
            </a:r>
            <a:r>
              <a:rPr lang="en-US" i="0" baseline="0" dirty="0">
                <a:latin typeface="Arial" panose="020B0604020202020204" pitchFamily="34" charset="0"/>
                <a:ea typeface="ＭＳ Ｐゴシック" pitchFamily="34" charset="-128"/>
                <a:cs typeface="Arial" panose="020B0604020202020204" pitchFamily="34" charset="0"/>
              </a:rPr>
              <a:t> script will always appear in a </a:t>
            </a:r>
            <a:r>
              <a:rPr lang="en-US" b="1" i="0" baseline="0" dirty="0">
                <a:latin typeface="Arial" panose="020B0604020202020204" pitchFamily="34" charset="0"/>
                <a:ea typeface="ＭＳ Ｐゴシック" pitchFamily="34" charset="-128"/>
                <a:cs typeface="Arial" panose="020B0604020202020204" pitchFamily="34" charset="0"/>
              </a:rPr>
              <a:t>non-italic font</a:t>
            </a:r>
            <a:r>
              <a:rPr lang="en-US" i="0" baseline="0" dirty="0">
                <a:latin typeface="Arial" panose="020B0604020202020204" pitchFamily="34" charset="0"/>
                <a:ea typeface="ＭＳ Ｐゴシック" pitchFamily="34" charset="-128"/>
                <a:cs typeface="Arial" panose="020B0604020202020204" pitchFamily="34" charset="0"/>
              </a:rPr>
              <a:t>. </a:t>
            </a:r>
            <a:r>
              <a:rPr lang="en-US" i="0" dirty="0">
                <a:latin typeface="Arial" panose="020B0604020202020204" pitchFamily="34" charset="0"/>
                <a:ea typeface="ＭＳ Ｐゴシック" pitchFamily="34" charset="-128"/>
                <a:cs typeface="Arial" panose="020B0604020202020204" pitchFamily="34" charset="0"/>
              </a:rPr>
              <a:t> Presenters may read the script or modify it to suit their own presentation style.  See template slides 3 and 4  for examples of a slides with script.</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Presentation Instructions - </a:t>
            </a:r>
            <a:r>
              <a:rPr lang="en-US" i="1" dirty="0">
                <a:latin typeface="Arial" panose="020B0604020202020204" pitchFamily="34" charset="0"/>
                <a:ea typeface="ＭＳ Ｐゴシック" pitchFamily="34" charset="-128"/>
                <a:cs typeface="Arial" panose="020B0604020202020204" pitchFamily="34" charset="0"/>
              </a:rPr>
              <a:t>(stage direction and  presentation suggestions) will be preceded by a  </a:t>
            </a:r>
            <a:r>
              <a:rPr lang="en-US" b="1" dirty="0">
                <a:latin typeface="Arial" panose="020B0604020202020204" pitchFamily="34" charset="0"/>
                <a:ea typeface="ＭＳ Ｐゴシック" pitchFamily="34" charset="-128"/>
                <a:cs typeface="Arial" panose="020B0604020202020204" pitchFamily="34" charset="0"/>
              </a:rPr>
              <a:t>Bold header:</a:t>
            </a:r>
            <a:r>
              <a:rPr lang="en-US" b="1" baseline="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the instructions themselves will be in </a:t>
            </a:r>
            <a:r>
              <a:rPr lang="en-US" b="1" i="1" dirty="0">
                <a:latin typeface="Arial" panose="020B0604020202020204" pitchFamily="34" charset="0"/>
                <a:ea typeface="ＭＳ Ｐゴシック" pitchFamily="34" charset="-128"/>
                <a:cs typeface="Arial" panose="020B0604020202020204" pitchFamily="34" charset="0"/>
              </a:rPr>
              <a:t>Italic fonts</a:t>
            </a:r>
            <a:r>
              <a:rPr lang="en-US" i="1" dirty="0">
                <a:latin typeface="Arial" panose="020B0604020202020204" pitchFamily="34" charset="0"/>
                <a:ea typeface="ＭＳ Ｐゴシック" pitchFamily="34" charset="-128"/>
                <a:cs typeface="Arial" panose="020B0604020202020204" pitchFamily="34" charset="0"/>
              </a:rPr>
              <a:t>.  See slides 2 </a:t>
            </a:r>
            <a:r>
              <a:rPr lang="en-US" i="1" baseline="0" dirty="0">
                <a:latin typeface="Arial" panose="020B0604020202020204" pitchFamily="34" charset="0"/>
                <a:ea typeface="ＭＳ Ｐゴシック" pitchFamily="34" charset="-128"/>
                <a:cs typeface="Arial" panose="020B0604020202020204" pitchFamily="34" charset="0"/>
              </a:rPr>
              <a:t>for an example of slides with Presentation Instructions only.</a:t>
            </a:r>
            <a:endParaRPr lang="en-US" i="1"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Program control instructions</a:t>
            </a:r>
            <a:r>
              <a:rPr lang="en-US" b="1" i="0" baseline="0" dirty="0">
                <a:latin typeface="Arial" panose="020B0604020202020204" pitchFamily="34" charset="0"/>
                <a:ea typeface="ＭＳ Ｐゴシック" pitchFamily="34" charset="-128"/>
                <a:cs typeface="Arial" panose="020B0604020202020204" pitchFamily="34" charset="0"/>
              </a:rPr>
              <a:t> -</a:t>
            </a:r>
            <a:r>
              <a:rPr lang="en-US" b="1" i="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a:latin typeface="Arial" panose="020B0604020202020204" pitchFamily="34" charset="0"/>
                <a:ea typeface="ＭＳ Ｐゴシック" pitchFamily="34" charset="-128"/>
                <a:cs typeface="Arial" panose="020B0604020202020204" pitchFamily="34" charset="0"/>
              </a:rPr>
              <a:t>(Click) </a:t>
            </a:r>
            <a:r>
              <a:rPr lang="en-US" i="1" dirty="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a:latin typeface="Arial" panose="020B0604020202020204" pitchFamily="34" charset="0"/>
                <a:ea typeface="ＭＳ Ｐゴシック" pitchFamily="34" charset="-128"/>
                <a:cs typeface="Arial" panose="020B0604020202020204" pitchFamily="34" charset="0"/>
              </a:rPr>
              <a:t>(Next Slide) </a:t>
            </a:r>
            <a:r>
              <a:rPr lang="en-US" i="1" dirty="0">
                <a:latin typeface="Arial" panose="020B0604020202020204" pitchFamily="34" charset="0"/>
                <a:ea typeface="ＭＳ Ｐゴシック" pitchFamily="34" charset="-128"/>
                <a:cs typeface="Arial" panose="020B0604020202020204" pitchFamily="34" charset="0"/>
              </a:rPr>
              <a:t>for slide advance.</a:t>
            </a:r>
          </a:p>
          <a:p>
            <a:pPr marL="171450" indent="-171450" eaLnBrk="1" hangingPunct="1">
              <a:buFont typeface="Arial" panose="020B0604020202020204" pitchFamily="34" charset="0"/>
              <a:buChar char="•"/>
            </a:pPr>
            <a:endParaRPr lang="en-US" b="1"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Background</a:t>
            </a:r>
            <a:r>
              <a:rPr lang="en-US" b="1" i="0" baseline="0" dirty="0">
                <a:latin typeface="Arial" panose="020B0604020202020204" pitchFamily="34" charset="0"/>
                <a:ea typeface="ＭＳ Ｐゴシック" pitchFamily="34" charset="-128"/>
                <a:cs typeface="Arial" panose="020B0604020202020204" pitchFamily="34" charset="0"/>
              </a:rPr>
              <a:t> information - </a:t>
            </a:r>
            <a:r>
              <a:rPr lang="en-US" i="1" dirty="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br>
              <a:rPr lang="en-US" i="1" dirty="0">
                <a:latin typeface="Arial" panose="020B0604020202020204" pitchFamily="34" charset="0"/>
                <a:ea typeface="ＭＳ Ｐゴシック" pitchFamily="34" charset="-128"/>
                <a:cs typeface="Arial" panose="020B0604020202020204" pitchFamily="34" charset="0"/>
              </a:rPr>
            </a:br>
            <a:r>
              <a:rPr lang="en-US" i="1" dirty="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a:latin typeface="Arial" panose="020B0604020202020204" pitchFamily="34" charset="0"/>
                <a:ea typeface="ＭＳ Ｐゴシック" pitchFamily="34" charset="-128"/>
                <a:cs typeface="Arial" panose="020B0604020202020204" pitchFamily="34" charset="0"/>
              </a:rPr>
              <a:t>Background: </a:t>
            </a:r>
            <a:r>
              <a:rPr lang="en-US" i="1" dirty="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085681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Arial" panose="020B0604020202020204" pitchFamily="34" charset="0"/>
                <a:ea typeface="+mn-ea"/>
                <a:cs typeface="Arial" panose="020B0604020202020204" pitchFamily="34" charset="0"/>
              </a:rPr>
              <a:t>Presentation Note: </a:t>
            </a:r>
            <a:r>
              <a:rPr lang="en-US" sz="1200" i="1" kern="1200" dirty="0">
                <a:solidFill>
                  <a:schemeClr val="tx1"/>
                </a:solidFill>
                <a:effectLst/>
                <a:latin typeface="Arial" panose="020B0604020202020204" pitchFamily="34" charset="0"/>
                <a:ea typeface="+mn-ea"/>
                <a:cs typeface="Arial" panose="020B0604020202020204" pitchFamily="34" charset="0"/>
              </a:rPr>
              <a:t>Here’s where you can discuss venue logistics, acknowledge sponsors, and deliver other information you want your audience to know in the beginning.</a:t>
            </a:r>
          </a:p>
          <a:p>
            <a:r>
              <a:rPr lang="en-US" sz="1200" i="1" kern="1200" dirty="0">
                <a:solidFill>
                  <a:schemeClr val="tx1"/>
                </a:solidFill>
                <a:effectLst/>
                <a:latin typeface="Arial" panose="020B0604020202020204" pitchFamily="34" charset="0"/>
                <a:ea typeface="+mn-ea"/>
                <a:cs typeface="Arial" panose="020B0604020202020204" pitchFamily="34" charset="0"/>
              </a:rPr>
              <a:t>  </a:t>
            </a:r>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i="1" kern="1200" dirty="0">
                <a:solidFill>
                  <a:schemeClr val="tx1"/>
                </a:solidFill>
                <a:effectLst/>
                <a:latin typeface="Arial" panose="020B0604020202020204" pitchFamily="34" charset="0"/>
                <a:ea typeface="+mn-ea"/>
                <a:cs typeface="Arial" panose="020B0604020202020204" pitchFamily="34" charset="0"/>
              </a:rPr>
              <a:t>You can add slides after this one to fit your situation.</a:t>
            </a: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748732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anose="020B0604020202020204" pitchFamily="34" charset="0"/>
                <a:ea typeface="ＭＳ Ｐゴシック" pitchFamily="34" charset="-128"/>
                <a:cs typeface="Arial" panose="020B0604020202020204" pitchFamily="34" charset="0"/>
              </a:rPr>
              <a:t>This presentation will address a long-standing safety enhancement from the General Aviation Joint Safety </a:t>
            </a:r>
            <a:r>
              <a:rPr lang="en-US" baseline="0" dirty="0">
                <a:latin typeface="Arial" panose="020B0604020202020204" pitchFamily="34" charset="0"/>
                <a:ea typeface="ＭＳ Ｐゴシック" pitchFamily="34" charset="-128"/>
                <a:cs typeface="Arial" panose="020B0604020202020204" pitchFamily="34" charset="0"/>
              </a:rPr>
              <a:t>Committee </a:t>
            </a:r>
            <a:r>
              <a:rPr lang="en-US" b="1" baseline="0" dirty="0">
                <a:latin typeface="Arial" panose="020B0604020202020204" pitchFamily="34" charset="0"/>
                <a:ea typeface="ＭＳ Ｐゴシック" pitchFamily="34" charset="-128"/>
                <a:cs typeface="Arial" panose="020B0604020202020204" pitchFamily="34" charset="0"/>
              </a:rPr>
              <a:t>(Click)</a:t>
            </a:r>
          </a:p>
          <a:p>
            <a:endParaRPr lang="en-US" b="1" baseline="0" dirty="0">
              <a:latin typeface="Arial" panose="020B0604020202020204" pitchFamily="34" charset="0"/>
              <a:ea typeface="ＭＳ Ｐゴシック" pitchFamily="34" charset="-128"/>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latin typeface="Arial" panose="020B0604020202020204" pitchFamily="34" charset="0"/>
                <a:ea typeface="ＭＳ Ｐゴシック" pitchFamily="34" charset="-128"/>
                <a:cs typeface="Arial" panose="020B0604020202020204" pitchFamily="34" charset="0"/>
              </a:rPr>
              <a:t>– Proficiency Training.  If you’ve been around for a while, you’ve heard us tout the benefits of proficiency training for certificated pilots. </a:t>
            </a:r>
            <a:r>
              <a:rPr lang="en-US" b="1" baseline="0" dirty="0">
                <a:latin typeface="Arial" panose="020B0604020202020204" pitchFamily="34" charset="0"/>
                <a:ea typeface="ＭＳ Ｐゴシック" pitchFamily="34" charset="-128"/>
                <a:cs typeface="Arial" panose="020B0604020202020204" pitchFamily="34" charset="0"/>
              </a:rPr>
              <a:t>(Click)</a:t>
            </a:r>
          </a:p>
          <a:p>
            <a:endParaRPr lang="en-US" baseline="0" dirty="0">
              <a:latin typeface="Arial" panose="020B0604020202020204" pitchFamily="34" charset="0"/>
              <a:ea typeface="ＭＳ Ｐゴシック" pitchFamily="34" charset="-128"/>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latin typeface="Arial" panose="020B0604020202020204" pitchFamily="34" charset="0"/>
                <a:ea typeface="ＭＳ Ｐゴシック" pitchFamily="34" charset="-128"/>
                <a:cs typeface="Arial" panose="020B0604020202020204" pitchFamily="34" charset="0"/>
              </a:rPr>
              <a:t>We know that we need to practice our fundamental piloting operations if we want to bring our “A” Game to the airport every time we fly. </a:t>
            </a:r>
            <a:r>
              <a:rPr lang="en-US" b="1" baseline="0" dirty="0">
                <a:latin typeface="Arial" panose="020B0604020202020204" pitchFamily="34" charset="0"/>
                <a:ea typeface="ＭＳ Ｐゴシック" pitchFamily="34" charset="-128"/>
                <a:cs typeface="Arial" panose="020B0604020202020204" pitchFamily="34" charset="0"/>
              </a:rPr>
              <a:t>(Click)</a:t>
            </a:r>
          </a:p>
          <a:p>
            <a:endParaRPr lang="en-US" baseline="0" dirty="0">
              <a:latin typeface="Arial" panose="020B0604020202020204" pitchFamily="34" charset="0"/>
              <a:ea typeface="ＭＳ Ｐゴシック" pitchFamily="34" charset="-128"/>
              <a:cs typeface="Arial" panose="020B0604020202020204" pitchFamily="34" charset="0"/>
            </a:endParaRPr>
          </a:p>
          <a:p>
            <a:r>
              <a:rPr lang="en-US" baseline="0" dirty="0">
                <a:latin typeface="Arial" panose="020B0604020202020204" pitchFamily="34" charset="0"/>
                <a:ea typeface="ＭＳ Ｐゴシック" pitchFamily="34" charset="-128"/>
                <a:cs typeface="Arial" panose="020B0604020202020204" pitchFamily="34" charset="0"/>
              </a:rPr>
              <a:t>But today we’re going to talk about maintaining proficiency in the context of learning something new.  </a:t>
            </a:r>
          </a:p>
          <a:p>
            <a:endParaRPr lang="en-US" baseline="0" dirty="0">
              <a:latin typeface="Arial" panose="020B0604020202020204" pitchFamily="34" charset="0"/>
              <a:ea typeface="ＭＳ Ｐゴシック" pitchFamily="34" charset="-128"/>
              <a:cs typeface="Arial" panose="020B0604020202020204" pitchFamily="34" charset="0"/>
            </a:endParaRPr>
          </a:p>
          <a:p>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If you’ll be discussing additional items, add them to this list. </a:t>
            </a:r>
          </a:p>
          <a:p>
            <a:endParaRPr lang="en-US" b="1" i="1" dirty="0">
              <a:latin typeface="Arial" panose="020B0604020202020204" pitchFamily="34" charset="0"/>
              <a:ea typeface="ＭＳ Ｐゴシック" pitchFamily="34" charset="-128"/>
              <a:cs typeface="Arial" panose="020B0604020202020204" pitchFamily="34" charset="0"/>
            </a:endParaRPr>
          </a:p>
          <a:p>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21</a:t>
            </a:r>
            <a:r>
              <a:rPr lang="en-US" baseline="30000" dirty="0"/>
              <a:t>st</a:t>
            </a:r>
            <a:r>
              <a:rPr lang="en-US" dirty="0"/>
              <a:t> Century pilots learned to fly in something like this Cessna. a Piper Cherokee, or Tomahawk, or perhaps a Beechcraft Musketeer.   If you’ve been flying for a while and you’re looking for a new challenge it may be time to expand your horizons with Tailwheel Aircraft Instruction and an endorsement.  </a:t>
            </a:r>
          </a:p>
          <a:p>
            <a:endParaRPr lang="en-US" dirty="0"/>
          </a:p>
          <a:p>
            <a:r>
              <a:rPr lang="en-US" dirty="0"/>
              <a:t>Flying a taildragger will test your stick and rudder skills and, depending on the aircraft you choose, you may need to embrace some old technology.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4019796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us are used to managing a suite of instruments and avionics like this or we’re flying with even newer multi-function displays.  You’ll see modern panels in tailwheel aircraft of course but if you’d really like to explore the basics of flight, you’re more likely to do it in something like this.  </a:t>
            </a:r>
            <a:r>
              <a:rPr lang="en-US" b="1" dirty="0"/>
              <a:t>(Click)</a:t>
            </a:r>
          </a:p>
          <a:p>
            <a:endParaRPr lang="en-US" b="1" dirty="0"/>
          </a:p>
          <a:p>
            <a:r>
              <a:rPr lang="en-US" b="0" dirty="0"/>
              <a:t>Or this.  </a:t>
            </a:r>
            <a:r>
              <a:rPr lang="en-US" b="1" dirty="0"/>
              <a:t>(Click)</a:t>
            </a:r>
          </a:p>
          <a:p>
            <a:endParaRPr lang="en-US" b="1" dirty="0"/>
          </a:p>
          <a:p>
            <a:r>
              <a:rPr lang="en-US" b="0" dirty="0"/>
              <a:t>Who can tell us what these are?</a:t>
            </a:r>
          </a:p>
          <a:p>
            <a:endParaRPr lang="en-US" b="0" dirty="0"/>
          </a:p>
          <a:p>
            <a:r>
              <a:rPr lang="en-US" b="1" dirty="0"/>
              <a:t>Presentation note:  </a:t>
            </a:r>
            <a:r>
              <a:rPr lang="en-US" b="0" i="1" dirty="0"/>
              <a:t>Pause for the audience to answer.  Then:  </a:t>
            </a:r>
            <a:br>
              <a:rPr lang="en-US" b="0" i="1" dirty="0"/>
            </a:br>
            <a:br>
              <a:rPr lang="en-US" b="0" i="1" dirty="0"/>
            </a:br>
            <a:r>
              <a:rPr lang="en-US" b="0" i="0" dirty="0"/>
              <a:t>If you’re lucky enough to train in a J3 Cub, Taylorcraft, or Aeronca you’ll surely be exploring the mysteries of heel brakes.</a:t>
            </a:r>
          </a:p>
          <a:p>
            <a:endParaRPr lang="en-US" b="0" i="0" dirty="0"/>
          </a:p>
          <a:p>
            <a:r>
              <a:rPr lang="en-US" b="1" i="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4117802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You may have heard that, once you’re in the air, </a:t>
            </a:r>
            <a:r>
              <a:rPr lang="en-US" b="1" dirty="0"/>
              <a:t>(Click)</a:t>
            </a:r>
          </a:p>
          <a:p>
            <a:endParaRPr lang="en-US" dirty="0"/>
          </a:p>
          <a:p>
            <a:r>
              <a:rPr lang="en-US" dirty="0"/>
              <a:t>a tailwheel airplane flies like a nosewheel airplane of similar weight and performance.  </a:t>
            </a:r>
            <a:endParaRPr lang="en-US" b="1" dirty="0"/>
          </a:p>
          <a:p>
            <a:r>
              <a:rPr lang="en-US" b="0" dirty="0"/>
              <a:t>That’s true with one notable exception.</a:t>
            </a:r>
          </a:p>
          <a:p>
            <a:endParaRPr lang="en-US" b="0" dirty="0"/>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2152791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CCB90-FC06-9CC4-B1F2-F2E87E3DA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9596C-FB75-697D-EE07-85C33D6695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6247FB-FCD2-47F5-027E-9BA58463B96A}"/>
              </a:ext>
            </a:extLst>
          </p:cNvPr>
          <p:cNvSpPr>
            <a:spLocks noGrp="1"/>
          </p:cNvSpPr>
          <p:nvPr>
            <p:ph type="body" idx="1"/>
          </p:nvPr>
        </p:nvSpPr>
        <p:spPr/>
        <p:txBody>
          <a:bodyPr/>
          <a:lstStyle/>
          <a:p>
            <a:r>
              <a:rPr lang="en-US" dirty="0"/>
              <a:t>Just a little review here.  Most of us can recall ground school discussions of adverse yaw and the necessity of coordinating rudder and aileron input when turning.  Over time we’ve internalized that discussion, and we apply rudder as needed to coordinate our turns without thinking much about it.  Flying old taildraggers will quickly get you thinking about adverse yaw again. In some airplanes, rudder/aileron coordination is an absolute necessity.  Attempting to turn these airplanes without coordinating will result in a bank in one direction accompanied by a yaw in the other direction with the airplane proceeding straight forward in a slip.</a:t>
            </a:r>
          </a:p>
          <a:p>
            <a:endParaRPr lang="en-US" dirty="0"/>
          </a:p>
          <a:p>
            <a:r>
              <a:rPr lang="en-US" dirty="0"/>
              <a:t>With that said, let’s get back on the ground and talk about tailwheel designs.</a:t>
            </a:r>
          </a:p>
          <a:p>
            <a:endParaRPr lang="en-US" dirty="0"/>
          </a:p>
          <a:p>
            <a:r>
              <a:rPr lang="en-US" b="1" dirty="0"/>
              <a:t>(Next Slide)</a:t>
            </a:r>
          </a:p>
        </p:txBody>
      </p:sp>
      <p:sp>
        <p:nvSpPr>
          <p:cNvPr id="4" name="Slide Number Placeholder 3">
            <a:extLst>
              <a:ext uri="{FF2B5EF4-FFF2-40B4-BE49-F238E27FC236}">
                <a16:creationId xmlns:a16="http://schemas.microsoft.com/office/drawing/2014/main" id="{29BDE718-FC26-2EB1-7F46-6AC5F1C6BDA0}"/>
              </a:ext>
            </a:extLst>
          </p:cNvPr>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2608104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aseline="0" dirty="0"/>
              <a:t>S</a:t>
            </a:r>
            <a:r>
              <a:rPr lang="en-US" altLang="en-US" dirty="0"/>
              <a:t>teerable/Swiveling tailwheels are connected to the rudder and</a:t>
            </a:r>
            <a:r>
              <a:rPr lang="en-US" altLang="en-US" baseline="0" dirty="0"/>
              <a:t> are usually a Steerable-Breakaway style. This is what you are most likely to see. These tailwheels employ an engaged ‘castor’ mechanism which allows a steering arc of 16 to 18 degrees either side of center, then becoming full swiveling. </a:t>
            </a:r>
            <a:r>
              <a:rPr lang="en-US" altLang="en-US" b="1" baseline="0" dirty="0"/>
              <a:t>(Click)</a:t>
            </a:r>
            <a:endParaRPr lang="en-US" altLang="en-US" baseline="0" dirty="0"/>
          </a:p>
          <a:p>
            <a:endParaRPr lang="en-US" alt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Locking tailwheels are generally found on larger airplanes like the AT6 shown here or a DC-3 and they may be retractable. They are sometimes installed in smaller aircraft such as the Pitts ‘Haigh’ tailwheel, or Cessna 185. </a:t>
            </a:r>
            <a:r>
              <a:rPr lang="en-US" altLang="en-US" b="1" baseline="0" dirty="0"/>
              <a:t>(Click)</a:t>
            </a:r>
            <a:endParaRPr lang="en-US" altLang="en-US" baseline="0" dirty="0"/>
          </a:p>
          <a:p>
            <a:endParaRPr lang="en-US" altLang="en-US" dirty="0"/>
          </a:p>
          <a:p>
            <a:r>
              <a:rPr lang="en-US" altLang="en-US" dirty="0"/>
              <a:t>Castering tailwheels are not connected to the rudder, and they cannot be locked into position.</a:t>
            </a:r>
          </a:p>
          <a:p>
            <a:endParaRPr lang="en-US" altLang="en-US" dirty="0"/>
          </a:p>
          <a:p>
            <a:r>
              <a:rPr lang="en-US" altLang="en-US" dirty="0"/>
              <a:t>Next let’s consider tailwheel design and performance advantages.</a:t>
            </a:r>
          </a:p>
          <a:p>
            <a:endParaRPr lang="en-US" altLang="en-US" dirty="0"/>
          </a:p>
          <a:p>
            <a:r>
              <a:rPr lang="en-US" alt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651415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Tailwheels are positioned much further from aircraft centers of gravity than nosewheels.  Thus, they support less weight, and they need not be as robust as nosewheels so total aircraft weight is reduced.  Tailwheel aircraft are better for operations to unimproved surfaces because aircraft weight is distributed over a larger area.  And of course, tailwheel configurations provide much greater propeller clearance.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274968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D9890-8C2A-5D44-4D1E-8E544DA2A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541858-2E7D-E77B-2B34-9C556BCBC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EE236-53AB-F61C-7AAF-FD8EA511AF42}"/>
              </a:ext>
            </a:extLst>
          </p:cNvPr>
          <p:cNvSpPr>
            <a:spLocks noGrp="1"/>
          </p:cNvSpPr>
          <p:nvPr>
            <p:ph type="body" idx="1"/>
          </p:nvPr>
        </p:nvSpPr>
        <p:spPr/>
        <p:txBody>
          <a:bodyPr/>
          <a:lstStyle/>
          <a:p>
            <a:r>
              <a:rPr lang="en-US" altLang="en-US" dirty="0"/>
              <a:t>Tailwheels are significantly lighter and produce less parasitic drag than nosewheels.  They are relatively simple to manufacture and easy to maintain.  And tailwheel aircraft enjoy greater useful loads and higher cruise speeds than their nosewheel equivalents.</a:t>
            </a:r>
          </a:p>
          <a:p>
            <a:endParaRPr lang="en-US" altLang="en-US" dirty="0"/>
          </a:p>
          <a:p>
            <a:r>
              <a:rPr lang="en-US" altLang="en-US" dirty="0"/>
              <a:t>You may be wondering, “If tailwheel designs are so superior, why aren’t more of them being made?”</a:t>
            </a:r>
          </a:p>
          <a:p>
            <a:endParaRPr lang="en-US" altLang="en-US" dirty="0"/>
          </a:p>
          <a:p>
            <a:r>
              <a:rPr lang="en-US" altLang="en-US" dirty="0"/>
              <a:t>Well, there are a couple of reasons and they both have to do with ground operations.</a:t>
            </a:r>
          </a:p>
          <a:p>
            <a:endParaRPr lang="en-US" dirty="0"/>
          </a:p>
          <a:p>
            <a:r>
              <a:rPr lang="en-US" b="1" dirty="0"/>
              <a:t>(Next Slide)</a:t>
            </a:r>
          </a:p>
        </p:txBody>
      </p:sp>
      <p:sp>
        <p:nvSpPr>
          <p:cNvPr id="4" name="Slide Number Placeholder 3">
            <a:extLst>
              <a:ext uri="{FF2B5EF4-FFF2-40B4-BE49-F238E27FC236}">
                <a16:creationId xmlns:a16="http://schemas.microsoft.com/office/drawing/2014/main" id="{5D1DE8D2-980B-D138-C7E8-B0EFD8B7AC9B}"/>
              </a:ext>
            </a:extLst>
          </p:cNvPr>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008668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tailwheel pilot’s greatest challenge is directional control.   Tailwheels are positioned well aft of the main gear on a long lever.  Thus, relatively little tail displacement can result in large directional excursions. As taxi turns are started, the aircraft begins to pivot on one or the other of the main wheels. From that point, with the CG aft of that pivot point, the forward momentum of the plane acts to continue and even tighten the turn without further steering inputs. Ordinarily, removal of rudder pressure does not stop a turn that has been started, and it is necessary to apply an opposite input (opposite rudder) to bring the aircraft back to straight-line travel. Frequent small corrections are required to follow the taxi route.  </a:t>
            </a:r>
          </a:p>
          <a:p>
            <a:endParaRPr lang="en-US" dirty="0"/>
          </a:p>
          <a:p>
            <a:r>
              <a:rPr lang="en-US" dirty="0"/>
              <a:t>The three point taxi attitude also results in reduced visibility forward so Tailwheel taxis consist of a series of small Zig-Zag or S-turns to clear the area ahead.  With a little practice in calm wind conditions and a commitment to going slow, transitioning pilots can taxi with precision and confidence.  Then it’s time to deal with wind.</a:t>
            </a:r>
            <a:br>
              <a:rPr lang="en-US" dirty="0"/>
            </a:br>
            <a:br>
              <a:rPr lang="en-US" dirty="0"/>
            </a:br>
            <a:r>
              <a:rPr lang="en-US" dirty="0"/>
              <a:t>Tailwheel aircraft taxi at higher angles of attack than nosewheel craft so headwinds and crosswinds generate some lift.  Correct flight control position is crucial to maintaining control.  Like a wind vane, tailwheel airplanes will try to turn their noses into the wind and, especially in variable wind direction and gusty conditions, pilots will be challenged to maintain control.  Upwind taxi turns are relatively easy to accomplish in taildraggers.  Downwind turns are another story and may, in fact, be impossible if the wind is strong enough.  Once again, small, timely corrections are key to success.</a:t>
            </a:r>
          </a:p>
          <a:p>
            <a:endParaRPr lang="en-US" dirty="0"/>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2130571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necessity of making S-turns and taking it slow in taxi operations cannot be overemphasized.  No matter which tailwheel airplane you’re flying, you can’t see what’s directly in front of your nose while taxiing.  The Avenger pilot thought he was following a Tundra aircraft that subsequently exited the taxiway.  The Avenger pilot spotted the aircraft in front of the Tundra and thought that was his traffic to follow.  He never saw the RV-6 before impact.   </a:t>
            </a:r>
          </a:p>
          <a:p>
            <a:endParaRPr lang="en-US" dirty="0"/>
          </a:p>
          <a:p>
            <a:r>
              <a:rPr lang="en-US" b="1" dirty="0"/>
              <a:t>(Next Slide)</a:t>
            </a:r>
          </a:p>
          <a:p>
            <a:endParaRPr lang="en-US" b="1" dirty="0"/>
          </a:p>
          <a:p>
            <a:r>
              <a:rPr lang="en-US" b="1" dirty="0"/>
              <a:t>Background: </a:t>
            </a:r>
            <a:r>
              <a:rPr lang="en-US" b="0" dirty="0"/>
              <a:t>See NTSB Accident Investigation Report CHI06FA206.</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088130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Unless you already know or have been referred to a tailwheel instructor you’ll need to research your options.    Asking local tailwheel pilots for recommendations is a good place to start.  Local EAA Chapters and type clubs are also great sources for flight instructor referrals.  Obviously, you’ll want an instructor who is experienced in the aircraft and ideally, you’ll want someone with a proven record of student accomplishments.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Speaking of aircraft – what’s the best choice for tailwheel instruction?  There are a lot of options to consider, and it may come down to what aircraft your chosen instructor has available.  Let’s look at some of the options.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293684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tailwheel training aircraft feature tandem seating.  </a:t>
            </a:r>
            <a:r>
              <a:rPr lang="en-US" b="0" dirty="0"/>
              <a:t>The classic Piper J3 is soloed from the back seat.  </a:t>
            </a:r>
            <a:r>
              <a:rPr lang="en-US" b="1" dirty="0"/>
              <a:t>(Click)</a:t>
            </a:r>
            <a:endParaRPr lang="en-US" b="0" dirty="0"/>
          </a:p>
          <a:p>
            <a:endParaRPr lang="en-US" b="0" dirty="0"/>
          </a:p>
          <a:p>
            <a:r>
              <a:rPr lang="en-US" b="0" dirty="0"/>
              <a:t>While the Piper Super Cubs are soloed from the front.  </a:t>
            </a:r>
            <a:r>
              <a:rPr lang="en-US" b="1" dirty="0"/>
              <a:t>(Click)</a:t>
            </a:r>
          </a:p>
          <a:p>
            <a:endParaRPr lang="en-US" b="1" dirty="0"/>
          </a:p>
          <a:p>
            <a:r>
              <a:rPr lang="en-US" b="0" dirty="0"/>
              <a:t>As are the Aeronca Champ and Champion Citabrias.</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264725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4D91-5E7E-F1EE-5118-E96E5D311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B836A-D14D-A01E-D366-3845FAB540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9994B-708C-B128-EB36-CE2FEDA49215}"/>
              </a:ext>
            </a:extLst>
          </p:cNvPr>
          <p:cNvSpPr>
            <a:spLocks noGrp="1"/>
          </p:cNvSpPr>
          <p:nvPr>
            <p:ph type="body" idx="1"/>
          </p:nvPr>
        </p:nvSpPr>
        <p:spPr/>
        <p:txBody>
          <a:bodyPr/>
          <a:lstStyle/>
          <a:p>
            <a:r>
              <a:rPr lang="en-US" dirty="0"/>
              <a:t>Cessna tailwheel options range from 2seat 120s and 140s to 4 seat 180s and 185s.  </a:t>
            </a:r>
            <a:r>
              <a:rPr lang="en-US" b="1" dirty="0"/>
              <a:t>(Click)</a:t>
            </a:r>
          </a:p>
          <a:p>
            <a:endParaRPr lang="en-US" b="1" dirty="0"/>
          </a:p>
          <a:p>
            <a:r>
              <a:rPr lang="en-US" b="0" dirty="0"/>
              <a:t>As are Tailorcraft </a:t>
            </a:r>
            <a:r>
              <a:rPr lang="en-US" b="1" dirty="0"/>
              <a:t>(Click)</a:t>
            </a:r>
          </a:p>
          <a:p>
            <a:endParaRPr lang="en-US" b="1" dirty="0"/>
          </a:p>
          <a:p>
            <a:r>
              <a:rPr lang="en-US" b="0" dirty="0"/>
              <a:t>and</a:t>
            </a:r>
            <a:r>
              <a:rPr lang="en-US" b="1" dirty="0"/>
              <a:t> </a:t>
            </a:r>
            <a:r>
              <a:rPr lang="en-US" b="0" dirty="0"/>
              <a:t>harder to find Luscombe models.  All of these feature side-by-side seating.  </a:t>
            </a:r>
          </a:p>
          <a:p>
            <a:endParaRPr lang="en-US" b="0" dirty="0"/>
          </a:p>
          <a:p>
            <a:r>
              <a:rPr lang="en-US" b="1" dirty="0"/>
              <a:t>(Next Slide)</a:t>
            </a:r>
          </a:p>
          <a:p>
            <a:endParaRPr lang="en-US" b="1" dirty="0"/>
          </a:p>
          <a:p>
            <a:endParaRPr lang="en-US" b="0" dirty="0"/>
          </a:p>
        </p:txBody>
      </p:sp>
      <p:sp>
        <p:nvSpPr>
          <p:cNvPr id="4" name="Slide Number Placeholder 3">
            <a:extLst>
              <a:ext uri="{FF2B5EF4-FFF2-40B4-BE49-F238E27FC236}">
                <a16:creationId xmlns:a16="http://schemas.microsoft.com/office/drawing/2014/main" id="{3C8449C1-4F7A-4656-6787-FEF2DBC046D4}"/>
              </a:ext>
            </a:extLst>
          </p:cNvPr>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844176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5E6A6-72EE-63CD-DAC7-3AB2E36F8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CA1966-980D-55E8-FE0B-5D286E6B0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32B89-8E3D-C691-8C85-C8D20FFF51E3}"/>
              </a:ext>
            </a:extLst>
          </p:cNvPr>
          <p:cNvSpPr>
            <a:spLocks noGrp="1"/>
          </p:cNvSpPr>
          <p:nvPr>
            <p:ph type="body" idx="1"/>
          </p:nvPr>
        </p:nvSpPr>
        <p:spPr/>
        <p:txBody>
          <a:bodyPr/>
          <a:lstStyle/>
          <a:p>
            <a:r>
              <a:rPr lang="en-US" dirty="0"/>
              <a:t>And the list goes on.  There are a lot of old and new tailwheel airplanes to choose from.  You just have to look a little harder to find them.</a:t>
            </a:r>
          </a:p>
          <a:p>
            <a:endParaRPr lang="en-US" b="0" dirty="0"/>
          </a:p>
          <a:p>
            <a:r>
              <a:rPr lang="en-US" b="1" dirty="0"/>
              <a:t>(Next Slide)</a:t>
            </a:r>
          </a:p>
          <a:p>
            <a:endParaRPr lang="en-US" b="1" dirty="0"/>
          </a:p>
          <a:p>
            <a:endParaRPr lang="en-US" b="0" dirty="0"/>
          </a:p>
        </p:txBody>
      </p:sp>
      <p:sp>
        <p:nvSpPr>
          <p:cNvPr id="4" name="Slide Number Placeholder 3">
            <a:extLst>
              <a:ext uri="{FF2B5EF4-FFF2-40B4-BE49-F238E27FC236}">
                <a16:creationId xmlns:a16="http://schemas.microsoft.com/office/drawing/2014/main" id="{09175AD1-B716-48C6-8177-942C7AA5C8B2}"/>
              </a:ext>
            </a:extLst>
          </p:cNvPr>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447475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Tailwheel pilots are in the minority these days but mastering a taildragger is still something well worth pursuing.  There’s nothing like the feeling of accomplishment you get from flying a Cub from a grass field with a little wind to make things interesting.  It’s guaranteed to put a smile on your face.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108639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that concludes this presentation.  Thanks very much for your participation.  We applaud your dedication to excellence in aviation safety education and we invite you to continue your journeys to excellence in the FAA </a:t>
            </a:r>
            <a:r>
              <a:rPr lang="en-US" b="1" i="1" dirty="0"/>
              <a:t>WINGS</a:t>
            </a:r>
            <a:r>
              <a:rPr lang="en-US" i="1" dirty="0"/>
              <a:t> </a:t>
            </a:r>
            <a:r>
              <a:rPr lang="en-US" i="0" dirty="0"/>
              <a:t>Pilot Proficiency Program.  </a:t>
            </a:r>
          </a:p>
          <a:p>
            <a:endParaRPr lang="en-US" i="0" dirty="0"/>
          </a:p>
          <a:p>
            <a:r>
              <a:rPr lang="en-US" i="0" dirty="0"/>
              <a:t>Please accept our best wishes for safe flying and remember to always, </a:t>
            </a:r>
            <a:r>
              <a:rPr lang="en-US" b="1" i="0" dirty="0"/>
              <a:t>(Click)</a:t>
            </a:r>
          </a:p>
          <a:p>
            <a:endParaRPr lang="en-US" b="1" i="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Aviate</a:t>
            </a:r>
            <a:r>
              <a:rPr lang="en-US" b="0" i="0" dirty="0">
                <a:solidFill>
                  <a:srgbClr val="000000"/>
                </a:solidFill>
                <a:effectLst/>
                <a:latin typeface="var(--font-family-body)"/>
              </a:rPr>
              <a:t> - Maintain aircraft control and reduce levels of automation to a point where you are comfortable in managing your flight path.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Navigate - </a:t>
            </a:r>
            <a:r>
              <a:rPr lang="en-US" b="0" i="0" dirty="0">
                <a:solidFill>
                  <a:srgbClr val="000000"/>
                </a:solidFill>
                <a:effectLst/>
                <a:latin typeface="var(--font-family-body)"/>
              </a:rPr>
              <a:t>Manage your flight path to ensure you are clear of terrain, obstacles, and air traffic.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Communicate</a:t>
            </a:r>
            <a:r>
              <a:rPr lang="en-US" b="0" i="0" dirty="0">
                <a:solidFill>
                  <a:srgbClr val="000000"/>
                </a:solidFill>
                <a:effectLst/>
                <a:latin typeface="var(--font-family-body)"/>
              </a:rPr>
              <a:t> - With your aircraft under control in safe airspace; communicate and act on your intentions.</a:t>
            </a: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554483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Every</a:t>
            </a:r>
            <a:r>
              <a:rPr lang="en-US" b="0" i="0" baseline="0" dirty="0"/>
              <a:t> time you complete a </a:t>
            </a:r>
            <a:r>
              <a:rPr lang="en-US" b="1" i="1" baseline="0" dirty="0"/>
              <a:t>WINGS </a:t>
            </a:r>
            <a:r>
              <a:rPr lang="en-US" b="0" i="0" baseline="0" dirty="0"/>
              <a:t>Phase, you’re eligible to win cash in the </a:t>
            </a:r>
            <a:r>
              <a:rPr lang="en-US" b="1" i="1" baseline="0" dirty="0"/>
              <a:t>WINGS </a:t>
            </a:r>
            <a:r>
              <a:rPr lang="en-US" b="0" i="0" baseline="0" dirty="0"/>
              <a:t>Sweepstakes.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the WINGS Industry Network.  https://wingsindustry.com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Just navigate to http://www.</a:t>
            </a:r>
            <a:r>
              <a:rPr lang="en-US" baseline="0" dirty="0"/>
              <a:t>mywingsinitiative.org or scan the QR code for details.  By the way, Instructors can also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3874333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looking to expand your knowledge horizon we encourage you to explore the Human Factors series of courses on FAASafety.gov.  Navigate to the URL or scan the QR code on screen for a FAASTeam Human Factors course catalog that features direct links to each of the courses.  </a:t>
            </a:r>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628753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2573058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23</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(The End)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42251862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wmf"/><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cstate="hqprint">
            <a:extLst>
              <a:ext uri="{28A0092B-C50C-407E-A947-70E740481C1C}">
                <a14:useLocalDpi xmlns:a14="http://schemas.microsoft.com/office/drawing/2010/main"/>
              </a:ext>
            </a:extLst>
          </a:blip>
          <a:srcRect/>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cstate="hqprint">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br>
              <a:rPr lang="en-US" sz="1800" baseline="0" dirty="0"/>
            </a:br>
            <a:r>
              <a:rPr lang="en-US" sz="1800" i="0" baseline="0" dirty="0"/>
              <a:t>The National FAA Safety Team (FAASTeam)</a:t>
            </a:r>
          </a:p>
          <a:p>
            <a:pPr>
              <a:buNone/>
            </a:pPr>
            <a:endParaRPr lang="en-US" sz="1800" i="0" baseline="0" dirty="0"/>
          </a:p>
        </p:txBody>
      </p:sp>
      <p:pic>
        <p:nvPicPr>
          <p:cNvPr id="4" name="Picture 3" descr="A picture containing grass, outdoor, sky, mountain">
            <a:extLst>
              <a:ext uri="{FF2B5EF4-FFF2-40B4-BE49-F238E27FC236}">
                <a16:creationId xmlns:a16="http://schemas.microsoft.com/office/drawing/2014/main" id="{810D3AD8-4BDF-7758-67B5-149604547A66}"/>
              </a:ext>
            </a:extLst>
          </p:cNvPr>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6402690" y="-7285"/>
            <a:ext cx="5789309" cy="6858000"/>
          </a:xfrm>
          <a:prstGeom prst="rect">
            <a:avLst/>
          </a:prstGeom>
        </p:spPr>
      </p:pic>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custDataLst>
      <p:tags r:id="rId1"/>
    </p:custDataLst>
    <p:extLst>
      <p:ext uri="{BB962C8B-B14F-4D97-AF65-F5344CB8AC3E}">
        <p14:creationId xmlns:p14="http://schemas.microsoft.com/office/powerpoint/2010/main" val="294954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479568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779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ags" Target="../tags/tag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cstate="hqprint">
            <a:extLst>
              <a:ext uri="{28A0092B-C50C-407E-A947-70E740481C1C}">
                <a14:useLocalDpi xmlns:a14="http://schemas.microsoft.com/office/drawing/2010/main"/>
              </a:ext>
            </a:extLst>
          </a:blip>
          <a:srcRect/>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1" cstate="hqprint">
            <a:extLst>
              <a:ext uri="{28A0092B-C50C-407E-A947-70E740481C1C}">
                <a14:useLocalDpi xmlns:a14="http://schemas.microsoft.com/office/drawing/2010/main"/>
              </a:ext>
            </a:extLst>
          </a:blip>
          <a:srcRect/>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5"/>
    </p:custDataLst>
    <p:extLst>
      <p:ext uri="{BB962C8B-B14F-4D97-AF65-F5344CB8AC3E}">
        <p14:creationId xmlns:p14="http://schemas.microsoft.com/office/powerpoint/2010/main" val="171712186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4.xml"/><Relationship Id="rId5" Type="http://schemas.microsoft.com/office/2007/relationships/hdphoto" Target="../media/hdphoto1.wdp"/><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notesSlide" Target="../notesSlides/notesSlide14.xml"/><Relationship Id="rId7"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28.jpeg"/><Relationship Id="rId5" Type="http://schemas.openxmlformats.org/officeDocument/2006/relationships/hyperlink" Target="https://creativecommons.org/licenses/by-nc-nd/3.0/" TargetMode="External"/><Relationship Id="rId10" Type="http://schemas.openxmlformats.org/officeDocument/2006/relationships/image" Target="../media/image31.jpeg"/><Relationship Id="rId4" Type="http://schemas.openxmlformats.org/officeDocument/2006/relationships/hyperlink" Target="https://amileofrunway.blogspot.com/2011/04/spring-fun-in-vintage-cub.html" TargetMode="External"/><Relationship Id="rId9" Type="http://schemas.openxmlformats.org/officeDocument/2006/relationships/hyperlink" Target="https://amileofrunway.blogspot.com/2010/04/"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www.flickr.com/photos/fun_flying/3821025053/" TargetMode="External"/><Relationship Id="rId13" Type="http://schemas.openxmlformats.org/officeDocument/2006/relationships/image" Target="../media/image35.jpeg"/><Relationship Id="rId3" Type="http://schemas.openxmlformats.org/officeDocument/2006/relationships/notesSlide" Target="../notesSlides/notesSlide15.xml"/><Relationship Id="rId7" Type="http://schemas.openxmlformats.org/officeDocument/2006/relationships/image" Target="../media/image33.jpg"/><Relationship Id="rId12" Type="http://schemas.openxmlformats.org/officeDocument/2006/relationships/hyperlink" Target="https://creativecommons.org/licenses/by-nd/3.0/" TargetMode="Externa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hyperlink" Target="https://creativecommons.org/licenses/by-sa/3.0/" TargetMode="External"/><Relationship Id="rId11" Type="http://schemas.openxmlformats.org/officeDocument/2006/relationships/hyperlink" Target="https://www.flickr.com/photos/jacksnell707/10366657545/" TargetMode="External"/><Relationship Id="rId5" Type="http://schemas.openxmlformats.org/officeDocument/2006/relationships/hyperlink" Target="https://commons.wikimedia.org/wiki/Category:Cessna_120?uselang=de" TargetMode="External"/><Relationship Id="rId10" Type="http://schemas.openxmlformats.org/officeDocument/2006/relationships/image" Target="../media/image34.jpg"/><Relationship Id="rId4" Type="http://schemas.openxmlformats.org/officeDocument/2006/relationships/image" Target="../media/image32.jpg"/><Relationship Id="rId9" Type="http://schemas.openxmlformats.org/officeDocument/2006/relationships/hyperlink" Target="https://creativecommons.org/licenses/by/3.0/" TargetMode="External"/><Relationship Id="rId14" Type="http://schemas.openxmlformats.org/officeDocument/2006/relationships/hyperlink" Target="https://www.flickr.com/photos/gforce/212355893"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pxhere.com/en/photo/535678" TargetMode="External"/><Relationship Id="rId13" Type="http://schemas.openxmlformats.org/officeDocument/2006/relationships/hyperlink" Target="https://pxhere.com/en/photo/806153" TargetMode="External"/><Relationship Id="rId3" Type="http://schemas.openxmlformats.org/officeDocument/2006/relationships/notesSlide" Target="../notesSlides/notesSlide16.xml"/><Relationship Id="rId7" Type="http://schemas.openxmlformats.org/officeDocument/2006/relationships/image" Target="../media/image37.jpeg"/><Relationship Id="rId12"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hyperlink" Target="https://creativecommons.org/licenses/by/3.0/" TargetMode="External"/><Relationship Id="rId11" Type="http://schemas.openxmlformats.org/officeDocument/2006/relationships/hyperlink" Target="https://creativecommons.org/licenses/by-nc-nd/3.0/" TargetMode="External"/><Relationship Id="rId5" Type="http://schemas.openxmlformats.org/officeDocument/2006/relationships/hyperlink" Target="http://www.flickr.com/photos/fun_flying/2761882884/" TargetMode="External"/><Relationship Id="rId10" Type="http://schemas.openxmlformats.org/officeDocument/2006/relationships/hyperlink" Target="https://www.flickr.com/photos/104656857@N06/19631855533" TargetMode="External"/><Relationship Id="rId4" Type="http://schemas.openxmlformats.org/officeDocument/2006/relationships/image" Target="../media/image36.jpeg"/><Relationship Id="rId9"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xml"/><Relationship Id="rId1" Type="http://schemas.openxmlformats.org/officeDocument/2006/relationships/tags" Target="../tags/tag31.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32.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43.png"/><Relationship Id="rId4" Type="http://schemas.openxmlformats.org/officeDocument/2006/relationships/hyperlink" Target="http://bit.ly/HFcourses"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45.png"/><Relationship Id="rId5" Type="http://schemas.openxmlformats.org/officeDocument/2006/relationships/hyperlink" Target="https://www.faa.gov/about/initiatives/sms" TargetMode="Externa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35.xml"/><Relationship Id="rId5" Type="http://schemas.openxmlformats.org/officeDocument/2006/relationships/image" Target="../media/image47.jpeg"/><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July</a:t>
            </a:r>
          </a:p>
          <a:p>
            <a:r>
              <a:rPr lang="en-US" dirty="0"/>
              <a:t>Tailwheel Transition</a:t>
            </a:r>
            <a:br>
              <a:rPr lang="en-US" dirty="0"/>
            </a:br>
            <a:endParaRPr lang="en-US" dirty="0"/>
          </a:p>
        </p:txBody>
      </p:sp>
    </p:spTree>
    <p:custDataLst>
      <p:tags r:id="rId1"/>
    </p:custDataLst>
    <p:extLst>
      <p:ext uri="{BB962C8B-B14F-4D97-AF65-F5344CB8AC3E}">
        <p14:creationId xmlns:p14="http://schemas.microsoft.com/office/powerpoint/2010/main" val="25632269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grpSp>
        <p:nvGrpSpPr>
          <p:cNvPr id="4" name="Group 3"/>
          <p:cNvGrpSpPr/>
          <p:nvPr/>
        </p:nvGrpSpPr>
        <p:grpSpPr>
          <a:xfrm>
            <a:off x="7102930" y="1508126"/>
            <a:ext cx="4765222" cy="4036218"/>
            <a:chOff x="6837353" y="2158410"/>
            <a:chExt cx="5177733" cy="4191780"/>
          </a:xfrm>
        </p:grpSpPr>
        <p:pic>
          <p:nvPicPr>
            <p:cNvPr id="5" name="DA40435A-344D-4FC2-9E65-482510AA9235" descr="2D5DBBC8-94E1-4F4B-B5EF-F45345C9D166@fios-route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235401" y="3187336"/>
              <a:ext cx="763260" cy="643039"/>
            </a:xfrm>
            <a:prstGeom prst="rect">
              <a:avLst/>
            </a:prstGeom>
          </p:spPr>
        </p:pic>
      </p:grpSp>
      <p:sp>
        <p:nvSpPr>
          <p:cNvPr id="7" name="Content Placeholder 2"/>
          <p:cNvSpPr>
            <a:spLocks noGrp="1"/>
          </p:cNvSpPr>
          <p:nvPr>
            <p:ph idx="1"/>
          </p:nvPr>
        </p:nvSpPr>
        <p:spPr/>
        <p:txBody>
          <a:bodyPr/>
          <a:lstStyle/>
          <a:p>
            <a:r>
              <a:rPr lang="en-US" dirty="0"/>
              <a:t>Exits</a:t>
            </a:r>
          </a:p>
          <a:p>
            <a:r>
              <a:rPr lang="en-US" dirty="0"/>
              <a:t>Restrooms</a:t>
            </a:r>
          </a:p>
          <a:p>
            <a:r>
              <a:rPr lang="en-US" dirty="0"/>
              <a:t>Emergency Evacuation</a:t>
            </a:r>
          </a:p>
          <a:p>
            <a:r>
              <a:rPr lang="en-US" dirty="0"/>
              <a:t>Breaks</a:t>
            </a:r>
          </a:p>
          <a:p>
            <a:r>
              <a:rPr lang="en-US" dirty="0"/>
              <a:t>Silence Phones &amp; Devices </a:t>
            </a:r>
          </a:p>
          <a:p>
            <a:r>
              <a:rPr lang="en-US" dirty="0"/>
              <a:t>Sponsor Acknowledgment</a:t>
            </a:r>
          </a:p>
          <a:p>
            <a:r>
              <a:rPr lang="en-US" dirty="0"/>
              <a:t>Other</a:t>
            </a:r>
          </a:p>
        </p:txBody>
      </p:sp>
    </p:spTree>
    <p:custDataLst>
      <p:tags r:id="rId1"/>
    </p:custDataLst>
    <p:extLst>
      <p:ext uri="{BB962C8B-B14F-4D97-AF65-F5344CB8AC3E}">
        <p14:creationId xmlns:p14="http://schemas.microsoft.com/office/powerpoint/2010/main" val="67723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a:ea typeface="ＭＳ Ｐゴシック" pitchFamily="34" charset="-128"/>
              </a:rPr>
              <a:t>General Aviation Joint Safety Committee (GAJSC) &amp; FAA Accident Study Findings	</a:t>
            </a:r>
          </a:p>
          <a:p>
            <a:r>
              <a:rPr lang="en-US" dirty="0">
                <a:ea typeface="ＭＳ Ｐゴシック" pitchFamily="34" charset="-128"/>
              </a:rPr>
              <a:t>Proficiency Training</a:t>
            </a:r>
          </a:p>
          <a:p>
            <a:pPr lvl="1"/>
            <a:r>
              <a:rPr lang="en-US" dirty="0">
                <a:ea typeface="ＭＳ Ｐゴシック" pitchFamily="34" charset="-128"/>
              </a:rPr>
              <a:t>Practice the fundamentals</a:t>
            </a:r>
          </a:p>
          <a:p>
            <a:pPr lvl="1"/>
            <a:r>
              <a:rPr lang="en-US" dirty="0">
                <a:ea typeface="ＭＳ Ｐゴシック" pitchFamily="34" charset="-128"/>
              </a:rPr>
              <a:t>Learn something new.</a:t>
            </a:r>
          </a:p>
          <a:p>
            <a:endParaRPr lang="en-US" dirty="0">
              <a:ea typeface="ＭＳ Ｐゴシック" pitchFamily="34" charset="-128"/>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666421">
            <a:off x="8712550" y="1770669"/>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3" name="Straight Connector 2">
            <a:extLst>
              <a:ext uri="{FF2B5EF4-FFF2-40B4-BE49-F238E27FC236}">
                <a16:creationId xmlns:a16="http://schemas.microsoft.com/office/drawing/2014/main" id="{C294EFEE-9CA7-E182-5F47-3613D4D1B025}"/>
              </a:ext>
            </a:extLst>
          </p:cNvPr>
          <p:cNvCxnSpPr/>
          <p:nvPr/>
        </p:nvCxnSpPr>
        <p:spPr bwMode="auto">
          <a:xfrm flipH="1">
            <a:off x="8366534" y="1493437"/>
            <a:ext cx="753060" cy="3845316"/>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51241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57CCD5-6550-7A61-E04F-4DDA93E2580C}"/>
              </a:ext>
            </a:extLst>
          </p:cNvPr>
          <p:cNvPicPr>
            <a:picLocks noChangeAspect="1"/>
          </p:cNvPicPr>
          <p:nvPr/>
        </p:nvPicPr>
        <p:blipFill>
          <a:blip r:embed="rId4" cstate="hqprint">
            <a:extLst>
              <a:ext uri="{28A0092B-C50C-407E-A947-70E740481C1C}">
                <a14:useLocalDpi xmlns:a14="http://schemas.microsoft.com/office/drawing/2010/main"/>
              </a:ext>
            </a:extLst>
          </a:blip>
          <a:srcRect l="-76"/>
          <a:stretch/>
        </p:blipFill>
        <p:spPr>
          <a:xfrm>
            <a:off x="2107826" y="1099088"/>
            <a:ext cx="7918867" cy="4218363"/>
          </a:xfrm>
          <a:prstGeom prst="rect">
            <a:avLst/>
          </a:prstGeom>
        </p:spPr>
      </p:pic>
      <p:sp>
        <p:nvSpPr>
          <p:cNvPr id="2" name="Title 1">
            <a:extLst>
              <a:ext uri="{FF2B5EF4-FFF2-40B4-BE49-F238E27FC236}">
                <a16:creationId xmlns:a16="http://schemas.microsoft.com/office/drawing/2014/main" id="{DE167B2A-EC13-B116-24DD-AC69804CF00F}"/>
              </a:ext>
            </a:extLst>
          </p:cNvPr>
          <p:cNvSpPr>
            <a:spLocks noGrp="1"/>
          </p:cNvSpPr>
          <p:nvPr>
            <p:ph type="title"/>
          </p:nvPr>
        </p:nvSpPr>
        <p:spPr/>
        <p:txBody>
          <a:bodyPr/>
          <a:lstStyle/>
          <a:p>
            <a:r>
              <a:rPr lang="en-US" dirty="0"/>
              <a:t>Expanding your horizons</a:t>
            </a:r>
          </a:p>
        </p:txBody>
      </p:sp>
      <p:pic>
        <p:nvPicPr>
          <p:cNvPr id="4" name="Content Placeholder 3">
            <a:extLst>
              <a:ext uri="{FF2B5EF4-FFF2-40B4-BE49-F238E27FC236}">
                <a16:creationId xmlns:a16="http://schemas.microsoft.com/office/drawing/2014/main" id="{7BCCC80B-D1BB-F80A-4A8E-8D049F5EF06B}"/>
              </a:ext>
            </a:extLst>
          </p:cNvPr>
          <p:cNvPicPr>
            <a:picLocks noGrp="1" noChangeAspect="1"/>
          </p:cNvPicPr>
          <p:nvPr>
            <p:ph idx="1"/>
          </p:nvPr>
        </p:nvPicPr>
        <p:blipFill rotWithShape="1">
          <a:blip r:embed="rId5" cstate="hqprint">
            <a:extLst>
              <a:ext uri="{28A0092B-C50C-407E-A947-70E740481C1C}">
                <a14:useLocalDpi xmlns:a14="http://schemas.microsoft.com/office/drawing/2010/main"/>
              </a:ext>
            </a:extLst>
          </a:blip>
          <a:srcRect/>
          <a:stretch/>
        </p:blipFill>
        <p:spPr>
          <a:xfrm>
            <a:off x="2107826" y="1099088"/>
            <a:ext cx="7976347" cy="438650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96155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508D73-8731-B67B-956B-8D07675987C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60285" y="649288"/>
            <a:ext cx="6953904" cy="5215428"/>
          </a:xfrm>
          <a:prstGeom prst="rect">
            <a:avLst/>
          </a:prstGeom>
        </p:spPr>
      </p:pic>
      <p:pic>
        <p:nvPicPr>
          <p:cNvPr id="5" name="Picture 2">
            <a:extLst>
              <a:ext uri="{FF2B5EF4-FFF2-40B4-BE49-F238E27FC236}">
                <a16:creationId xmlns:a16="http://schemas.microsoft.com/office/drawing/2014/main" id="{67F53B84-B8AF-A439-9F9E-D8EAAF96F628}"/>
              </a:ext>
            </a:extLst>
          </p:cNvPr>
          <p:cNvPicPr>
            <a:picLocks noGrp="1" noChangeAspect="1" noChangeArrowheads="1"/>
          </p:cNvPicPr>
          <p:nvPr>
            <p:ph idx="1"/>
          </p:nvPr>
        </p:nvPicPr>
        <p:blipFill rotWithShape="1">
          <a:blip r:embed="rId5" cstate="hqprint">
            <a:extLst>
              <a:ext uri="{28A0092B-C50C-407E-A947-70E740481C1C}">
                <a14:useLocalDpi xmlns:a14="http://schemas.microsoft.com/office/drawing/2010/main"/>
              </a:ext>
            </a:extLst>
          </a:blip>
          <a:srcRect/>
          <a:stretch/>
        </p:blipFill>
        <p:spPr bwMode="auto">
          <a:xfrm>
            <a:off x="7814189" y="792937"/>
            <a:ext cx="3765176" cy="50835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iper Archer III Cockpit | National Air and Space Museum">
            <a:extLst>
              <a:ext uri="{FF2B5EF4-FFF2-40B4-BE49-F238E27FC236}">
                <a16:creationId xmlns:a16="http://schemas.microsoft.com/office/drawing/2014/main" id="{186F4FAA-44C4-7485-4F32-0607897A2C83}"/>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l="-135"/>
          <a:stretch/>
        </p:blipFill>
        <p:spPr bwMode="auto">
          <a:xfrm>
            <a:off x="716223" y="260493"/>
            <a:ext cx="10863142" cy="56160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Arrow: Up 6">
            <a:extLst>
              <a:ext uri="{FF2B5EF4-FFF2-40B4-BE49-F238E27FC236}">
                <a16:creationId xmlns:a16="http://schemas.microsoft.com/office/drawing/2014/main" id="{C2954D2B-7687-FF2B-C403-89102F80CDA6}"/>
              </a:ext>
            </a:extLst>
          </p:cNvPr>
          <p:cNvSpPr/>
          <p:nvPr/>
        </p:nvSpPr>
        <p:spPr>
          <a:xfrm rot="1392306">
            <a:off x="9774154" y="3532942"/>
            <a:ext cx="484632" cy="978408"/>
          </a:xfrm>
          <a:prstGeom prst="up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Up 7">
            <a:extLst>
              <a:ext uri="{FF2B5EF4-FFF2-40B4-BE49-F238E27FC236}">
                <a16:creationId xmlns:a16="http://schemas.microsoft.com/office/drawing/2014/main" id="{B17E23A1-03C1-9E97-6013-90BEFF2CB73D}"/>
              </a:ext>
            </a:extLst>
          </p:cNvPr>
          <p:cNvSpPr/>
          <p:nvPr/>
        </p:nvSpPr>
        <p:spPr>
          <a:xfrm rot="2630423">
            <a:off x="10171256" y="3682600"/>
            <a:ext cx="484632" cy="978408"/>
          </a:xfrm>
          <a:prstGeom prst="up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46128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500"/>
                                        <p:tgtEl>
                                          <p:spTgt spid="6"/>
                                        </p:tgtEl>
                                      </p:cBhvr>
                                    </p:animEffect>
                                    <p:set>
                                      <p:cBhvr>
                                        <p:cTn id="7" dur="1" fill="hold">
                                          <p:stCondLst>
                                            <p:cond delay="1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500"/>
                                        <p:tgtEl>
                                          <p:spTgt spid="7"/>
                                        </p:tgtEl>
                                      </p:cBhvr>
                                    </p:animEffect>
                                  </p:childTnLst>
                                </p:cTn>
                              </p:par>
                              <p:par>
                                <p:cTn id="16" presetID="10" presetClass="entr" presetSubtype="0" fill="hold" grpId="0" nodeType="withEffect">
                                  <p:stCondLst>
                                    <p:cond delay="15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mall airplane on the runway">
            <a:extLst>
              <a:ext uri="{FF2B5EF4-FFF2-40B4-BE49-F238E27FC236}">
                <a16:creationId xmlns:a16="http://schemas.microsoft.com/office/drawing/2014/main" id="{3CC14F54-23DB-F41A-6522-9506A8F0EFBD}"/>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1004392" y="344488"/>
            <a:ext cx="10000253" cy="5508812"/>
          </a:xfrm>
          <a:prstGeom prst="rect">
            <a:avLst/>
          </a:prstGeom>
        </p:spPr>
      </p:pic>
      <p:pic>
        <p:nvPicPr>
          <p:cNvPr id="5" name="Picture 4" descr="A small airplane on the runway">
            <a:extLst>
              <a:ext uri="{FF2B5EF4-FFF2-40B4-BE49-F238E27FC236}">
                <a16:creationId xmlns:a16="http://schemas.microsoft.com/office/drawing/2014/main" id="{52F26CF5-F645-39F3-B6E5-D93C81309BC6}"/>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1004392" y="344488"/>
            <a:ext cx="10183216" cy="5508812"/>
          </a:xfrm>
          <a:prstGeom prst="rect">
            <a:avLst/>
          </a:prstGeom>
        </p:spPr>
      </p:pic>
    </p:spTree>
    <p:custDataLst>
      <p:tags r:id="rId1"/>
    </p:custDataLst>
    <p:extLst>
      <p:ext uri="{BB962C8B-B14F-4D97-AF65-F5344CB8AC3E}">
        <p14:creationId xmlns:p14="http://schemas.microsoft.com/office/powerpoint/2010/main" val="367730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750"/>
                                        <p:tgtEl>
                                          <p:spTgt spid="5"/>
                                        </p:tgtEl>
                                      </p:cBhvr>
                                    </p:animEffect>
                                    <p:set>
                                      <p:cBhvr>
                                        <p:cTn id="7" dur="1" fill="hold">
                                          <p:stCondLst>
                                            <p:cond delay="17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F9291-72FC-9D61-C8E5-AB78CBFA8F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049AB-B9F0-4BC5-6F52-19E9A2B32E7C}"/>
              </a:ext>
            </a:extLst>
          </p:cNvPr>
          <p:cNvSpPr>
            <a:spLocks noGrp="1"/>
          </p:cNvSpPr>
          <p:nvPr>
            <p:ph type="title"/>
          </p:nvPr>
        </p:nvSpPr>
        <p:spPr>
          <a:xfrm>
            <a:off x="447674" y="218982"/>
            <a:ext cx="11296651" cy="609600"/>
          </a:xfrm>
        </p:spPr>
        <p:txBody>
          <a:bodyPr/>
          <a:lstStyle/>
          <a:p>
            <a:r>
              <a:rPr lang="en-US" dirty="0"/>
              <a:t>Adverse Yaw</a:t>
            </a:r>
          </a:p>
        </p:txBody>
      </p:sp>
      <p:pic>
        <p:nvPicPr>
          <p:cNvPr id="7" name="Picture 6">
            <a:extLst>
              <a:ext uri="{FF2B5EF4-FFF2-40B4-BE49-F238E27FC236}">
                <a16:creationId xmlns:a16="http://schemas.microsoft.com/office/drawing/2014/main" id="{B01FB5A4-6B1D-EE38-BBDF-DE81C7621C44}"/>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3193548" y="828582"/>
            <a:ext cx="5804903" cy="481021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72064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FAC54-D0D2-649D-14E3-AF46BB6FADB1}"/>
              </a:ext>
            </a:extLst>
          </p:cNvPr>
          <p:cNvSpPr>
            <a:spLocks noGrp="1"/>
          </p:cNvSpPr>
          <p:nvPr>
            <p:ph type="title"/>
          </p:nvPr>
        </p:nvSpPr>
        <p:spPr/>
        <p:txBody>
          <a:bodyPr/>
          <a:lstStyle/>
          <a:p>
            <a:r>
              <a:rPr lang="en-US" dirty="0"/>
              <a:t>3 Tailwheel types</a:t>
            </a:r>
          </a:p>
        </p:txBody>
      </p:sp>
      <p:sp>
        <p:nvSpPr>
          <p:cNvPr id="3" name="Content Placeholder 2">
            <a:extLst>
              <a:ext uri="{FF2B5EF4-FFF2-40B4-BE49-F238E27FC236}">
                <a16:creationId xmlns:a16="http://schemas.microsoft.com/office/drawing/2014/main" id="{13D50D22-91C4-DB14-5A66-EA7E036FEC05}"/>
              </a:ext>
            </a:extLst>
          </p:cNvPr>
          <p:cNvSpPr>
            <a:spLocks noGrp="1"/>
          </p:cNvSpPr>
          <p:nvPr>
            <p:ph idx="1"/>
          </p:nvPr>
        </p:nvSpPr>
        <p:spPr>
          <a:xfrm>
            <a:off x="571500" y="1233487"/>
            <a:ext cx="10733617" cy="4391025"/>
          </a:xfrm>
        </p:spPr>
        <p:txBody>
          <a:bodyPr/>
          <a:lstStyle/>
          <a:p>
            <a:pPr marL="571500" indent="-571500">
              <a:buFont typeface="Arial" panose="020B0604020202020204" pitchFamily="34" charset="0"/>
              <a:buChar char="•"/>
              <a:defRPr/>
            </a:pPr>
            <a:r>
              <a:rPr lang="en-US" sz="2800" dirty="0">
                <a:latin typeface="Calibri" panose="020F0502020204030204" pitchFamily="34" charset="0"/>
                <a:ea typeface="Calibri" panose="020F0502020204030204" pitchFamily="34" charset="0"/>
                <a:cs typeface="Calibri" panose="020F0502020204030204" pitchFamily="34" charset="0"/>
              </a:rPr>
              <a:t>Steerable Swiveling-Breakaway </a:t>
            </a:r>
          </a:p>
          <a:p>
            <a:pPr marL="571500" indent="-571500">
              <a:buFont typeface="Arial" panose="020B0604020202020204" pitchFamily="34" charset="0"/>
              <a:buChar char="•"/>
              <a:defRPr/>
            </a:pPr>
            <a:r>
              <a:rPr lang="en-US" sz="2800" dirty="0">
                <a:latin typeface="Calibri" panose="020F0502020204030204" pitchFamily="34" charset="0"/>
                <a:ea typeface="Calibri" panose="020F0502020204030204" pitchFamily="34" charset="0"/>
                <a:cs typeface="Calibri" panose="020F0502020204030204" pitchFamily="34" charset="0"/>
              </a:rPr>
              <a:t>Locking </a:t>
            </a:r>
          </a:p>
          <a:p>
            <a:pPr marL="571500" indent="-571500">
              <a:buFont typeface="Arial" panose="020B0604020202020204" pitchFamily="34" charset="0"/>
              <a:buChar char="•"/>
              <a:defRPr/>
            </a:pPr>
            <a:r>
              <a:rPr lang="en-US" sz="2800" dirty="0">
                <a:latin typeface="Calibri" panose="020F0502020204030204" pitchFamily="34" charset="0"/>
                <a:ea typeface="Calibri" panose="020F0502020204030204" pitchFamily="34" charset="0"/>
                <a:cs typeface="Calibri" panose="020F0502020204030204" pitchFamily="34" charset="0"/>
              </a:rPr>
              <a:t>Castering </a:t>
            </a:r>
          </a:p>
          <a:p>
            <a:endParaRPr lang="en-US" dirty="0"/>
          </a:p>
        </p:txBody>
      </p:sp>
      <p:pic>
        <p:nvPicPr>
          <p:cNvPr id="4" name="Picture 6">
            <a:extLst>
              <a:ext uri="{FF2B5EF4-FFF2-40B4-BE49-F238E27FC236}">
                <a16:creationId xmlns:a16="http://schemas.microsoft.com/office/drawing/2014/main" id="{2283D447-8DC1-2D87-581D-7780945F4E7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35303" y="3359261"/>
            <a:ext cx="2667000" cy="20002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5">
            <a:extLst>
              <a:ext uri="{FF2B5EF4-FFF2-40B4-BE49-F238E27FC236}">
                <a16:creationId xmlns:a16="http://schemas.microsoft.com/office/drawing/2014/main" id="{82233306-E05D-63DE-109A-0B16944737F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49239" y="3004852"/>
            <a:ext cx="3314700" cy="2486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7">
            <a:extLst>
              <a:ext uri="{FF2B5EF4-FFF2-40B4-BE49-F238E27FC236}">
                <a16:creationId xmlns:a16="http://schemas.microsoft.com/office/drawing/2014/main" id="{310B637E-F467-F01F-106A-32014A594B89}"/>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189250" y="2934407"/>
            <a:ext cx="3567447" cy="23761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a:extLst>
              <a:ext uri="{FF2B5EF4-FFF2-40B4-BE49-F238E27FC236}">
                <a16:creationId xmlns:a16="http://schemas.microsoft.com/office/drawing/2014/main" id="{61AA7B86-D945-763E-C71B-13F9AA5199AA}"/>
              </a:ext>
            </a:extLst>
          </p:cNvPr>
          <p:cNvPicPr>
            <a:picLocks noChangeAspect="1"/>
          </p:cNvPicPr>
          <p:nvPr/>
        </p:nvPicPr>
        <p:blipFill>
          <a:blip r:embed="rId7"/>
          <a:stretch>
            <a:fillRect/>
          </a:stretch>
        </p:blipFill>
        <p:spPr>
          <a:xfrm>
            <a:off x="4065162" y="2008705"/>
            <a:ext cx="3369366" cy="303242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48450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6DF38-0A54-6F7D-6740-1D4D36487969}"/>
              </a:ext>
            </a:extLst>
          </p:cNvPr>
          <p:cNvSpPr>
            <a:spLocks noGrp="1"/>
          </p:cNvSpPr>
          <p:nvPr>
            <p:ph type="title"/>
          </p:nvPr>
        </p:nvSpPr>
        <p:spPr/>
        <p:txBody>
          <a:bodyPr/>
          <a:lstStyle/>
          <a:p>
            <a:r>
              <a:rPr lang="en-US"/>
              <a:t>Tailwheel Advantages…</a:t>
            </a:r>
            <a:endParaRPr lang="en-US" dirty="0"/>
          </a:p>
        </p:txBody>
      </p:sp>
      <p:sp>
        <p:nvSpPr>
          <p:cNvPr id="3" name="Content Placeholder 2">
            <a:extLst>
              <a:ext uri="{FF2B5EF4-FFF2-40B4-BE49-F238E27FC236}">
                <a16:creationId xmlns:a16="http://schemas.microsoft.com/office/drawing/2014/main" id="{16242532-1DF0-3365-7829-DBD644B3E602}"/>
              </a:ext>
            </a:extLst>
          </p:cNvPr>
          <p:cNvSpPr>
            <a:spLocks noGrp="1"/>
          </p:cNvSpPr>
          <p:nvPr>
            <p:ph idx="1"/>
          </p:nvPr>
        </p:nvSpPr>
        <p:spPr>
          <a:xfrm>
            <a:off x="729191" y="1233487"/>
            <a:ext cx="10733617" cy="4391025"/>
          </a:xfrm>
        </p:spPr>
        <p:txBody>
          <a:bodyPr/>
          <a:lstStyle/>
          <a:p>
            <a:r>
              <a:rPr lang="en-US" dirty="0"/>
              <a:t>Supports less aircraft weight</a:t>
            </a:r>
          </a:p>
          <a:p>
            <a:r>
              <a:rPr lang="en-US" dirty="0"/>
              <a:t>Lighter construction</a:t>
            </a:r>
          </a:p>
          <a:p>
            <a:r>
              <a:rPr lang="en-US" dirty="0"/>
              <a:t>Unimproved surface operations</a:t>
            </a:r>
          </a:p>
          <a:p>
            <a:r>
              <a:rPr lang="en-US" dirty="0"/>
              <a:t>Greater propeller clearance </a:t>
            </a:r>
          </a:p>
          <a:p>
            <a:endParaRPr lang="en-US" dirty="0"/>
          </a:p>
        </p:txBody>
      </p:sp>
      <p:pic>
        <p:nvPicPr>
          <p:cNvPr id="4" name="Picture 2">
            <a:extLst>
              <a:ext uri="{FF2B5EF4-FFF2-40B4-BE49-F238E27FC236}">
                <a16:creationId xmlns:a16="http://schemas.microsoft.com/office/drawing/2014/main" id="{A2E4C24E-4BFF-0E0B-F51B-BBE637D2DB4A}"/>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7233922" y="2603500"/>
            <a:ext cx="4228886" cy="26669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352955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CFFA6-C2BC-F5AB-E4C1-124FEDFD4E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E7A512-D284-4AE0-8BEC-2B67C819541F}"/>
              </a:ext>
            </a:extLst>
          </p:cNvPr>
          <p:cNvSpPr>
            <a:spLocks noGrp="1"/>
          </p:cNvSpPr>
          <p:nvPr>
            <p:ph type="title"/>
          </p:nvPr>
        </p:nvSpPr>
        <p:spPr/>
        <p:txBody>
          <a:bodyPr/>
          <a:lstStyle/>
          <a:p>
            <a:r>
              <a:rPr lang="en-US" dirty="0"/>
              <a:t>Tailwheel Advantages…</a:t>
            </a:r>
          </a:p>
        </p:txBody>
      </p:sp>
      <p:sp>
        <p:nvSpPr>
          <p:cNvPr id="3" name="Content Placeholder 2">
            <a:extLst>
              <a:ext uri="{FF2B5EF4-FFF2-40B4-BE49-F238E27FC236}">
                <a16:creationId xmlns:a16="http://schemas.microsoft.com/office/drawing/2014/main" id="{3CA4EC23-224C-45B8-78B6-70612F7B520D}"/>
              </a:ext>
            </a:extLst>
          </p:cNvPr>
          <p:cNvSpPr>
            <a:spLocks noGrp="1"/>
          </p:cNvSpPr>
          <p:nvPr>
            <p:ph idx="1"/>
          </p:nvPr>
        </p:nvSpPr>
        <p:spPr>
          <a:xfrm>
            <a:off x="729191" y="1233487"/>
            <a:ext cx="10733617" cy="4391025"/>
          </a:xfrm>
        </p:spPr>
        <p:txBody>
          <a:bodyPr/>
          <a:lstStyle/>
          <a:p>
            <a:r>
              <a:rPr lang="en-US" dirty="0"/>
              <a:t>Lighter</a:t>
            </a:r>
          </a:p>
          <a:p>
            <a:r>
              <a:rPr lang="en-US" dirty="0"/>
              <a:t>Less parasitic drag</a:t>
            </a:r>
          </a:p>
          <a:p>
            <a:r>
              <a:rPr lang="en-US" dirty="0"/>
              <a:t>Simple manufacture</a:t>
            </a:r>
          </a:p>
          <a:p>
            <a:r>
              <a:rPr lang="en-US" dirty="0"/>
              <a:t>Easy to maintain</a:t>
            </a:r>
          </a:p>
          <a:p>
            <a:r>
              <a:rPr lang="en-US" dirty="0"/>
              <a:t>Increased useful load</a:t>
            </a:r>
          </a:p>
          <a:p>
            <a:r>
              <a:rPr lang="en-US" dirty="0"/>
              <a:t>Greater cruise speeds</a:t>
            </a:r>
          </a:p>
          <a:p>
            <a:endParaRPr lang="en-US" dirty="0"/>
          </a:p>
        </p:txBody>
      </p:sp>
      <p:pic>
        <p:nvPicPr>
          <p:cNvPr id="5" name="Picture 3">
            <a:extLst>
              <a:ext uri="{FF2B5EF4-FFF2-40B4-BE49-F238E27FC236}">
                <a16:creationId xmlns:a16="http://schemas.microsoft.com/office/drawing/2014/main" id="{54739322-11C5-4572-FED0-CBCC024B66E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7695584" y="763588"/>
            <a:ext cx="2747241" cy="204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DA0DE471-9694-39C0-033A-16450ED77699}"/>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675504" y="3472583"/>
            <a:ext cx="2877916" cy="2151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E9E41FF7-9C93-CEED-D0F2-8E07BBDCB17C}"/>
              </a:ext>
            </a:extLst>
          </p:cNvPr>
          <p:cNvSpPr txBox="1"/>
          <p:nvPr/>
        </p:nvSpPr>
        <p:spPr bwMode="auto">
          <a:xfrm>
            <a:off x="8877578" y="2762970"/>
            <a:ext cx="123688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a:t>Vs.</a:t>
            </a:r>
          </a:p>
        </p:txBody>
      </p:sp>
    </p:spTree>
    <p:custDataLst>
      <p:tags r:id="rId1"/>
    </p:custDataLst>
    <p:extLst>
      <p:ext uri="{BB962C8B-B14F-4D97-AF65-F5344CB8AC3E}">
        <p14:creationId xmlns:p14="http://schemas.microsoft.com/office/powerpoint/2010/main" val="1007113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C2DFC-8454-CD61-6BC1-F427EB9143FF}"/>
              </a:ext>
            </a:extLst>
          </p:cNvPr>
          <p:cNvSpPr>
            <a:spLocks noGrp="1"/>
          </p:cNvSpPr>
          <p:nvPr>
            <p:ph type="title"/>
          </p:nvPr>
        </p:nvSpPr>
        <p:spPr/>
        <p:txBody>
          <a:bodyPr/>
          <a:lstStyle/>
          <a:p>
            <a:r>
              <a:rPr lang="en-US" dirty="0"/>
              <a:t>Directional control</a:t>
            </a:r>
          </a:p>
        </p:txBody>
      </p:sp>
      <p:pic>
        <p:nvPicPr>
          <p:cNvPr id="4" name="Picture 2">
            <a:extLst>
              <a:ext uri="{FF2B5EF4-FFF2-40B4-BE49-F238E27FC236}">
                <a16:creationId xmlns:a16="http://schemas.microsoft.com/office/drawing/2014/main" id="{D8731818-4453-6C75-1C87-161A0C286A64}"/>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a:ext>
            </a:extLst>
          </a:blip>
          <a:srcRect/>
          <a:stretch/>
        </p:blipFill>
        <p:spPr bwMode="auto">
          <a:xfrm>
            <a:off x="2727880" y="1249504"/>
            <a:ext cx="6736239" cy="43589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20103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3083D-A6C8-D5FE-6718-21FDF6F7C47F}"/>
              </a:ext>
            </a:extLst>
          </p:cNvPr>
          <p:cNvSpPr>
            <a:spLocks noGrp="1"/>
          </p:cNvSpPr>
          <p:nvPr>
            <p:ph type="title"/>
          </p:nvPr>
        </p:nvSpPr>
        <p:spPr/>
        <p:txBody>
          <a:bodyPr/>
          <a:lstStyle/>
          <a:p>
            <a:r>
              <a:rPr lang="en-US" dirty="0"/>
              <a:t>S-turns are essential</a:t>
            </a:r>
          </a:p>
        </p:txBody>
      </p:sp>
      <p:pic>
        <p:nvPicPr>
          <p:cNvPr id="5" name="Content Placeholder 4">
            <a:extLst>
              <a:ext uri="{FF2B5EF4-FFF2-40B4-BE49-F238E27FC236}">
                <a16:creationId xmlns:a16="http://schemas.microsoft.com/office/drawing/2014/main" id="{7FCFB5D7-0FFC-A332-5D48-4E0505252CCF}"/>
              </a:ext>
            </a:extLst>
          </p:cNvPr>
          <p:cNvPicPr>
            <a:picLocks noGrp="1" noChangeAspect="1"/>
          </p:cNvPicPr>
          <p:nvPr>
            <p:ph idx="1"/>
          </p:nvPr>
        </p:nvPicPr>
        <p:blipFill>
          <a:blip r:embed="rId4"/>
          <a:stretch>
            <a:fillRect/>
          </a:stretch>
        </p:blipFill>
        <p:spPr>
          <a:xfrm>
            <a:off x="849656" y="2203180"/>
            <a:ext cx="4677688" cy="2676827"/>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251EDCA2-D450-FE17-2256-DE14AD8AF36B}"/>
              </a:ext>
            </a:extLst>
          </p:cNvPr>
          <p:cNvPicPr>
            <a:picLocks noChangeAspect="1"/>
          </p:cNvPicPr>
          <p:nvPr/>
        </p:nvPicPr>
        <p:blipFill>
          <a:blip r:embed="rId5"/>
          <a:stretch>
            <a:fillRect/>
          </a:stretch>
        </p:blipFill>
        <p:spPr>
          <a:xfrm>
            <a:off x="6784222" y="1243086"/>
            <a:ext cx="4269120" cy="300136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07055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B8726-0541-624C-4427-331373500FBF}"/>
              </a:ext>
            </a:extLst>
          </p:cNvPr>
          <p:cNvSpPr>
            <a:spLocks noGrp="1"/>
          </p:cNvSpPr>
          <p:nvPr>
            <p:ph type="title"/>
          </p:nvPr>
        </p:nvSpPr>
        <p:spPr/>
        <p:txBody>
          <a:bodyPr/>
          <a:lstStyle/>
          <a:p>
            <a:r>
              <a:rPr lang="en-US" dirty="0"/>
              <a:t> Choosing a Flight Instructor</a:t>
            </a:r>
          </a:p>
        </p:txBody>
      </p:sp>
      <p:sp>
        <p:nvSpPr>
          <p:cNvPr id="3" name="Content Placeholder 2">
            <a:extLst>
              <a:ext uri="{FF2B5EF4-FFF2-40B4-BE49-F238E27FC236}">
                <a16:creationId xmlns:a16="http://schemas.microsoft.com/office/drawing/2014/main" id="{D05FB437-21AC-690B-A51B-FAC51CD87438}"/>
              </a:ext>
            </a:extLst>
          </p:cNvPr>
          <p:cNvSpPr>
            <a:spLocks noGrp="1"/>
          </p:cNvSpPr>
          <p:nvPr>
            <p:ph idx="1"/>
          </p:nvPr>
        </p:nvSpPr>
        <p:spPr>
          <a:xfrm>
            <a:off x="729191" y="1233487"/>
            <a:ext cx="10733617" cy="4391025"/>
          </a:xfrm>
        </p:spPr>
        <p:txBody>
          <a:bodyPr/>
          <a:lstStyle/>
          <a:p>
            <a:r>
              <a:rPr lang="en-US" dirty="0"/>
              <a:t>Experienced in </a:t>
            </a:r>
          </a:p>
          <a:p>
            <a:pPr lvl="1"/>
            <a:r>
              <a:rPr lang="en-US" dirty="0"/>
              <a:t>Tailwheel operations</a:t>
            </a:r>
          </a:p>
          <a:p>
            <a:pPr lvl="1"/>
            <a:r>
              <a:rPr lang="en-US" dirty="0"/>
              <a:t>Aircraft make &amp; model</a:t>
            </a:r>
          </a:p>
          <a:p>
            <a:r>
              <a:rPr lang="en-US" dirty="0"/>
              <a:t>Ask around:</a:t>
            </a:r>
          </a:p>
          <a:p>
            <a:pPr lvl="1"/>
            <a:r>
              <a:rPr lang="en-US" dirty="0"/>
              <a:t>Local tailwheel pilots</a:t>
            </a:r>
          </a:p>
          <a:p>
            <a:pPr lvl="1"/>
            <a:r>
              <a:rPr lang="en-US" dirty="0"/>
              <a:t>EAA Chapters</a:t>
            </a:r>
          </a:p>
          <a:p>
            <a:pPr lvl="1"/>
            <a:r>
              <a:rPr lang="en-US" dirty="0"/>
              <a:t>Type clubs</a:t>
            </a:r>
          </a:p>
        </p:txBody>
      </p:sp>
      <p:pic>
        <p:nvPicPr>
          <p:cNvPr id="5" name="Picture 4" descr="A picture containing car, person, person, vehicle&#10;&#10;AI-generated content may be incorrect.">
            <a:extLst>
              <a:ext uri="{FF2B5EF4-FFF2-40B4-BE49-F238E27FC236}">
                <a16:creationId xmlns:a16="http://schemas.microsoft.com/office/drawing/2014/main" id="{8780A2E5-67E9-00BD-6ACA-6FDD0F7D56A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19825" y="1907393"/>
            <a:ext cx="5575679" cy="3717119"/>
          </a:xfrm>
          <a:prstGeom prst="rect">
            <a:avLst/>
          </a:prstGeom>
        </p:spPr>
      </p:pic>
    </p:spTree>
    <p:custDataLst>
      <p:tags r:id="rId1"/>
    </p:custDataLst>
    <p:extLst>
      <p:ext uri="{BB962C8B-B14F-4D97-AF65-F5344CB8AC3E}">
        <p14:creationId xmlns:p14="http://schemas.microsoft.com/office/powerpoint/2010/main" val="231295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188B93D-8E8D-62A5-497C-0A6CA7FA769B}"/>
              </a:ext>
            </a:extLst>
          </p:cNvPr>
          <p:cNvSpPr txBox="1"/>
          <p:nvPr/>
        </p:nvSpPr>
        <p:spPr bwMode="auto">
          <a:xfrm>
            <a:off x="12514997" y="4901200"/>
            <a:ext cx="1515044"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4" tooltip="https://amileofrunway.blogspot.com/2011/04/spring-fun-in-vintage-cub.html"/>
              </a:rPr>
              <a:t>This Photo</a:t>
            </a:r>
            <a:r>
              <a:rPr lang="en-US" sz="900" dirty="0"/>
              <a:t> by Unknown Author is licensed under </a:t>
            </a:r>
            <a:r>
              <a:rPr lang="en-US" sz="900" dirty="0">
                <a:hlinkClick r:id="rId5" tooltip="https://creativecommons.org/licenses/by-nc-nd/3.0/"/>
              </a:rPr>
              <a:t>CC BY-NC-ND</a:t>
            </a:r>
            <a:endParaRPr lang="en-US" sz="900" dirty="0"/>
          </a:p>
        </p:txBody>
      </p:sp>
      <p:sp>
        <p:nvSpPr>
          <p:cNvPr id="2" name="Title 1">
            <a:extLst>
              <a:ext uri="{FF2B5EF4-FFF2-40B4-BE49-F238E27FC236}">
                <a16:creationId xmlns:a16="http://schemas.microsoft.com/office/drawing/2014/main" id="{6960AD60-8C86-8B04-6242-4609E6AF58F3}"/>
              </a:ext>
            </a:extLst>
          </p:cNvPr>
          <p:cNvSpPr>
            <a:spLocks noGrp="1"/>
          </p:cNvSpPr>
          <p:nvPr>
            <p:ph type="title"/>
          </p:nvPr>
        </p:nvSpPr>
        <p:spPr/>
        <p:txBody>
          <a:bodyPr/>
          <a:lstStyle/>
          <a:p>
            <a:r>
              <a:rPr lang="en-US" dirty="0"/>
              <a:t>Choosing an airplane</a:t>
            </a:r>
          </a:p>
        </p:txBody>
      </p:sp>
      <p:pic>
        <p:nvPicPr>
          <p:cNvPr id="4" name="Content Placeholder 3">
            <a:extLst>
              <a:ext uri="{FF2B5EF4-FFF2-40B4-BE49-F238E27FC236}">
                <a16:creationId xmlns:a16="http://schemas.microsoft.com/office/drawing/2014/main" id="{A2031E5E-12B6-1463-CDFA-AFE75DEBE11C}"/>
              </a:ext>
            </a:extLst>
          </p:cNvPr>
          <p:cNvPicPr>
            <a:picLocks noGrp="1" noChangeAspect="1"/>
          </p:cNvPicPr>
          <p:nvPr>
            <p:ph idx="1"/>
          </p:nvPr>
        </p:nvPicPr>
        <p:blipFill rotWithShape="1">
          <a:blip r:embed="rId6" cstate="hqprint">
            <a:extLst>
              <a:ext uri="{28A0092B-C50C-407E-A947-70E740481C1C}">
                <a14:useLocalDpi xmlns:a14="http://schemas.microsoft.com/office/drawing/2010/main"/>
              </a:ext>
            </a:extLst>
          </a:blip>
          <a:srcRect/>
          <a:stretch/>
        </p:blipFill>
        <p:spPr>
          <a:xfrm>
            <a:off x="421373" y="1089810"/>
            <a:ext cx="4037139" cy="2203467"/>
          </a:xfrm>
          <a:prstGeom prst="rect">
            <a:avLst/>
          </a:prstGeom>
          <a:ln>
            <a:noFill/>
          </a:ln>
          <a:effectLst>
            <a:outerShdw blurRad="292100" dist="139700" dir="2700000" algn="tl" rotWithShape="0">
              <a:srgbClr val="333333">
                <a:alpha val="65000"/>
              </a:srgbClr>
            </a:outerShdw>
          </a:effectLst>
        </p:spPr>
      </p:pic>
      <p:pic>
        <p:nvPicPr>
          <p:cNvPr id="12" name="Picture 11" descr="A yellow plane on the ground&#10;&#10;AI-generated content may be incorrect.">
            <a:extLst>
              <a:ext uri="{FF2B5EF4-FFF2-40B4-BE49-F238E27FC236}">
                <a16:creationId xmlns:a16="http://schemas.microsoft.com/office/drawing/2014/main" id="{63FDDC4B-4033-7190-C8FE-AE227EAEA7F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330760" y="3314886"/>
            <a:ext cx="3823174" cy="2546071"/>
          </a:xfrm>
          <a:prstGeom prst="rect">
            <a:avLst/>
          </a:prstGeom>
          <a:ln>
            <a:noFill/>
          </a:ln>
          <a:effectLst>
            <a:outerShdw blurRad="292100" dist="139700" dir="2700000" algn="tl" rotWithShape="0">
              <a:srgbClr val="333333">
                <a:alpha val="65000"/>
              </a:srgbClr>
            </a:outerShdw>
          </a:effectLst>
        </p:spPr>
      </p:pic>
      <p:pic>
        <p:nvPicPr>
          <p:cNvPr id="14" name="Picture 13" descr="A yellow plane on a field">
            <a:extLst>
              <a:ext uri="{FF2B5EF4-FFF2-40B4-BE49-F238E27FC236}">
                <a16:creationId xmlns:a16="http://schemas.microsoft.com/office/drawing/2014/main" id="{9ED4171F-EB27-D4F8-D810-0B2D72807173}"/>
              </a:ext>
            </a:extLst>
          </p:cNvPr>
          <p:cNvPicPr>
            <a:picLocks noChangeAspect="1"/>
          </p:cNvPicPr>
          <p:nvPr/>
        </p:nvPicPr>
        <p:blipFill>
          <a:blip r:embed="rId8">
            <a:extLst>
              <a:ext uri="{28A0092B-C50C-407E-A947-70E740481C1C}">
                <a14:useLocalDpi xmlns:a14="http://schemas.microsoft.com/office/drawing/2010/main"/>
              </a:ext>
              <a:ext uri="{837473B0-CC2E-450A-ABE3-18F120FF3D39}">
                <a1611:picAttrSrcUrl xmlns:a1611="http://schemas.microsoft.com/office/drawing/2016/11/main" r:id="rId9"/>
              </a:ext>
            </a:extLst>
          </a:blip>
          <a:stretch>
            <a:fillRect/>
          </a:stretch>
        </p:blipFill>
        <p:spPr>
          <a:xfrm>
            <a:off x="6920498" y="344488"/>
            <a:ext cx="4255502" cy="2835228"/>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5634AF0C-74FD-9667-460A-6370665EB35E}"/>
              </a:ext>
            </a:extLst>
          </p:cNvPr>
          <p:cNvSpPr txBox="1"/>
          <p:nvPr/>
        </p:nvSpPr>
        <p:spPr bwMode="auto">
          <a:xfrm>
            <a:off x="8939284" y="6813550"/>
            <a:ext cx="22367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a:hlinkClick r:id="rId9" tooltip="https://amileofrunway.blogspot.com/2010/04/"/>
              </a:rPr>
              <a:t>This Photo</a:t>
            </a:r>
            <a:r>
              <a:rPr lang="en-US" sz="900"/>
              <a:t> by Unknown Author is licensed under </a:t>
            </a:r>
            <a:r>
              <a:rPr lang="en-US" sz="900">
                <a:hlinkClick r:id="rId5" tooltip="https://creativecommons.org/licenses/by-nc-nd/3.0/"/>
              </a:rPr>
              <a:t>CC BY-NC-ND</a:t>
            </a:r>
            <a:endParaRPr lang="en-US" sz="900"/>
          </a:p>
        </p:txBody>
      </p:sp>
      <p:pic>
        <p:nvPicPr>
          <p:cNvPr id="17" name="Picture 16" descr="Piper J3 Cub on Landing">
            <a:extLst>
              <a:ext uri="{FF2B5EF4-FFF2-40B4-BE49-F238E27FC236}">
                <a16:creationId xmlns:a16="http://schemas.microsoft.com/office/drawing/2014/main" id="{665C9F5D-6081-58CA-5027-17FCAC4BB13F}"/>
              </a:ext>
            </a:extLst>
          </p:cNvPr>
          <p:cNvPicPr>
            <a:picLocks noChangeAspect="1"/>
          </p:cNvPicPr>
          <p:nvPr/>
        </p:nvPicPr>
        <p:blipFill>
          <a:blip r:embed="rId10" cstate="hqprint">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964811" y="3429000"/>
            <a:ext cx="3780304" cy="250031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7242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0" presetClass="entr" presetSubtype="0" fill="hold" nodeType="withEffect">
                                  <p:stCondLst>
                                    <p:cond delay="7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EE0B8-972F-F977-DBD3-33660A1F2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D62AA4-40A4-E66D-A038-99F06B983514}"/>
              </a:ext>
            </a:extLst>
          </p:cNvPr>
          <p:cNvSpPr>
            <a:spLocks noGrp="1"/>
          </p:cNvSpPr>
          <p:nvPr>
            <p:ph type="title"/>
          </p:nvPr>
        </p:nvSpPr>
        <p:spPr/>
        <p:txBody>
          <a:bodyPr/>
          <a:lstStyle/>
          <a:p>
            <a:r>
              <a:rPr lang="en-US" dirty="0"/>
              <a:t>Choosing an airplane</a:t>
            </a:r>
          </a:p>
        </p:txBody>
      </p:sp>
      <p:pic>
        <p:nvPicPr>
          <p:cNvPr id="8" name="Picture 7" descr="A small airplane flying in the sky&#10;&#10;AI-generated content may be incorrect.">
            <a:extLst>
              <a:ext uri="{FF2B5EF4-FFF2-40B4-BE49-F238E27FC236}">
                <a16:creationId xmlns:a16="http://schemas.microsoft.com/office/drawing/2014/main" id="{25CD00C9-C252-0933-9E05-A05736A1EF5F}"/>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595602" y="1072014"/>
            <a:ext cx="3571875" cy="2381250"/>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BA3662A9-5DFD-AB60-D38B-66CADB4A3620}"/>
              </a:ext>
            </a:extLst>
          </p:cNvPr>
          <p:cNvSpPr txBox="1"/>
          <p:nvPr/>
        </p:nvSpPr>
        <p:spPr bwMode="auto">
          <a:xfrm>
            <a:off x="12444128" y="5692776"/>
            <a:ext cx="357187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5" tooltip="https://commons.wikimedia.org/wiki/Category:Cessna_120?uselang=de"/>
              </a:rPr>
              <a:t>This Photo</a:t>
            </a:r>
            <a:r>
              <a:rPr lang="en-US" sz="900" dirty="0"/>
              <a:t> by Unknown Author is licensed under </a:t>
            </a:r>
            <a:r>
              <a:rPr lang="en-US" sz="900" dirty="0">
                <a:hlinkClick r:id="rId6" tooltip="https://creativecommons.org/licenses/by-sa/3.0/"/>
              </a:rPr>
              <a:t>CC BY-SA</a:t>
            </a:r>
            <a:endParaRPr lang="en-US" sz="900" dirty="0"/>
          </a:p>
        </p:txBody>
      </p:sp>
      <p:pic>
        <p:nvPicPr>
          <p:cNvPr id="16" name="Picture 15" descr="Taylorcraft F19 plane on a runway">
            <a:extLst>
              <a:ext uri="{FF2B5EF4-FFF2-40B4-BE49-F238E27FC236}">
                <a16:creationId xmlns:a16="http://schemas.microsoft.com/office/drawing/2014/main" id="{B7E5BA9D-F5E9-70F8-FFCE-DBD9CB99A5D9}"/>
              </a:ext>
            </a:extLst>
          </p:cNvPr>
          <p:cNvPicPr>
            <a:picLocks noChangeAspect="1"/>
          </p:cNvPicPr>
          <p:nvPr/>
        </p:nvPicPr>
        <p:blipFill>
          <a:blip r:embed="rId7" cstate="print">
            <a:extLst>
              <a:ext uri="{28A0092B-C50C-407E-A947-70E740481C1C}">
                <a14:useLocalDpi xmlns:a14="http://schemas.microsoft.com/office/drawing/2010/main"/>
              </a:ext>
              <a:ext uri="{837473B0-CC2E-450A-ABE3-18F120FF3D39}">
                <a1611:picAttrSrcUrl xmlns:a1611="http://schemas.microsoft.com/office/drawing/2016/11/main" r:id="rId8"/>
              </a:ext>
            </a:extLst>
          </a:blip>
          <a:stretch>
            <a:fillRect/>
          </a:stretch>
        </p:blipFill>
        <p:spPr>
          <a:xfrm>
            <a:off x="6387036" y="569468"/>
            <a:ext cx="3842345" cy="2566567"/>
          </a:xfrm>
          <a:prstGeom prst="rect">
            <a:avLst/>
          </a:prstGeom>
          <a:ln>
            <a:noFill/>
          </a:ln>
          <a:effectLst>
            <a:outerShdw blurRad="292100" dist="139700" dir="2700000" algn="tl" rotWithShape="0">
              <a:srgbClr val="333333">
                <a:alpha val="65000"/>
              </a:srgbClr>
            </a:outerShdw>
          </a:effectLst>
        </p:spPr>
      </p:pic>
      <p:sp>
        <p:nvSpPr>
          <p:cNvPr id="19" name="TextBox 18">
            <a:extLst>
              <a:ext uri="{FF2B5EF4-FFF2-40B4-BE49-F238E27FC236}">
                <a16:creationId xmlns:a16="http://schemas.microsoft.com/office/drawing/2014/main" id="{C97A8010-605F-9F1D-75B5-69B64C1EF3B2}"/>
              </a:ext>
            </a:extLst>
          </p:cNvPr>
          <p:cNvSpPr txBox="1"/>
          <p:nvPr/>
        </p:nvSpPr>
        <p:spPr bwMode="auto">
          <a:xfrm>
            <a:off x="12725400" y="2067509"/>
            <a:ext cx="97536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8" tooltip="http://www.flickr.com/photos/fun_flying/3821025053/"/>
              </a:rPr>
              <a:t>This Photo</a:t>
            </a:r>
            <a:r>
              <a:rPr lang="en-US" sz="900" dirty="0"/>
              <a:t> by Unknown Author is licensed under </a:t>
            </a:r>
            <a:r>
              <a:rPr lang="en-US" sz="900" dirty="0">
                <a:hlinkClick r:id="rId9" tooltip="https://creativecommons.org/licenses/by/3.0/"/>
              </a:rPr>
              <a:t>CC BY</a:t>
            </a:r>
            <a:endParaRPr lang="en-US" sz="900" dirty="0"/>
          </a:p>
        </p:txBody>
      </p:sp>
      <p:pic>
        <p:nvPicPr>
          <p:cNvPr id="21" name="Picture 20">
            <a:extLst>
              <a:ext uri="{FF2B5EF4-FFF2-40B4-BE49-F238E27FC236}">
                <a16:creationId xmlns:a16="http://schemas.microsoft.com/office/drawing/2014/main" id="{A7F0D1A4-0BCC-A2BC-A48B-A6AE7B5E5CD7}"/>
              </a:ext>
            </a:extLst>
          </p:cNvPr>
          <p:cNvPicPr>
            <a:picLocks noChangeAspect="1"/>
          </p:cNvPicPr>
          <p:nvPr/>
        </p:nvPicPr>
        <p:blipFill>
          <a:blip r:embed="rId10">
            <a:extLst>
              <a:ext uri="{28A0092B-C50C-407E-A947-70E740481C1C}">
                <a14:useLocalDpi xmlns:a14="http://schemas.microsoft.com/office/drawing/2010/main"/>
              </a:ext>
              <a:ext uri="{837473B0-CC2E-450A-ABE3-18F120FF3D39}">
                <a1611:picAttrSrcUrl xmlns:a1611="http://schemas.microsoft.com/office/drawing/2016/11/main" r:id="rId11"/>
              </a:ext>
            </a:extLst>
          </a:blip>
          <a:stretch>
            <a:fillRect/>
          </a:stretch>
        </p:blipFill>
        <p:spPr>
          <a:xfrm>
            <a:off x="1855099" y="3753549"/>
            <a:ext cx="3540813" cy="1989937"/>
          </a:xfrm>
          <a:prstGeom prst="rect">
            <a:avLst/>
          </a:prstGeom>
          <a:ln>
            <a:noFill/>
          </a:ln>
          <a:effectLst>
            <a:outerShdw blurRad="292100" dist="139700" dir="2700000" algn="tl" rotWithShape="0">
              <a:srgbClr val="333333">
                <a:alpha val="65000"/>
              </a:srgbClr>
            </a:outerShdw>
          </a:effectLst>
        </p:spPr>
      </p:pic>
      <p:sp>
        <p:nvSpPr>
          <p:cNvPr id="22" name="TextBox 21">
            <a:extLst>
              <a:ext uri="{FF2B5EF4-FFF2-40B4-BE49-F238E27FC236}">
                <a16:creationId xmlns:a16="http://schemas.microsoft.com/office/drawing/2014/main" id="{943580CA-6DB4-B92A-EC9C-DC805D4AAF83}"/>
              </a:ext>
            </a:extLst>
          </p:cNvPr>
          <p:cNvSpPr txBox="1"/>
          <p:nvPr/>
        </p:nvSpPr>
        <p:spPr bwMode="auto">
          <a:xfrm>
            <a:off x="12558712" y="4379186"/>
            <a:ext cx="30432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11" tooltip="https://www.flickr.com/photos/jacksnell707/10366657545/"/>
              </a:rPr>
              <a:t>This Photo</a:t>
            </a:r>
            <a:r>
              <a:rPr lang="en-US" sz="900" dirty="0"/>
              <a:t> by Unknown Author is licensed under </a:t>
            </a:r>
            <a:r>
              <a:rPr lang="en-US" sz="900" dirty="0">
                <a:hlinkClick r:id="rId12" tooltip="https://creativecommons.org/licenses/by-nd/3.0/"/>
              </a:rPr>
              <a:t>CC BY-ND</a:t>
            </a:r>
            <a:endParaRPr lang="en-US" sz="900" dirty="0"/>
          </a:p>
        </p:txBody>
      </p:sp>
      <p:pic>
        <p:nvPicPr>
          <p:cNvPr id="24" name="Picture 23" descr="A small airplane on the ground&#10;&#10;AI-generated content may be incorrect.">
            <a:extLst>
              <a:ext uri="{FF2B5EF4-FFF2-40B4-BE49-F238E27FC236}">
                <a16:creationId xmlns:a16="http://schemas.microsoft.com/office/drawing/2014/main" id="{1A43B9A3-6942-F687-DE59-2D6EFD1467BE}"/>
              </a:ext>
            </a:extLst>
          </p:cNvPr>
          <p:cNvPicPr>
            <a:picLocks noChangeAspect="1"/>
          </p:cNvPicPr>
          <p:nvPr/>
        </p:nvPicPr>
        <p:blipFill>
          <a:blip r:embed="rId13" cstate="hqprint">
            <a:extLst>
              <a:ext uri="{28A0092B-C50C-407E-A947-70E740481C1C}">
                <a14:useLocalDpi xmlns:a14="http://schemas.microsoft.com/office/drawing/2010/main"/>
              </a:ext>
              <a:ext uri="{837473B0-CC2E-450A-ABE3-18F120FF3D39}">
                <a1611:picAttrSrcUrl xmlns:a1611="http://schemas.microsoft.com/office/drawing/2016/11/main" r:id="rId14"/>
              </a:ext>
            </a:extLst>
          </a:blip>
          <a:srcRect/>
          <a:stretch/>
        </p:blipFill>
        <p:spPr>
          <a:xfrm>
            <a:off x="7653047" y="3438558"/>
            <a:ext cx="3943351" cy="2345184"/>
          </a:xfrm>
          <a:prstGeom prst="rect">
            <a:avLst/>
          </a:prstGeom>
          <a:ln>
            <a:noFill/>
          </a:ln>
          <a:effectLst>
            <a:outerShdw blurRad="292100" dist="139700" dir="2700000" algn="tl" rotWithShape="0">
              <a:srgbClr val="333333">
                <a:alpha val="65000"/>
              </a:srgbClr>
            </a:outerShdw>
          </a:effectLst>
        </p:spPr>
      </p:pic>
      <p:sp>
        <p:nvSpPr>
          <p:cNvPr id="25" name="TextBox 24">
            <a:extLst>
              <a:ext uri="{FF2B5EF4-FFF2-40B4-BE49-F238E27FC236}">
                <a16:creationId xmlns:a16="http://schemas.microsoft.com/office/drawing/2014/main" id="{0502289F-65DE-DE80-BE4C-59B9AAA4AB0F}"/>
              </a:ext>
            </a:extLst>
          </p:cNvPr>
          <p:cNvSpPr txBox="1"/>
          <p:nvPr/>
        </p:nvSpPr>
        <p:spPr bwMode="auto">
          <a:xfrm>
            <a:off x="12725400" y="4972007"/>
            <a:ext cx="47625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14" tooltip="https://www.flickr.com/photos/gforce/212355893"/>
              </a:rPr>
              <a:t>This Photo</a:t>
            </a:r>
            <a:r>
              <a:rPr lang="en-US" sz="900" dirty="0"/>
              <a:t> by Unknown Author is licensed under </a:t>
            </a:r>
            <a:r>
              <a:rPr lang="en-US" sz="900" dirty="0">
                <a:hlinkClick r:id="rId9" tooltip="https://creativecommons.org/licenses/by/3.0/"/>
              </a:rPr>
              <a:t>CC BY</a:t>
            </a:r>
            <a:endParaRPr lang="en-US" sz="900" dirty="0"/>
          </a:p>
        </p:txBody>
      </p:sp>
    </p:spTree>
    <p:custDataLst>
      <p:tags r:id="rId1"/>
    </p:custDataLst>
    <p:extLst>
      <p:ext uri="{BB962C8B-B14F-4D97-AF65-F5344CB8AC3E}">
        <p14:creationId xmlns:p14="http://schemas.microsoft.com/office/powerpoint/2010/main" val="223641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3D31D-7EDE-6255-22F6-7ADC6A143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239AC-DEB2-BECE-D077-EF84213E73DE}"/>
              </a:ext>
            </a:extLst>
          </p:cNvPr>
          <p:cNvSpPr>
            <a:spLocks noGrp="1"/>
          </p:cNvSpPr>
          <p:nvPr>
            <p:ph type="title"/>
          </p:nvPr>
        </p:nvSpPr>
        <p:spPr/>
        <p:txBody>
          <a:bodyPr/>
          <a:lstStyle/>
          <a:p>
            <a:r>
              <a:rPr lang="en-US" dirty="0"/>
              <a:t>Choosing an airplane</a:t>
            </a:r>
          </a:p>
        </p:txBody>
      </p:sp>
      <p:pic>
        <p:nvPicPr>
          <p:cNvPr id="4" name="Picture 3" descr="A picture containing grass, outdoor, sky, plane&#10;&#10;AI-generated content may be incorrect.">
            <a:extLst>
              <a:ext uri="{FF2B5EF4-FFF2-40B4-BE49-F238E27FC236}">
                <a16:creationId xmlns:a16="http://schemas.microsoft.com/office/drawing/2014/main" id="{FFF63D97-3652-56B8-EBE9-85C43D71D99B}"/>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571500" y="1016703"/>
            <a:ext cx="3516574" cy="208915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C5E3D2BA-EC3B-D7F2-1604-4822CA724925}"/>
              </a:ext>
            </a:extLst>
          </p:cNvPr>
          <p:cNvSpPr txBox="1"/>
          <p:nvPr/>
        </p:nvSpPr>
        <p:spPr bwMode="auto">
          <a:xfrm>
            <a:off x="12192000" y="4340577"/>
            <a:ext cx="351657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5" tooltip="http://www.flickr.com/photos/fun_flying/2761882884/"/>
              </a:rPr>
              <a:t>This Photo</a:t>
            </a:r>
            <a:r>
              <a:rPr lang="en-US" sz="900" dirty="0"/>
              <a:t> by Unknown Author is licensed under </a:t>
            </a:r>
            <a:r>
              <a:rPr lang="en-US" sz="900" dirty="0">
                <a:hlinkClick r:id="rId6" tooltip="https://creativecommons.org/licenses/by/3.0/"/>
              </a:rPr>
              <a:t>CC BY</a:t>
            </a:r>
            <a:endParaRPr lang="en-US" sz="900" dirty="0"/>
          </a:p>
        </p:txBody>
      </p:sp>
      <p:pic>
        <p:nvPicPr>
          <p:cNvPr id="7" name="Picture 6" descr="A yellow plane on the ground&#10;&#10;AI-generated content may be incorrect.">
            <a:extLst>
              <a:ext uri="{FF2B5EF4-FFF2-40B4-BE49-F238E27FC236}">
                <a16:creationId xmlns:a16="http://schemas.microsoft.com/office/drawing/2014/main" id="{17E9BDDF-1625-CEAD-8A4D-4DDB8D682063}"/>
              </a:ext>
            </a:extLst>
          </p:cNvPr>
          <p:cNvPicPr>
            <a:picLocks noChangeAspect="1"/>
          </p:cNvPicPr>
          <p:nvPr/>
        </p:nvPicPr>
        <p:blipFill>
          <a:blip r:embed="rId7" cstate="hqprint">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xfrm>
            <a:off x="7012601" y="3168386"/>
            <a:ext cx="4050427" cy="2344382"/>
          </a:xfrm>
          <a:prstGeom prst="rect">
            <a:avLst/>
          </a:prstGeom>
          <a:ln>
            <a:noFill/>
          </a:ln>
          <a:effectLst>
            <a:outerShdw blurRad="292100" dist="139700" dir="2700000" algn="tl" rotWithShape="0">
              <a:srgbClr val="333333">
                <a:alpha val="65000"/>
              </a:srgbClr>
            </a:outerShdw>
          </a:effectLst>
        </p:spPr>
      </p:pic>
      <p:pic>
        <p:nvPicPr>
          <p:cNvPr id="11" name="Picture 10" descr="A picture containing smoke, outdoor, sky, plane&#10;&#10;AI-generated content may be incorrect.">
            <a:extLst>
              <a:ext uri="{FF2B5EF4-FFF2-40B4-BE49-F238E27FC236}">
                <a16:creationId xmlns:a16="http://schemas.microsoft.com/office/drawing/2014/main" id="{05584D75-43C8-9706-E16C-DDA1720CD6F8}"/>
              </a:ext>
            </a:extLst>
          </p:cNvPr>
          <p:cNvPicPr>
            <a:picLocks noChangeAspect="1"/>
          </p:cNvPicPr>
          <p:nvPr/>
        </p:nvPicPr>
        <p:blipFill>
          <a:blip r:embed="rId9" cstate="hqprint">
            <a:extLst>
              <a:ext uri="{28A0092B-C50C-407E-A947-70E740481C1C}">
                <a14:useLocalDpi xmlns:a14="http://schemas.microsoft.com/office/drawing/2010/main"/>
              </a:ext>
              <a:ext uri="{837473B0-CC2E-450A-ABE3-18F120FF3D39}">
                <a1611:picAttrSrcUrl xmlns:a1611="http://schemas.microsoft.com/office/drawing/2016/11/main" r:id="rId10"/>
              </a:ext>
            </a:extLst>
          </a:blip>
          <a:srcRect/>
          <a:stretch/>
        </p:blipFill>
        <p:spPr>
          <a:xfrm>
            <a:off x="7481172" y="733426"/>
            <a:ext cx="3884913" cy="2235458"/>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934A14E9-69BA-BE6F-D791-20E18D4854EC}"/>
              </a:ext>
            </a:extLst>
          </p:cNvPr>
          <p:cNvSpPr txBox="1"/>
          <p:nvPr/>
        </p:nvSpPr>
        <p:spPr bwMode="auto">
          <a:xfrm>
            <a:off x="12603425" y="5012552"/>
            <a:ext cx="33004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10" tooltip="https://www.flickr.com/photos/104656857@N06/19631855533"/>
              </a:rPr>
              <a:t>This </a:t>
            </a:r>
            <a:r>
              <a:rPr lang="en-US" sz="900" dirty="0" err="1">
                <a:hlinkClick r:id="rId10" tooltip="https://www.flickr.com/photos/104656857@N06/19631855533"/>
              </a:rPr>
              <a:t>Poto</a:t>
            </a:r>
            <a:r>
              <a:rPr lang="en-US" sz="900" dirty="0"/>
              <a:t> by Unknown Author is licensed under </a:t>
            </a:r>
            <a:r>
              <a:rPr lang="en-US" sz="900" dirty="0">
                <a:hlinkClick r:id="rId11" tooltip="https://creativecommons.org/licenses/by-nc-nd/3.0/"/>
              </a:rPr>
              <a:t>CC BY-NC-ND</a:t>
            </a:r>
            <a:endParaRPr lang="en-US" sz="900" dirty="0"/>
          </a:p>
        </p:txBody>
      </p:sp>
      <p:pic>
        <p:nvPicPr>
          <p:cNvPr id="14" name="Picture 13" descr="ARed Bull Aircraft&#10;&#10; on the ground">
            <a:extLst>
              <a:ext uri="{FF2B5EF4-FFF2-40B4-BE49-F238E27FC236}">
                <a16:creationId xmlns:a16="http://schemas.microsoft.com/office/drawing/2014/main" id="{4B5D0803-14E7-26A3-68D4-ED8097AFE448}"/>
              </a:ext>
            </a:extLst>
          </p:cNvPr>
          <p:cNvPicPr>
            <a:picLocks noChangeAspect="1"/>
          </p:cNvPicPr>
          <p:nvPr/>
        </p:nvPicPr>
        <p:blipFill>
          <a:blip r:embed="rId12" cstate="print">
            <a:extLst>
              <a:ext uri="{28A0092B-C50C-407E-A947-70E740481C1C}">
                <a14:useLocalDpi xmlns:a14="http://schemas.microsoft.com/office/drawing/2010/main"/>
              </a:ext>
              <a:ext uri="{837473B0-CC2E-450A-ABE3-18F120FF3D39}">
                <a1611:picAttrSrcUrl xmlns:a1611="http://schemas.microsoft.com/office/drawing/2016/11/main" r:id="rId13"/>
              </a:ext>
            </a:extLst>
          </a:blip>
          <a:stretch>
            <a:fillRect/>
          </a:stretch>
        </p:blipFill>
        <p:spPr>
          <a:xfrm>
            <a:off x="1624687" y="3419291"/>
            <a:ext cx="3516574" cy="2344383"/>
          </a:xfrm>
          <a:prstGeom prst="rect">
            <a:avLst/>
          </a:prstGeom>
        </p:spPr>
      </p:pic>
      <p:pic>
        <p:nvPicPr>
          <p:cNvPr id="18" name="Picture 17" descr="ARed Bull Aircraft&#10;&#10; on the ground">
            <a:extLst>
              <a:ext uri="{FF2B5EF4-FFF2-40B4-BE49-F238E27FC236}">
                <a16:creationId xmlns:a16="http://schemas.microsoft.com/office/drawing/2014/main" id="{DCA91710-D087-A08F-B355-CFA98431C8AA}"/>
              </a:ext>
            </a:extLst>
          </p:cNvPr>
          <p:cNvPicPr>
            <a:picLocks noChangeAspect="1"/>
          </p:cNvPicPr>
          <p:nvPr/>
        </p:nvPicPr>
        <p:blipFill>
          <a:blip r:embed="rId12" cstate="print">
            <a:extLst>
              <a:ext uri="{28A0092B-C50C-407E-A947-70E740481C1C}">
                <a14:useLocalDpi xmlns:a14="http://schemas.microsoft.com/office/drawing/2010/main"/>
              </a:ext>
              <a:ext uri="{837473B0-CC2E-450A-ABE3-18F120FF3D39}">
                <a1611:picAttrSrcUrl xmlns:a1611="http://schemas.microsoft.com/office/drawing/2016/11/main" r:id="rId13"/>
              </a:ext>
            </a:extLst>
          </a:blip>
          <a:stretch>
            <a:fillRect/>
          </a:stretch>
        </p:blipFill>
        <p:spPr>
          <a:xfrm>
            <a:off x="1662827" y="3293879"/>
            <a:ext cx="3516574" cy="234438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139576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2037B-9F8A-641D-59DF-C65FD9E37DBD}"/>
              </a:ext>
            </a:extLst>
          </p:cNvPr>
          <p:cNvSpPr>
            <a:spLocks noGrp="1"/>
          </p:cNvSpPr>
          <p:nvPr>
            <p:ph type="title"/>
          </p:nvPr>
        </p:nvSpPr>
        <p:spPr/>
        <p:txBody>
          <a:bodyPr/>
          <a:lstStyle/>
          <a:p>
            <a:r>
              <a:rPr lang="en-US" dirty="0"/>
              <a:t>Expanding your horizons</a:t>
            </a:r>
          </a:p>
        </p:txBody>
      </p:sp>
      <p:pic>
        <p:nvPicPr>
          <p:cNvPr id="5" name="Content Placeholder 4" descr="A picture containing person, outdoor, sunglasses, wearing&#10;&#10;AI-generated content may be incorrect.">
            <a:extLst>
              <a:ext uri="{FF2B5EF4-FFF2-40B4-BE49-F238E27FC236}">
                <a16:creationId xmlns:a16="http://schemas.microsoft.com/office/drawing/2014/main" id="{94155D67-2372-B659-10FC-279F8712E432}"/>
              </a:ext>
            </a:extLst>
          </p:cNvPr>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a:xfrm>
            <a:off x="3168650" y="1233487"/>
            <a:ext cx="5854700" cy="43910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22344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F5B9C68-358C-2402-3177-BD72A2539ED2}"/>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Thank you!</a:t>
            </a:r>
            <a:endParaRPr lang="en-US" sz="5400" i="1" dirty="0">
              <a:solidFill>
                <a:srgbClr val="05B2BB"/>
              </a:solidFill>
              <a:latin typeface="Arial" panose="020B0604020202020204" pitchFamily="34" charset="0"/>
              <a:ea typeface="+mj-ea"/>
              <a:cs typeface="Arial" panose="020B0604020202020204" pitchFamily="34" charset="0"/>
            </a:endParaRPr>
          </a:p>
        </p:txBody>
      </p:sp>
      <p:sp>
        <p:nvSpPr>
          <p:cNvPr id="2048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A3113993-F4FA-7062-A1FA-519624BBC406}"/>
              </a:ext>
            </a:extLst>
          </p:cNvPr>
          <p:cNvSpPr txBox="1">
            <a:spLocks/>
          </p:cNvSpPr>
          <p:nvPr/>
        </p:nvSpPr>
        <p:spPr>
          <a:xfrm>
            <a:off x="640080" y="2872899"/>
            <a:ext cx="4243589" cy="3320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900" b="1" i="0" dirty="0">
                <a:effectLst/>
                <a:latin typeface="Arial" panose="020B0604020202020204" pitchFamily="34" charset="0"/>
                <a:cs typeface="Arial" panose="020B0604020202020204" pitchFamily="34" charset="0"/>
              </a:rPr>
              <a:t>Aviate</a:t>
            </a:r>
            <a:r>
              <a:rPr lang="en-US" sz="1900" b="0" i="0" dirty="0">
                <a:effectLst/>
                <a:latin typeface="Arial" panose="020B0604020202020204" pitchFamily="34" charset="0"/>
                <a:cs typeface="Arial" panose="020B0604020202020204" pitchFamily="34" charset="0"/>
              </a:rPr>
              <a:t> - </a:t>
            </a:r>
            <a:r>
              <a:rPr lang="en-US" sz="1900" i="0" dirty="0">
                <a:effectLst/>
                <a:latin typeface="Arial" panose="020B0604020202020204" pitchFamily="34" charset="0"/>
                <a:cs typeface="Arial" panose="020B0604020202020204" pitchFamily="34" charset="0"/>
              </a:rPr>
              <a:t>Reduce levels of automation to a point where you are comfortable in managing your flight path.</a:t>
            </a:r>
          </a:p>
          <a:p>
            <a:pPr fontAlgn="base"/>
            <a:r>
              <a:rPr lang="en-US" sz="1900" b="1" i="0" dirty="0">
                <a:effectLst/>
                <a:latin typeface="Arial" panose="020B0604020202020204" pitchFamily="34" charset="0"/>
                <a:cs typeface="Arial" panose="020B0604020202020204" pitchFamily="34" charset="0"/>
              </a:rPr>
              <a:t>Navigate - </a:t>
            </a:r>
            <a:r>
              <a:rPr lang="en-US" sz="1900" i="0" dirty="0">
                <a:effectLst/>
                <a:latin typeface="Arial" panose="020B0604020202020204" pitchFamily="34" charset="0"/>
                <a:cs typeface="Arial" panose="020B0604020202020204" pitchFamily="34" charset="0"/>
              </a:rPr>
              <a:t>Manage your flight path to ensure you are clear of terrain, obstacles, and air traffic.  </a:t>
            </a:r>
          </a:p>
          <a:p>
            <a:pPr fontAlgn="base"/>
            <a:r>
              <a:rPr lang="en-US" sz="1900" b="1" i="0" dirty="0">
                <a:effectLst/>
                <a:latin typeface="Arial" panose="020B0604020202020204" pitchFamily="34" charset="0"/>
                <a:cs typeface="Arial" panose="020B0604020202020204" pitchFamily="34" charset="0"/>
              </a:rPr>
              <a:t>Communicate</a:t>
            </a:r>
            <a:r>
              <a:rPr lang="en-US" sz="1900" b="0" i="0" dirty="0">
                <a:effectLst/>
                <a:latin typeface="Arial" panose="020B0604020202020204" pitchFamily="34" charset="0"/>
                <a:cs typeface="Arial" panose="020B0604020202020204" pitchFamily="34" charset="0"/>
              </a:rPr>
              <a:t> - </a:t>
            </a:r>
            <a:r>
              <a:rPr lang="en-US" sz="1900" i="0" dirty="0">
                <a:effectLst/>
                <a:latin typeface="Arial" panose="020B0604020202020204" pitchFamily="34" charset="0"/>
                <a:cs typeface="Arial" panose="020B0604020202020204" pitchFamily="34" charset="0"/>
              </a:rPr>
              <a:t>With your aircraft under control in safe airspace; communicate and act on your intentions.</a:t>
            </a:r>
          </a:p>
        </p:txBody>
      </p:sp>
      <p:pic>
        <p:nvPicPr>
          <p:cNvPr id="20482" name="Picture 2">
            <a:extLst>
              <a:ext uri="{FF2B5EF4-FFF2-40B4-BE49-F238E27FC236}">
                <a16:creationId xmlns:a16="http://schemas.microsoft.com/office/drawing/2014/main" id="{BB34791F-088E-D52F-E20A-B3C990A5C2B6}"/>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699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23B6-C16C-46E5-2D7A-114C8F7BF41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39A9A951-0517-85BC-B2B8-466C9759E3CE}"/>
              </a:ext>
            </a:extLst>
          </p:cNvPr>
          <p:cNvSpPr>
            <a:spLocks noGrp="1"/>
          </p:cNvSpPr>
          <p:nvPr>
            <p:ph type="subTitle" idx="1"/>
          </p:nvPr>
        </p:nvSpPr>
        <p:spPr/>
        <p:txBody>
          <a:bodyPr/>
          <a:lstStyle/>
          <a:p>
            <a:endParaRPr lang="en-US"/>
          </a:p>
        </p:txBody>
      </p:sp>
      <p:pic>
        <p:nvPicPr>
          <p:cNvPr id="5" name="Picture 4" descr="WINGS Industry Network Information">
            <a:extLst>
              <a:ext uri="{FF2B5EF4-FFF2-40B4-BE49-F238E27FC236}">
                <a16:creationId xmlns:a16="http://schemas.microsoft.com/office/drawing/2014/main" id="{7A8E9D58-0C74-5FEE-F9C6-D7B69A44231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170" y="-297"/>
            <a:ext cx="12271169" cy="6902533"/>
          </a:xfrm>
          <a:prstGeom prst="rect">
            <a:avLst/>
          </a:prstGeom>
        </p:spPr>
      </p:pic>
    </p:spTree>
    <p:custDataLst>
      <p:tags r:id="rId1"/>
    </p:custDataLst>
    <p:extLst>
      <p:ext uri="{BB962C8B-B14F-4D97-AF65-F5344CB8AC3E}">
        <p14:creationId xmlns:p14="http://schemas.microsoft.com/office/powerpoint/2010/main" val="3811808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352EE3-B3A6-BCEF-DB34-45054B278210}"/>
              </a:ext>
            </a:extLst>
          </p:cNvPr>
          <p:cNvSpPr/>
          <p:nvPr/>
        </p:nvSpPr>
        <p:spPr bwMode="auto">
          <a:xfrm>
            <a:off x="-76200" y="5694921"/>
            <a:ext cx="12306300" cy="135357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489652-A77C-A3DE-D9CC-1635A1F78D51}"/>
              </a:ext>
            </a:extLst>
          </p:cNvPr>
          <p:cNvSpPr/>
          <p:nvPr/>
        </p:nvSpPr>
        <p:spPr bwMode="auto">
          <a:xfrm>
            <a:off x="-76200" y="-171450"/>
            <a:ext cx="12268200" cy="71516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Rectangle 5"/>
          <p:cNvSpPr/>
          <p:nvPr/>
        </p:nvSpPr>
        <p:spPr bwMode="auto">
          <a:xfrm>
            <a:off x="819150" y="5110146"/>
            <a:ext cx="5143500" cy="646331"/>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sz="3600" b="1" i="0" u="none" strike="noStrike" baseline="0" dirty="0">
                <a:solidFill>
                  <a:srgbClr val="0070C0"/>
                </a:solidFill>
                <a:latin typeface="+mn-lt"/>
                <a:hlinkClick r:id="rId4"/>
              </a:rPr>
              <a:t>http://bit.ly/HFcourses</a:t>
            </a:r>
            <a:endParaRPr lang="en-US" sz="3600" b="1" i="0" u="none" strike="noStrike" baseline="0" dirty="0">
              <a:solidFill>
                <a:srgbClr val="0070C0"/>
              </a:solidFill>
              <a:latin typeface="+mn-lt"/>
            </a:endParaRPr>
          </a:p>
        </p:txBody>
      </p:sp>
      <p:sp>
        <p:nvSpPr>
          <p:cNvPr id="7" name="Title 1">
            <a:extLst>
              <a:ext uri="{FF2B5EF4-FFF2-40B4-BE49-F238E27FC236}">
                <a16:creationId xmlns:a16="http://schemas.microsoft.com/office/drawing/2014/main" id="{E75A3576-8F42-E851-D820-DAB51A9211BC}"/>
              </a:ext>
            </a:extLst>
          </p:cNvPr>
          <p:cNvSpPr txBox="1">
            <a:spLocks/>
          </p:cNvSpPr>
          <p:nvPr/>
        </p:nvSpPr>
        <p:spPr bwMode="auto">
          <a:xfrm>
            <a:off x="819150" y="942397"/>
            <a:ext cx="4667250" cy="135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i="1" kern="0" dirty="0">
                <a:solidFill>
                  <a:srgbClr val="4DCFE1"/>
                </a:solidFill>
              </a:rPr>
              <a:t>Begin (or continue) your Human Factors journey here</a:t>
            </a:r>
          </a:p>
        </p:txBody>
      </p:sp>
      <p:pic>
        <p:nvPicPr>
          <p:cNvPr id="3" name="Picture 2">
            <a:extLst>
              <a:ext uri="{FF2B5EF4-FFF2-40B4-BE49-F238E27FC236}">
                <a16:creationId xmlns:a16="http://schemas.microsoft.com/office/drawing/2014/main" id="{0BC9CC2F-5765-D75D-12DB-BBFB569AE87A}"/>
              </a:ext>
            </a:extLst>
          </p:cNvPr>
          <p:cNvPicPr>
            <a:picLocks noChangeAspect="1"/>
          </p:cNvPicPr>
          <p:nvPr/>
        </p:nvPicPr>
        <p:blipFill>
          <a:blip r:embed="rId5"/>
          <a:stretch>
            <a:fillRect/>
          </a:stretch>
        </p:blipFill>
        <p:spPr>
          <a:xfrm>
            <a:off x="7122372" y="331143"/>
            <a:ext cx="4420764" cy="57705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21102299"/>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cstate="hqprint">
            <a:extLst>
              <a:ext uri="{28A0092B-C50C-407E-A947-70E740481C1C}">
                <a14:useLocalDpi xmlns:a14="http://schemas.microsoft.com/office/drawing/2010/main"/>
              </a:ext>
            </a:extLst>
          </a:blip>
          <a:srcRect/>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CEFA-160F-3B58-E0EE-60C3302B8BB9}"/>
              </a:ext>
            </a:extLst>
          </p:cNvPr>
          <p:cNvSpPr>
            <a:spLocks noGrp="1"/>
          </p:cNvSpPr>
          <p:nvPr>
            <p:ph type="title"/>
          </p:nvPr>
        </p:nvSpPr>
        <p:spPr/>
        <p:txBody>
          <a:bodyPr/>
          <a:lstStyle/>
          <a:p>
            <a:r>
              <a:rPr lang="en-US" dirty="0"/>
              <a:t>Questions?</a:t>
            </a:r>
          </a:p>
        </p:txBody>
      </p:sp>
      <p:pic>
        <p:nvPicPr>
          <p:cNvPr id="4" name="Picture 2">
            <a:extLst>
              <a:ext uri="{FF2B5EF4-FFF2-40B4-BE49-F238E27FC236}">
                <a16:creationId xmlns:a16="http://schemas.microsoft.com/office/drawing/2014/main" id="{5ADBE358-EDAB-58A3-585E-93D15DC1EF2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DH-6 Airplane on skis.  Photo by author">
            <a:extLst>
              <a:ext uri="{FF2B5EF4-FFF2-40B4-BE49-F238E27FC236}">
                <a16:creationId xmlns:a16="http://schemas.microsoft.com/office/drawing/2014/main" id="{9604C399-207A-006E-37D0-1F9FAA0E162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518928" y="1171543"/>
            <a:ext cx="3706283" cy="2779712"/>
          </a:xfrm>
          <a:prstGeom prst="rect">
            <a:avLst/>
          </a:prstGeom>
        </p:spPr>
      </p:pic>
    </p:spTree>
    <p:custDataLst>
      <p:tags r:id="rId1"/>
    </p:custDataLst>
    <p:extLst>
      <p:ext uri="{BB962C8B-B14F-4D97-AF65-F5344CB8AC3E}">
        <p14:creationId xmlns:p14="http://schemas.microsoft.com/office/powerpoint/2010/main" val="699019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79815"/>
            <a:ext cx="5696896" cy="1723653"/>
          </a:xfrm>
        </p:spPr>
        <p:txBody>
          <a:bodyPr/>
          <a:lstStyle/>
          <a:p>
            <a:r>
              <a:rPr lang="en-US" dirty="0"/>
              <a:t>Topic of the Month - July</a:t>
            </a:r>
          </a:p>
          <a:p>
            <a:r>
              <a:rPr lang="en-US" dirty="0"/>
              <a:t>Tailwheel Transition</a:t>
            </a:r>
            <a:br>
              <a:rPr lang="en-US" dirty="0"/>
            </a:br>
            <a:endParaRPr lang="en-US" dirty="0"/>
          </a:p>
        </p:txBody>
      </p:sp>
    </p:spTree>
    <p:custDataLst>
      <p:tags r:id="rId1"/>
    </p:custDataLst>
    <p:extLst>
      <p:ext uri="{BB962C8B-B14F-4D97-AF65-F5344CB8AC3E}">
        <p14:creationId xmlns:p14="http://schemas.microsoft.com/office/powerpoint/2010/main" val="23530488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T1LtJmSb"/>
  <p:tag name="ARTICULATE_DESIGN_ID_CUSTOM DESIGN" val="ShLpoQ3C"/>
  <p:tag name="ARTICULATE_SLIDE_THUMBNAIL_REFRESH" val="1"/>
  <p:tag name="ARTICULATE_SLIDE_COUNT" val="2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8" ma:contentTypeDescription="Create a new document." ma:contentTypeScope="" ma:versionID="7fbee2316308997cb9c4688f90edf055">
  <xsd:schema xmlns:xsd="http://www.w3.org/2001/XMLSchema" xmlns:xs="http://www.w3.org/2001/XMLSchema" xmlns:p="http://schemas.microsoft.com/office/2006/metadata/properties" xmlns:ns2="04289566-cf42-4ce7-aa7c-2469c3d4502e" targetNamespace="http://schemas.microsoft.com/office/2006/metadata/properties" ma:root="true" ma:fieldsID="ca3df52e5ef4fbc444b5c62f0a31180d"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5YDFD77UPU3F-311-6011</_dlc_DocId>
    <_dlc_DocIdUrl xmlns="04289566-cf42-4ce7-aa7c-2469c3d4502e">
      <Url>https://avssp.faa.gov/avs/afsfaast/FAASTeamReps/_layouts/15/DocIdRedir.aspx?ID=5YDFD77UPU3F-311-6011</Url>
      <Description>5YDFD77UPU3F-311-6011</Description>
    </_dlc_DocIdUrl>
    <_dlc_DocIdPersistId xmlns="04289566-cf42-4ce7-aa7c-2469c3d4502e" xsi:nil="true"/>
  </documentManagement>
</p:properties>
</file>

<file path=customXml/itemProps1.xml><?xml version="1.0" encoding="utf-8"?>
<ds:datastoreItem xmlns:ds="http://schemas.openxmlformats.org/officeDocument/2006/customXml" ds:itemID="{5E4BD9BD-B8F7-4A40-BD7B-BC05E05ECC42}">
  <ds:schemaRefs>
    <ds:schemaRef ds:uri="http://schemas.microsoft.com/sharepoint/events"/>
  </ds:schemaRefs>
</ds:datastoreItem>
</file>

<file path=customXml/itemProps2.xml><?xml version="1.0" encoding="utf-8"?>
<ds:datastoreItem xmlns:ds="http://schemas.openxmlformats.org/officeDocument/2006/customXml" ds:itemID="{1153EDA9-7505-4EC8-93A7-7A8944C2D5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0B80675E-01F7-49AA-B61E-EE85CFCAD03B}">
  <ds:schemaRefs>
    <ds:schemaRef ds:uri="http://purl.org/dc/dcmitype/"/>
    <ds:schemaRef ds:uri="http://schemas.microsoft.com/office/2006/metadata/properties"/>
    <ds:schemaRef ds:uri="04289566-cf42-4ce7-aa7c-2469c3d4502e"/>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40291</TotalTime>
  <Words>2633</Words>
  <Application>Microsoft Office PowerPoint</Application>
  <PresentationFormat>Widescreen</PresentationFormat>
  <Paragraphs>245</Paragraphs>
  <Slides>23</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ＭＳ Ｐゴシック</vt:lpstr>
      <vt:lpstr>Arial</vt:lpstr>
      <vt:lpstr>Calibri</vt:lpstr>
      <vt:lpstr>Helvetica Neue Medium</vt:lpstr>
      <vt:lpstr>Times New Roman</vt:lpstr>
      <vt:lpstr>var(--font-family-body)</vt:lpstr>
      <vt:lpstr>1_Custom Design</vt:lpstr>
      <vt:lpstr>Custom Design</vt:lpstr>
      <vt:lpstr>PowerPoint Presentation</vt:lpstr>
      <vt:lpstr>Welcome</vt:lpstr>
      <vt:lpstr>Overview </vt:lpstr>
      <vt:lpstr>Expanding your horizons</vt:lpstr>
      <vt:lpstr>PowerPoint Presentation</vt:lpstr>
      <vt:lpstr>PowerPoint Presentation</vt:lpstr>
      <vt:lpstr>Adverse Yaw</vt:lpstr>
      <vt:lpstr>3 Tailwheel types</vt:lpstr>
      <vt:lpstr>Tailwheel Advantages…</vt:lpstr>
      <vt:lpstr>Tailwheel Advantages…</vt:lpstr>
      <vt:lpstr>Directional control</vt:lpstr>
      <vt:lpstr>S-turns are essential</vt:lpstr>
      <vt:lpstr> Choosing a Flight Instructor</vt:lpstr>
      <vt:lpstr>Choosing an airplane</vt:lpstr>
      <vt:lpstr>Choosing an airplane</vt:lpstr>
      <vt:lpstr>Choosing an airplane</vt:lpstr>
      <vt:lpstr>Expanding your horizons</vt:lpstr>
      <vt:lpstr>PowerPoint Presentation</vt:lpstr>
      <vt:lpstr>PowerPoint Presentation</vt:lpstr>
      <vt:lpstr>PowerPoint Presentation</vt:lpstr>
      <vt:lpstr>Safety Management Systems (SMS) Coming to General Aviation</vt:lpstr>
      <vt:lpstr>Questions?</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Jon Micetic</cp:lastModifiedBy>
  <cp:revision>1246</cp:revision>
  <dcterms:created xsi:type="dcterms:W3CDTF">2005-01-28T20:32:53Z</dcterms:created>
  <dcterms:modified xsi:type="dcterms:W3CDTF">2026-09-30T15:05:21Z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5146375a-a07d-454b-b1ce-d1bfafa2540c</vt:lpwstr>
  </property>
  <property fmtid="{D5CDD505-2E9C-101B-9397-08002B2CF9AE}" pid="4" name="ArticulateGUID">
    <vt:lpwstr>5A4C87E4-F6AD-482F-8C22-82125F6970CC</vt:lpwstr>
  </property>
  <property fmtid="{D5CDD505-2E9C-101B-9397-08002B2CF9AE}" pid="5" name="ArticulatePath">
    <vt:lpwstr>Human Factors Intro and Safety Culture-PPT-Wide-Rev 2</vt:lpwstr>
  </property>
  <property fmtid="{D5CDD505-2E9C-101B-9397-08002B2CF9AE}" pid="6" name="URL">
    <vt:lpwstr/>
  </property>
</Properties>
</file>