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1"/>
  </p:notesMasterIdLst>
  <p:handoutMasterIdLst>
    <p:handoutMasterId r:id="rId22"/>
  </p:handoutMasterIdLst>
  <p:sldIdLst>
    <p:sldId id="313" r:id="rId7"/>
    <p:sldId id="315" r:id="rId8"/>
    <p:sldId id="316" r:id="rId9"/>
    <p:sldId id="317" r:id="rId10"/>
    <p:sldId id="318" r:id="rId11"/>
    <p:sldId id="319" r:id="rId12"/>
    <p:sldId id="320" r:id="rId13"/>
    <p:sldId id="321" r:id="rId14"/>
    <p:sldId id="322" r:id="rId15"/>
    <p:sldId id="324" r:id="rId16"/>
    <p:sldId id="325" r:id="rId17"/>
    <p:sldId id="290" r:id="rId18"/>
    <p:sldId id="291" r:id="rId19"/>
    <p:sldId id="314" r:id="rId20"/>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315"/>
            <p14:sldId id="316"/>
            <p14:sldId id="317"/>
            <p14:sldId id="318"/>
            <p14:sldId id="319"/>
            <p14:sldId id="320"/>
            <p14:sldId id="321"/>
            <p14:sldId id="322"/>
            <p14:sldId id="324"/>
            <p14:sldId id="325"/>
            <p14:sldId id="290"/>
            <p14:sldId id="291"/>
            <p14:sldId id="314"/>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9" autoAdjust="0"/>
    <p:restoredTop sz="74836" autoAdjust="0"/>
  </p:normalViewPr>
  <p:slideViewPr>
    <p:cSldViewPr snapToGrid="0">
      <p:cViewPr varScale="1">
        <p:scale>
          <a:sx n="68" d="100"/>
          <a:sy n="68" d="100"/>
        </p:scale>
        <p:origin x="1406" y="58"/>
      </p:cViewPr>
      <p:guideLst>
        <p:guide orient="horz" pos="536"/>
        <p:guide pos="33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2017/9-22-114 (I) PP </a:t>
            </a:r>
            <a:r>
              <a:rPr lang="en-US" dirty="0"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 Steuernagle March 2017 POC: K. CloverAFS-850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Fly the Aircraft First</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here are some reading resources for you to consider </a:t>
            </a:r>
            <a:r>
              <a:rPr lang="en-US" b="1" dirty="0" smtClean="0"/>
              <a:t>(Click)</a:t>
            </a:r>
          </a:p>
          <a:p>
            <a:endParaRPr lang="en-US" b="1" dirty="0" smtClean="0"/>
          </a:p>
          <a:p>
            <a:r>
              <a:rPr lang="en-US" b="0" dirty="0" smtClean="0"/>
              <a:t>Chapter 16 of the Airplane Flying Handbook deals with Emergency</a:t>
            </a:r>
            <a:r>
              <a:rPr lang="en-US" b="0" baseline="0" dirty="0" smtClean="0"/>
              <a:t> Procedures  </a:t>
            </a:r>
            <a:r>
              <a:rPr lang="en-US" b="1" baseline="0" dirty="0" smtClean="0"/>
              <a:t>(Click)</a:t>
            </a:r>
            <a:endParaRPr lang="en-US" b="1" dirty="0" smtClean="0"/>
          </a:p>
          <a:p>
            <a:endParaRPr lang="en-US" b="1" dirty="0" smtClean="0"/>
          </a:p>
          <a:p>
            <a:r>
              <a:rPr lang="en-US" b="0" dirty="0" smtClean="0"/>
              <a:t>And Chapter 6 of the Risk Management Handbook discusses Single-Pilot Resource Management.</a:t>
            </a:r>
          </a:p>
          <a:p>
            <a:endParaRPr lang="en-US" b="0"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424159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14</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(QMS File Number) </a:t>
            </a:r>
            <a:r>
              <a:rPr lang="en-US" dirty="0" smtClean="0">
                <a:latin typeface="Times New Roman" pitchFamily="18" charset="0"/>
                <a:ea typeface="ＭＳ Ｐゴシック" pitchFamily="34" charset="-128"/>
              </a:rPr>
              <a:t>Original Author: J. Steuernagle March 2017 POC: K. CloverAFS-850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Fly the Aircraft First</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distractions and how they contribute to accidents.  We’ll look at some recommendations from a work group that studies loss of control.  We’ll offer a few tips &amp; tricks to help you manage distractions in flight.</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6619D15-89D6-4F09-AF1E-9B215C6E1F7C}"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On 29 December 1972 Eastern Airlines Flight 401, Lockheed L-1011,  was scheduled to fly from JFK in New York to Miami International Airport in Florida.</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3 flight crew and one non-revenue company employee were in the cockpit as the flight began the approach to Miami.</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After extending the landing gear on final approach the first officer noticed the nose wheel down &amp; locked light was not illuminated.  The approach was aborted and the aircraft entered a 2,000 foot holding pattern west of the airport The crew engaged the autopilot while all 4 cockpit occupants engaged in trouble shooting the problem.  When the autopilot was engaged it was inadvertently placed in Control Wheel Steering (CWS) mode.  In this mode the airplane would maintain the attitude last commanded by the pilot.  One of the pilots – most likely the Captain – bumped the control column as he turned to speak with the flight engineer.  The airplane was placed in a shallow descent that was maintained all the way to the ground.  Four professional aviators – any one of whom could have detected the descent – were so focused on a non-critical task that they failed to detect and arrest the descent.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1390F73-CBEE-4311-8551-2558F4F9329E}" type="slidenum">
              <a:rPr lang="en-US" sz="1200" smtClean="0">
                <a:latin typeface="Times New Roman" pitchFamily="18" charset="0"/>
              </a:rPr>
              <a:pPr eaLnBrk="1" hangingPunct="1"/>
              <a:t>4</a:t>
            </a:fld>
            <a:endParaRPr lang="en-US" sz="12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We’ve all heard it many times, “when your flight plan is unraveling and you’re trying to decide where to go and how to get there while dealing with passengers and ATC;  the most important thing to do is always,”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right.  Fly the Airplane!</a:t>
            </a: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D8B15AF-027C-43EC-A5E1-7FF34C22F9E3}" type="slidenum">
              <a:rPr lang="en-US" sz="1200" smtClean="0">
                <a:latin typeface="Times New Roman" pitchFamily="18" charset="0"/>
              </a:rPr>
              <a:pPr eaLnBrk="1" hangingPunct="1"/>
              <a:t>5</a:t>
            </a:fld>
            <a:endParaRPr lang="en-US" sz="120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Expressed another way the 3 things pilots must do in order of priority are: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Aviate – maintain aircraft control at all times.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Navigate – manage navigation systems and tasks including fuel reserves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Communicate – with passengers and ATC</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good advice.  Loss of Control is the number one cause of fatal aircraft accidents.  It doesn’t matter if we’re navigating and communicating perfectly if we lose control of the aircraft and crash.</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why the General Aviation Joint Steering Committee recommends this awareness raising program.</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6F91D75-E93B-4B0B-81A7-31B74495D218}" type="slidenum">
              <a:rPr lang="en-US" sz="1200" smtClean="0">
                <a:latin typeface="Times New Roman" pitchFamily="18" charset="0"/>
              </a:rPr>
              <a:pPr eaLnBrk="1" hangingPunct="1"/>
              <a:t>6</a:t>
            </a:fld>
            <a:endParaRPr lang="en-US" sz="12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 know we all talk the </a:t>
            </a:r>
            <a:r>
              <a:rPr lang="en-US" i="1" dirty="0" smtClean="0">
                <a:latin typeface="Times New Roman" pitchFamily="18" charset="0"/>
                <a:ea typeface="ＭＳ Ｐゴシック" pitchFamily="34" charset="-128"/>
              </a:rPr>
              <a:t>Fly the Aircraft First </a:t>
            </a:r>
            <a:r>
              <a:rPr lang="en-US" dirty="0" smtClean="0">
                <a:latin typeface="Times New Roman" pitchFamily="18" charset="0"/>
                <a:ea typeface="ＭＳ Ｐゴシック" pitchFamily="34" charset="-128"/>
              </a:rPr>
              <a:t>talk but can we walk the talk?  By that we mean of course; are we really prepared to fly the airplane under high stress to a safe – perhaps off airport – landing?</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pilot of this aircraft had a total engine failure – mechanical – not fuel related – while en route at low altitude in Alaska.  ANC13LA085</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Navigation was simple – we’ll be on the ground in a minute or two - well before we can get to anything that even remotely resembles an airport.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Communication was also simple – there was no one within radio range to talk to.</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We’re not likely to be as successful as this pilot unless we think about what we’re going to do in various possible emergency situations and unless we prepare do deal with problems.</a:t>
            </a: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9C004C1-6E26-4903-9BC9-E52AF118DB5B}" type="slidenum">
              <a:rPr lang="en-US" sz="1200" smtClean="0">
                <a:latin typeface="Times New Roman" pitchFamily="18" charset="0"/>
              </a:rPr>
              <a:pPr eaLnBrk="1" hangingPunct="1"/>
              <a:t>7</a:t>
            </a:fld>
            <a:endParaRPr lang="en-US" sz="12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How do we prepare for problems?   </a:t>
            </a:r>
            <a:r>
              <a:rPr lang="en-US" b="1" dirty="0" smtClean="0">
                <a:latin typeface="Times New Roman" pitchFamily="18" charset="0"/>
                <a:ea typeface="ＭＳ Ｐゴシック" pitchFamily="34" charset="-128"/>
              </a:rPr>
              <a:t>(Click)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Well we make sure we know our performance numbers including best power off glide speed for the aircraft &amp; environment we’re going to fly in.  We have a good weather brief and we update along the route so we always know where the best weather is.  We plan our route with alternate landing areas in mind.  This means we may elect to take a longer route that offers better alternatives for off airport landings.  We file a flight plan and request flight following service We have survival gear appropriate to the mission on board and we know how to use it.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 plan and brief each takeoff, approach, and landing to include climb &amp; descent expectations, go no-go points, escape routes, and alternates.  En route we keep within gliding distance of suitable landing areas for as much of the flight as possible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we practice emergency procedures, short and soft field takeoffs and landings; power off approaches and landings.  It’s important to practice these maneuvers at our expected mission weight.  An aircraft with a solo pilot and half tanks performs much better than one at close to max gross weight.  Pilots need to be comfortable at the higher weights in order to be successful in real emergencies.</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9393534-9032-4BD6-BC3D-F431EE2A50EA}" type="slidenum">
              <a:rPr lang="en-US" sz="1200" smtClean="0">
                <a:latin typeface="Times New Roman" pitchFamily="18" charset="0"/>
              </a:rPr>
              <a:pPr eaLnBrk="1" hangingPunct="1"/>
              <a:t>8</a:t>
            </a:fld>
            <a:endParaRPr lang="en-US" sz="1200"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Passengers – and in some cases animals - have been known to provide fatal distractions so pilots must set expectations before flight.  In addition to the standard seat belts, exits, and emergency equipment brief, take some time to explain your role and theirs.  Insist on a sterile cockpit – no conversation that is not directly related to safety of flight during critical times.  Give your passengers a job to do such as scanning for traffic.  We know of one pilot who pays his kids a dollar for each aircraft they spot before he does.  After one flight alone he had to visit an ATM to pay off his debt.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When your workload is increasing, by all means use the autopilot if you have one.  Practice with and without the autopilot.  If you never use the autopilot you won’t have confidence in it while dealing with an emergency.  If you always use the autopilot you won’t have confidence in yourself.  One more caveat here.  Don’t engage altitude hold if you’re in significant turbulence.  Basic wing leveling is what you want.  That way the autopilot won’t overstress the airplane or disengage while trying to maintain altitude.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finally, seek regular proficiency training with your CFI.</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F2A1FB4-54B8-41CE-8C9C-7E83E06BABBD}" type="slidenum">
              <a:rPr lang="en-US" sz="1200" smtClean="0">
                <a:latin typeface="Times New Roman" pitchFamily="18" charset="0"/>
              </a:rPr>
              <a:pPr eaLnBrk="1" hangingPunct="1"/>
              <a:t>9</a:t>
            </a:fld>
            <a:endParaRPr 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1" y="1795830"/>
            <a:ext cx="4604585"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270886" y="3759423"/>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24692" y="5116759"/>
            <a:ext cx="4530436"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AFS-920</a:t>
            </a:r>
          </a:p>
          <a:p>
            <a:pPr>
              <a:buNone/>
            </a:pPr>
            <a:r>
              <a:rPr lang="en-US" sz="2400" i="0" baseline="0" dirty="0" smtClean="0"/>
              <a:t>National FAASTeam</a:t>
            </a:r>
          </a:p>
        </p:txBody>
      </p:sp>
      <p:pic>
        <p:nvPicPr>
          <p:cNvPr id="11" name="Picture 2" descr="E:\Desktop\My Documents\FAASTeam\O Backup\images\FAAad2_img_2.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5552" y="3016333"/>
            <a:ext cx="4376812" cy="3286578"/>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aa.gov/regulations_policies/handbooks_manuals/aviation/airplane_handbook/media/airplane_flying_handbook.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faa.gov/regulations_policies/handbooks_manuals/aviation/risk_management_handbook/" TargetMode="External"/><Relationship Id="rId4" Type="http://schemas.openxmlformats.org/officeDocument/2006/relationships/hyperlink" Target="http://www.faa.gov/regulations_policies/handbooks_manuals/aviation/media/risk_management_hb_change_1.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smtClean="0"/>
              <a:t>July</a:t>
            </a:r>
            <a:r>
              <a:rPr lang="en-US" dirty="0"/>
              <a:t>	</a:t>
            </a:r>
          </a:p>
          <a:p>
            <a:r>
              <a:rPr lang="en-US" dirty="0" smtClean="0"/>
              <a:t>Fly the Aircraft First</a:t>
            </a:r>
            <a:endParaRPr lang="en-US" dirty="0"/>
          </a:p>
          <a:p>
            <a:endParaRPr lang="en-US" dirty="0" smtClean="0"/>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42912" y="261258"/>
            <a:ext cx="8472488" cy="609600"/>
          </a:xfrm>
        </p:spPr>
        <p:txBody>
          <a:bodyPr/>
          <a:lstStyle/>
          <a:p>
            <a:pPr eaLnBrk="1" hangingPunct="1"/>
            <a:r>
              <a:rPr lang="en-US" sz="3600" dirty="0" smtClean="0">
                <a:ea typeface="ＭＳ Ｐゴシック" pitchFamily="34" charset="-128"/>
              </a:rPr>
              <a:t>Reading List						</a:t>
            </a:r>
          </a:p>
        </p:txBody>
      </p:sp>
      <p:sp>
        <p:nvSpPr>
          <p:cNvPr id="107524" name="Rectangle 5"/>
          <p:cNvSpPr>
            <a:spLocks noGrp="1" noChangeArrowheads="1"/>
          </p:cNvSpPr>
          <p:nvPr>
            <p:ph type="body" idx="1"/>
          </p:nvPr>
        </p:nvSpPr>
        <p:spPr>
          <a:xfrm>
            <a:off x="419100" y="998310"/>
            <a:ext cx="8050213" cy="5329238"/>
          </a:xfrm>
        </p:spPr>
        <p:txBody>
          <a:bodyPr/>
          <a:lstStyle/>
          <a:p>
            <a:pPr eaLnBrk="1" hangingPunct="1"/>
            <a:r>
              <a:rPr lang="en-US" dirty="0" smtClean="0">
                <a:ea typeface="ＭＳ Ｐゴシック" pitchFamily="34" charset="-128"/>
              </a:rPr>
              <a:t>Airplane Flying Handbook - Chapter 16</a:t>
            </a:r>
          </a:p>
          <a:p>
            <a:pPr lvl="0"/>
            <a:r>
              <a:rPr lang="en-US" sz="1800" u="sng" dirty="0">
                <a:hlinkClick r:id="rId3"/>
              </a:rPr>
              <a:t>http://www.faa.gov/regulations_policies/handbooks_manuals/aviation/airplane_handbook/media/airplane_flying_handbook.pdf</a:t>
            </a:r>
            <a:r>
              <a:rPr lang="en-US" sz="1800" dirty="0"/>
              <a:t> </a:t>
            </a:r>
          </a:p>
          <a:p>
            <a:r>
              <a:rPr lang="en-US" dirty="0" smtClean="0">
                <a:ea typeface="ＭＳ Ｐゴシック" pitchFamily="34" charset="-128"/>
              </a:rPr>
              <a:t>Risk Management Handbook Chapter - 6</a:t>
            </a:r>
            <a:endParaRPr lang="en-US" dirty="0">
              <a:ea typeface="ＭＳ Ｐゴシック" pitchFamily="34" charset="-128"/>
            </a:endParaRPr>
          </a:p>
          <a:p>
            <a:r>
              <a:rPr lang="en-US" sz="1800" u="sng" dirty="0">
                <a:hlinkClick r:id="rId4"/>
              </a:rPr>
              <a:t>http://</a:t>
            </a:r>
            <a:r>
              <a:rPr lang="en-US" sz="1800" u="sng" dirty="0" smtClean="0">
                <a:hlinkClick r:id="rId4"/>
              </a:rPr>
              <a:t>www.faa.gov/regulations_policies/handbooks_manuals/aviation/media/risk_management_hb_change_1.pdf</a:t>
            </a:r>
            <a:r>
              <a:rPr lang="en-US" sz="1800" u="sng" dirty="0" smtClean="0">
                <a:hlinkClick r:id="rId5"/>
              </a:rPr>
              <a:t>/</a:t>
            </a:r>
            <a:endParaRPr lang="en-US" sz="1800" dirty="0" smtClean="0">
              <a:ea typeface="ＭＳ Ｐゴシック" pitchFamily="34" charset="-128"/>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9524" t="36390" r="56791" b="29925"/>
          <a:stretch/>
        </p:blipFill>
        <p:spPr>
          <a:xfrm>
            <a:off x="6038849" y="3781426"/>
            <a:ext cx="2914649" cy="1943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0714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4795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55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smtClean="0"/>
              <a:t>July</a:t>
            </a:r>
            <a:r>
              <a:rPr lang="en-US" dirty="0"/>
              <a:t>	</a:t>
            </a:r>
          </a:p>
          <a:p>
            <a:r>
              <a:rPr lang="en-US" dirty="0" smtClean="0"/>
              <a:t>Fly the Aircraft First</a:t>
            </a:r>
            <a:endParaRPr lang="en-US" dirty="0"/>
          </a:p>
          <a:p>
            <a:endParaRPr lang="en-US" dirty="0" smtClean="0"/>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38385183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a:xfrm>
            <a:off x="507176" y="1353746"/>
            <a:ext cx="8050213"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phones &amp; pagers to silent mode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69750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174625" y="1508125"/>
            <a:ext cx="8737600" cy="4391025"/>
          </a:xfrm>
        </p:spPr>
        <p:txBody>
          <a:bodyPr/>
          <a:lstStyle/>
          <a:p>
            <a:r>
              <a:rPr lang="en-US" dirty="0" smtClean="0">
                <a:ea typeface="ＭＳ Ｐゴシック" pitchFamily="34" charset="-128"/>
              </a:rPr>
              <a:t>A case study on distraction</a:t>
            </a:r>
          </a:p>
          <a:p>
            <a:r>
              <a:rPr lang="en-US" dirty="0" smtClean="0">
                <a:ea typeface="ＭＳ Ｐゴシック" pitchFamily="34" charset="-128"/>
              </a:rPr>
              <a:t>Loss of Control Work Group Recommendations</a:t>
            </a:r>
          </a:p>
          <a:p>
            <a:r>
              <a:rPr lang="en-US" dirty="0" smtClean="0">
                <a:ea typeface="ＭＳ Ｐゴシック" pitchFamily="34" charset="-128"/>
              </a:rPr>
              <a:t>Tips &amp; Tricks</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ED286CC-E948-4828-9620-E5980F0196E2}" type="slidenum">
              <a:rPr lang="en-US" sz="1400" smtClean="0">
                <a:solidFill>
                  <a:schemeClr val="bg1"/>
                </a:solidFill>
                <a:latin typeface="Times New Roman" pitchFamily="18" charset="0"/>
              </a:rPr>
              <a:pPr eaLnBrk="1" hangingPunct="1"/>
              <a:t>3</a:t>
            </a:fld>
            <a:endParaRPr 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177881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34" charset="-128"/>
              </a:rPr>
              <a:t>EA 401	</a:t>
            </a:r>
          </a:p>
        </p:txBody>
      </p:sp>
      <p:sp>
        <p:nvSpPr>
          <p:cNvPr id="7171" name="Content Placeholder 2"/>
          <p:cNvSpPr>
            <a:spLocks noGrp="1"/>
          </p:cNvSpPr>
          <p:nvPr>
            <p:ph idx="1"/>
          </p:nvPr>
        </p:nvSpPr>
        <p:spPr/>
        <p:txBody>
          <a:bodyPr/>
          <a:lstStyle/>
          <a:p>
            <a:r>
              <a:rPr lang="en-US" dirty="0" smtClean="0">
                <a:ea typeface="ＭＳ Ｐゴシック" pitchFamily="34" charset="-128"/>
              </a:rPr>
              <a:t>29 December 1972</a:t>
            </a:r>
          </a:p>
          <a:p>
            <a:r>
              <a:rPr lang="en-US" dirty="0" smtClean="0">
                <a:ea typeface="ＭＳ Ｐゴシック" pitchFamily="34" charset="-128"/>
              </a:rPr>
              <a:t>JFK – MIA</a:t>
            </a:r>
          </a:p>
          <a:p>
            <a:r>
              <a:rPr lang="en-US" dirty="0" smtClean="0">
                <a:ea typeface="ＭＳ Ｐゴシック" pitchFamily="34" charset="-128"/>
              </a:rPr>
              <a:t>3 Flt. Crew 1 Non Rev.</a:t>
            </a:r>
          </a:p>
          <a:p>
            <a:r>
              <a:rPr lang="en-US" dirty="0" smtClean="0">
                <a:ea typeface="ＭＳ Ｐゴシック" pitchFamily="34" charset="-128"/>
              </a:rPr>
              <a:t>Nose Gear Light Out</a:t>
            </a:r>
          </a:p>
          <a:p>
            <a:r>
              <a:rPr lang="en-US" dirty="0" smtClean="0">
                <a:ea typeface="ＭＳ Ｐゴシック" pitchFamily="34" charset="-128"/>
              </a:rPr>
              <a:t>CWS Mode Engaged</a:t>
            </a:r>
          </a:p>
          <a:p>
            <a:r>
              <a:rPr lang="en-US" dirty="0" smtClean="0">
                <a:ea typeface="ＭＳ Ｐゴシック" pitchFamily="34" charset="-128"/>
              </a:rPr>
              <a:t>99 Fatalities</a:t>
            </a:r>
          </a:p>
        </p:txBody>
      </p:sp>
      <p:sp>
        <p:nvSpPr>
          <p:cNvPr id="717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578AFC2-2073-40F5-86CA-3E475593B955}" type="slidenum">
              <a:rPr lang="en-US" sz="1400" smtClean="0">
                <a:solidFill>
                  <a:schemeClr val="bg1"/>
                </a:solidFill>
                <a:latin typeface="Times New Roman" pitchFamily="18" charset="0"/>
              </a:rPr>
              <a:pPr eaLnBrk="1" hangingPunct="1"/>
              <a:t>4</a:t>
            </a:fld>
            <a:endParaRPr lang="en-US" sz="1400" dirty="0" smtClean="0">
              <a:solidFill>
                <a:schemeClr val="bg1"/>
              </a:solidFill>
              <a:latin typeface="Times New Roman" pitchFamily="18" charset="0"/>
            </a:endParaRP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63" y="2324100"/>
            <a:ext cx="3762375" cy="2457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604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A matter of priority	</a:t>
            </a:r>
          </a:p>
        </p:txBody>
      </p:sp>
      <p:sp>
        <p:nvSpPr>
          <p:cNvPr id="819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424273C-8281-48B8-B859-0B3CAA737CC4}" type="slidenum">
              <a:rPr lang="en-US" sz="1400" smtClean="0">
                <a:solidFill>
                  <a:schemeClr val="bg1"/>
                </a:solidFill>
                <a:latin typeface="Times New Roman" pitchFamily="18" charset="0"/>
              </a:rPr>
              <a:pPr eaLnBrk="1" hangingPunct="1"/>
              <a:t>5</a:t>
            </a:fld>
            <a:endParaRPr lang="en-US" sz="1400" dirty="0" smtClean="0">
              <a:solidFill>
                <a:schemeClr val="bg1"/>
              </a:solidFill>
              <a:latin typeface="Times New Roman" pitchFamily="18" charset="0"/>
            </a:endParaRPr>
          </a:p>
        </p:txBody>
      </p:sp>
      <p:sp>
        <p:nvSpPr>
          <p:cNvPr id="2" name="Content Placeholder 1"/>
          <p:cNvSpPr>
            <a:spLocks noGrp="1"/>
          </p:cNvSpPr>
          <p:nvPr>
            <p:ph idx="1"/>
          </p:nvPr>
        </p:nvSpPr>
        <p:spPr/>
        <p:txBody>
          <a:bodyPr/>
          <a:lstStyle/>
          <a:p>
            <a:r>
              <a:rPr lang="en-US" dirty="0" smtClean="0">
                <a:ea typeface="ＭＳ Ｐゴシック" pitchFamily="34" charset="-128"/>
              </a:rPr>
              <a:t>Fly the Aircraft First!</a:t>
            </a: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299" y="2279709"/>
            <a:ext cx="4441371" cy="3334818"/>
          </a:xfrm>
          <a:prstGeom prst="rect">
            <a:avLst/>
          </a:prstGeom>
          <a:noFill/>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839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ea typeface="ＭＳ Ｐゴシック" pitchFamily="34" charset="-128"/>
              </a:rPr>
              <a:t>A matter of priority	</a:t>
            </a:r>
          </a:p>
        </p:txBody>
      </p:sp>
      <p:sp>
        <p:nvSpPr>
          <p:cNvPr id="7171" name="Content Placeholder 2"/>
          <p:cNvSpPr>
            <a:spLocks noGrp="1"/>
          </p:cNvSpPr>
          <p:nvPr>
            <p:ph idx="1"/>
          </p:nvPr>
        </p:nvSpPr>
        <p:spPr>
          <a:xfrm>
            <a:off x="330200" y="3881438"/>
            <a:ext cx="3403600" cy="2654300"/>
          </a:xfrm>
        </p:spPr>
        <p:txBody>
          <a:bodyPr/>
          <a:lstStyle/>
          <a:p>
            <a:r>
              <a:rPr lang="en-US" dirty="0" smtClean="0">
                <a:ea typeface="ＭＳ Ｐゴシック" pitchFamily="34" charset="-128"/>
              </a:rPr>
              <a:t>Aviate</a:t>
            </a:r>
          </a:p>
          <a:p>
            <a:r>
              <a:rPr lang="en-US" dirty="0" smtClean="0">
                <a:ea typeface="ＭＳ Ｐゴシック" pitchFamily="34" charset="-128"/>
              </a:rPr>
              <a:t>Navigate</a:t>
            </a:r>
          </a:p>
          <a:p>
            <a:r>
              <a:rPr lang="en-US" dirty="0" smtClean="0">
                <a:ea typeface="ＭＳ Ｐゴシック" pitchFamily="34" charset="-128"/>
              </a:rPr>
              <a:t>Communicate</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6992529-4BD5-45DC-B4ED-E9D66826DAD0}" type="slidenum">
              <a:rPr lang="en-US" sz="1400" smtClean="0">
                <a:solidFill>
                  <a:schemeClr val="bg1"/>
                </a:solidFill>
                <a:latin typeface="Times New Roman" pitchFamily="18" charset="0"/>
              </a:rPr>
              <a:pPr eaLnBrk="1" hangingPunct="1"/>
              <a:t>6</a:t>
            </a:fld>
            <a:endParaRPr lang="en-US" sz="1400" dirty="0" smtClean="0">
              <a:solidFill>
                <a:schemeClr val="bg1"/>
              </a:solidFill>
              <a:latin typeface="Times New Roman" pitchFamily="18" charset="0"/>
            </a:endParaRPr>
          </a:p>
        </p:txBody>
      </p:sp>
      <p:pic>
        <p:nvPicPr>
          <p:cNvPr id="71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156964"/>
            <a:ext cx="3073337" cy="2500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1597025"/>
            <a:ext cx="2805112" cy="28051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6" name="Picture 8" descr="http://www.aviatortrader.com/wp-content/uploads/2013/05/-38698912111874921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0" y="3771899"/>
            <a:ext cx="3213100" cy="2063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8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ea typeface="ＭＳ Ｐゴシック" pitchFamily="34" charset="-128"/>
              </a:rPr>
              <a:t>Fly the Aircraft First!</a:t>
            </a:r>
          </a:p>
        </p:txBody>
      </p:sp>
      <p:sp>
        <p:nvSpPr>
          <p:cNvPr id="11267" name="Content Placeholder 2"/>
          <p:cNvSpPr>
            <a:spLocks noGrp="1"/>
          </p:cNvSpPr>
          <p:nvPr>
            <p:ph idx="1"/>
          </p:nvPr>
        </p:nvSpPr>
        <p:spPr>
          <a:xfrm>
            <a:off x="495300" y="1101725"/>
            <a:ext cx="8050213" cy="4391025"/>
          </a:xfrm>
        </p:spPr>
        <p:txBody>
          <a:bodyPr/>
          <a:lstStyle/>
          <a:p>
            <a:r>
              <a:rPr lang="en-US" dirty="0" smtClean="0">
                <a:ea typeface="ＭＳ Ｐゴシック" pitchFamily="34" charset="-128"/>
              </a:rPr>
              <a:t>High stress</a:t>
            </a:r>
          </a:p>
          <a:p>
            <a:r>
              <a:rPr lang="en-US" dirty="0" smtClean="0">
                <a:ea typeface="ＭＳ Ｐゴシック" pitchFamily="34" charset="-128"/>
              </a:rPr>
              <a:t>Short time frame</a:t>
            </a:r>
          </a:p>
          <a:p>
            <a:r>
              <a:rPr lang="en-US" dirty="0" smtClean="0">
                <a:ea typeface="ＭＳ Ｐゴシック" pitchFamily="34" charset="-128"/>
              </a:rPr>
              <a:t>Limited options</a:t>
            </a:r>
          </a:p>
          <a:p>
            <a:r>
              <a:rPr lang="en-US" dirty="0" smtClean="0">
                <a:ea typeface="ＭＳ Ｐゴシック" pitchFamily="34" charset="-128"/>
              </a:rPr>
              <a:t>Off airport landing?</a:t>
            </a:r>
          </a:p>
        </p:txBody>
      </p:sp>
      <p:sp>
        <p:nvSpPr>
          <p:cNvPr id="1024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B8EB384-2826-411D-B9A8-5BBD28059124}" type="slidenum">
              <a:rPr lang="en-US" sz="1400" smtClean="0">
                <a:solidFill>
                  <a:schemeClr val="bg1"/>
                </a:solidFill>
                <a:latin typeface="Times New Roman" pitchFamily="18" charset="0"/>
              </a:rPr>
              <a:pPr eaLnBrk="1" hangingPunct="1"/>
              <a:t>7</a:t>
            </a:fld>
            <a:endParaRPr lang="en-US" sz="1400" dirty="0" smtClean="0">
              <a:solidFill>
                <a:schemeClr val="bg1"/>
              </a:solidFill>
              <a:latin typeface="Times New Roman" pitchFamily="18" charset="0"/>
            </a:endParaRPr>
          </a:p>
        </p:txBody>
      </p:sp>
      <p:pic>
        <p:nvPicPr>
          <p:cNvPr id="6" name="Picture 2" descr="C:\Users\awp204js\Downloads\1iU5xS.AuSt.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33" y="2222500"/>
            <a:ext cx="4504265" cy="33781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05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Preparing for Problems</a:t>
            </a:r>
          </a:p>
        </p:txBody>
      </p:sp>
      <p:sp>
        <p:nvSpPr>
          <p:cNvPr id="11267" name="Content Placeholder 2"/>
          <p:cNvSpPr>
            <a:spLocks noGrp="1"/>
          </p:cNvSpPr>
          <p:nvPr>
            <p:ph idx="1"/>
          </p:nvPr>
        </p:nvSpPr>
        <p:spPr>
          <a:xfrm>
            <a:off x="495300" y="1038225"/>
            <a:ext cx="8050213" cy="4391025"/>
          </a:xfrm>
        </p:spPr>
        <p:txBody>
          <a:bodyPr/>
          <a:lstStyle/>
          <a:p>
            <a:r>
              <a:rPr lang="en-US" dirty="0" smtClean="0">
                <a:ea typeface="ＭＳ Ｐゴシック" pitchFamily="34" charset="-128"/>
              </a:rPr>
              <a:t>Prepare</a:t>
            </a:r>
          </a:p>
          <a:p>
            <a:pPr lvl="1"/>
            <a:r>
              <a:rPr lang="en-US" dirty="0" smtClean="0">
                <a:ea typeface="ＭＳ Ｐゴシック" pitchFamily="34" charset="-128"/>
              </a:rPr>
              <a:t>Performance numbers, weather, route, flight plan, survival gear</a:t>
            </a:r>
          </a:p>
          <a:p>
            <a:r>
              <a:rPr lang="en-US" dirty="0" smtClean="0">
                <a:ea typeface="ＭＳ Ｐゴシック" pitchFamily="34" charset="-128"/>
              </a:rPr>
              <a:t>Plan</a:t>
            </a:r>
          </a:p>
          <a:p>
            <a:pPr lvl="1"/>
            <a:r>
              <a:rPr lang="en-US" dirty="0" smtClean="0">
                <a:ea typeface="ＭＳ Ｐゴシック" pitchFamily="34" charset="-128"/>
              </a:rPr>
              <a:t>Runway data, climb &amp; descent profiles, escape routes, go no-go points &amp; alternates</a:t>
            </a:r>
          </a:p>
          <a:p>
            <a:r>
              <a:rPr lang="en-US" dirty="0" smtClean="0">
                <a:ea typeface="ＭＳ Ｐゴシック" pitchFamily="34" charset="-128"/>
              </a:rPr>
              <a:t>Practice – at mission weight</a:t>
            </a:r>
          </a:p>
          <a:p>
            <a:pPr lvl="1"/>
            <a:r>
              <a:rPr lang="en-US" dirty="0" smtClean="0">
                <a:ea typeface="ＭＳ Ｐゴシック" pitchFamily="34" charset="-128"/>
              </a:rPr>
              <a:t>Short &amp; soft field T.O. s &amp; Ldgs.</a:t>
            </a:r>
          </a:p>
          <a:p>
            <a:pPr lvl="1"/>
            <a:r>
              <a:rPr lang="en-US" dirty="0" smtClean="0">
                <a:ea typeface="ＭＳ Ｐゴシック" pitchFamily="34" charset="-128"/>
              </a:rPr>
              <a:t>Power off Appchs. &amp; Ldgs.</a:t>
            </a:r>
          </a:p>
          <a:p>
            <a:pPr lvl="1"/>
            <a:endParaRPr lang="en-US" dirty="0" smtClean="0">
              <a:ea typeface="ＭＳ Ｐゴシック" pitchFamily="34" charset="-128"/>
            </a:endParaRPr>
          </a:p>
        </p:txBody>
      </p:sp>
      <p:sp>
        <p:nvSpPr>
          <p:cNvPr id="1126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2946E48-1C30-4452-AD99-2A71F462A90A}" type="slidenum">
              <a:rPr lang="en-US" sz="1400" smtClean="0">
                <a:solidFill>
                  <a:schemeClr val="bg1"/>
                </a:solidFill>
                <a:latin typeface="Times New Roman" pitchFamily="18" charset="0"/>
              </a:rPr>
              <a:pPr eaLnBrk="1" hangingPunct="1"/>
              <a:t>8</a:t>
            </a:fld>
            <a:endParaRPr lang="en-US" sz="1400" dirty="0" smtClean="0">
              <a:solidFill>
                <a:schemeClr val="bg1"/>
              </a:solidFill>
              <a:latin typeface="Times New Roman" pitchFamily="18" charset="0"/>
            </a:endParaRPr>
          </a:p>
        </p:txBody>
      </p:sp>
      <p:pic>
        <p:nvPicPr>
          <p:cNvPr id="102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0784" y="3553692"/>
            <a:ext cx="2536515" cy="2064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8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ea typeface="ＭＳ Ｐゴシック" pitchFamily="34" charset="-128"/>
              </a:rPr>
              <a:t>Tips &amp; Tricks</a:t>
            </a:r>
          </a:p>
        </p:txBody>
      </p:sp>
      <p:sp>
        <p:nvSpPr>
          <p:cNvPr id="12291" name="Content Placeholder 2"/>
          <p:cNvSpPr>
            <a:spLocks noGrp="1"/>
          </p:cNvSpPr>
          <p:nvPr>
            <p:ph idx="1"/>
          </p:nvPr>
        </p:nvSpPr>
        <p:spPr>
          <a:xfrm>
            <a:off x="495300" y="1038225"/>
            <a:ext cx="8050213" cy="4391025"/>
          </a:xfrm>
        </p:spPr>
        <p:txBody>
          <a:bodyPr/>
          <a:lstStyle/>
          <a:p>
            <a:r>
              <a:rPr lang="en-US" dirty="0" smtClean="0">
                <a:ea typeface="ＭＳ Ｐゴシック" pitchFamily="34" charset="-128"/>
              </a:rPr>
              <a:t>Fatal Distractions</a:t>
            </a:r>
          </a:p>
          <a:p>
            <a:pPr lvl="1"/>
            <a:r>
              <a:rPr lang="en-US" dirty="0" smtClean="0">
                <a:ea typeface="ＭＳ Ｐゴシック" pitchFamily="34" charset="-128"/>
              </a:rPr>
              <a:t>Set passenger expectations</a:t>
            </a:r>
          </a:p>
          <a:p>
            <a:pPr lvl="1"/>
            <a:r>
              <a:rPr lang="en-US" dirty="0" smtClean="0">
                <a:ea typeface="ＭＳ Ｐゴシック" pitchFamily="34" charset="-128"/>
              </a:rPr>
              <a:t>Sterile Cockpit</a:t>
            </a:r>
          </a:p>
          <a:p>
            <a:pPr lvl="1"/>
            <a:r>
              <a:rPr lang="en-US" dirty="0" smtClean="0">
                <a:ea typeface="ＭＳ Ｐゴシック" pitchFamily="34" charset="-128"/>
              </a:rPr>
              <a:t>Give passengers a job</a:t>
            </a:r>
          </a:p>
          <a:p>
            <a:r>
              <a:rPr lang="en-US" dirty="0" smtClean="0">
                <a:ea typeface="ＭＳ Ｐゴシック" pitchFamily="34" charset="-128"/>
              </a:rPr>
              <a:t>Let George do it</a:t>
            </a:r>
          </a:p>
          <a:p>
            <a:pPr lvl="1"/>
            <a:r>
              <a:rPr lang="en-US" dirty="0" smtClean="0">
                <a:ea typeface="ＭＳ Ｐゴシック" pitchFamily="34" charset="-128"/>
              </a:rPr>
              <a:t>Use the autopilot</a:t>
            </a:r>
          </a:p>
          <a:p>
            <a:pPr lvl="2"/>
            <a:r>
              <a:rPr lang="en-US" dirty="0" smtClean="0">
                <a:ea typeface="ＭＳ Ｐゴシック" pitchFamily="34" charset="-128"/>
              </a:rPr>
              <a:t>Wing leveling only in Turbulence</a:t>
            </a:r>
          </a:p>
          <a:p>
            <a:r>
              <a:rPr lang="en-US" dirty="0" smtClean="0">
                <a:ea typeface="ＭＳ Ｐゴシック" pitchFamily="34" charset="-128"/>
              </a:rPr>
              <a:t>Proficiency Training</a:t>
            </a:r>
          </a:p>
        </p:txBody>
      </p:sp>
      <p:sp>
        <p:nvSpPr>
          <p:cNvPr id="1229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D9CE59F-0D62-4E3E-B7A3-6F416F9A21C9}" type="slidenum">
              <a:rPr lang="en-US" sz="1400" smtClean="0">
                <a:solidFill>
                  <a:schemeClr val="bg1"/>
                </a:solidFill>
                <a:latin typeface="Times New Roman" pitchFamily="18" charset="0"/>
              </a:rPr>
              <a:pPr eaLnBrk="1" hangingPunct="1"/>
              <a:t>9</a:t>
            </a:fld>
            <a:endParaRPr lang="en-US" sz="1400" dirty="0" smtClean="0">
              <a:solidFill>
                <a:schemeClr val="bg1"/>
              </a:solidFill>
              <a:latin typeface="Times New Roman" pitchFamily="18"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279" y="3231573"/>
            <a:ext cx="3360433" cy="22415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5YDFD77UPU3F-311-868</_dlc_DocId>
    <_dlc_DocIdUrl xmlns="04289566-cf42-4ce7-aa7c-2469c3d4502e">
      <Url>https://avssp.faa.gov/avs/afsfaast/_layouts/15/DocIdRedir.aspx?ID=5YDFD77UPU3F-311-868</Url>
      <Description>5YDFD77UPU3F-311-868</Description>
    </_dlc_DocIdUrl>
    <IconOverlay xmlns="http://schemas.microsoft.com/sharepoint/v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5CED97-D17C-47D9-B2F6-50B94B1F52C6}"/>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0B80675E-01F7-49AA-B61E-EE85CFCAD03B}">
  <ds:schemaRefs>
    <ds:schemaRef ds:uri="http://www.w3.org/XML/1998/namespace"/>
    <ds:schemaRef ds:uri="428a51a3-9dcf-4c6f-9a55-61372affcb0a"/>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4302</TotalTime>
  <Words>1940</Words>
  <Application>Microsoft Office PowerPoint</Application>
  <PresentationFormat>On-screen Show (4:3)</PresentationFormat>
  <Paragraphs>222</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EA 401 </vt:lpstr>
      <vt:lpstr>A matter of priority </vt:lpstr>
      <vt:lpstr>A matter of priority </vt:lpstr>
      <vt:lpstr>Fly the Aircraft First!</vt:lpstr>
      <vt:lpstr>Preparing for Problems</vt:lpstr>
      <vt:lpstr>Tips &amp; Tricks</vt:lpstr>
      <vt:lpstr>Reading List      </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Month-July 2018-Flight Aircraft 1st-PPT</dc:title>
  <dc:creator>MTONEY</dc:creator>
  <cp:lastModifiedBy>Brunner, Felice (FAA)</cp:lastModifiedBy>
  <cp:revision>259</cp:revision>
  <dcterms:created xsi:type="dcterms:W3CDTF">2005-01-28T20:32:53Z</dcterms:created>
  <dcterms:modified xsi:type="dcterms:W3CDTF">2017-09-22T13:13:22Z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15eecdd2-83bb-4f80-a314-3efb28d0932f</vt:lpwstr>
  </property>
</Properties>
</file>