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1" r:id="rId5"/>
    <p:sldMasterId id="2147483661" r:id="rId6"/>
  </p:sldMasterIdLst>
  <p:notesMasterIdLst>
    <p:notesMasterId r:id="rId16"/>
  </p:notesMasterIdLst>
  <p:handoutMasterIdLst>
    <p:handoutMasterId r:id="rId17"/>
  </p:handoutMasterIdLst>
  <p:sldIdLst>
    <p:sldId id="273" r:id="rId7"/>
    <p:sldId id="290" r:id="rId8"/>
    <p:sldId id="291" r:id="rId9"/>
    <p:sldId id="311" r:id="rId10"/>
    <p:sldId id="302" r:id="rId11"/>
    <p:sldId id="309" r:id="rId12"/>
    <p:sldId id="310" r:id="rId13"/>
    <p:sldId id="334" r:id="rId14"/>
    <p:sldId id="333" r:id="rId15"/>
  </p:sldIdLst>
  <p:sldSz cx="12192000" cy="6858000"/>
  <p:notesSz cx="6858000" cy="9296400"/>
  <p:defaultTextStyle>
    <a:defPPr>
      <a:defRPr lang="en-US"/>
    </a:defPPr>
    <a:lvl1pPr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50000"/>
      </a:spcBef>
      <a:spcAft>
        <a:spcPct val="0"/>
      </a:spcAft>
      <a:buChar char="•"/>
      <a:defRPr sz="24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D0E1773-2C58-4A1C-9F4D-09A126D9EB70}">
          <p14:sldIdLst>
            <p14:sldId id="273"/>
            <p14:sldId id="290"/>
            <p14:sldId id="291"/>
            <p14:sldId id="311"/>
            <p14:sldId id="302"/>
            <p14:sldId id="309"/>
            <p14:sldId id="310"/>
            <p14:sldId id="334"/>
            <p14:sldId id="3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536" userDrawn="1">
          <p15:clr>
            <a:srgbClr val="A4A3A4"/>
          </p15:clr>
        </p15:guide>
        <p15:guide id="2" pos="45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F99"/>
    <a:srgbClr val="FFCC00"/>
    <a:srgbClr val="DDDDDD"/>
    <a:srgbClr val="C0C0C0"/>
    <a:srgbClr val="1D2F68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09" autoAdjust="0"/>
    <p:restoredTop sz="52893" autoAdjust="0"/>
  </p:normalViewPr>
  <p:slideViewPr>
    <p:cSldViewPr snapToGrid="0">
      <p:cViewPr varScale="1">
        <p:scale>
          <a:sx n="55" d="100"/>
          <a:sy n="55" d="100"/>
        </p:scale>
        <p:origin x="1771" y="43"/>
      </p:cViewPr>
      <p:guideLst>
        <p:guide orient="horz" pos="536"/>
        <p:guide pos="45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8" d="100"/>
          <a:sy n="58" d="100"/>
        </p:scale>
        <p:origin x="-1674" y="-78"/>
      </p:cViewPr>
      <p:guideLst>
        <p:guide orient="horz" pos="2928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87C48A99-3596-4E58-ABE8-9D998A9384AB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560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1788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5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6425"/>
            <a:ext cx="50292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15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020" tIns="45510" rIns="91020" bIns="45510" numCol="1" anchor="b" anchorCtr="0" compatLnSpc="1">
            <a:prstTxWarp prst="textNoShape">
              <a:avLst/>
            </a:prstTxWarp>
          </a:bodyPr>
          <a:lstStyle>
            <a:lvl1pPr algn="r" defTabSz="911225">
              <a:spcBef>
                <a:spcPct val="0"/>
              </a:spcBef>
              <a:buFontTx/>
              <a:buNone/>
              <a:defRPr sz="1200">
                <a:latin typeface="Times New Roman" pitchFamily="18" charset="0"/>
              </a:defRPr>
            </a:lvl1pPr>
          </a:lstStyle>
          <a:p>
            <a:fld id="{55D68406-F15C-4303-97CE-0E3EE59880C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0677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1200" b="1" i="0" u="none" strike="noStrike" kern="1200" dirty="0" smtClean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2019/02-15-151(I)PP </a:t>
            </a:r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Original </a:t>
            </a:r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Author: </a:t>
            </a:r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Delia Colvin;  </a:t>
            </a:r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POC (Kevin Clover), </a:t>
            </a:r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AFS-850 Operations </a:t>
            </a:r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Lead, Office 562-888-2020; revised by (Name) (MM/DD/YYYY)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r>
              <a:rPr lang="en-US" b="1" dirty="0" smtClean="0">
                <a:latin typeface="Times New Roman" pitchFamily="18" charset="0"/>
                <a:ea typeface="ＭＳ Ｐゴシック" pitchFamily="34" charset="-128"/>
              </a:rPr>
              <a:t>Presentation Note:  </a:t>
            </a:r>
            <a:r>
              <a:rPr lang="en-US" i="1" dirty="0" smtClean="0">
                <a:latin typeface="Times New Roman" pitchFamily="18" charset="0"/>
                <a:ea typeface="ＭＳ Ｐゴシック" pitchFamily="34" charset="-128"/>
              </a:rPr>
              <a:t>This is the title slide </a:t>
            </a:r>
            <a:r>
              <a:rPr lang="en-US" b="0" i="1" dirty="0" smtClean="0">
                <a:latin typeface="Times New Roman" pitchFamily="18" charset="0"/>
                <a:ea typeface="ＭＳ Ｐゴシック" pitchFamily="34" charset="-128"/>
              </a:rPr>
              <a:t>for </a:t>
            </a:r>
            <a:r>
              <a:rPr lang="en-US" b="1" i="1" dirty="0" smtClean="0">
                <a:latin typeface="Times New Roman" pitchFamily="18" charset="0"/>
                <a:ea typeface="ＭＳ Ｐゴシック" pitchFamily="34" charset="-128"/>
              </a:rPr>
              <a:t>Use of Weather Information.</a:t>
            </a:r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endParaRPr lang="en-US" i="1" dirty="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r>
              <a:rPr lang="en-US" i="1" dirty="0" smtClean="0">
                <a:latin typeface="Times New Roman" pitchFamily="18" charset="0"/>
                <a:ea typeface="ＭＳ Ｐゴシック" pitchFamily="34" charset="-128"/>
              </a:rPr>
              <a:t>Presentation notes  (stage direction and  presentation suggestions) will be preceded by a  </a:t>
            </a:r>
            <a:r>
              <a:rPr lang="en-US" b="1" dirty="0" smtClean="0">
                <a:latin typeface="Times New Roman" pitchFamily="18" charset="0"/>
                <a:ea typeface="ＭＳ Ｐゴシック" pitchFamily="34" charset="-128"/>
              </a:rPr>
              <a:t>Bold header: </a:t>
            </a:r>
            <a:r>
              <a:rPr lang="en-US" i="1" dirty="0" smtClean="0">
                <a:latin typeface="Times New Roman" pitchFamily="18" charset="0"/>
                <a:ea typeface="ＭＳ Ｐゴシック" pitchFamily="34" charset="-128"/>
              </a:rPr>
              <a:t>the notes themselves will be in Italic fonts.  </a:t>
            </a:r>
          </a:p>
          <a:p>
            <a:pPr eaLnBrk="1" hangingPunct="1"/>
            <a:endParaRPr lang="en-US" i="1" dirty="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r>
              <a:rPr lang="en-US" b="1" i="1" dirty="0" smtClean="0">
                <a:latin typeface="Times New Roman" pitchFamily="18" charset="0"/>
                <a:ea typeface="ＭＳ Ｐゴシック" pitchFamily="34" charset="-128"/>
              </a:rPr>
              <a:t>Program control instructions </a:t>
            </a:r>
            <a:r>
              <a:rPr lang="en-US" i="1" dirty="0" smtClean="0">
                <a:latin typeface="Times New Roman" pitchFamily="18" charset="0"/>
                <a:ea typeface="ＭＳ Ｐゴシック" pitchFamily="34" charset="-128"/>
              </a:rPr>
              <a:t>will be in bold fonts and look like this:  </a:t>
            </a:r>
            <a:r>
              <a:rPr lang="en-US" b="1" dirty="0" smtClean="0">
                <a:latin typeface="Times New Roman" pitchFamily="18" charset="0"/>
                <a:ea typeface="ＭＳ Ｐゴシック" pitchFamily="34" charset="-128"/>
              </a:rPr>
              <a:t>(Click) </a:t>
            </a:r>
            <a:r>
              <a:rPr lang="en-US" i="1" dirty="0" smtClean="0">
                <a:latin typeface="Times New Roman" pitchFamily="18" charset="0"/>
                <a:ea typeface="ＭＳ Ｐゴシック" pitchFamily="34" charset="-128"/>
              </a:rPr>
              <a:t>for building information within a slide;  or this:  </a:t>
            </a:r>
            <a:r>
              <a:rPr lang="en-US" b="1" dirty="0" smtClean="0">
                <a:latin typeface="Times New Roman" pitchFamily="18" charset="0"/>
                <a:ea typeface="ＭＳ Ｐゴシック" pitchFamily="34" charset="-128"/>
              </a:rPr>
              <a:t>(Next Slide) </a:t>
            </a:r>
            <a:r>
              <a:rPr lang="en-US" i="1" dirty="0" smtClean="0">
                <a:latin typeface="Times New Roman" pitchFamily="18" charset="0"/>
                <a:ea typeface="ＭＳ Ｐゴシック" pitchFamily="34" charset="-128"/>
              </a:rPr>
              <a:t>for slide advance.</a:t>
            </a:r>
            <a:endParaRPr lang="en-US" b="1" dirty="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endParaRPr lang="en-US" i="1" dirty="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r>
              <a:rPr lang="en-US" i="1" dirty="0" smtClean="0">
                <a:latin typeface="Times New Roman" pitchFamily="18" charset="0"/>
                <a:ea typeface="ＭＳ Ｐゴシック" pitchFamily="34" charset="-128"/>
              </a:rPr>
              <a:t>Some slides may contain background information that supports the concepts presented in the program.  </a:t>
            </a:r>
          </a:p>
          <a:p>
            <a:pPr eaLnBrk="1" hangingPunct="1"/>
            <a:endParaRPr lang="en-US" i="1" dirty="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r>
              <a:rPr lang="en-US" i="1" dirty="0" smtClean="0">
                <a:latin typeface="Times New Roman" pitchFamily="18" charset="0"/>
                <a:ea typeface="ＭＳ Ｐゴシック" pitchFamily="34" charset="-128"/>
              </a:rPr>
              <a:t>Background information will always appear last and will be preceded by a bold  </a:t>
            </a:r>
            <a:r>
              <a:rPr lang="en-US" b="1" dirty="0" smtClean="0">
                <a:latin typeface="Times New Roman" pitchFamily="18" charset="0"/>
                <a:ea typeface="ＭＳ Ｐゴシック" pitchFamily="34" charset="-128"/>
              </a:rPr>
              <a:t>Background: </a:t>
            </a:r>
            <a:r>
              <a:rPr lang="en-US" i="1" dirty="0" smtClean="0">
                <a:latin typeface="Times New Roman" pitchFamily="18" charset="0"/>
                <a:ea typeface="ＭＳ Ｐゴシック" pitchFamily="34" charset="-128"/>
              </a:rPr>
              <a:t>identification.</a:t>
            </a:r>
          </a:p>
          <a:p>
            <a:pPr eaLnBrk="1" hangingPunct="1"/>
            <a:endParaRPr lang="en-US" i="1" dirty="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r>
              <a:rPr lang="en-US" i="1" dirty="0" smtClean="0">
                <a:latin typeface="Times New Roman" pitchFamily="18" charset="0"/>
                <a:ea typeface="ＭＳ Ｐゴシック" pitchFamily="34" charset="-128"/>
              </a:rPr>
              <a:t>We have included a script of suggested dialog with each slide.  Presenters may read the script or modify it to suit their own presentation style.</a:t>
            </a:r>
          </a:p>
          <a:p>
            <a:pPr eaLnBrk="1" hangingPunct="1"/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r>
              <a:rPr lang="en-US" i="1" dirty="0" smtClean="0">
                <a:latin typeface="Times New Roman" pitchFamily="18" charset="0"/>
                <a:ea typeface="ＭＳ Ｐゴシック" pitchFamily="34" charset="-128"/>
              </a:rPr>
              <a:t>The production team hope you and your audience will enjoy the show.   Break a leg!  </a:t>
            </a:r>
          </a:p>
          <a:p>
            <a:pPr eaLnBrk="1" hangingPunct="1"/>
            <a:endParaRPr lang="en-US" i="1" dirty="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r>
              <a:rPr lang="en-US" i="1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en-US" b="1" dirty="0" smtClean="0">
                <a:latin typeface="Times New Roman" pitchFamily="18" charset="0"/>
                <a:ea typeface="ＭＳ Ｐゴシック" pitchFamily="34" charset="-128"/>
              </a:rPr>
              <a:t>(Next Slide) </a:t>
            </a:r>
            <a:endParaRPr lang="en-US" i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ea typeface="ＭＳ Ｐゴシック" pitchFamily="34" charset="-128"/>
              </a:rPr>
              <a:t>Presentation Note: </a:t>
            </a:r>
            <a:r>
              <a:rPr lang="en-US" i="1" dirty="0" smtClean="0">
                <a:latin typeface="Times New Roman" pitchFamily="18" charset="0"/>
                <a:ea typeface="ＭＳ Ｐゴシック" pitchFamily="34" charset="-128"/>
              </a:rPr>
              <a:t>Here’s where you can discuss venue logistics, acknowledge sponsors, and deliver other information you want your audience to know in the beginning.  </a:t>
            </a:r>
          </a:p>
          <a:p>
            <a:endParaRPr lang="en-US" i="1" dirty="0" smtClean="0">
              <a:latin typeface="Times New Roman" pitchFamily="18" charset="0"/>
              <a:ea typeface="ＭＳ Ｐゴシック" pitchFamily="34" charset="-128"/>
            </a:endParaRPr>
          </a:p>
          <a:p>
            <a:r>
              <a:rPr lang="en-US" i="1" dirty="0" smtClean="0">
                <a:latin typeface="Times New Roman" pitchFamily="18" charset="0"/>
                <a:ea typeface="ＭＳ Ｐゴシック" pitchFamily="34" charset="-128"/>
              </a:rPr>
              <a:t>You can add slides after this one to fit your situation. </a:t>
            </a:r>
          </a:p>
          <a:p>
            <a:endParaRPr lang="en-US" b="1" i="1" dirty="0" smtClean="0">
              <a:latin typeface="Times New Roman" pitchFamily="18" charset="0"/>
              <a:ea typeface="ＭＳ Ｐゴシック" pitchFamily="34" charset="-128"/>
            </a:endParaRPr>
          </a:p>
          <a:p>
            <a:r>
              <a:rPr lang="en-US" b="1" dirty="0" smtClean="0">
                <a:latin typeface="Times New Roman" pitchFamily="18" charset="0"/>
                <a:ea typeface="ＭＳ Ｐゴシック" pitchFamily="34" charset="-128"/>
              </a:rPr>
              <a:t>(Next Slide) </a:t>
            </a:r>
            <a:endParaRPr lang="en-US" i="1" dirty="0" smtClean="0">
              <a:latin typeface="Times New Roman" pitchFamily="18" charset="0"/>
              <a:ea typeface="ＭＳ Ｐゴシック" pitchFamily="34" charset="-128"/>
            </a:endParaRPr>
          </a:p>
          <a:p>
            <a:endParaRPr lang="en-US" i="1" dirty="0" smtClean="0">
              <a:latin typeface="Times New Roman" pitchFamily="18" charset="0"/>
              <a:ea typeface="ＭＳ Ｐゴシック" pitchFamily="34" charset="-128"/>
            </a:endParaRPr>
          </a:p>
          <a:p>
            <a:endParaRPr lang="en-US" i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0A7358A1-738F-44CA-9594-49EB6B50F827}" type="slidenum">
              <a:rPr lang="en-US" sz="1200" smtClean="0">
                <a:latin typeface="Times New Roman" pitchFamily="18" charset="0"/>
              </a:rPr>
              <a:pPr eaLnBrk="1" hangingPunct="1"/>
              <a:t>2</a:t>
            </a:fld>
            <a:endParaRPr 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In </a:t>
            </a:r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the video presentation</a:t>
            </a:r>
            <a:r>
              <a:rPr lang="en-US" baseline="0" dirty="0" smtClean="0">
                <a:latin typeface="Times New Roman" pitchFamily="18" charset="0"/>
                <a:ea typeface="ＭＳ Ｐゴシック" pitchFamily="34" charset="-128"/>
              </a:rPr>
              <a:t> that follows, </a:t>
            </a:r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we’ll </a:t>
            </a:r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discuss</a:t>
            </a:r>
            <a:r>
              <a:rPr lang="en-US" baseline="0" dirty="0" smtClean="0">
                <a:latin typeface="Times New Roman" pitchFamily="18" charset="0"/>
                <a:ea typeface="ＭＳ Ｐゴシック" pitchFamily="34" charset="-128"/>
              </a:rPr>
              <a:t> where to find weather information and </a:t>
            </a:r>
            <a:r>
              <a:rPr lang="en-US" baseline="0" dirty="0" smtClean="0">
                <a:latin typeface="Times New Roman" pitchFamily="18" charset="0"/>
                <a:ea typeface="ＭＳ Ｐゴシック" pitchFamily="34" charset="-128"/>
              </a:rPr>
              <a:t>how </a:t>
            </a:r>
            <a:r>
              <a:rPr lang="en-US" baseline="0" dirty="0" smtClean="0">
                <a:latin typeface="Times New Roman" pitchFamily="18" charset="0"/>
                <a:ea typeface="ＭＳ Ｐゴシック" pitchFamily="34" charset="-128"/>
              </a:rPr>
              <a:t>to </a:t>
            </a:r>
            <a:r>
              <a:rPr lang="en-US" baseline="0" dirty="0" smtClean="0">
                <a:latin typeface="Times New Roman" pitchFamily="18" charset="0"/>
                <a:ea typeface="ＭＳ Ｐゴシック" pitchFamily="34" charset="-128"/>
              </a:rPr>
              <a:t>use it to make solid pre and inflight decisions .  </a:t>
            </a:r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  <a:p>
            <a:pPr algn="l"/>
            <a:endParaRPr lang="en-US" b="1" dirty="0" smtClean="0">
              <a:latin typeface="Times New Roman" pitchFamily="18" charset="0"/>
              <a:ea typeface="ＭＳ Ｐゴシック" pitchFamily="34" charset="-128"/>
            </a:endParaRPr>
          </a:p>
          <a:p>
            <a:pPr algn="l"/>
            <a:r>
              <a:rPr lang="en-US" b="1" dirty="0" smtClean="0">
                <a:latin typeface="Times New Roman" pitchFamily="18" charset="0"/>
                <a:ea typeface="ＭＳ Ｐゴシック" pitchFamily="34" charset="-128"/>
              </a:rPr>
              <a:t>Presentation Note: </a:t>
            </a:r>
            <a:r>
              <a:rPr lang="en-US" i="1" dirty="0" smtClean="0">
                <a:latin typeface="Times New Roman" pitchFamily="18" charset="0"/>
                <a:ea typeface="ＭＳ Ｐゴシック" pitchFamily="34" charset="-128"/>
              </a:rPr>
              <a:t>If you’ll be discussing additional items, add them to this list </a:t>
            </a:r>
          </a:p>
          <a:p>
            <a:endParaRPr lang="en-US" i="1" dirty="0" smtClean="0">
              <a:latin typeface="Times New Roman" pitchFamily="18" charset="0"/>
              <a:ea typeface="ＭＳ Ｐゴシック" pitchFamily="34" charset="-128"/>
            </a:endParaRPr>
          </a:p>
          <a:p>
            <a:r>
              <a:rPr lang="en-US" b="1" dirty="0" smtClean="0">
                <a:latin typeface="Times New Roman" pitchFamily="18" charset="0"/>
                <a:ea typeface="ＭＳ Ｐゴシック" pitchFamily="34" charset="-128"/>
              </a:rPr>
              <a:t>(Next Slide) </a:t>
            </a:r>
            <a:endParaRPr lang="en-US" i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AE0BD27-E0FA-438E-A833-2D11A9839AFB}" type="slidenum">
              <a:rPr lang="en-US" sz="1200" smtClean="0">
                <a:latin typeface="Times New Roman" pitchFamily="18" charset="0"/>
              </a:rPr>
              <a:pPr eaLnBrk="1" hangingPunct="1"/>
              <a:t>3</a:t>
            </a:fld>
            <a:endParaRPr 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ea typeface="ＭＳ Ｐゴシック" pitchFamily="34" charset="-128"/>
              </a:rPr>
              <a:t>Presentation note:  </a:t>
            </a:r>
            <a:r>
              <a:rPr lang="en-US" b="0" i="1" dirty="0" smtClean="0">
                <a:latin typeface="Times New Roman" pitchFamily="18" charset="0"/>
                <a:ea typeface="ＭＳ Ｐゴシック" pitchFamily="34" charset="-128"/>
              </a:rPr>
              <a:t>Click</a:t>
            </a:r>
            <a:r>
              <a:rPr lang="en-US" b="0" i="1" baseline="0" dirty="0" smtClean="0">
                <a:latin typeface="Times New Roman" pitchFamily="18" charset="0"/>
                <a:ea typeface="ＭＳ Ｐゴシック" pitchFamily="34" charset="-128"/>
              </a:rPr>
              <a:t> on the video progress bar to start the video presentation</a:t>
            </a:r>
            <a:r>
              <a:rPr lang="en-US" b="0" i="1" baseline="0" dirty="0" smtClean="0">
                <a:latin typeface="Times New Roman" pitchFamily="18" charset="0"/>
                <a:ea typeface="ＭＳ Ｐゴシック" pitchFamily="34" charset="-128"/>
              </a:rPr>
              <a:t>.</a:t>
            </a:r>
          </a:p>
          <a:p>
            <a:endParaRPr lang="en-US" b="0" i="1" baseline="0" dirty="0" smtClean="0">
              <a:latin typeface="Times New Roman" pitchFamily="18" charset="0"/>
              <a:ea typeface="ＭＳ Ｐゴシック" pitchFamily="34" charset="-128"/>
            </a:endParaRPr>
          </a:p>
          <a:p>
            <a:r>
              <a:rPr lang="en-US" b="0" i="1" baseline="0" dirty="0" smtClean="0">
                <a:latin typeface="Times New Roman" pitchFamily="18" charset="0"/>
                <a:ea typeface="ＭＳ Ｐゴシック" pitchFamily="34" charset="-128"/>
              </a:rPr>
              <a:t>You will need to establish a path from your presentation computer to your presentation sound system.</a:t>
            </a:r>
            <a:endParaRPr lang="en-US" b="1" baseline="0" dirty="0" smtClean="0">
              <a:latin typeface="Times New Roman" pitchFamily="18" charset="0"/>
              <a:ea typeface="ＭＳ Ｐゴシック" pitchFamily="34" charset="-128"/>
            </a:endParaRPr>
          </a:p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  <a:p>
            <a:r>
              <a:rPr lang="en-US" dirty="0" smtClean="0">
                <a:latin typeface="Times New Roman" pitchFamily="18" charset="0"/>
                <a:ea typeface="ＭＳ Ｐゴシック" pitchFamily="34" charset="-128"/>
              </a:rPr>
              <a:t>When the presentation</a:t>
            </a:r>
            <a:r>
              <a:rPr lang="en-US" baseline="0" dirty="0" smtClean="0">
                <a:latin typeface="Times New Roman" pitchFamily="18" charset="0"/>
                <a:ea typeface="ＭＳ Ｐゴシック" pitchFamily="34" charset="-128"/>
              </a:rPr>
              <a:t> video ends – advance to:</a:t>
            </a:r>
          </a:p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  <a:p>
            <a:r>
              <a:rPr lang="en-US" b="1" dirty="0" smtClean="0">
                <a:latin typeface="Times New Roman" pitchFamily="18" charset="0"/>
                <a:ea typeface="ＭＳ Ｐゴシック" pitchFamily="34" charset="-128"/>
              </a:rPr>
              <a:t>(</a:t>
            </a:r>
            <a:r>
              <a:rPr lang="en-US" b="1" dirty="0" smtClean="0">
                <a:latin typeface="Times New Roman" pitchFamily="18" charset="0"/>
                <a:ea typeface="ＭＳ Ｐゴシック" pitchFamily="34" charset="-128"/>
              </a:rPr>
              <a:t>Next Slide)</a:t>
            </a:r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  <a:p>
            <a:endParaRPr lang="en-US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EBA0400E-9E64-40C3-BB1C-18814A366444}" type="slidenum">
              <a:rPr lang="en-US" sz="1200" smtClean="0">
                <a:latin typeface="Times New Roman" pitchFamily="18" charset="0"/>
              </a:rPr>
              <a:pPr eaLnBrk="1" hangingPunct="1"/>
              <a:t>4</a:t>
            </a:fld>
            <a:endParaRPr lang="en-US" sz="1200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26511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="1" dirty="0" smtClean="0">
                <a:latin typeface="Times New Roman" pitchFamily="18" charset="0"/>
                <a:ea typeface="ＭＳ Ｐゴシック" pitchFamily="34" charset="-128"/>
              </a:rPr>
              <a:t>Presentation Note:   </a:t>
            </a:r>
            <a:r>
              <a:rPr lang="en-US" i="1" dirty="0" smtClean="0">
                <a:latin typeface="Times New Roman" pitchFamily="18" charset="0"/>
                <a:ea typeface="ＭＳ Ｐゴシック" pitchFamily="34" charset="-128"/>
              </a:rPr>
              <a:t>You may wish to provide your contact information and main FSDO phone number here.  Modify with </a:t>
            </a:r>
          </a:p>
          <a:p>
            <a:r>
              <a:rPr lang="en-US" i="1" dirty="0" smtClean="0">
                <a:latin typeface="Times New Roman" pitchFamily="18" charset="0"/>
                <a:ea typeface="ＭＳ Ｐゴシック" pitchFamily="34" charset="-128"/>
              </a:rPr>
              <a:t>Your information or leave blank.   </a:t>
            </a:r>
          </a:p>
          <a:p>
            <a:endParaRPr lang="en-US" b="1" i="1" dirty="0" smtClean="0">
              <a:latin typeface="Times New Roman" pitchFamily="18" charset="0"/>
              <a:ea typeface="ＭＳ Ｐゴシック" pitchFamily="34" charset="-128"/>
            </a:endParaRPr>
          </a:p>
          <a:p>
            <a:r>
              <a:rPr lang="en-US" b="1" dirty="0" smtClean="0">
                <a:latin typeface="Times New Roman" pitchFamily="18" charset="0"/>
                <a:ea typeface="ＭＳ Ｐゴシック" pitchFamily="34" charset="-128"/>
              </a:rPr>
              <a:t>(Next Slide)</a:t>
            </a:r>
          </a:p>
          <a:p>
            <a:endParaRPr lang="en-US" i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defTabSz="9112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defTabSz="911225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141BE37F-FDD9-4794-9C46-E64A15DC2294}" type="slidenum">
              <a:rPr lang="en-US" sz="1200" smtClean="0">
                <a:latin typeface="Times New Roman" pitchFamily="18" charset="0"/>
              </a:rPr>
              <a:pPr eaLnBrk="1" hangingPunct="1"/>
              <a:t>5</a:t>
            </a:fld>
            <a:endParaRPr lang="en-US" sz="1200" dirty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</a:rPr>
              <a:t>There’s nothing like the feeling you get when you know you’re</a:t>
            </a:r>
            <a:r>
              <a:rPr lang="en-US" baseline="0" dirty="0" smtClean="0">
                <a:latin typeface="Times New Roman" pitchFamily="18" charset="0"/>
              </a:rPr>
              <a:t> playing your A game and in order to do that you need a good coach  </a:t>
            </a:r>
            <a:r>
              <a:rPr lang="en-US" b="1" baseline="0" dirty="0" smtClean="0">
                <a:latin typeface="Times New Roman" pitchFamily="18" charset="0"/>
              </a:rPr>
              <a:t>(Click)</a:t>
            </a:r>
            <a:r>
              <a:rPr lang="en-US" b="1" dirty="0" smtClean="0">
                <a:latin typeface="Times New Roman" pitchFamily="18" charset="0"/>
              </a:rPr>
              <a:t> </a:t>
            </a:r>
          </a:p>
          <a:p>
            <a:endParaRPr lang="en-US" b="1" dirty="0" smtClean="0">
              <a:latin typeface="Times New Roman" pitchFamily="18" charset="0"/>
            </a:endParaRPr>
          </a:p>
          <a:p>
            <a:r>
              <a:rPr lang="en-US" b="0" dirty="0" smtClean="0">
                <a:latin typeface="Times New Roman" pitchFamily="18" charset="0"/>
              </a:rPr>
              <a:t>So</a:t>
            </a:r>
            <a:r>
              <a:rPr lang="en-US" b="0" baseline="0" dirty="0" smtClean="0">
                <a:latin typeface="Times New Roman" pitchFamily="18" charset="0"/>
              </a:rPr>
              <a:t> fly regularly with a CFI who will challenge you to review what you know, explore new horizons, and to always do your best.  Of course you’ll</a:t>
            </a:r>
            <a:br>
              <a:rPr lang="en-US" b="0" baseline="0" dirty="0" smtClean="0">
                <a:latin typeface="Times New Roman" pitchFamily="18" charset="0"/>
              </a:rPr>
            </a:br>
            <a:r>
              <a:rPr lang="en-US" b="0" baseline="0" dirty="0" smtClean="0">
                <a:latin typeface="Times New Roman" pitchFamily="18" charset="0"/>
              </a:rPr>
              <a:t>have to dedicate time and money to your proficiency program but it’s well worth it for the peace of mind that comes with confidence.  </a:t>
            </a:r>
            <a:r>
              <a:rPr lang="en-US" b="1" baseline="0" dirty="0" smtClean="0">
                <a:latin typeface="Times New Roman" pitchFamily="18" charset="0"/>
              </a:rPr>
              <a:t>(Click)</a:t>
            </a:r>
            <a:r>
              <a:rPr lang="en-US" b="1" dirty="0" smtClean="0">
                <a:latin typeface="Times New Roman" pitchFamily="18" charset="0"/>
              </a:rPr>
              <a:t> </a:t>
            </a:r>
          </a:p>
          <a:p>
            <a:endParaRPr lang="en-US" b="1" dirty="0" smtClean="0">
              <a:latin typeface="Times New Roman" pitchFamily="18" charset="0"/>
            </a:endParaRPr>
          </a:p>
          <a:p>
            <a:r>
              <a:rPr lang="en-US" b="0" dirty="0" smtClean="0">
                <a:latin typeface="Times New Roman" pitchFamily="18" charset="0"/>
              </a:rPr>
              <a:t>Vince Lombardi, the famous football coach said,</a:t>
            </a:r>
            <a:r>
              <a:rPr lang="en-US" b="0" baseline="0" dirty="0" smtClean="0">
                <a:latin typeface="Times New Roman" pitchFamily="18" charset="0"/>
              </a:rPr>
              <a:t> “Practice does not make perfect.  Only perfect practice makes perfect.”  For pilots that means</a:t>
            </a:r>
            <a:br>
              <a:rPr lang="en-US" b="0" baseline="0" dirty="0" smtClean="0">
                <a:latin typeface="Times New Roman" pitchFamily="18" charset="0"/>
              </a:rPr>
            </a:br>
            <a:r>
              <a:rPr lang="en-US" b="0" baseline="0" dirty="0" smtClean="0">
                <a:latin typeface="Times New Roman" pitchFamily="18" charset="0"/>
              </a:rPr>
              <a:t>flying with precision.  On course, on altitude, on speed all the time. </a:t>
            </a:r>
            <a:r>
              <a:rPr lang="en-US" b="1" baseline="0" dirty="0" smtClean="0">
                <a:latin typeface="Times New Roman" pitchFamily="18" charset="0"/>
              </a:rPr>
              <a:t>(Click)</a:t>
            </a:r>
            <a:r>
              <a:rPr lang="en-US" b="1" dirty="0" smtClean="0">
                <a:latin typeface="Times New Roman" pitchFamily="18" charset="0"/>
              </a:rPr>
              <a:t> </a:t>
            </a:r>
            <a:endParaRPr lang="en-US" b="0" baseline="0" dirty="0" smtClean="0">
              <a:latin typeface="Times New Roman" pitchFamily="18" charset="0"/>
            </a:endParaRPr>
          </a:p>
          <a:p>
            <a:endParaRPr lang="en-US" dirty="0" smtClean="0">
              <a:latin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</a:rPr>
              <a:t>And be sure to document your achievement in the Wings Proficiency Program.  It’s a great way to stay on top of your game</a:t>
            </a:r>
            <a:r>
              <a:rPr lang="en-US" baseline="0" dirty="0" smtClean="0">
                <a:latin typeface="Times New Roman" pitchFamily="18" charset="0"/>
              </a:rPr>
              <a:t> and keep you flight review current.</a:t>
            </a:r>
          </a:p>
          <a:p>
            <a:endParaRPr lang="en-US" baseline="0" dirty="0" smtClean="0">
              <a:latin typeface="Times New Roman" pitchFamily="18" charset="0"/>
            </a:endParaRPr>
          </a:p>
          <a:p>
            <a:r>
              <a:rPr lang="en-US" altLang="en-US" b="1" dirty="0" smtClean="0">
                <a:latin typeface="Times New Roman" pitchFamily="18" charset="0"/>
                <a:ea typeface="ＭＳ Ｐゴシック" pitchFamily="34" charset="-128"/>
              </a:rPr>
              <a:t>(Next</a:t>
            </a:r>
            <a:r>
              <a:rPr lang="en-US" altLang="en-US" b="1" baseline="0" dirty="0" smtClean="0">
                <a:latin typeface="Times New Roman" pitchFamily="18" charset="0"/>
                <a:ea typeface="ＭＳ Ｐゴシック" pitchFamily="34" charset="-128"/>
              </a:rPr>
              <a:t> Slide</a:t>
            </a:r>
            <a:r>
              <a:rPr lang="en-US" altLang="en-US" b="1" dirty="0" smtClean="0">
                <a:latin typeface="Times New Roman" pitchFamily="18" charset="0"/>
                <a:ea typeface="ＭＳ Ｐゴシック" pitchFamily="34" charset="-128"/>
              </a:rPr>
              <a:t>) </a:t>
            </a:r>
            <a:endParaRPr lang="en-US" dirty="0" smtClean="0">
              <a:latin typeface="Times New Roman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01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31788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</a:t>
            </a:r>
            <a:r>
              <a:rPr lang="en-US" baseline="0" dirty="0" smtClean="0"/>
              <a:t> presence here shows that you are vital members of our General Aviation Safety Community.  The high standards you keep and the examples you set are a great credit to you and to GA.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Thank you for attending.</a:t>
            </a:r>
          </a:p>
          <a:p>
            <a:endParaRPr lang="en-US" baseline="0" dirty="0" smtClean="0"/>
          </a:p>
          <a:p>
            <a:r>
              <a:rPr lang="en-US" b="1" baseline="0" dirty="0" smtClean="0"/>
              <a:t>(Next Slide)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8406-F15C-4303-97CE-0E3EE59880C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63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8</a:t>
            </a:fld>
            <a:endParaRPr lang="en-US" dirty="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i="1" dirty="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r>
              <a:rPr lang="en-US" i="1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en-US" b="1" dirty="0" smtClean="0">
                <a:latin typeface="Times New Roman" pitchFamily="18" charset="0"/>
                <a:ea typeface="ＭＳ Ｐゴシック" pitchFamily="34" charset="-128"/>
              </a:rPr>
              <a:t>(The End) </a:t>
            </a:r>
            <a:endParaRPr lang="en-US" i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0939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338345-9CBA-4181-BEB7-82A779821C66}" type="slidenum">
              <a:rPr lang="en-US"/>
              <a:pPr/>
              <a:t>9</a:t>
            </a:fld>
            <a:endParaRPr lang="en-US" dirty="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31788" y="696913"/>
            <a:ext cx="6197600" cy="3486150"/>
          </a:xfrm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i="1" dirty="0" smtClean="0">
              <a:latin typeface="Times New Roman" pitchFamily="18" charset="0"/>
              <a:ea typeface="ＭＳ Ｐゴシック" pitchFamily="34" charset="-128"/>
            </a:endParaRPr>
          </a:p>
          <a:p>
            <a:pPr eaLnBrk="1" hangingPunct="1"/>
            <a:r>
              <a:rPr lang="en-US" i="1" dirty="0" smtClean="0">
                <a:latin typeface="Times New Roman" pitchFamily="18" charset="0"/>
                <a:ea typeface="ＭＳ Ｐゴシック" pitchFamily="34" charset="-128"/>
              </a:rPr>
              <a:t> </a:t>
            </a:r>
            <a:r>
              <a:rPr lang="en-US" b="1" dirty="0" smtClean="0">
                <a:latin typeface="Times New Roman" pitchFamily="18" charset="0"/>
                <a:ea typeface="ＭＳ Ｐゴシック" pitchFamily="34" charset="-128"/>
              </a:rPr>
              <a:t>(The End) </a:t>
            </a:r>
            <a:endParaRPr lang="en-US" i="1" dirty="0" smtClean="0">
              <a:latin typeface="Times New Roman" pitchFamily="18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03454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03302" y="354380"/>
            <a:ext cx="5512492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 dirty="0" smtClean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07536" y="1795830"/>
            <a:ext cx="5477369" cy="1067092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 dirty="0" smtClean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371932" y="3427164"/>
            <a:ext cx="5412973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Presented to: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By:</a:t>
            </a:r>
          </a:p>
          <a:p>
            <a:pPr>
              <a:buFontTx/>
              <a:buNone/>
            </a:pPr>
            <a:r>
              <a:rPr lang="en-US" sz="1600" dirty="0">
                <a:solidFill>
                  <a:srgbClr val="1D2F68"/>
                </a:solidFill>
              </a:rPr>
              <a:t>Date:</a:t>
            </a:r>
          </a:p>
        </p:txBody>
      </p:sp>
      <p:pic>
        <p:nvPicPr>
          <p:cNvPr id="2050" name="Picture 2" descr="C:\Users\afs805pc\Documents\Templates\FAAST-line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r="9397"/>
          <a:stretch/>
        </p:blipFill>
        <p:spPr bwMode="auto">
          <a:xfrm rot="10800000">
            <a:off x="-1" y="7286"/>
            <a:ext cx="7728436" cy="34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fs805pc\Documents\Templates\FAAST-line.pn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" r="9397"/>
          <a:stretch/>
        </p:blipFill>
        <p:spPr bwMode="auto">
          <a:xfrm>
            <a:off x="-42751" y="6512171"/>
            <a:ext cx="12234751" cy="34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071"/>
          <p:cNvSpPr txBox="1">
            <a:spLocks noChangeArrowheads="1"/>
          </p:cNvSpPr>
          <p:nvPr userDrawn="1"/>
        </p:nvSpPr>
        <p:spPr bwMode="ltGray">
          <a:xfrm>
            <a:off x="9575800" y="271464"/>
            <a:ext cx="1962845" cy="563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sz="1800" b="1" dirty="0">
                <a:solidFill>
                  <a:srgbClr val="002060"/>
                </a:solidFill>
              </a:rPr>
              <a:t>Federal </a:t>
            </a:r>
            <a:r>
              <a:rPr lang="en-US" sz="1800" b="1" dirty="0" smtClean="0">
                <a:solidFill>
                  <a:srgbClr val="002060"/>
                </a:solidFill>
              </a:rPr>
              <a:t>Aviation</a:t>
            </a:r>
          </a:p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sz="1800" b="1" dirty="0" smtClean="0">
                <a:solidFill>
                  <a:srgbClr val="002060"/>
                </a:solidFill>
              </a:rPr>
              <a:t>Administration</a:t>
            </a:r>
            <a:endParaRPr lang="en-US" sz="1800" b="1" dirty="0">
              <a:solidFill>
                <a:srgbClr val="002060"/>
              </a:solidFill>
            </a:endParaRPr>
          </a:p>
        </p:txBody>
      </p:sp>
      <p:pic>
        <p:nvPicPr>
          <p:cNvPr id="14" name="Picture 107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36467" y="153923"/>
            <a:ext cx="1079251" cy="1029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026"/>
          <p:cNvSpPr txBox="1">
            <a:spLocks noChangeArrowheads="1"/>
          </p:cNvSpPr>
          <p:nvPr userDrawn="1"/>
        </p:nvSpPr>
        <p:spPr bwMode="auto">
          <a:xfrm>
            <a:off x="303301" y="5183342"/>
            <a:ext cx="6505483" cy="139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1D2F68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en-US" sz="1800" dirty="0" smtClean="0"/>
              <a:t>Produced</a:t>
            </a:r>
            <a:r>
              <a:rPr lang="en-US" sz="1800" baseline="0" dirty="0" smtClean="0"/>
              <a:t> by Delia Colvin</a:t>
            </a:r>
          </a:p>
          <a:p>
            <a:pPr>
              <a:buNone/>
            </a:pPr>
            <a:r>
              <a:rPr lang="en-US" sz="1800" baseline="0" dirty="0" smtClean="0"/>
              <a:t>For - The National FAA Safety Team (FAASTeam)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43700" y="1575865"/>
            <a:ext cx="5147446" cy="46069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284" y="6248400"/>
            <a:ext cx="23164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5808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39866" y="6248400"/>
            <a:ext cx="146835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255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508126"/>
            <a:ext cx="5264151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08126"/>
            <a:ext cx="526626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100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6315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371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9863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6"/>
            <a:ext cx="12192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 dirty="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1" y="1508126"/>
            <a:ext cx="1073361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284" y="6248400"/>
            <a:ext cx="23164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5808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39866" y="6248400"/>
            <a:ext cx="146835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bg1">
                    <a:lumMod val="65000"/>
                  </a:schemeClr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7205135" y="6126158"/>
            <a:ext cx="2275417" cy="660400"/>
            <a:chOff x="3596" y="3859"/>
            <a:chExt cx="1075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374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599018" y="6205539"/>
            <a:ext cx="637963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588433" y="6384925"/>
            <a:ext cx="498686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  <p:pic>
        <p:nvPicPr>
          <p:cNvPr id="13" name="Picture 5" descr="C:\Documents and Settings\Charles\Application Data\Microsoft\Media Catalog\FAAST_PPT_BtmGrphc.bmp"/>
          <p:cNvPicPr>
            <a:picLocks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5"/>
          <a:stretch/>
        </p:blipFill>
        <p:spPr bwMode="auto">
          <a:xfrm>
            <a:off x="1" y="5760721"/>
            <a:ext cx="12192000" cy="303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C:\Documents and Settings\Charles\Application Data\Microsoft\Media Catalog\FAAST_PPT_BtmGrphc.bmp"/>
          <p:cNvPicPr>
            <a:picLocks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28" b="1045"/>
          <a:stretch/>
        </p:blipFill>
        <p:spPr bwMode="auto">
          <a:xfrm flipH="1" flipV="1">
            <a:off x="-1" y="0"/>
            <a:ext cx="12192000" cy="30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5" r:id="rId3"/>
    <p:sldLayoutId id="2147483657" r:id="rId4"/>
    <p:sldLayoutId id="2147483658" r:id="rId5"/>
    <p:sldLayoutId id="2147483660" r:id="rId6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6"/>
            <a:ext cx="12192000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sz="2400" dirty="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1" y="1508126"/>
            <a:ext cx="1073361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Select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284" y="6248400"/>
            <a:ext cx="23164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5808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906000" y="6248400"/>
            <a:ext cx="1502219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 b="0" i="0">
                <a:solidFill>
                  <a:schemeClr val="accent6"/>
                </a:solidFill>
                <a:latin typeface="Helvetica Neue Medium"/>
                <a:cs typeface="Helvetica Neue Medium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7205135" y="6126158"/>
            <a:ext cx="2275417" cy="660400"/>
            <a:chOff x="3596" y="3859"/>
            <a:chExt cx="1075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accent6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599018" y="6205539"/>
            <a:ext cx="637963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588433" y="6384925"/>
            <a:ext cx="498686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2988165268"/>
      </p:ext>
    </p:extLst>
  </p:cSld>
  <p:clrMap bg1="lt1" tx1="dk1" bg2="lt2" tx2="dk2" accent1="accent1" accent2="accent2" accent3="accent3" accent4="accent4" accent5="accent5" accent6="accent6" hlink="hlink" folHlink="folHlink"/>
  <p:timing>
    <p:tnLst>
      <p:par>
        <p:cTn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389207" y="400418"/>
            <a:ext cx="5554759" cy="1395412"/>
          </a:xfrm>
        </p:spPr>
        <p:txBody>
          <a:bodyPr/>
          <a:lstStyle/>
          <a:p>
            <a:r>
              <a:rPr lang="en-US" sz="3600" dirty="0"/>
              <a:t>The National FAA Safety Team Presents</a:t>
            </a:r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526483" y="1829016"/>
            <a:ext cx="9979785" cy="1067092"/>
          </a:xfrm>
        </p:spPr>
        <p:txBody>
          <a:bodyPr/>
          <a:lstStyle/>
          <a:p>
            <a:r>
              <a:rPr lang="en-US" dirty="0" smtClean="0"/>
              <a:t>Topic of the Month - August </a:t>
            </a:r>
          </a:p>
          <a:p>
            <a:r>
              <a:rPr lang="en-US" dirty="0" smtClean="0"/>
              <a:t>Use of Weather Information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3380613" y="3411590"/>
            <a:ext cx="346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&lt;Audience&gt;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3367970" y="3791452"/>
            <a:ext cx="346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&lt;Presenter&gt;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3374254" y="4161188"/>
            <a:ext cx="346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&lt; &gt;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Welcome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571500" y="1153318"/>
            <a:ext cx="10733617" cy="4391025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Exits</a:t>
            </a:r>
          </a:p>
          <a:p>
            <a:r>
              <a:rPr lang="en-US" dirty="0" smtClean="0">
                <a:ea typeface="ＭＳ Ｐゴシック" pitchFamily="34" charset="-128"/>
              </a:rPr>
              <a:t>Restrooms</a:t>
            </a:r>
          </a:p>
          <a:p>
            <a:r>
              <a:rPr lang="en-US" dirty="0" smtClean="0">
                <a:ea typeface="ＭＳ Ｐゴシック" pitchFamily="34" charset="-128"/>
              </a:rPr>
              <a:t>Emergency Evacuation</a:t>
            </a:r>
          </a:p>
          <a:p>
            <a:r>
              <a:rPr lang="en-US" dirty="0" smtClean="0">
                <a:ea typeface="ＭＳ Ｐゴシック" pitchFamily="34" charset="-128"/>
              </a:rPr>
              <a:t>Breaks</a:t>
            </a:r>
          </a:p>
          <a:p>
            <a:r>
              <a:rPr lang="en-US" dirty="0" smtClean="0">
                <a:ea typeface="ＭＳ Ｐゴシック" pitchFamily="34" charset="-128"/>
              </a:rPr>
              <a:t>Set phones &amp; pagers to silent or off </a:t>
            </a:r>
          </a:p>
          <a:p>
            <a:r>
              <a:rPr lang="en-US" dirty="0" smtClean="0">
                <a:ea typeface="ＭＳ Ｐゴシック" pitchFamily="34" charset="-128"/>
              </a:rPr>
              <a:t>Sponsor Acknowledgment</a:t>
            </a:r>
          </a:p>
          <a:p>
            <a:r>
              <a:rPr lang="en-US" dirty="0" smtClean="0">
                <a:ea typeface="ＭＳ Ｐゴシック" pitchFamily="34" charset="-128"/>
              </a:rPr>
              <a:t>Other information</a:t>
            </a:r>
          </a:p>
          <a:p>
            <a:pPr marL="0" indent="0">
              <a:buNone/>
            </a:pPr>
            <a:r>
              <a:rPr lang="en-US" dirty="0" smtClean="0">
                <a:ea typeface="ＭＳ Ｐゴシック" pitchFamily="34" charset="-128"/>
              </a:rPr>
              <a:t> </a:t>
            </a:r>
          </a:p>
          <a:p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F6AC0D87-B637-4A2D-8D1E-1DCA440C2BAB}" type="slidenum">
              <a:rPr lang="en-US" sz="140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2</a:t>
            </a:fld>
            <a:endParaRPr lang="en-US" sz="1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398328" y="2535382"/>
            <a:ext cx="4469824" cy="3008961"/>
            <a:chOff x="6837353" y="2930909"/>
            <a:chExt cx="5177733" cy="3419281"/>
          </a:xfrm>
        </p:grpSpPr>
        <p:pic>
          <p:nvPicPr>
            <p:cNvPr id="7" name="DA40435A-344D-4FC2-9E65-482510AA9235" descr="2D5DBBC8-94E1-4F4B-B5EF-F45345C9D166@fios-router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06" t="32314" r="2686"/>
            <a:stretch/>
          </p:blipFill>
          <p:spPr bwMode="auto">
            <a:xfrm>
              <a:off x="6837353" y="2930909"/>
              <a:ext cx="5177733" cy="341928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401" y="3187336"/>
              <a:ext cx="763260" cy="6430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2137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Overview	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571500" y="1036840"/>
            <a:ext cx="8737600" cy="4391025"/>
          </a:xfrm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Use of Weather Information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Where to find it</a:t>
            </a:r>
          </a:p>
          <a:p>
            <a:pPr lvl="1"/>
            <a:r>
              <a:rPr lang="en-US" dirty="0" smtClean="0">
                <a:ea typeface="ＭＳ Ｐゴシック" pitchFamily="34" charset="-128"/>
              </a:rPr>
              <a:t>How to use it</a:t>
            </a:r>
            <a:endParaRPr lang="en-US" dirty="0" smtClean="0">
              <a:ea typeface="ＭＳ Ｐゴシック" pitchFamily="34" charset="-128"/>
            </a:endParaRPr>
          </a:p>
          <a:p>
            <a:pPr marL="0" indent="0">
              <a:buNone/>
            </a:pPr>
            <a:endParaRPr lang="en-US" dirty="0" smtClean="0">
              <a:ea typeface="ＭＳ Ｐゴシック" pitchFamily="34" charset="-128"/>
            </a:endParaRPr>
          </a:p>
          <a:p>
            <a:pPr marL="0" indent="0">
              <a:buNone/>
            </a:pPr>
            <a:r>
              <a:rPr lang="en-US" b="0" dirty="0" smtClean="0">
                <a:ea typeface="ＭＳ Ｐゴシック" pitchFamily="34" charset="-128"/>
              </a:rPr>
              <a:t>Produced by:  </a:t>
            </a:r>
          </a:p>
          <a:p>
            <a:pPr marL="0" indent="0">
              <a:buNone/>
            </a:pPr>
            <a:r>
              <a:rPr lang="en-US" b="0" dirty="0">
                <a:ea typeface="ＭＳ Ｐゴシック" pitchFamily="34" charset="-128"/>
              </a:rPr>
              <a:t>	</a:t>
            </a:r>
            <a:r>
              <a:rPr lang="en-US" dirty="0" smtClean="0">
                <a:ea typeface="ＭＳ Ｐゴシック" pitchFamily="34" charset="-128"/>
              </a:rPr>
              <a:t>Delia Colvin</a:t>
            </a:r>
          </a:p>
          <a:p>
            <a:pPr marL="0" indent="0">
              <a:buNone/>
            </a:pPr>
            <a:r>
              <a:rPr lang="en-US" b="0" dirty="0">
                <a:ea typeface="ＭＳ Ｐゴシック" pitchFamily="34" charset="-128"/>
              </a:rPr>
              <a:t>	</a:t>
            </a:r>
            <a:r>
              <a:rPr lang="en-US" b="0" dirty="0" smtClean="0">
                <a:ea typeface="ＭＳ Ｐゴシック" pitchFamily="34" charset="-128"/>
              </a:rPr>
              <a:t>Fly Rite Pilot Education	</a:t>
            </a:r>
            <a:endParaRPr lang="en-US" b="0" dirty="0" smtClean="0">
              <a:ea typeface="ＭＳ Ｐゴシック" pitchFamily="34" charset="-128"/>
            </a:endParaRPr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8980EBD4-0054-469E-8A53-811A8A2AD46C}" type="slidenum">
              <a:rPr lang="en-US" sz="140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3</a:t>
            </a:fld>
            <a:endParaRPr lang="en-US" sz="1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4546" y="1620982"/>
            <a:ext cx="5593605" cy="3855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0723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F6788332-E258-4A2D-9F13-62F5028439EF}" type="slidenum">
              <a:rPr lang="en-US" sz="140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4</a:t>
            </a:fld>
            <a:endParaRPr lang="en-US" sz="1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August 19 NPP-14 Final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3638" y="385907"/>
            <a:ext cx="9608759" cy="5405293"/>
          </a:xfrm>
        </p:spPr>
      </p:pic>
    </p:spTree>
    <p:extLst>
      <p:ext uri="{BB962C8B-B14F-4D97-AF65-F5344CB8AC3E}">
        <p14:creationId xmlns:p14="http://schemas.microsoft.com/office/powerpoint/2010/main" val="20535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077200" y="6248400"/>
            <a:ext cx="1905000" cy="457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pitchFamily="34" charset="-128"/>
              </a:defRPr>
            </a:lvl9pPr>
          </a:lstStyle>
          <a:p>
            <a:pPr eaLnBrk="1" hangingPunct="1"/>
            <a:fld id="{FC6E9B4D-BB44-4941-830A-366D0FE99E6D}" type="slidenum">
              <a:rPr lang="en-US" sz="1400">
                <a:solidFill>
                  <a:schemeClr val="bg1"/>
                </a:solidFill>
                <a:latin typeface="Times New Roman" pitchFamily="18" charset="0"/>
              </a:rPr>
              <a:pPr eaLnBrk="1" hangingPunct="1"/>
              <a:t>5</a:t>
            </a:fld>
            <a:endParaRPr lang="en-US" sz="1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>
                <a:ea typeface="ＭＳ Ｐゴシック" pitchFamily="34" charset="-128"/>
              </a:rPr>
              <a:t>Questions?</a:t>
            </a:r>
          </a:p>
        </p:txBody>
      </p:sp>
      <p:pic>
        <p:nvPicPr>
          <p:cNvPr id="36868" name="Picture 4" descr="Rodin_Think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200" y="2153440"/>
            <a:ext cx="2540000" cy="31623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965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Proficiency and Peace of Mind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438B1A-AF1B-4C8B-993E-1BADE62A245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5" r="20389"/>
          <a:stretch/>
        </p:blipFill>
        <p:spPr bwMode="auto">
          <a:xfrm>
            <a:off x="7201872" y="1611086"/>
            <a:ext cx="3253389" cy="3772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9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0059" y="3298785"/>
            <a:ext cx="3054658" cy="2293600"/>
          </a:xfrm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064374" y="1087436"/>
            <a:ext cx="7162800" cy="429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  <a:spcBef>
                <a:spcPct val="70000"/>
              </a:spcBef>
              <a:tabLst>
                <a:tab pos="631825" algn="l"/>
              </a:tabLst>
              <a:defRPr/>
            </a:pPr>
            <a:r>
              <a:rPr lang="en-US" kern="0" dirty="0"/>
              <a:t>Fly regularly with your CFI</a:t>
            </a:r>
          </a:p>
          <a:p>
            <a:pPr>
              <a:lnSpc>
                <a:spcPct val="90000"/>
              </a:lnSpc>
              <a:spcBef>
                <a:spcPct val="70000"/>
              </a:spcBef>
              <a:tabLst>
                <a:tab pos="631825" algn="l"/>
              </a:tabLst>
              <a:defRPr/>
            </a:pPr>
            <a:r>
              <a:rPr lang="en-US" kern="0" dirty="0"/>
              <a:t>Perfect Practice</a:t>
            </a:r>
          </a:p>
          <a:p>
            <a:pPr>
              <a:lnSpc>
                <a:spcPct val="90000"/>
              </a:lnSpc>
              <a:spcBef>
                <a:spcPct val="70000"/>
              </a:spcBef>
              <a:tabLst>
                <a:tab pos="631825" algn="l"/>
              </a:tabLst>
              <a:defRPr/>
            </a:pPr>
            <a:r>
              <a:rPr lang="en-US" kern="0" dirty="0"/>
              <a:t>Document in </a:t>
            </a:r>
            <a:r>
              <a:rPr lang="en-US" i="1" kern="0" dirty="0"/>
              <a:t>WINGS</a:t>
            </a:r>
          </a:p>
          <a:p>
            <a:pPr marL="0" indent="0">
              <a:lnSpc>
                <a:spcPct val="90000"/>
              </a:lnSpc>
              <a:spcBef>
                <a:spcPct val="70000"/>
              </a:spcBef>
              <a:buNone/>
              <a:tabLst>
                <a:tab pos="631825" algn="l"/>
              </a:tabLst>
              <a:defRPr/>
            </a:pPr>
            <a:endParaRPr lang="en-US" kern="0" dirty="0"/>
          </a:p>
          <a:p>
            <a:pPr marL="0" indent="0">
              <a:lnSpc>
                <a:spcPct val="90000"/>
              </a:lnSpc>
              <a:spcBef>
                <a:spcPct val="70000"/>
              </a:spcBef>
              <a:buNone/>
              <a:tabLst>
                <a:tab pos="631825" algn="l"/>
              </a:tabLst>
              <a:defRPr/>
            </a:pPr>
            <a:r>
              <a:rPr lang="en-US" kern="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1304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 for attending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024" y="971240"/>
            <a:ext cx="8050213" cy="4391025"/>
          </a:xfrm>
        </p:spPr>
        <p:txBody>
          <a:bodyPr/>
          <a:lstStyle/>
          <a:p>
            <a:r>
              <a:rPr lang="en-US" dirty="0" smtClean="0"/>
              <a:t>You are vital members of our GA safety community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4438B1A-AF1B-4C8B-993E-1BADE62A2451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1608" y="3370792"/>
            <a:ext cx="2906757" cy="21815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514" y="1816532"/>
            <a:ext cx="2920645" cy="21919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024" y="3166753"/>
            <a:ext cx="3714057" cy="16096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65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389207" y="400418"/>
            <a:ext cx="5554759" cy="1395412"/>
          </a:xfrm>
        </p:spPr>
        <p:txBody>
          <a:bodyPr/>
          <a:lstStyle/>
          <a:p>
            <a:r>
              <a:rPr lang="en-US" sz="3600" dirty="0"/>
              <a:t>The National FAA Safety Team Presents</a:t>
            </a:r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526483" y="1829016"/>
            <a:ext cx="9979785" cy="1067092"/>
          </a:xfrm>
        </p:spPr>
        <p:txBody>
          <a:bodyPr/>
          <a:lstStyle/>
          <a:p>
            <a:r>
              <a:rPr lang="en-US" dirty="0" smtClean="0"/>
              <a:t>Topic of the Month - August </a:t>
            </a:r>
          </a:p>
          <a:p>
            <a:r>
              <a:rPr lang="en-US" dirty="0" smtClean="0"/>
              <a:t>Use of Weather Information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3380613" y="3411590"/>
            <a:ext cx="346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&lt;Audience&gt;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3367970" y="3791452"/>
            <a:ext cx="346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&lt;Presenter&gt;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3374254" y="4161188"/>
            <a:ext cx="346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&lt; &gt;</a:t>
            </a:r>
          </a:p>
        </p:txBody>
      </p:sp>
    </p:spTree>
    <p:extLst>
      <p:ext uri="{BB962C8B-B14F-4D97-AF65-F5344CB8AC3E}">
        <p14:creationId xmlns:p14="http://schemas.microsoft.com/office/powerpoint/2010/main" val="2016467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9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389207" y="400418"/>
            <a:ext cx="5554759" cy="1395412"/>
          </a:xfrm>
        </p:spPr>
        <p:txBody>
          <a:bodyPr/>
          <a:lstStyle/>
          <a:p>
            <a:r>
              <a:rPr lang="en-US" sz="3600" dirty="0"/>
              <a:t>The National FAA Safety Team Presents</a:t>
            </a:r>
          </a:p>
        </p:txBody>
      </p:sp>
      <p:sp>
        <p:nvSpPr>
          <p:cNvPr id="32780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526483" y="1829016"/>
            <a:ext cx="9979785" cy="1067092"/>
          </a:xfrm>
        </p:spPr>
        <p:txBody>
          <a:bodyPr/>
          <a:lstStyle/>
          <a:p>
            <a:r>
              <a:rPr lang="en-US" dirty="0" smtClean="0"/>
              <a:t>Topic of the Month - January </a:t>
            </a:r>
          </a:p>
          <a:p>
            <a:r>
              <a:rPr lang="en-US" dirty="0" smtClean="0"/>
              <a:t>Introduction to Safety Risk Management (SRM)</a:t>
            </a:r>
          </a:p>
        </p:txBody>
      </p:sp>
      <p:sp>
        <p:nvSpPr>
          <p:cNvPr id="32785" name="Text Box 17"/>
          <p:cNvSpPr txBox="1">
            <a:spLocks noChangeArrowheads="1"/>
          </p:cNvSpPr>
          <p:nvPr/>
        </p:nvSpPr>
        <p:spPr bwMode="auto">
          <a:xfrm>
            <a:off x="3380613" y="3411590"/>
            <a:ext cx="346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&lt;Audience&gt;</a:t>
            </a:r>
          </a:p>
        </p:txBody>
      </p:sp>
      <p:sp>
        <p:nvSpPr>
          <p:cNvPr id="32786" name="Text Box 18"/>
          <p:cNvSpPr txBox="1">
            <a:spLocks noChangeArrowheads="1"/>
          </p:cNvSpPr>
          <p:nvPr/>
        </p:nvSpPr>
        <p:spPr bwMode="auto">
          <a:xfrm>
            <a:off x="3367970" y="3791452"/>
            <a:ext cx="346551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&lt;Presenter&gt;</a:t>
            </a:r>
          </a:p>
        </p:txBody>
      </p:sp>
      <p:sp>
        <p:nvSpPr>
          <p:cNvPr id="32787" name="Text Box 19"/>
          <p:cNvSpPr txBox="1">
            <a:spLocks noChangeArrowheads="1"/>
          </p:cNvSpPr>
          <p:nvPr/>
        </p:nvSpPr>
        <p:spPr bwMode="auto">
          <a:xfrm>
            <a:off x="3374254" y="4161188"/>
            <a:ext cx="34655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600" dirty="0"/>
              <a:t>&lt; &gt;</a:t>
            </a:r>
          </a:p>
        </p:txBody>
      </p:sp>
    </p:spTree>
    <p:extLst>
      <p:ext uri="{BB962C8B-B14F-4D97-AF65-F5344CB8AC3E}">
        <p14:creationId xmlns:p14="http://schemas.microsoft.com/office/powerpoint/2010/main" val="23253174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04289566-cf42-4ce7-aa7c-2469c3d4502e">5YDFD77UPU3F-311-1487</_dlc_DocId>
    <_dlc_DocIdUrl xmlns="04289566-cf42-4ce7-aa7c-2469c3d4502e">
      <Url>https://avssp.faa.gov/avs/afsfaast/_layouts/15/DocIdRedir.aspx?ID=5YDFD77UPU3F-311-1487</Url>
      <Description>5YDFD77UPU3F-311-1487</Description>
    </_dlc_DocIdUrl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D5FDB223F4C0E4A8408399FFA4EDA33" ma:contentTypeVersion="1" ma:contentTypeDescription="Create a new document." ma:contentTypeScope="" ma:versionID="8cf0604ad459b8fbe4c7c6e3c0a7056a">
  <xsd:schema xmlns:xsd="http://www.w3.org/2001/XMLSchema" xmlns:xs="http://www.w3.org/2001/XMLSchema" xmlns:p="http://schemas.microsoft.com/office/2006/metadata/properties" xmlns:ns2="04289566-cf42-4ce7-aa7c-2469c3d4502e" xmlns:ns3="http://schemas.microsoft.com/sharepoint/v4" targetNamespace="http://schemas.microsoft.com/office/2006/metadata/properties" ma:root="true" ma:fieldsID="c41c0327a79c0cd165a16d12bde6f1c8" ns2:_="" ns3:_="">
    <xsd:import namespace="04289566-cf42-4ce7-aa7c-2469c3d4502e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289566-cf42-4ce7-aa7c-2469c3d4502e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11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B80675E-01F7-49AA-B61E-EE85CFCAD03B}">
  <ds:schemaRefs>
    <ds:schemaRef ds:uri="04289566-cf42-4ce7-aa7c-2469c3d4502e"/>
    <ds:schemaRef ds:uri="http://schemas.microsoft.com/office/infopath/2007/PartnerControls"/>
    <ds:schemaRef ds:uri="http://www.w3.org/XML/1998/namespace"/>
    <ds:schemaRef ds:uri="http://schemas.microsoft.com/office/2006/metadata/properties"/>
    <ds:schemaRef ds:uri="http://purl.org/dc/terms/"/>
    <ds:schemaRef ds:uri="http://schemas.microsoft.com/sharepoint/v4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B17F8C7-2AEB-4BC2-A828-B2E729EBBAC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97D1EC2-086B-4869-9FB4-0CCB136B730B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C117AB61-486A-49F1-883F-5EFA47CF4C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289566-cf42-4ce7-aa7c-2469c3d4502e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5751</TotalTime>
  <Words>618</Words>
  <Application>Microsoft Office PowerPoint</Application>
  <PresentationFormat>Widescreen</PresentationFormat>
  <Paragraphs>115</Paragraphs>
  <Slides>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ＭＳ Ｐゴシック</vt:lpstr>
      <vt:lpstr>Arial</vt:lpstr>
      <vt:lpstr>Helvetica Neue Medium</vt:lpstr>
      <vt:lpstr>Times New Roman</vt:lpstr>
      <vt:lpstr>1_Custom Design</vt:lpstr>
      <vt:lpstr>2_Custom Design</vt:lpstr>
      <vt:lpstr>The National FAA Safety Team Presents</vt:lpstr>
      <vt:lpstr>Welcome</vt:lpstr>
      <vt:lpstr>Overview </vt:lpstr>
      <vt:lpstr>PowerPoint Presentation</vt:lpstr>
      <vt:lpstr>Questions?</vt:lpstr>
      <vt:lpstr>Proficiency and Peace of Mind</vt:lpstr>
      <vt:lpstr>Thank you for attending </vt:lpstr>
      <vt:lpstr>The National FAA Safety Team Presents</vt:lpstr>
      <vt:lpstr>The National FAA Safety Team Presents</vt:lpstr>
    </vt:vector>
  </TitlesOfParts>
  <Company>FAA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Topic of the Month-Jan 2019-SRM-PPT</dc:title>
  <dc:creator>MTONEY</dc:creator>
  <cp:lastModifiedBy>Steuernagle, John W (FAA)</cp:lastModifiedBy>
  <cp:revision>323</cp:revision>
  <dcterms:created xsi:type="dcterms:W3CDTF">2005-01-28T20:32:53Z</dcterms:created>
  <dcterms:modified xsi:type="dcterms:W3CDTF">2019-03-25T21:22:37Z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0x010100DD5FDB223F4C0E4A8408399FFA4EDA33</vt:lpwstr>
  </property>
  <property fmtid="{D5CDD505-2E9C-101B-9397-08002B2CF9AE}" pid="3" name="_dlc_DocIdItemGuid">
    <vt:lpwstr>7bf1374e-f5ea-4703-b41f-dd14673188ab</vt:lpwstr>
  </property>
</Properties>
</file>