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7"/>
  </p:notesMasterIdLst>
  <p:handoutMasterIdLst>
    <p:handoutMasterId r:id="rId28"/>
  </p:handoutMasterIdLst>
  <p:sldIdLst>
    <p:sldId id="273" r:id="rId7"/>
    <p:sldId id="292" r:id="rId8"/>
    <p:sldId id="293" r:id="rId9"/>
    <p:sldId id="294" r:id="rId10"/>
    <p:sldId id="295" r:id="rId11"/>
    <p:sldId id="296" r:id="rId12"/>
    <p:sldId id="297" r:id="rId13"/>
    <p:sldId id="298" r:id="rId14"/>
    <p:sldId id="315" r:id="rId15"/>
    <p:sldId id="306" r:id="rId16"/>
    <p:sldId id="309" r:id="rId17"/>
    <p:sldId id="300" r:id="rId18"/>
    <p:sldId id="305" r:id="rId19"/>
    <p:sldId id="317" r:id="rId20"/>
    <p:sldId id="307" r:id="rId21"/>
    <p:sldId id="323" r:id="rId22"/>
    <p:sldId id="321" r:id="rId23"/>
    <p:sldId id="322" r:id="rId24"/>
    <p:sldId id="320" r:id="rId25"/>
    <p:sldId id="316" r:id="rId26"/>
  </p:sldIdLst>
  <p:sldSz cx="12192000" cy="6858000"/>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293"/>
            <p14:sldId id="294"/>
            <p14:sldId id="295"/>
            <p14:sldId id="296"/>
            <p14:sldId id="297"/>
            <p14:sldId id="298"/>
            <p14:sldId id="315"/>
            <p14:sldId id="306"/>
            <p14:sldId id="309"/>
            <p14:sldId id="300"/>
            <p14:sldId id="305"/>
            <p14:sldId id="317"/>
            <p14:sldId id="307"/>
            <p14:sldId id="323"/>
            <p14:sldId id="321"/>
            <p14:sldId id="322"/>
            <p14:sldId id="320"/>
            <p14:sldId id="31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9" autoAdjust="0"/>
    <p:restoredTop sz="42562" autoAdjust="0"/>
  </p:normalViewPr>
  <p:slideViewPr>
    <p:cSldViewPr snapToGrid="0">
      <p:cViewPr varScale="1">
        <p:scale>
          <a:sx n="44" d="100"/>
          <a:sy n="44" d="100"/>
        </p:scale>
        <p:origin x="1675" y="53"/>
      </p:cViewPr>
      <p:guideLst>
        <p:guide orient="horz" pos="536"/>
        <p:guide pos="4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2019/02-15-157(I)PP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Lead,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Do not Issue – Do not Fly</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 word on OTC sleep aids and cough medications: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Sleep</a:t>
            </a:r>
            <a:r>
              <a:rPr lang="en-US" baseline="0" dirty="0" smtClean="0"/>
              <a:t> aids obviously are intended to promote sleep but their effects – resembling a hangover - may persist into the several days – not a good idea if you’re going flying. </a:t>
            </a:r>
            <a:r>
              <a:rPr lang="en-US" b="1" dirty="0" smtClean="0"/>
              <a:t>(Click)</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Also – tolerance to active ingredients builds quickly so you’ll find you’re taking more and more medicine to achieve the same result. </a:t>
            </a:r>
            <a:r>
              <a:rPr lang="en-US" b="1" dirty="0" smtClean="0"/>
              <a:t>(Click)</a:t>
            </a:r>
          </a:p>
          <a:p>
            <a:endParaRPr lang="en-US" baseline="0" dirty="0" smtClean="0"/>
          </a:p>
          <a:p>
            <a:r>
              <a:rPr lang="en-US" baseline="0" dirty="0" smtClean="0"/>
              <a:t>All OTC medications are intended for temporary use.  Taking them for longer than the recommended time may mask symptoms of a significant or serious underlying medical condition.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42179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If you’ve been taking a medication that precludes flying, how long must you wait after ceasing the medication before you return to the air?  </a:t>
            </a:r>
            <a:r>
              <a:rPr lang="en-US" b="1"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a:t>
            </a:r>
            <a:r>
              <a:rPr lang="en-US" baseline="0" dirty="0" smtClean="0"/>
              <a:t> is a good question for your AME to answer but the general rule is to wait until 5 times the dosage interval has passed. </a:t>
            </a:r>
            <a:r>
              <a:rPr lang="en-US" b="1" dirty="0" smtClean="0"/>
              <a:t>(Click)</a:t>
            </a:r>
          </a:p>
          <a:p>
            <a:endParaRPr lang="en-US" baseline="0" dirty="0" smtClean="0"/>
          </a:p>
          <a:p>
            <a:r>
              <a:rPr lang="en-US" baseline="0" dirty="0" smtClean="0"/>
              <a:t>For example; if you take a medication 4 times a day (6-hour intervals) you should wait at least 30 hours before resuming pilot duties.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428171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Look into any medicine cabinet and you’re likely to find a mixture</a:t>
            </a:r>
            <a:r>
              <a:rPr lang="en-US" baseline="0" dirty="0" smtClean="0"/>
              <a:t> of OTC and prescription meds. Who’s responsible for assessing the affects and possible drug interactions?   Making those assessments is something they don’t teach us in pilot school so this may also be a good time to seek some professional help.  Before you do that though let’s talk about prescription drugs alone or in combination.  </a:t>
            </a:r>
          </a:p>
          <a:p>
            <a:endParaRPr lang="en-US" baseline="0" dirty="0" smtClean="0"/>
          </a:p>
          <a:p>
            <a:r>
              <a:rPr lang="en-US" baseline="0" dirty="0" smtClean="0"/>
              <a:t>Does your prescribing doctor know you fly?  Maybe a more suitable drug could be prescribed if your doctor knows you’re a pilot.</a:t>
            </a:r>
          </a:p>
          <a:p>
            <a:endParaRPr lang="en-US" baseline="0" dirty="0" smtClean="0"/>
          </a:p>
          <a:p>
            <a:r>
              <a:rPr lang="en-US" baseline="0" dirty="0" smtClean="0"/>
              <a:t>Even more importantly, does your AME know about </a:t>
            </a:r>
            <a:r>
              <a:rPr lang="en-US" b="1" u="sng" baseline="0" dirty="0" smtClean="0"/>
              <a:t>all</a:t>
            </a:r>
            <a:r>
              <a:rPr lang="en-US" b="1" baseline="0" dirty="0" smtClean="0"/>
              <a:t> </a:t>
            </a:r>
            <a:r>
              <a:rPr lang="en-US" baseline="0" dirty="0" smtClean="0"/>
              <a:t>the drugs you take and the conditions for which you take them?  </a:t>
            </a:r>
          </a:p>
          <a:p>
            <a:endParaRPr lang="en-US" baseline="0" dirty="0" smtClean="0"/>
          </a:p>
          <a:p>
            <a:r>
              <a:rPr lang="en-US" baseline="0" dirty="0" smtClean="0"/>
              <a:t>Combining prescription and OTC drugs introduces another challenge – the self medicating pilot.  Once again it’s safer to consult your AME and/or pharmacist before adding OTC meds to your system. </a:t>
            </a:r>
          </a:p>
          <a:p>
            <a:endParaRPr lang="en-US" baseline="0" dirty="0" smtClean="0"/>
          </a:p>
          <a:p>
            <a:r>
              <a:rPr lang="en-US" baseline="0" dirty="0" smtClean="0"/>
              <a:t>We’re not going to address recreational drugs here.  We all know that flying is about the best recreation there is.  It’s not safe and not legal to fly under the influence.</a:t>
            </a:r>
          </a:p>
          <a:p>
            <a:endParaRPr lang="en-US" baseline="0" dirty="0" smtClean="0"/>
          </a:p>
          <a:p>
            <a:r>
              <a:rPr lang="en-US" baseline="0" dirty="0" smtClean="0"/>
              <a:t>We will look at one case from the GAJSC study though.  We’ll discuss it with respect to the PAVE checklist that’s familiar to most if not all of us.  I think you’ll find the case study illuminating.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2809504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31788" y="696913"/>
            <a:ext cx="6197600" cy="348615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Finally – here are some tips</a:t>
            </a:r>
            <a:r>
              <a:rPr lang="en-US" baseline="0" dirty="0" smtClean="0">
                <a:latin typeface="Times New Roman" pitchFamily="18" charset="0"/>
                <a:ea typeface="ＭＳ Ｐゴシック" pitchFamily="34" charset="-128"/>
              </a:rPr>
              <a:t> for safe flying while taking prescribed or OTC medications.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sz="1200" dirty="0" smtClean="0">
                <a:ea typeface="ＭＳ Ｐゴシック" pitchFamily="34" charset="-128"/>
              </a:rPr>
              <a:t>Consult your AME before flying while using prescription and/or OTC Drugs.</a:t>
            </a:r>
          </a:p>
          <a:p>
            <a:endParaRPr lang="en-US" sz="1200" dirty="0" smtClean="0">
              <a:ea typeface="ＭＳ Ｐゴシック" pitchFamily="34" charset="-128"/>
            </a:endParaRPr>
          </a:p>
          <a:p>
            <a:r>
              <a:rPr lang="en-US" sz="1200" dirty="0" smtClean="0">
                <a:ea typeface="ＭＳ Ｐゴシック" pitchFamily="34" charset="-128"/>
              </a:rPr>
              <a:t>Make sure your AME knows about all the drugs you take and the medical conditions requiring their use.</a:t>
            </a:r>
          </a:p>
          <a:p>
            <a:endParaRPr lang="en-US" sz="1200" dirty="0" smtClean="0">
              <a:ea typeface="ＭＳ Ｐゴシック" pitchFamily="34" charset="-128"/>
            </a:endParaRPr>
          </a:p>
          <a:p>
            <a:r>
              <a:rPr lang="en-US" sz="1200" dirty="0" smtClean="0">
                <a:ea typeface="ＭＳ Ｐゴシック" pitchFamily="34" charset="-128"/>
              </a:rPr>
              <a:t>Let your prescribing doctor know that you are a pilot.</a:t>
            </a:r>
          </a:p>
          <a:p>
            <a:endParaRPr lang="en-US" sz="1200" dirty="0" smtClean="0">
              <a:ea typeface="ＭＳ Ｐゴシック" pitchFamily="34" charset="-128"/>
            </a:endParaRPr>
          </a:p>
          <a:p>
            <a:r>
              <a:rPr lang="en-US" sz="1200" dirty="0" smtClean="0">
                <a:ea typeface="ＭＳ Ｐゴシック" pitchFamily="34" charset="-128"/>
              </a:rPr>
              <a:t>Ask about adverse effects associated with drug combinations.</a:t>
            </a:r>
          </a:p>
          <a:p>
            <a:endParaRPr lang="en-US" sz="1200" dirty="0" smtClean="0">
              <a:ea typeface="ＭＳ Ｐゴシック" pitchFamily="34" charset="-128"/>
            </a:endParaRPr>
          </a:p>
          <a:p>
            <a:r>
              <a:rPr lang="en-US" sz="1200" dirty="0" smtClean="0">
                <a:ea typeface="ＭＳ Ｐゴシック" pitchFamily="34" charset="-128"/>
              </a:rPr>
              <a:t>In between doctor visits you’re self assessing your condition before each flight. Ground yourself when you’re not fit to fly.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0F38EED-2F39-44BC-97DA-8F93C7AEE4C8}" type="slidenum">
              <a:rPr lang="en-US" sz="1200" smtClean="0">
                <a:latin typeface="Times New Roman" pitchFamily="18" charset="0"/>
              </a:rPr>
              <a:pPr eaLnBrk="1" hangingPunct="1"/>
              <a:t>13</a:t>
            </a:fld>
            <a:endParaRPr 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 information in this presentation was taken from FAA’s Medications and Flying Brochure.  You can download a copy at the URL or</a:t>
            </a:r>
            <a:r>
              <a:rPr lang="en-US" baseline="0" dirty="0" smtClean="0"/>
              <a:t> QR code on the screen.</a:t>
            </a:r>
          </a:p>
          <a:p>
            <a:endParaRPr lang="en-US" baseline="0" dirty="0" smtClean="0"/>
          </a:p>
          <a:p>
            <a:endParaRPr lang="en-US" baseline="0" dirty="0" smtClean="0"/>
          </a:p>
          <a:p>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319526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18989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Now there’s even more reasons to participate in </a:t>
            </a:r>
            <a:r>
              <a:rPr lang="en-US" b="1" i="1" dirty="0" smtClean="0"/>
              <a:t>WINGS.  </a:t>
            </a: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WWW.MYWINGSINIATIVE.ORG to learn more and enter the sweepstakes.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332816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a:t>
            </a:r>
            <a:r>
              <a:rPr lang="en-US" dirty="0"/>
              <a:t>website.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8613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20</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3357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In this presentation we’ll talk a little bit about a recent GAJSC </a:t>
            </a:r>
            <a:r>
              <a:rPr lang="en-US" baseline="0" dirty="0" smtClean="0">
                <a:latin typeface="Times New Roman" pitchFamily="18" charset="0"/>
                <a:ea typeface="ＭＳ Ｐゴシック" pitchFamily="34" charset="-128"/>
              </a:rPr>
              <a:t> and </a:t>
            </a:r>
            <a:r>
              <a:rPr lang="en-US" dirty="0" smtClean="0">
                <a:latin typeface="Times New Roman" pitchFamily="18" charset="0"/>
                <a:ea typeface="ＭＳ Ｐゴシック" pitchFamily="34" charset="-128"/>
              </a:rPr>
              <a:t>FAA </a:t>
            </a:r>
            <a:r>
              <a:rPr lang="en-US" baseline="0" dirty="0" smtClean="0">
                <a:latin typeface="Times New Roman" pitchFamily="18" charset="0"/>
                <a:ea typeface="ＭＳ Ｐゴシック" pitchFamily="34" charset="-128"/>
              </a:rPr>
              <a:t>studies that feature some interesting findings with respect to pilots and medications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We’ll talk generally about flying while medicating and specifically about FAA’s Do not Issue (medical certificates) and Do not Fly Lists of over-the-counter and </a:t>
            </a:r>
            <a:br>
              <a:rPr lang="en-US" baseline="0" dirty="0" smtClean="0">
                <a:latin typeface="Times New Roman" pitchFamily="18" charset="0"/>
                <a:ea typeface="ＭＳ Ｐゴシック" pitchFamily="34" charset="-128"/>
              </a:rPr>
            </a:br>
            <a:r>
              <a:rPr lang="en-US" baseline="0" dirty="0" smtClean="0">
                <a:latin typeface="Times New Roman" pitchFamily="18" charset="0"/>
                <a:ea typeface="ＭＳ Ｐゴシック" pitchFamily="34" charset="-128"/>
              </a:rPr>
              <a:t>prescription drugs.</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9961279-8B74-48D4-949D-AA48041EF0A7}"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In</a:t>
            </a:r>
            <a:r>
              <a:rPr lang="en-US" baseline="0" dirty="0" smtClean="0"/>
              <a:t> a 2011 study from the</a:t>
            </a:r>
            <a:r>
              <a:rPr lang="en-US" dirty="0" smtClean="0"/>
              <a:t> FAA’s CAMI Toxicology Lab</a:t>
            </a:r>
            <a:r>
              <a:rPr lang="en-US" baseline="0" dirty="0" smtClean="0"/>
              <a:t> drugs/medications were found in 570 pilots (42%) from 1,353 total fatal pilots tested. Most of the pilots with positive drug results, 511 (90%), were flying under CFR Part 91.”</a:t>
            </a:r>
            <a:r>
              <a:rPr lang="en-US" dirty="0" smtClean="0"/>
              <a:t>.  </a:t>
            </a:r>
            <a:r>
              <a:rPr lang="en-US" b="1" dirty="0" smtClean="0"/>
              <a:t>(Click)  </a:t>
            </a:r>
          </a:p>
          <a:p>
            <a:endParaRPr lang="en-US" dirty="0" smtClean="0"/>
          </a:p>
          <a:p>
            <a:r>
              <a:rPr lang="en-US" baseline="0" dirty="0" smtClean="0"/>
              <a:t>While there were a couple instances of recreational drugs, the majority were prescription or over the counter medications.  Antihistamines were the most commonly found.  Left undetermined was the extent of pilot impairment – if any – due to drug use but the issue is cause for concern for several reasons:</a:t>
            </a:r>
          </a:p>
          <a:p>
            <a:endParaRPr lang="en-US" baseline="0" dirty="0" smtClean="0"/>
          </a:p>
          <a:p>
            <a:r>
              <a:rPr lang="en-US" b="1" baseline="0" dirty="0" smtClean="0">
                <a:latin typeface="Times New Roman" pitchFamily="18" charset="0"/>
                <a:ea typeface="ＭＳ Ｐゴシック" pitchFamily="34" charset="-128"/>
              </a:rPr>
              <a:t>(Next Slide)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2301384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5</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So what’s the problem:</a:t>
            </a:r>
          </a:p>
          <a:p>
            <a:endParaRPr lang="en-US" dirty="0" smtClean="0"/>
          </a:p>
          <a:p>
            <a:r>
              <a:rPr lang="en-US" baseline="0" dirty="0" smtClean="0"/>
              <a:t>First of all – We all know that </a:t>
            </a:r>
            <a:r>
              <a:rPr lang="en-US" b="1" baseline="0" dirty="0" smtClean="0"/>
              <a:t>some</a:t>
            </a:r>
            <a:r>
              <a:rPr lang="en-US" baseline="0" dirty="0" smtClean="0"/>
              <a:t> medications may compromise a pilot’s ability to control the aircraft and/or adversely affect judgment and decision-making.  </a:t>
            </a:r>
            <a:r>
              <a:rPr lang="en-US" b="1" baseline="0" dirty="0" smtClean="0"/>
              <a:t>(Click) </a:t>
            </a:r>
          </a:p>
          <a:p>
            <a:endParaRPr lang="en-US" b="1"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What’s not so obvious is it’s difficult for investigators to say for sure that pilot performance was compromised because the effect of drugs and medications varies widely among individuals.  In addition, post-mortem redistribution of a substance creates some confusion as to the actual blood levels prior to the accident.  The amount of a substance may vary considerably in different tissues.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less obvious problem poses the question; what pre-existing physical condition requires the use of medication in the first place? </a:t>
            </a:r>
            <a:r>
              <a:rPr lang="en-US" b="1" baseline="0" dirty="0" smtClean="0"/>
              <a:t>(Click)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It’s not unusual to find that pilots are evaluated and treated for conditions that are not revealed to their Aviation Medical Examiners.  In those cases an AME doesn’t have an opportunity to review the complete medical history of diagnoses and treatments for some of the pilots they examine. </a:t>
            </a:r>
            <a:r>
              <a:rPr lang="en-US" b="1" baseline="0" dirty="0" smtClean="0"/>
              <a:t>(Click) </a:t>
            </a:r>
          </a:p>
          <a:p>
            <a:endParaRPr lang="en-US" baseline="0" dirty="0" smtClean="0"/>
          </a:p>
          <a:p>
            <a:r>
              <a:rPr lang="en-US" baseline="0" dirty="0" smtClean="0"/>
              <a:t>There’s also the issue of drug interactions but we’ll get to that a little bit later.  </a:t>
            </a: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C9A895D-F1B2-4238-92B1-93B3C1FCF0B4}" type="slidenum">
              <a:rPr lang="en-US"/>
              <a:pPr/>
              <a:t>6</a:t>
            </a:fld>
            <a:endParaRPr lang="en-US" dirty="0"/>
          </a:p>
        </p:txBody>
      </p:sp>
      <p:sp>
        <p:nvSpPr>
          <p:cNvPr id="82946" name="Rectangle 2"/>
          <p:cNvSpPr>
            <a:spLocks noGrp="1" noRot="1" noChangeAspect="1" noChangeArrowheads="1" noTextEdit="1"/>
          </p:cNvSpPr>
          <p:nvPr>
            <p:ph type="sldImg"/>
          </p:nvPr>
        </p:nvSpPr>
        <p:spPr>
          <a:xfrm>
            <a:off x="331788" y="696913"/>
            <a:ext cx="6197600" cy="3486150"/>
          </a:xfrm>
          <a:ln/>
        </p:spPr>
      </p:sp>
      <p:sp>
        <p:nvSpPr>
          <p:cNvPr id="82947" name="Rectangle 3"/>
          <p:cNvSpPr>
            <a:spLocks noGrp="1" noChangeArrowheads="1"/>
          </p:cNvSpPr>
          <p:nvPr>
            <p:ph type="body" idx="1"/>
          </p:nvPr>
        </p:nvSpPr>
        <p:spPr/>
        <p:txBody>
          <a:bodyPr/>
          <a:lstStyle/>
          <a:p>
            <a:r>
              <a:rPr lang="en-US" dirty="0" smtClean="0"/>
              <a:t>You and your Aviation Medical Examiner can</a:t>
            </a:r>
            <a:r>
              <a:rPr lang="en-US" baseline="0" dirty="0" smtClean="0"/>
              <a:t> access</a:t>
            </a:r>
            <a:r>
              <a:rPr lang="en-US" dirty="0" smtClean="0"/>
              <a:t> lists of medications that preclude medical certificate issuance (Do</a:t>
            </a:r>
            <a:r>
              <a:rPr lang="en-US" baseline="0" dirty="0" smtClean="0"/>
              <a:t> not Issue) or medications that are not</a:t>
            </a:r>
            <a:br>
              <a:rPr lang="en-US" baseline="0" dirty="0" smtClean="0"/>
            </a:br>
            <a:r>
              <a:rPr lang="en-US" baseline="0" dirty="0" smtClean="0"/>
              <a:t>compatible with safe flight operations (Do not Fly).  Those lists are available at the website shown on the screen.</a:t>
            </a:r>
            <a:r>
              <a:rPr lang="en-US" b="1" baseline="0" dirty="0" smtClean="0"/>
              <a:t>  </a:t>
            </a:r>
          </a:p>
          <a:p>
            <a:endParaRPr lang="en-US" baseline="0" dirty="0" smtClean="0"/>
          </a:p>
          <a:p>
            <a:r>
              <a:rPr lang="en-US" baseline="0" dirty="0" smtClean="0"/>
              <a:t>In the following slides we’ll take a quick look at drugs on the list.</a:t>
            </a:r>
          </a:p>
          <a:p>
            <a:endParaRPr lang="en-US" baseline="0" dirty="0" smtClean="0"/>
          </a:p>
          <a:p>
            <a:r>
              <a:rPr lang="en-US" b="1" dirty="0" smtClean="0">
                <a:latin typeface="Times New Roman" pitchFamily="18" charset="0"/>
                <a:ea typeface="ＭＳ Ｐゴシック" pitchFamily="34" charset="-128"/>
              </a:rPr>
              <a:t>Presentation Note:   </a:t>
            </a:r>
            <a:r>
              <a:rPr lang="en-US" b="0" i="1" baseline="0" dirty="0" smtClean="0"/>
              <a:t>You can access the Do not Issue – Do not Fly lists at this URL:  </a:t>
            </a:r>
            <a:r>
              <a:rPr lang="en-US" b="0" i="0" baseline="0" dirty="0" smtClean="0"/>
              <a:t>https://www.faa.gov/about/office_org/headquarters_offices/avs/offices/aam/ame/guide/pharm/dni_dnf/</a:t>
            </a:r>
            <a:r>
              <a:rPr lang="en-US" b="0" i="1" baseline="0" dirty="0" smtClean="0"/>
              <a:t> </a:t>
            </a:r>
            <a:endParaRPr lang="en-US" b="0" i="0" baseline="0" dirty="0" smtClean="0"/>
          </a:p>
          <a:p>
            <a:r>
              <a:rPr lang="en-US" b="1" i="0" baseline="0" dirty="0" smtClean="0"/>
              <a:t>(Next Slide)</a:t>
            </a:r>
            <a:endParaRPr lang="en-US" b="0" i="0" baseline="0" dirty="0" smtClean="0"/>
          </a:p>
          <a:p>
            <a:endParaRPr lang="en-US" baseline="0"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Although Medical Examiners may not issue medical certificates to pilots who are taking medicines on this list;</a:t>
            </a:r>
            <a:r>
              <a:rPr lang="en-US" baseline="0" dirty="0" smtClean="0"/>
              <a:t> they may be able to suggest alternative allowable medicines.  </a:t>
            </a:r>
          </a:p>
          <a:p>
            <a:r>
              <a:rPr lang="en-US" baseline="0" dirty="0" smtClean="0"/>
              <a:t>But in order to have that conversation you’ll need to disclose </a:t>
            </a:r>
            <a:r>
              <a:rPr lang="en-US" b="1" baseline="0" dirty="0" smtClean="0"/>
              <a:t>ALL</a:t>
            </a:r>
            <a:r>
              <a:rPr lang="en-US" baseline="0" dirty="0" smtClean="0"/>
              <a:t> the medications – prescribed and OTC – to your AME.</a:t>
            </a:r>
            <a:r>
              <a:rPr lang="en-US" dirty="0" smtClean="0"/>
              <a:t> </a:t>
            </a:r>
            <a:endParaRPr lang="en-US" baseline="0" dirty="0" smtClean="0"/>
          </a:p>
          <a:p>
            <a:endParaRPr lang="en-US" baseline="0" dirty="0" smtClean="0"/>
          </a:p>
          <a:p>
            <a:r>
              <a:rPr lang="en-US" b="1" baseline="0" dirty="0" smtClean="0"/>
              <a:t>(Next Slide)  </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191902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aseline="0" dirty="0" smtClean="0"/>
              <a:t>Here’s a little insight as to why some drugs appear on the Do not Issue - Do not Fly lists</a:t>
            </a:r>
            <a:r>
              <a:rPr lang="en-US" baseline="0" dirty="0" smtClean="0"/>
              <a:t>.  </a:t>
            </a:r>
          </a:p>
          <a:p>
            <a:endParaRPr lang="en-US" baseline="0" dirty="0" smtClean="0"/>
          </a:p>
          <a:p>
            <a:r>
              <a:rPr lang="en-US" baseline="0" dirty="0" smtClean="0"/>
              <a:t>Obviously the impact of these drugs can be serious.  The extent of impairment depends on the individual but the use of these drugs</a:t>
            </a:r>
            <a:br>
              <a:rPr lang="en-US" baseline="0" dirty="0" smtClean="0"/>
            </a:br>
            <a:r>
              <a:rPr lang="en-US" baseline="0" dirty="0" smtClean="0"/>
              <a:t>and the underlying diseases they treat are obvious disqualifying factors for medical certification. </a:t>
            </a:r>
            <a:endParaRPr lang="en-US" baseline="0" dirty="0" smtClean="0"/>
          </a:p>
          <a:p>
            <a:r>
              <a:rPr lang="en-US" baseline="0" dirty="0" smtClean="0"/>
              <a:t> </a:t>
            </a:r>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85095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While these drugs may not disqualify applicants for medical certificates, they do preclude flying until the effects of the drug are no longer present</a:t>
            </a:r>
            <a:r>
              <a:rPr lang="en-US" dirty="0" smtClean="0"/>
              <a:t>.</a:t>
            </a:r>
          </a:p>
          <a:p>
            <a:endParaRPr lang="en-US" baseline="0" dirty="0" smtClean="0"/>
          </a:p>
          <a:p>
            <a:r>
              <a:rPr lang="en-US" b="1" baseline="0" dirty="0" smtClean="0"/>
              <a:t>(Next Slide)  </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2542710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 AFS-850</a:t>
            </a:r>
          </a:p>
          <a:p>
            <a:pPr>
              <a:buNone/>
            </a:pPr>
            <a:r>
              <a:rPr lang="en-US" sz="1800" baseline="0" dirty="0" smtClean="0"/>
              <a:t>The National FAA Safety Team (FAASTeam)</a:t>
            </a:r>
          </a:p>
        </p:txBody>
      </p:sp>
      <p:pic>
        <p:nvPicPr>
          <p:cNvPr id="2" name="Picture 1"/>
          <p:cNvPicPr>
            <a:picLocks noChangeAspect="1"/>
          </p:cNvPicPr>
          <p:nvPr userDrawn="1"/>
        </p:nvPicPr>
        <p:blipFill>
          <a:blip r:embed="rId4"/>
          <a:stretch>
            <a:fillRect/>
          </a:stretch>
        </p:blipFill>
        <p:spPr>
          <a:xfrm>
            <a:off x="7969451" y="1228040"/>
            <a:ext cx="4029075" cy="545782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39866" y="6248400"/>
            <a:ext cx="14683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y94lokh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www.mywingsiniativ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mywingsinitiativ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tinyurl.com/l43gpc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 October </a:t>
            </a:r>
          </a:p>
          <a:p>
            <a:r>
              <a:rPr lang="en-US" dirty="0" smtClean="0"/>
              <a:t>Do Not Issue – Do Not Fly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Sleep Aids &amp; Cough </a:t>
            </a:r>
            <a:r>
              <a:rPr lang="en-US" dirty="0">
                <a:solidFill>
                  <a:srgbClr val="002060"/>
                </a:solidFill>
              </a:rPr>
              <a:t>M</a:t>
            </a:r>
            <a:r>
              <a:rPr lang="en-US" dirty="0" smtClean="0">
                <a:solidFill>
                  <a:srgbClr val="002060"/>
                </a:solidFill>
              </a:rPr>
              <a:t>edications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Both likely to contain antihistamines which may cause drowsiness or sedation</a:t>
            </a:r>
          </a:p>
          <a:p>
            <a:pPr lvl="1"/>
            <a:r>
              <a:rPr lang="en-US" dirty="0" smtClean="0"/>
              <a:t>“Hang Over” effect</a:t>
            </a:r>
          </a:p>
          <a:p>
            <a:pPr lvl="1"/>
            <a:r>
              <a:rPr lang="en-US" dirty="0" smtClean="0"/>
              <a:t>Side effects may last several days</a:t>
            </a:r>
          </a:p>
          <a:p>
            <a:r>
              <a:rPr lang="en-US" dirty="0" smtClean="0"/>
              <a:t>Short term use only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2053" name="Picture 5" descr="C:\Users\awp204js\AppData\Local\Microsoft\Windows\Temporary Internet Files\Content.IE5\PF7PJMJV\4646142873_b254b42fc8_z[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06" t="15076" r="7204" b="15326"/>
          <a:stretch/>
        </p:blipFill>
        <p:spPr bwMode="auto">
          <a:xfrm>
            <a:off x="8611737" y="2602739"/>
            <a:ext cx="3256414" cy="2997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6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must I wait?</a:t>
            </a:r>
            <a:endParaRPr lang="en-US" dirty="0"/>
          </a:p>
        </p:txBody>
      </p:sp>
      <p:sp>
        <p:nvSpPr>
          <p:cNvPr id="3" name="Content Placeholder 2"/>
          <p:cNvSpPr>
            <a:spLocks noGrp="1"/>
          </p:cNvSpPr>
          <p:nvPr>
            <p:ph idx="1"/>
          </p:nvPr>
        </p:nvSpPr>
        <p:spPr>
          <a:xfrm>
            <a:off x="571500" y="1209392"/>
            <a:ext cx="5810248" cy="4333875"/>
          </a:xfrm>
        </p:spPr>
        <p:txBody>
          <a:bodyPr/>
          <a:lstStyle/>
          <a:p>
            <a:r>
              <a:rPr lang="en-US" dirty="0" smtClean="0"/>
              <a:t>FAA recommends waiting five times the dosage interval.</a:t>
            </a:r>
          </a:p>
          <a:p>
            <a:pPr lvl="1"/>
            <a:r>
              <a:rPr lang="en-US" dirty="0" smtClean="0"/>
              <a:t>Particularly true for any medication causing drowsiness</a:t>
            </a:r>
            <a:r>
              <a:rPr lang="en-US" dirty="0" smtClean="0">
                <a:solidFill>
                  <a:srgbClr val="FF0000"/>
                </a:solidFill>
              </a:rPr>
              <a:t>.</a:t>
            </a:r>
          </a:p>
          <a:p>
            <a:r>
              <a:rPr lang="en-US" dirty="0" smtClean="0"/>
              <a:t>Four times per day = 6-hour intervals</a:t>
            </a:r>
          </a:p>
          <a:p>
            <a:pPr lvl="1"/>
            <a:r>
              <a:rPr lang="en-US" dirty="0" smtClean="0"/>
              <a:t>5 x 6 = 30 hours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2051" name="Picture 3" descr="C:\Users\awp204js\AppData\Local\Microsoft\Windows\Temporary Internet Files\Content.IE5\4O3FQ1C0\pugg-wall-clock-lar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62" y="2584939"/>
            <a:ext cx="2871488" cy="280767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Medications</a:t>
            </a:r>
            <a:endParaRPr lang="en-US" dirty="0"/>
          </a:p>
        </p:txBody>
      </p:sp>
      <p:sp>
        <p:nvSpPr>
          <p:cNvPr id="3" name="Content Placeholder 2"/>
          <p:cNvSpPr>
            <a:spLocks noGrp="1"/>
          </p:cNvSpPr>
          <p:nvPr>
            <p:ph idx="1"/>
          </p:nvPr>
        </p:nvSpPr>
        <p:spPr>
          <a:xfrm>
            <a:off x="695468" y="1061730"/>
            <a:ext cx="5314950" cy="4391025"/>
          </a:xfrm>
        </p:spPr>
        <p:txBody>
          <a:bodyPr/>
          <a:lstStyle/>
          <a:p>
            <a:r>
              <a:rPr lang="en-US" dirty="0" smtClean="0"/>
              <a:t>Prescriptions with Prescriptions</a:t>
            </a:r>
          </a:p>
          <a:p>
            <a:pPr lvl="1"/>
            <a:r>
              <a:rPr lang="en-US" sz="2000" dirty="0"/>
              <a:t>Does prescribing Provider know you fly?</a:t>
            </a:r>
          </a:p>
          <a:p>
            <a:pPr lvl="1"/>
            <a:r>
              <a:rPr lang="en-US" sz="2000" dirty="0"/>
              <a:t>Does your AME know about </a:t>
            </a:r>
            <a:r>
              <a:rPr lang="en-US" sz="2000" b="1" u="sng" dirty="0"/>
              <a:t>all</a:t>
            </a:r>
            <a:r>
              <a:rPr lang="en-US" sz="2000" dirty="0"/>
              <a:t> the medications you take and conditions you have?</a:t>
            </a:r>
          </a:p>
          <a:p>
            <a:r>
              <a:rPr lang="en-US" dirty="0" smtClean="0"/>
              <a:t>Prescriptions with OTC</a:t>
            </a:r>
          </a:p>
          <a:p>
            <a:pPr lvl="1"/>
            <a:r>
              <a:rPr lang="en-US" sz="2000" dirty="0"/>
              <a:t>Consult your AME and/or Regional Flight Surgeon </a:t>
            </a:r>
          </a:p>
          <a:p>
            <a:pPr lvl="1"/>
            <a:r>
              <a:rPr lang="en-US" sz="2000" dirty="0"/>
              <a:t>and/or consult your Pharmacist </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12</a:t>
            </a:fld>
            <a:endParaRPr lang="en-US" dirty="0"/>
          </a:p>
        </p:txBody>
      </p:sp>
      <p:pic>
        <p:nvPicPr>
          <p:cNvPr id="2052" name="Picture 4" descr="C:\Users\awp204js\AppData\Local\Microsoft\Windows\Temporary Internet Files\Content.IE5\YHG6GVHP\prescription-drugs-838db113682a93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627" y="2542784"/>
            <a:ext cx="3879961" cy="2909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3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dirty="0" smtClean="0">
                <a:ea typeface="ＭＳ Ｐゴシック" pitchFamily="34" charset="-128"/>
              </a:rPr>
              <a:t>Tips</a:t>
            </a:r>
          </a:p>
        </p:txBody>
      </p:sp>
      <p:sp>
        <p:nvSpPr>
          <p:cNvPr id="145411"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4C72B243-C494-48F6-9CD5-DC6AE7BEC7F7}" type="slidenum">
              <a:rPr lang="en-US" sz="1400">
                <a:solidFill>
                  <a:schemeClr val="bg1"/>
                </a:solidFill>
                <a:latin typeface="Times New Roman" pitchFamily="18" charset="0"/>
              </a:rPr>
              <a:pPr eaLnBrk="1" hangingPunct="1"/>
              <a:t>13</a:t>
            </a:fld>
            <a:endParaRPr lang="en-US" sz="1400" dirty="0">
              <a:solidFill>
                <a:schemeClr val="bg1"/>
              </a:solidFill>
              <a:latin typeface="Times New Roman" pitchFamily="18" charset="0"/>
            </a:endParaRPr>
          </a:p>
        </p:txBody>
      </p:sp>
      <p:sp>
        <p:nvSpPr>
          <p:cNvPr id="26628" name="Content Placeholder 2"/>
          <p:cNvSpPr>
            <a:spLocks noGrp="1"/>
          </p:cNvSpPr>
          <p:nvPr>
            <p:ph idx="1"/>
          </p:nvPr>
        </p:nvSpPr>
        <p:spPr>
          <a:xfrm>
            <a:off x="769973" y="1020979"/>
            <a:ext cx="8050212" cy="4391025"/>
          </a:xfrm>
        </p:spPr>
        <p:txBody>
          <a:bodyPr/>
          <a:lstStyle/>
          <a:p>
            <a:r>
              <a:rPr lang="en-US" sz="2400" dirty="0">
                <a:ea typeface="ＭＳ Ｐゴシック" pitchFamily="34" charset="-128"/>
              </a:rPr>
              <a:t>Consult your AME before flying while using prescription and/or OTC Drugs.</a:t>
            </a:r>
          </a:p>
          <a:p>
            <a:r>
              <a:rPr lang="en-US" sz="2400" dirty="0">
                <a:ea typeface="ＭＳ Ｐゴシック" pitchFamily="34" charset="-128"/>
              </a:rPr>
              <a:t>Make sure your AME knows about all the drugs you take and the medical conditions requiring their use.</a:t>
            </a:r>
          </a:p>
          <a:p>
            <a:r>
              <a:rPr lang="en-US" sz="2400" dirty="0">
                <a:ea typeface="ＭＳ Ｐゴシック" pitchFamily="34" charset="-128"/>
              </a:rPr>
              <a:t>Let your prescribing doctor know that you are a </a:t>
            </a:r>
            <a:r>
              <a:rPr lang="en-US" sz="2400" dirty="0" smtClean="0">
                <a:ea typeface="ＭＳ Ｐゴシック" pitchFamily="34" charset="-128"/>
              </a:rPr>
              <a:t>pilot.</a:t>
            </a:r>
            <a:endParaRPr lang="en-US" sz="2400" dirty="0">
              <a:ea typeface="ＭＳ Ｐゴシック" pitchFamily="34" charset="-128"/>
            </a:endParaRPr>
          </a:p>
          <a:p>
            <a:r>
              <a:rPr lang="en-US" sz="2400" dirty="0">
                <a:ea typeface="ＭＳ Ｐゴシック" pitchFamily="34" charset="-128"/>
              </a:rPr>
              <a:t>Ask about adverse effects associated with drug combinations.</a:t>
            </a:r>
          </a:p>
          <a:p>
            <a:r>
              <a:rPr lang="en-US" sz="2400" dirty="0">
                <a:ea typeface="ＭＳ Ｐゴシック" pitchFamily="34" charset="-128"/>
              </a:rPr>
              <a:t>In between doctor visits you’re self assessing your condition before each flight. Ground yourself when you’re not fit to fly.</a:t>
            </a:r>
          </a:p>
          <a:p>
            <a:endParaRPr lang="en-US" dirty="0" smtClean="0">
              <a:ea typeface="ＭＳ Ｐゴシック" pitchFamily="34" charset="-128"/>
            </a:endParaRPr>
          </a:p>
        </p:txBody>
      </p:sp>
      <p:pic>
        <p:nvPicPr>
          <p:cNvPr id="1026" name="Picture 2" descr="C:\Users\awp204js\AppData\Local\Microsoft\Windows\Temporary Internet Files\Content.IE5\HJDP6H2V\Prescription-bottle-with-scrip-blank[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578" y="3004457"/>
            <a:ext cx="2098165" cy="231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844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674602" y="1040040"/>
            <a:ext cx="10733617" cy="4391025"/>
          </a:xfrm>
        </p:spPr>
        <p:txBody>
          <a:bodyPr/>
          <a:lstStyle/>
          <a:p>
            <a:r>
              <a:rPr lang="en-US" dirty="0">
                <a:hlinkClick r:id="rId3"/>
              </a:rPr>
              <a:t>https://</a:t>
            </a:r>
            <a:r>
              <a:rPr lang="en-US" dirty="0" smtClean="0">
                <a:hlinkClick r:id="rId3"/>
              </a:rPr>
              <a:t>tinyurl.com/y94lokh8</a:t>
            </a:r>
            <a:r>
              <a:rPr lang="en-US" dirty="0" smtClean="0"/>
              <a:t> </a:t>
            </a:r>
          </a:p>
          <a:p>
            <a:endParaRPr lang="en-US" dirty="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5" name="Picture 4"/>
          <p:cNvPicPr>
            <a:picLocks noChangeAspect="1"/>
          </p:cNvPicPr>
          <p:nvPr/>
        </p:nvPicPr>
        <p:blipFill>
          <a:blip r:embed="rId4"/>
          <a:stretch>
            <a:fillRect/>
          </a:stretch>
        </p:blipFill>
        <p:spPr>
          <a:xfrm>
            <a:off x="1164770" y="1816266"/>
            <a:ext cx="3910693" cy="3921866"/>
          </a:xfrm>
          <a:prstGeom prst="rect">
            <a:avLst/>
          </a:prstGeom>
        </p:spPr>
      </p:pic>
      <p:pic>
        <p:nvPicPr>
          <p:cNvPr id="6" name="Picture 5"/>
          <p:cNvPicPr>
            <a:picLocks noChangeAspect="1"/>
          </p:cNvPicPr>
          <p:nvPr/>
        </p:nvPicPr>
        <p:blipFill>
          <a:blip r:embed="rId5"/>
          <a:stretch>
            <a:fillRect/>
          </a:stretch>
        </p:blipFill>
        <p:spPr>
          <a:xfrm>
            <a:off x="8881847" y="740228"/>
            <a:ext cx="2116037" cy="4773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839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r>
              <a:rPr lang="en-US" dirty="0" smtClean="0"/>
              <a:t>Special Thanks to:</a:t>
            </a:r>
          </a:p>
          <a:p>
            <a:pPr lvl="1"/>
            <a:r>
              <a:rPr lang="en-US" dirty="0" smtClean="0"/>
              <a:t>Jon M. Grazer, MD</a:t>
            </a:r>
          </a:p>
          <a:p>
            <a:pPr lvl="1"/>
            <a:r>
              <a:rPr lang="en-US" dirty="0" smtClean="0"/>
              <a:t>William J. Tsai, MD</a:t>
            </a:r>
          </a:p>
          <a:p>
            <a:pPr lvl="1"/>
            <a:r>
              <a:rPr lang="en-US" dirty="0" smtClean="0"/>
              <a:t>G. J. Salazar, MD, MPH</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640" y="1858945"/>
            <a:ext cx="5577987" cy="3718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1952626" y="914147"/>
            <a:ext cx="8472488" cy="457200"/>
          </a:xfrm>
        </p:spPr>
        <p:txBody>
          <a:bodyPr/>
          <a:lstStyle/>
          <a:p>
            <a:pPr algn="ctr"/>
            <a:r>
              <a:rPr lang="en-US" dirty="0"/>
              <a:t>The Paul &amp; Fran Burger 2019                </a:t>
            </a:r>
            <a:br>
              <a:rPr lang="en-US" dirty="0"/>
            </a:br>
            <a:r>
              <a:rPr lang="en-US" i="1" dirty="0"/>
              <a:t>WINGS $10,000 </a:t>
            </a:r>
            <a:r>
              <a:rPr lang="en-US" dirty="0"/>
              <a:t>Sweepstakes</a:t>
            </a:r>
            <a:br>
              <a:rPr lang="en-US" dirty="0"/>
            </a:br>
            <a:endParaRPr lang="en-US" dirty="0"/>
          </a:p>
        </p:txBody>
      </p:sp>
      <p:pic>
        <p:nvPicPr>
          <p:cNvPr id="11" name="Content Placeholder 10">
            <a:extLst>
              <a:ext uri="{FF2B5EF4-FFF2-40B4-BE49-F238E27FC236}">
                <a16:creationId xmlns:a16="http://schemas.microsoft.com/office/drawing/2014/main" id="{834E7E4D-38FF-444D-AFB8-E7AD8D15D1C7}"/>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568" t="12119" r="22494" b="4207"/>
          <a:stretch/>
        </p:blipFill>
        <p:spPr>
          <a:xfrm>
            <a:off x="1952626" y="1723398"/>
            <a:ext cx="3969001" cy="2671010"/>
          </a:xfrm>
        </p:spPr>
      </p:pic>
      <p:sp>
        <p:nvSpPr>
          <p:cNvPr id="2" name="Slide Number Placeholder 1">
            <a:extLst>
              <a:ext uri="{FF2B5EF4-FFF2-40B4-BE49-F238E27FC236}">
                <a16:creationId xmlns:a16="http://schemas.microsoft.com/office/drawing/2014/main" id="{9AFD15A0-CC4F-4415-8953-F79019962A33}"/>
              </a:ext>
            </a:extLst>
          </p:cNvPr>
          <p:cNvSpPr>
            <a:spLocks noGrp="1"/>
          </p:cNvSpPr>
          <p:nvPr>
            <p:ph type="sldNum" sz="quarter" idx="12"/>
          </p:nvPr>
        </p:nvSpPr>
        <p:spPr/>
        <p:txBody>
          <a:bodyPr/>
          <a:lstStyle/>
          <a:p>
            <a:fld id="{8579F915-29B1-4ADF-B1F4-B9108899500C}" type="slidenum">
              <a:rPr lang="en-US" smtClean="0"/>
              <a:pPr/>
              <a:t>17</a:t>
            </a:fld>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1600702" y="4408093"/>
            <a:ext cx="9176336"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a:ln w="11430"/>
                <a:solidFill>
                  <a:schemeClr val="accent2">
                    <a:lumMod val="50000"/>
                  </a:schemeClr>
                </a:solidFill>
                <a:effectLst>
                  <a:outerShdw blurRad="50800" dist="39000" dir="5460000" algn="tl">
                    <a:srgbClr val="000000">
                      <a:alpha val="38000"/>
                    </a:srgbClr>
                  </a:outerShdw>
                </a:effectLst>
              </a:rPr>
              <a:t>Complete WINGS Phases and WIN Cash Awards</a:t>
            </a:r>
            <a:r>
              <a:rPr lang="en-US" sz="3000" b="1" i="1" dirty="0" smtClean="0">
                <a:ln w="11430"/>
                <a:solidFill>
                  <a:schemeClr val="accent2">
                    <a:lumMod val="50000"/>
                  </a:schemeClr>
                </a:solidFill>
                <a:effectLst>
                  <a:outerShdw blurRad="50800" dist="39000" dir="5460000" algn="tl">
                    <a:srgbClr val="000000">
                      <a:alpha val="38000"/>
                    </a:srgbClr>
                  </a:outerShdw>
                </a:effectLst>
              </a:rPr>
              <a:t>!</a:t>
            </a:r>
          </a:p>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4"/>
              </a:rPr>
              <a:t>www.mywingsiniative.org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7" name="Content Placeholder 6">
            <a:extLst>
              <a:ext uri="{FF2B5EF4-FFF2-40B4-BE49-F238E27FC236}">
                <a16:creationId xmlns:a16="http://schemas.microsoft.com/office/drawing/2014/main" id="{806AF40A-5C56-4B79-A6E7-8908E692228D}"/>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424" t="15047" r="25228" b="6250"/>
          <a:stretch/>
        </p:blipFill>
        <p:spPr>
          <a:xfrm>
            <a:off x="6062216" y="1723398"/>
            <a:ext cx="4362898" cy="2671010"/>
          </a:xfrm>
        </p:spPr>
      </p:pic>
    </p:spTree>
    <p:extLst>
      <p:ext uri="{BB962C8B-B14F-4D97-AF65-F5344CB8AC3E}">
        <p14:creationId xmlns:p14="http://schemas.microsoft.com/office/powerpoint/2010/main" val="2532782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3"/>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sp>
        <p:nvSpPr>
          <p:cNvPr id="4" name="Slide Number Placeholder 3">
            <a:extLst>
              <a:ext uri="{FF2B5EF4-FFF2-40B4-BE49-F238E27FC236}">
                <a16:creationId xmlns:a16="http://schemas.microsoft.com/office/drawing/2014/main" id="{9DF18604-DF2B-4B89-9AA5-0660D4912BBC}"/>
              </a:ext>
            </a:extLst>
          </p:cNvPr>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E71373A-0433-49F7-8FC4-F1D47C16F98C}"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3" y="1829016"/>
            <a:ext cx="9979785" cy="1067092"/>
          </a:xfrm>
        </p:spPr>
        <p:txBody>
          <a:bodyPr/>
          <a:lstStyle/>
          <a:p>
            <a:r>
              <a:rPr lang="en-US" dirty="0" smtClean="0"/>
              <a:t>Topic of the Month - October </a:t>
            </a:r>
          </a:p>
          <a:p>
            <a:r>
              <a:rPr lang="en-US" dirty="0" smtClean="0"/>
              <a:t>Do Not Issue – Do Not Fly</a:t>
            </a:r>
          </a:p>
        </p:txBody>
      </p:sp>
    </p:spTree>
    <p:extLst>
      <p:ext uri="{BB962C8B-B14F-4D97-AF65-F5344CB8AC3E}">
        <p14:creationId xmlns:p14="http://schemas.microsoft.com/office/powerpoint/2010/main" val="12430833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715986" y="1262466"/>
            <a:ext cx="8737600" cy="4391025"/>
          </a:xfrm>
        </p:spPr>
        <p:txBody>
          <a:bodyPr/>
          <a:lstStyle/>
          <a:p>
            <a:r>
              <a:rPr lang="en-US" dirty="0" smtClean="0">
                <a:ea typeface="ＭＳ Ｐゴシック" pitchFamily="34" charset="-128"/>
              </a:rPr>
              <a:t>General Aviation Joint Steering Committee (GAJSC) &amp; FAA Accident Study Findings	</a:t>
            </a:r>
          </a:p>
          <a:p>
            <a:r>
              <a:rPr lang="en-US" dirty="0" smtClean="0">
                <a:ea typeface="ＭＳ Ｐゴシック" pitchFamily="34" charset="-128"/>
              </a:rPr>
              <a:t>Flying and Medications</a:t>
            </a:r>
          </a:p>
          <a:p>
            <a:r>
              <a:rPr lang="en-US" dirty="0" smtClean="0">
                <a:ea typeface="ＭＳ Ｐゴシック" pitchFamily="34" charset="-128"/>
              </a:rPr>
              <a:t>FAA Do Not Issue &amp; Do Not Fly lists</a:t>
            </a:r>
          </a:p>
          <a:p>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160504"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901B2678-0E2D-4D79-9FCD-BFA5662EEE2E}"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550" y="1770669"/>
            <a:ext cx="2987776" cy="38828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2413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FAA Findings</a:t>
            </a:r>
            <a:r>
              <a:rPr lang="en-US" dirty="0" smtClean="0">
                <a:solidFill>
                  <a:schemeClr val="accent2"/>
                </a:solidFill>
              </a:rPr>
              <a:t>	</a:t>
            </a:r>
            <a:r>
              <a:rPr lang="en-US" dirty="0" smtClean="0"/>
              <a:t>	</a:t>
            </a:r>
            <a:endParaRPr lang="en-US" dirty="0"/>
          </a:p>
        </p:txBody>
      </p:sp>
      <p:sp>
        <p:nvSpPr>
          <p:cNvPr id="3" name="Content Placeholder 2"/>
          <p:cNvSpPr>
            <a:spLocks noGrp="1"/>
          </p:cNvSpPr>
          <p:nvPr>
            <p:ph idx="1"/>
          </p:nvPr>
        </p:nvSpPr>
        <p:spPr>
          <a:xfrm>
            <a:off x="695469" y="1162050"/>
            <a:ext cx="5267324" cy="4374574"/>
          </a:xfrm>
        </p:spPr>
        <p:txBody>
          <a:bodyPr/>
          <a:lstStyle/>
          <a:p>
            <a:r>
              <a:rPr lang="en-US" dirty="0" smtClean="0"/>
              <a:t>In a 2011 FAA study involving pilot fatalities….</a:t>
            </a:r>
          </a:p>
          <a:p>
            <a:pPr lvl="1"/>
            <a:r>
              <a:rPr lang="en-US" dirty="0"/>
              <a:t>570 out of </a:t>
            </a:r>
            <a:r>
              <a:rPr lang="en-US" dirty="0" smtClean="0"/>
              <a:t>1,353 pilots tested positive for medications/drugs.</a:t>
            </a:r>
          </a:p>
          <a:p>
            <a:pPr lvl="1"/>
            <a:r>
              <a:rPr lang="en-US" dirty="0" smtClean="0"/>
              <a:t>511 of the 570 </a:t>
            </a:r>
            <a:r>
              <a:rPr lang="en-US" dirty="0"/>
              <a:t>(90%), were flying under CFR Part </a:t>
            </a:r>
            <a:r>
              <a:rPr lang="en-US" dirty="0" smtClean="0"/>
              <a:t>91. </a:t>
            </a:r>
          </a:p>
          <a:p>
            <a:r>
              <a:rPr lang="en-US" dirty="0" smtClean="0"/>
              <a:t>Extent of Impairment – Undetermined</a:t>
            </a:r>
          </a:p>
          <a:p>
            <a:pPr lvl="1"/>
            <a:r>
              <a:rPr lang="en-US" dirty="0" smtClean="0"/>
              <a:t>But cause for concern</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4</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181" y="1383724"/>
            <a:ext cx="3208301"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What’s the Problem	</a:t>
            </a:r>
            <a:endParaRPr lang="en-US" dirty="0"/>
          </a:p>
        </p:txBody>
      </p:sp>
      <p:sp>
        <p:nvSpPr>
          <p:cNvPr id="80899" name="Rectangle 3"/>
          <p:cNvSpPr>
            <a:spLocks noGrp="1" noChangeArrowheads="1"/>
          </p:cNvSpPr>
          <p:nvPr>
            <p:ph idx="1"/>
          </p:nvPr>
        </p:nvSpPr>
        <p:spPr>
          <a:xfrm>
            <a:off x="666490" y="1222374"/>
            <a:ext cx="8050213" cy="4391025"/>
          </a:xfrm>
        </p:spPr>
        <p:txBody>
          <a:bodyPr/>
          <a:lstStyle/>
          <a:p>
            <a:r>
              <a:rPr lang="en-US" dirty="0" smtClean="0"/>
              <a:t>Not easy to determine extent of impairment</a:t>
            </a:r>
          </a:p>
          <a:p>
            <a:pPr lvl="1"/>
            <a:r>
              <a:rPr lang="en-US" dirty="0" smtClean="0"/>
              <a:t>Different medication effects for different </a:t>
            </a:r>
            <a:r>
              <a:rPr lang="en-US" dirty="0"/>
              <a:t>p</a:t>
            </a:r>
            <a:r>
              <a:rPr lang="en-US" dirty="0" smtClean="0"/>
              <a:t>eople</a:t>
            </a:r>
          </a:p>
          <a:p>
            <a:pPr lvl="1"/>
            <a:r>
              <a:rPr lang="en-US" dirty="0" smtClean="0"/>
              <a:t>Post-mortem redistribution and sample type</a:t>
            </a:r>
          </a:p>
          <a:p>
            <a:r>
              <a:rPr lang="en-US" dirty="0" smtClean="0"/>
              <a:t>Don’t know about pilot’s condition</a:t>
            </a:r>
          </a:p>
          <a:p>
            <a:pPr lvl="1"/>
            <a:r>
              <a:rPr lang="en-US" dirty="0" smtClean="0"/>
              <a:t>Pre-existing medical condition requiring medication</a:t>
            </a:r>
          </a:p>
          <a:p>
            <a:r>
              <a:rPr lang="en-US" dirty="0" smtClean="0"/>
              <a:t>AME not consulted?</a:t>
            </a:r>
          </a:p>
          <a:p>
            <a:r>
              <a:rPr lang="en-US" dirty="0" smtClean="0"/>
              <a:t>Drug interactions</a:t>
            </a:r>
            <a:endParaRPr lang="en-US" dirty="0"/>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5</a:t>
            </a:fld>
            <a:endParaRPr lang="en-US" dirty="0"/>
          </a:p>
        </p:txBody>
      </p:sp>
      <p:pic>
        <p:nvPicPr>
          <p:cNvPr id="2050" name="Picture 2" descr="C:\Users\awp204js\AppData\Local\Microsoft\Windows\Temporary Internet Files\Content.IE5\LAATQNF5\647478939_f30b6eaa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979" y="3514855"/>
            <a:ext cx="186055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8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8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t>Do not issue – Do not fly	</a:t>
            </a:r>
            <a:endParaRPr lang="en-US" dirty="0"/>
          </a:p>
        </p:txBody>
      </p:sp>
      <p:sp>
        <p:nvSpPr>
          <p:cNvPr id="4" name="Slide Number Placeholder 5"/>
          <p:cNvSpPr>
            <a:spLocks noGrp="1"/>
          </p:cNvSpPr>
          <p:nvPr>
            <p:ph type="sldNum" sz="quarter" idx="4294967295"/>
          </p:nvPr>
        </p:nvSpPr>
        <p:spPr>
          <a:xfrm>
            <a:off x="8160504" y="6248400"/>
            <a:ext cx="1905000" cy="457200"/>
          </a:xfrm>
          <a:prstGeom prst="rect">
            <a:avLst/>
          </a:prstGeom>
        </p:spPr>
        <p:txBody>
          <a:bodyPr/>
          <a:lstStyle/>
          <a:p>
            <a:fld id="{B3B1794D-CE01-4982-8A1C-98D478D9AB49}" type="slidenum">
              <a:rPr lang="en-US"/>
              <a:pPr/>
              <a:t>6</a:t>
            </a:fld>
            <a:endParaRPr lang="en-US" dirty="0"/>
          </a:p>
        </p:txBody>
      </p:sp>
      <p:pic>
        <p:nvPicPr>
          <p:cNvPr id="10" name="Picture 9"/>
          <p:cNvPicPr>
            <a:picLocks noChangeAspect="1"/>
          </p:cNvPicPr>
          <p:nvPr/>
        </p:nvPicPr>
        <p:blipFill>
          <a:blip r:embed="rId3"/>
          <a:stretch>
            <a:fillRect/>
          </a:stretch>
        </p:blipFill>
        <p:spPr>
          <a:xfrm>
            <a:off x="1149394" y="1196437"/>
            <a:ext cx="3028950" cy="3171825"/>
          </a:xfrm>
          <a:prstGeom prst="rect">
            <a:avLst/>
          </a:prstGeom>
        </p:spPr>
      </p:pic>
      <p:sp>
        <p:nvSpPr>
          <p:cNvPr id="17" name="Rectangle 16"/>
          <p:cNvSpPr/>
          <p:nvPr/>
        </p:nvSpPr>
        <p:spPr>
          <a:xfrm>
            <a:off x="254147" y="4774889"/>
            <a:ext cx="5354351" cy="1015663"/>
          </a:xfrm>
          <a:prstGeom prst="rect">
            <a:avLst/>
          </a:prstGeom>
        </p:spPr>
        <p:txBody>
          <a:bodyPr wrap="none">
            <a:spAutoFit/>
          </a:bodyPr>
          <a:lstStyle/>
          <a:p>
            <a:pPr>
              <a:buNone/>
            </a:pPr>
            <a:r>
              <a:rPr lang="en-US" b="1" dirty="0">
                <a:solidFill>
                  <a:srgbClr val="000000"/>
                </a:solidFill>
                <a:latin typeface="Verdana" panose="020B0604030504040204" pitchFamily="34" charset="0"/>
                <a:hlinkClick r:id="rId4"/>
              </a:rPr>
              <a:t>https://</a:t>
            </a:r>
            <a:r>
              <a:rPr lang="en-US" b="1" dirty="0" smtClean="0">
                <a:solidFill>
                  <a:srgbClr val="000000"/>
                </a:solidFill>
                <a:latin typeface="Verdana" panose="020B0604030504040204" pitchFamily="34" charset="0"/>
                <a:hlinkClick r:id="rId4"/>
              </a:rPr>
              <a:t>tinyurl.com/l43gpcu</a:t>
            </a:r>
            <a:endParaRPr lang="en-US" b="1" dirty="0" smtClean="0">
              <a:solidFill>
                <a:srgbClr val="000000"/>
              </a:solidFill>
              <a:latin typeface="Verdana" panose="020B0604030504040204" pitchFamily="34" charset="0"/>
            </a:endParaRPr>
          </a:p>
          <a:p>
            <a:endParaRPr lang="en-US" dirty="0"/>
          </a:p>
        </p:txBody>
      </p:sp>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414" t="15332" r="25083" b="-850"/>
          <a:stretch/>
        </p:blipFill>
        <p:spPr bwMode="auto">
          <a:xfrm>
            <a:off x="5913469" y="1196437"/>
            <a:ext cx="5954682" cy="3907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2614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2459"/>
            <a:ext cx="11296651" cy="609600"/>
          </a:xfrm>
        </p:spPr>
        <p:txBody>
          <a:bodyPr/>
          <a:lstStyle/>
          <a:p>
            <a:r>
              <a:rPr lang="en-US" dirty="0" smtClean="0">
                <a:solidFill>
                  <a:srgbClr val="002060"/>
                </a:solidFill>
              </a:rPr>
              <a:t>Do not issue medications</a:t>
            </a:r>
            <a:endParaRPr lang="en-US" dirty="0">
              <a:solidFill>
                <a:srgbClr val="002060"/>
              </a:solidFill>
            </a:endParaRPr>
          </a:p>
        </p:txBody>
      </p:sp>
      <p:sp>
        <p:nvSpPr>
          <p:cNvPr id="3" name="Content Placeholder 2"/>
          <p:cNvSpPr>
            <a:spLocks noGrp="1"/>
          </p:cNvSpPr>
          <p:nvPr>
            <p:ph idx="1"/>
          </p:nvPr>
        </p:nvSpPr>
        <p:spPr>
          <a:xfrm>
            <a:off x="571500" y="993004"/>
            <a:ext cx="10413826" cy="4252875"/>
          </a:xfrm>
        </p:spPr>
        <p:txBody>
          <a:bodyPr/>
          <a:lstStyle/>
          <a:p>
            <a:r>
              <a:rPr lang="en-US" sz="2400" dirty="0" smtClean="0"/>
              <a:t>Angina Meds – dilation of arteries</a:t>
            </a:r>
          </a:p>
          <a:p>
            <a:r>
              <a:rPr lang="en-US" sz="2400" dirty="0" err="1" smtClean="0"/>
              <a:t>Anticholingerics</a:t>
            </a:r>
            <a:r>
              <a:rPr lang="en-US" sz="2400" dirty="0" smtClean="0"/>
              <a:t> - block involuntary muscle movements</a:t>
            </a:r>
          </a:p>
          <a:p>
            <a:r>
              <a:rPr lang="en-US" sz="2400" dirty="0" smtClean="0"/>
              <a:t>Cancer treatments – chemotherapy, radiation therapy</a:t>
            </a:r>
          </a:p>
          <a:p>
            <a:r>
              <a:rPr lang="en-US" sz="2400" dirty="0" smtClean="0"/>
              <a:t>Controlled Substances – altered mental state</a:t>
            </a:r>
          </a:p>
          <a:p>
            <a:r>
              <a:rPr lang="en-US" sz="2400" dirty="0" smtClean="0"/>
              <a:t>Some Diabetic meds – blood sugar, dizziness</a:t>
            </a:r>
          </a:p>
          <a:p>
            <a:r>
              <a:rPr lang="en-US" sz="2400" dirty="0" smtClean="0"/>
              <a:t>Dopamine agonists – affect mood and movement</a:t>
            </a:r>
          </a:p>
          <a:p>
            <a:r>
              <a:rPr lang="en-US" sz="2400" dirty="0" smtClean="0"/>
              <a:t>Centrally Acting </a:t>
            </a:r>
            <a:r>
              <a:rPr lang="en-US" sz="2400" dirty="0" err="1" smtClean="0"/>
              <a:t>Hypertensives</a:t>
            </a:r>
            <a:r>
              <a:rPr lang="en-US" sz="2400" dirty="0" smtClean="0"/>
              <a:t> – lower blood pressure</a:t>
            </a:r>
          </a:p>
          <a:p>
            <a:r>
              <a:rPr lang="en-US" sz="2400" dirty="0" smtClean="0"/>
              <a:t>Selected Psychiatric or Psychotropic Meds – altered mental state</a:t>
            </a:r>
          </a:p>
          <a:p>
            <a:r>
              <a:rPr lang="en-US" sz="2400" dirty="0" smtClean="0"/>
              <a:t>Malaria and Seizure Meds</a:t>
            </a:r>
          </a:p>
          <a:p>
            <a:r>
              <a:rPr lang="en-US" sz="2400" dirty="0" smtClean="0"/>
              <a:t>High-dose Steroids</a:t>
            </a:r>
          </a:p>
          <a:p>
            <a:r>
              <a:rPr lang="en-US" sz="2400" dirty="0" smtClean="0"/>
              <a:t>Smoking and Weight Loss Meds</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7</a:t>
            </a:fld>
            <a:endParaRPr lang="en-US" dirty="0"/>
          </a:p>
        </p:txBody>
      </p:sp>
      <p:pic>
        <p:nvPicPr>
          <p:cNvPr id="8" name="Picture 2" descr="C:\Users\awp204js\AppData\Local\Microsoft\Windows\Temporary Internet Files\Content.IE5\HJDP6H2V\Prescription-bottle-with-scrip-blank[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6243" y="1197429"/>
            <a:ext cx="2098165" cy="231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32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Aeromedical Impact Examples</a:t>
            </a:r>
            <a:endParaRPr lang="en-US" dirty="0">
              <a:solidFill>
                <a:srgbClr val="002060"/>
              </a:solidFill>
            </a:endParaRP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1676400" y="1276350"/>
            <a:ext cx="8839200" cy="4305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3186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2459"/>
            <a:ext cx="11296651" cy="609600"/>
          </a:xfrm>
        </p:spPr>
        <p:txBody>
          <a:bodyPr/>
          <a:lstStyle/>
          <a:p>
            <a:r>
              <a:rPr lang="en-US" dirty="0" smtClean="0">
                <a:solidFill>
                  <a:srgbClr val="002060"/>
                </a:solidFill>
              </a:rPr>
              <a:t>Do not fly medications</a:t>
            </a:r>
            <a:endParaRPr lang="en-US" dirty="0">
              <a:solidFill>
                <a:srgbClr val="002060"/>
              </a:solidFill>
            </a:endParaRPr>
          </a:p>
        </p:txBody>
      </p:sp>
      <p:sp>
        <p:nvSpPr>
          <p:cNvPr id="3" name="Content Placeholder 2"/>
          <p:cNvSpPr>
            <a:spLocks noGrp="1"/>
          </p:cNvSpPr>
          <p:nvPr>
            <p:ph idx="1"/>
          </p:nvPr>
        </p:nvSpPr>
        <p:spPr>
          <a:xfrm>
            <a:off x="419100" y="1188947"/>
            <a:ext cx="10413826" cy="4252875"/>
          </a:xfrm>
        </p:spPr>
        <p:txBody>
          <a:bodyPr/>
          <a:lstStyle/>
          <a:p>
            <a:r>
              <a:rPr lang="en-US" sz="2400" dirty="0" smtClean="0"/>
              <a:t>Allergy Meds</a:t>
            </a:r>
          </a:p>
          <a:p>
            <a:r>
              <a:rPr lang="en-US" sz="2400" dirty="0" smtClean="0"/>
              <a:t>Muscle relaxants</a:t>
            </a:r>
          </a:p>
          <a:p>
            <a:r>
              <a:rPr lang="en-US" sz="2400" dirty="0" smtClean="0"/>
              <a:t>OTC dietary supplements</a:t>
            </a:r>
          </a:p>
          <a:p>
            <a:r>
              <a:rPr lang="en-US" sz="2400" dirty="0" smtClean="0"/>
              <a:t>Pain Meds</a:t>
            </a:r>
          </a:p>
          <a:p>
            <a:r>
              <a:rPr lang="en-US" sz="2400" dirty="0" smtClean="0"/>
              <a:t>Sleep Aids</a:t>
            </a:r>
          </a:p>
          <a:p>
            <a:r>
              <a:rPr lang="en-US" sz="2400" dirty="0" smtClean="0"/>
              <a:t>Pre-medication or Pre-procedure drugs</a:t>
            </a:r>
          </a:p>
          <a:p>
            <a:r>
              <a:rPr lang="en-US" sz="2400" dirty="0" smtClean="0"/>
              <a:t>Any prescribed or OTC drug that may cause drowsiness or cautions operators of vehicles or machinery</a:t>
            </a:r>
          </a:p>
        </p:txBody>
      </p:sp>
      <p:sp>
        <p:nvSpPr>
          <p:cNvPr id="4" name="Slide Number Placeholder 3"/>
          <p:cNvSpPr>
            <a:spLocks noGrp="1"/>
          </p:cNvSpPr>
          <p:nvPr>
            <p:ph type="sldNum" sz="quarter" idx="4294967295"/>
          </p:nvPr>
        </p:nvSpPr>
        <p:spPr>
          <a:xfrm>
            <a:off x="8160504" y="6248400"/>
            <a:ext cx="1905000" cy="457200"/>
          </a:xfrm>
          <a:prstGeom prst="rect">
            <a:avLst/>
          </a:prstGeom>
        </p:spPr>
        <p:txBody>
          <a:bodyPr/>
          <a:lstStyle/>
          <a:p>
            <a:fld id="{78D3ABA1-EA94-43C0-B992-7CBCC31144F1}" type="slidenum">
              <a:rPr lang="en-US" smtClean="0"/>
              <a:pPr/>
              <a:t>9</a:t>
            </a:fld>
            <a:endParaRPr lang="en-US" dirty="0"/>
          </a:p>
        </p:txBody>
      </p:sp>
      <p:pic>
        <p:nvPicPr>
          <p:cNvPr id="5" name="Picture 4" descr="Blinded U.K. Pilot Guided Safely To Ground - CBS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289" y="1330823"/>
            <a:ext cx="3498718" cy="1975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9115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5YDFD77UPU3F-311-1537</_dlc_DocId>
    <_dlc_DocIdUrl xmlns="04289566-cf42-4ce7-aa7c-2469c3d4502e">
      <Url>https://avssp.faa.gov/avs/afsfaast/_layouts/15/DocIdRedir.aspx?ID=5YDFD77UPU3F-311-1537</Url>
      <Description>5YDFD77UPU3F-311-1537</Description>
    </_dlc_DocIdUrl>
    <IconOverlay xmlns="http://schemas.microsoft.com/sharepoint/v4"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BD951-C135-4E8C-9E93-3CF1A7363E31}">
  <ds:schemaRefs>
    <ds:schemaRef ds:uri="http://schemas.microsoft.com/sharepoint/v3/contenttype/forms"/>
  </ds:schemaRefs>
</ds:datastoreItem>
</file>

<file path=customXml/itemProps2.xml><?xml version="1.0" encoding="utf-8"?>
<ds:datastoreItem xmlns:ds="http://schemas.openxmlformats.org/officeDocument/2006/customXml" ds:itemID="{08C7BF1A-395C-4DF4-8DC5-26E46AB932D1}">
  <ds:schemaRef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04289566-cf42-4ce7-aa7c-2469c3d4502e"/>
    <ds:schemaRef ds:uri="http://purl.org/dc/elements/1.1/"/>
    <ds:schemaRef ds:uri="http://schemas.openxmlformats.org/package/2006/metadata/core-properties"/>
    <ds:schemaRef ds:uri="ecb542af-4174-46c9-a9bc-633fc49e6e57"/>
    <ds:schemaRef ds:uri="http://schemas.microsoft.com/office/2006/metadata/properties"/>
  </ds:schemaRefs>
</ds:datastoreItem>
</file>

<file path=customXml/itemProps3.xml><?xml version="1.0" encoding="utf-8"?>
<ds:datastoreItem xmlns:ds="http://schemas.openxmlformats.org/officeDocument/2006/customXml" ds:itemID="{C4BCC240-9C75-4184-B1E5-AC0A6AC1BEF1}">
  <ds:schemaRefs>
    <ds:schemaRef ds:uri="http://schemas.microsoft.com/sharepoint/events"/>
  </ds:schemaRefs>
</ds:datastoreItem>
</file>

<file path=customXml/itemProps4.xml><?xml version="1.0" encoding="utf-8"?>
<ds:datastoreItem xmlns:ds="http://schemas.openxmlformats.org/officeDocument/2006/customXml" ds:itemID="{8BF2EE52-1762-458A-85B7-84ECA89F7636}"/>
</file>

<file path=docProps/app.xml><?xml version="1.0" encoding="utf-8"?>
<Properties xmlns="http://schemas.openxmlformats.org/officeDocument/2006/extended-properties" xmlns:vt="http://schemas.openxmlformats.org/officeDocument/2006/docPropsVTypes">
  <Template/>
  <TotalTime>5598</TotalTime>
  <Words>2188</Words>
  <Application>Microsoft Office PowerPoint</Application>
  <PresentationFormat>Widescreen</PresentationFormat>
  <Paragraphs>278</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ＭＳ Ｐゴシック</vt:lpstr>
      <vt:lpstr>Arial</vt:lpstr>
      <vt:lpstr>Cambria</vt:lpstr>
      <vt:lpstr>Helvetica Neue Medium</vt:lpstr>
      <vt:lpstr>Times New Roman</vt:lpstr>
      <vt:lpstr>Verdana</vt:lpstr>
      <vt:lpstr>1_Custom Design</vt:lpstr>
      <vt:lpstr>2_Custom Design</vt:lpstr>
      <vt:lpstr>PowerPoint Presentation</vt:lpstr>
      <vt:lpstr>Welcome</vt:lpstr>
      <vt:lpstr>Overview </vt:lpstr>
      <vt:lpstr>FAA Findings  </vt:lpstr>
      <vt:lpstr>What’s the Problem </vt:lpstr>
      <vt:lpstr>Do not issue – Do not fly </vt:lpstr>
      <vt:lpstr>Do not issue medications</vt:lpstr>
      <vt:lpstr>Aeromedical Impact Examples</vt:lpstr>
      <vt:lpstr>Do not fly medications</vt:lpstr>
      <vt:lpstr>Sleep Aids &amp; Cough Medications </vt:lpstr>
      <vt:lpstr>How long must I wait?</vt:lpstr>
      <vt:lpstr>Combining Medications</vt:lpstr>
      <vt:lpstr>Tips</vt:lpstr>
      <vt:lpstr>For more information</vt:lpstr>
      <vt:lpstr>Questions?</vt:lpstr>
      <vt:lpstr>Have you earned your WINGS?</vt:lpstr>
      <vt:lpstr>The Paul &amp; Fran Burger 2019                 WINGS $10,000 Sweepstakes </vt:lpstr>
      <vt:lpstr> How To Win – It’s Easy </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John Steuernagle</cp:lastModifiedBy>
  <cp:revision>303</cp:revision>
  <dcterms:created xsi:type="dcterms:W3CDTF">2005-01-28T20:32:53Z</dcterms:created>
  <dcterms:modified xsi:type="dcterms:W3CDTF">2019-04-02T15:07:55Z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90d894f6-1ac0-4527-bbb0-aa6b4a2a6022</vt:lpwstr>
  </property>
  <property fmtid="{D5CDD505-2E9C-101B-9397-08002B2CF9AE}" pid="3" name="ContentTypeId">
    <vt:lpwstr>0x010100DD5FDB223F4C0E4A8408399FFA4EDA33</vt:lpwstr>
  </property>
</Properties>
</file>