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Lst>
  <p:notesMasterIdLst>
    <p:notesMasterId r:id="rId31"/>
  </p:notesMasterIdLst>
  <p:handoutMasterIdLst>
    <p:handoutMasterId r:id="rId32"/>
  </p:handoutMasterIdLst>
  <p:sldIdLst>
    <p:sldId id="273" r:id="rId6"/>
    <p:sldId id="274" r:id="rId7"/>
    <p:sldId id="275" r:id="rId8"/>
    <p:sldId id="297" r:id="rId9"/>
    <p:sldId id="298" r:id="rId10"/>
    <p:sldId id="299" r:id="rId11"/>
    <p:sldId id="300" r:id="rId12"/>
    <p:sldId id="310" r:id="rId13"/>
    <p:sldId id="296" r:id="rId14"/>
    <p:sldId id="294" r:id="rId15"/>
    <p:sldId id="295" r:id="rId16"/>
    <p:sldId id="292" r:id="rId17"/>
    <p:sldId id="309" r:id="rId18"/>
    <p:sldId id="302" r:id="rId19"/>
    <p:sldId id="293" r:id="rId20"/>
    <p:sldId id="311" r:id="rId21"/>
    <p:sldId id="308" r:id="rId22"/>
    <p:sldId id="314" r:id="rId23"/>
    <p:sldId id="313" r:id="rId24"/>
    <p:sldId id="315" r:id="rId25"/>
    <p:sldId id="316" r:id="rId26"/>
    <p:sldId id="288" r:id="rId27"/>
    <p:sldId id="290" r:id="rId28"/>
    <p:sldId id="291" r:id="rId29"/>
    <p:sldId id="317" r:id="rId30"/>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275"/>
            <p14:sldId id="297"/>
            <p14:sldId id="298"/>
            <p14:sldId id="299"/>
            <p14:sldId id="300"/>
            <p14:sldId id="310"/>
            <p14:sldId id="296"/>
            <p14:sldId id="294"/>
            <p14:sldId id="295"/>
            <p14:sldId id="292"/>
            <p14:sldId id="309"/>
            <p14:sldId id="302"/>
            <p14:sldId id="293"/>
            <p14:sldId id="311"/>
            <p14:sldId id="308"/>
            <p14:sldId id="314"/>
            <p14:sldId id="313"/>
            <p14:sldId id="315"/>
            <p14:sldId id="316"/>
            <p14:sldId id="288"/>
            <p14:sldId id="290"/>
            <p14:sldId id="291"/>
            <p14:sldId id="317"/>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802"/>
    <a:srgbClr val="FC9204"/>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5" autoAdjust="0"/>
    <p:restoredTop sz="28801" autoAdjust="0"/>
  </p:normalViewPr>
  <p:slideViewPr>
    <p:cSldViewPr snapToGrid="0">
      <p:cViewPr varScale="1">
        <p:scale>
          <a:sx n="25" d="100"/>
          <a:sy n="25" d="100"/>
        </p:scale>
        <p:origin x="2022" y="36"/>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6" d="100"/>
          <a:sy n="86" d="100"/>
        </p:scale>
        <p:origin x="3864" y="96"/>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2020/11-07-214(I)PP</a:t>
            </a:r>
            <a:r>
              <a:rPr lang="en-US" dirty="0" smtClean="0"/>
              <a:t> </a:t>
            </a:r>
            <a:r>
              <a:rPr lang="en-US" dirty="0" smtClean="0">
                <a:latin typeface="Times New Roman" pitchFamily="18" charset="0"/>
                <a:ea typeface="ＭＳ Ｐゴシック" pitchFamily="34" charset="-128"/>
              </a:rPr>
              <a:t>Original Author: John Steuernagle  (12/18/2020);  POC: Kevin Clover, AFS-850 Operations Lead Office (562-888-2020); Revised by: (Name) (MM/DD/YYYY)</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b="1" i="0" dirty="0" smtClean="0">
                <a:latin typeface="Times New Roman" pitchFamily="18" charset="0"/>
                <a:ea typeface="ＭＳ Ｐゴシック" pitchFamily="34" charset="-128"/>
              </a:rPr>
              <a:t>Presentation</a:t>
            </a:r>
            <a:r>
              <a:rPr lang="en-US" b="1" i="0" baseline="0" dirty="0" smtClean="0">
                <a:latin typeface="Times New Roman" pitchFamily="18" charset="0"/>
                <a:ea typeface="ＭＳ Ｐゴシック" pitchFamily="34" charset="-128"/>
              </a:rPr>
              <a:t>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The Startle Response.</a:t>
            </a:r>
          </a:p>
          <a:p>
            <a:pPr eaLnBrk="1" hangingPunct="1"/>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slides 2,</a:t>
            </a:r>
            <a:r>
              <a:rPr lang="en-US" i="1" baseline="0" dirty="0" smtClean="0">
                <a:latin typeface="Times New Roman" pitchFamily="18" charset="0"/>
                <a:ea typeface="ＭＳ Ｐゴシック" pitchFamily="34" charset="-128"/>
              </a:rPr>
              <a:t> 3, and 4 for examples of slides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We respond almost instantly to familiar stimuli.  Puppies</a:t>
            </a:r>
            <a:r>
              <a:rPr lang="en-US" baseline="0" dirty="0" smtClean="0"/>
              <a:t> and kittens are almost guaranteed to elicit a positive response in most people.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27298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Spiders and snakes…. Well not so much.</a:t>
            </a:r>
            <a:r>
              <a:rPr lang="en-US" baseline="0" dirty="0" smtClean="0"/>
              <a:t>  Indeed most of us will view these as potential threats and take immediate action to secure our safety.  Threats – especially unanticipated ones – can </a:t>
            </a:r>
            <a:r>
              <a:rPr lang="en-US" baseline="0" dirty="0"/>
              <a:t/>
            </a:r>
            <a:br>
              <a:rPr lang="en-US" baseline="0" dirty="0"/>
            </a:br>
            <a:r>
              <a:rPr lang="en-US" baseline="0" dirty="0" smtClean="0"/>
              <a:t>elicit unhelpful, even dangerous responses  Unexpected threats can activate our fight or flight reflexes or, in some cases, cause us to freeze in inaction.   Let’s turn our attention next to the human startle response and how it may compromise our safety in flight.</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a:p>
        </p:txBody>
      </p:sp>
    </p:spTree>
    <p:extLst>
      <p:ext uri="{BB962C8B-B14F-4D97-AF65-F5344CB8AC3E}">
        <p14:creationId xmlns:p14="http://schemas.microsoft.com/office/powerpoint/2010/main" val="2056372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human startle response is a deep seated reflexive</a:t>
            </a:r>
            <a:r>
              <a:rPr lang="en-US" baseline="0" dirty="0" smtClean="0"/>
              <a:t> action initiated by the amygdala in the limbic system – the most ancient part of our brain.  For eons it’s been a recipe for evolutionary success; a deep seated reflexive reaction to stimuli that instantly prepares us to fight, or to run for our lives.</a:t>
            </a:r>
          </a:p>
          <a:p>
            <a:endParaRPr lang="en-US" baseline="0" dirty="0" smtClean="0"/>
          </a:p>
          <a:p>
            <a:r>
              <a:rPr lang="en-US" baseline="0" dirty="0" smtClean="0"/>
              <a:t>Running or fighting may not be helpful when coping with a rapidly developing aviation emergency.  Success or failure will depend on how well we are prepared to deal with the emergency and all too often – how close we are to the ground when it happens. </a:t>
            </a:r>
          </a:p>
          <a:p>
            <a:endParaRPr lang="en-US" baseline="0" dirty="0" smtClean="0"/>
          </a:p>
          <a:p>
            <a:endParaRPr lang="en-US"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2826364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 startle response is reflexive it’s virtually instantaneous</a:t>
            </a:r>
            <a:r>
              <a:rPr lang="en-US" baseline="0" dirty="0" smtClean="0"/>
              <a:t> – when we’re startled we begin to respond before we have time to consider what we’re doing.  In some cases the Amygdala hijacks our thought processes, controlling our actions – often in inappropriate ways.  Amygdala hijacks are immediate, overwhelming emotional responses to perceived threats unsupported by reasoned analyses of our situations.  In worst case scenarios, we may find ourselves in a vortex of inappropriate action or unable to act at all.  At the bottom of the vortex we are spending all of our mental energy on staying alive with no capacity to reason our way out of our predicament .</a:t>
            </a:r>
          </a:p>
          <a:p>
            <a:endParaRPr lang="en-US" baseline="0" dirty="0" smtClean="0"/>
          </a:p>
          <a:p>
            <a:r>
              <a:rPr lang="en-US" baseline="0" dirty="0" smtClean="0"/>
              <a:t>Let’s look at a case study of an accident that may have involved a startle response.</a:t>
            </a:r>
          </a:p>
          <a:p>
            <a:endParaRPr lang="en-US"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390911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was a case where</a:t>
            </a:r>
            <a:r>
              <a:rPr lang="en-US" baseline="0" dirty="0" smtClean="0"/>
              <a:t> a return to the airport didn’t work out.  From the photograph it would seem there were off airport landing alternatives.  We also note that there was not a total loss of power.  </a:t>
            </a:r>
            <a:br>
              <a:rPr lang="en-US" baseline="0" dirty="0" smtClean="0"/>
            </a:br>
            <a:r>
              <a:rPr lang="en-US" baseline="0" dirty="0" smtClean="0"/>
              <a:t>Partial power might have been sufficient to allow for more landing options.  The pilot was the only fatality and, although he survived the crash, he died before he could be interviewed. Thus, we don’t have the benefit of his thinking.  It’s possible though that he was so committed to turning back that he was blind to alternative landing opportunities.  </a:t>
            </a:r>
          </a:p>
          <a:p>
            <a:r>
              <a:rPr lang="en-US" b="1" baseline="0" dirty="0" smtClean="0"/>
              <a:t>(Next Slide)</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Background:</a:t>
            </a:r>
            <a:r>
              <a:rPr lang="en-US" b="1" baseline="0" dirty="0" smtClean="0"/>
              <a:t>  </a:t>
            </a:r>
            <a:r>
              <a:rPr lang="en-US" b="0" i="1" baseline="0" dirty="0" smtClean="0"/>
              <a:t>The NTSB report on this accident is included in the presentation materials.  The report documents the presence of OTC and prescription drugs that may have impaired pilot performance.</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356555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classic example of an</a:t>
            </a:r>
            <a:r>
              <a:rPr lang="en-US" baseline="0" dirty="0" smtClean="0"/>
              <a:t> abnormal situation</a:t>
            </a:r>
            <a:r>
              <a:rPr lang="en-US" dirty="0" smtClean="0"/>
              <a:t> that was NOT managed well.</a:t>
            </a:r>
            <a:r>
              <a:rPr lang="en-US" baseline="0" dirty="0" smtClean="0"/>
              <a:t>  Either because of distraction from the door being open, noise, trying to close the door, or some combination of those, the PIC lost control of the aircraft while maneuvering to land and solve the problem.  This ‘unexpected event’ became an ‘unexpected emergency’ when it didn’t have to. </a:t>
            </a:r>
          </a:p>
          <a:p>
            <a:endParaRPr lang="en-US" dirty="0" smtClean="0"/>
          </a:p>
          <a:p>
            <a:r>
              <a:rPr lang="en-US" b="1" dirty="0" smtClean="0"/>
              <a:t>(Next Slide)</a:t>
            </a:r>
          </a:p>
          <a:p>
            <a:endParaRPr lang="en-US" b="1" dirty="0" smtClean="0"/>
          </a:p>
          <a:p>
            <a:r>
              <a:rPr lang="en-US" b="1" dirty="0" smtClean="0"/>
              <a:t>Background:</a:t>
            </a:r>
            <a:r>
              <a:rPr lang="en-US" b="1" baseline="0" dirty="0" smtClean="0"/>
              <a:t>  </a:t>
            </a:r>
            <a:r>
              <a:rPr lang="en-US" b="0" i="1" baseline="0" dirty="0" smtClean="0"/>
              <a:t>The NTSB report on this accident is included in the presentation materials.</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a:p>
        </p:txBody>
      </p:sp>
    </p:spTree>
    <p:extLst>
      <p:ext uri="{BB962C8B-B14F-4D97-AF65-F5344CB8AC3E}">
        <p14:creationId xmlns:p14="http://schemas.microsoft.com/office/powerpoint/2010/main" val="3933545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Aircraft are so reliable and</a:t>
            </a:r>
            <a:r>
              <a:rPr lang="en-US" baseline="0" dirty="0" smtClean="0"/>
              <a:t> we are so accustomed to flights going as planned that when we do experience a failure we often resort to a very human 5-stage process that must be dealt with quickly before we can do anything useful to improve our situation.  A lot of you know what I’m talking about. </a:t>
            </a:r>
          </a:p>
          <a:p>
            <a:endParaRPr lang="en-US" baseline="0" dirty="0" smtClean="0"/>
          </a:p>
          <a:p>
            <a:r>
              <a:rPr lang="en-US" b="1" baseline="0" dirty="0" smtClean="0"/>
              <a:t>Presentation note:  </a:t>
            </a:r>
            <a:r>
              <a:rPr lang="en-US" b="0" i="1" baseline="0" dirty="0" smtClean="0"/>
              <a:t>You can ask for audience input here if you like.  Someone is likely to cite the 5 Stages of Grief.  Then (</a:t>
            </a:r>
            <a:r>
              <a:rPr lang="en-US" b="1" i="0" baseline="0" dirty="0" smtClean="0"/>
              <a:t>Click)</a:t>
            </a:r>
          </a:p>
          <a:p>
            <a:endParaRPr lang="en-US" b="1" i="0" baseline="0" dirty="0" smtClean="0"/>
          </a:p>
          <a:p>
            <a:r>
              <a:rPr lang="en-US" b="0" i="0" baseline="0" dirty="0" smtClean="0"/>
              <a:t>That’s right – we may quickly run through these stages when a non-optimal event occurs but we won’t be able to do anything useful until we accept the situation and deal with it.  It’s much better to prepare for unexpected events before they occur.  </a:t>
            </a:r>
          </a:p>
          <a:p>
            <a:endParaRPr lang="en-US" b="0" i="0" baseline="0" dirty="0" smtClean="0"/>
          </a:p>
          <a:p>
            <a:r>
              <a:rPr lang="en-US" b="1" i="0"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1036280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prepare for the unexpected?</a:t>
            </a:r>
            <a:r>
              <a:rPr lang="en-US" baseline="0" dirty="0" smtClean="0"/>
              <a:t>  We think about what could go wrong.  It’s useful to consider things that could go wrong in each phase of flight. Generally speaking – problems are more serious – the less room we have to maneuver.  Looking at it that way – a power loss on climb out would be more serious than one at altitude or in the pattern when a landing is assured.  </a:t>
            </a:r>
          </a:p>
          <a:p>
            <a:endParaRPr lang="en-US" baseline="0" dirty="0" smtClean="0"/>
          </a:p>
          <a:p>
            <a:r>
              <a:rPr lang="en-US" b="1" baseline="0" dirty="0" smtClean="0"/>
              <a:t>(Click)</a:t>
            </a:r>
            <a:endParaRPr lang="en-US" b="1"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a:p>
        </p:txBody>
      </p:sp>
    </p:spTree>
    <p:extLst>
      <p:ext uri="{BB962C8B-B14F-4D97-AF65-F5344CB8AC3E}">
        <p14:creationId xmlns:p14="http://schemas.microsoft.com/office/powerpoint/2010/main" val="4086419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consider a sudden and</a:t>
            </a:r>
            <a:r>
              <a:rPr lang="en-US" baseline="0" dirty="0" smtClean="0"/>
              <a:t> unexpected loss of power.  What’s the first and most important thing we must do?</a:t>
            </a:r>
          </a:p>
          <a:p>
            <a:endParaRPr lang="en-US" baseline="0" dirty="0" smtClean="0"/>
          </a:p>
          <a:p>
            <a:r>
              <a:rPr lang="en-US" b="1" baseline="0" dirty="0" smtClean="0"/>
              <a:t>Presentation note:  </a:t>
            </a:r>
            <a:r>
              <a:rPr lang="en-US" b="0" i="1" baseline="0" dirty="0" smtClean="0"/>
              <a:t>Wait for the audience to answer.  Usually they will say, “Fly the airplane!”  then:  </a:t>
            </a:r>
            <a:r>
              <a:rPr lang="en-US" b="1" i="0" baseline="0" dirty="0" smtClean="0"/>
              <a:t>(Click)</a:t>
            </a:r>
          </a:p>
          <a:p>
            <a:endParaRPr lang="en-US" b="1"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smtClean="0"/>
              <a:t>That’s right – If we don’t maintain aircraft control this will not end well.  While maintaining control; establish, configure for, and maintain best glide speed. </a:t>
            </a:r>
            <a:r>
              <a:rPr lang="en-US" b="1" i="0"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smtClean="0"/>
              <a:t>If we’re VFR or maneuvering near an airport we should already have some idea of suitable off airport landing sites nearby.  Heading toward the best choice of these is good insurance in case we’re unable to restore power. </a:t>
            </a:r>
            <a:r>
              <a:rPr lang="en-US" b="1" i="0" baseline="0" dirty="0" smtClean="0"/>
              <a:t>(Click)</a:t>
            </a:r>
            <a:endParaRPr lang="en-US" b="0"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smtClean="0"/>
              <a:t>Now, if there’s sufficient time, we can try to diagnose and correct the problem.  The POH will likely have some checklists to follow but, because most power loss events are fuel related, Mixture – Rich, Fuel Pump – On, Fuel – On Proper Tank will often do the trick. But if we can’t restore power ……. </a:t>
            </a:r>
            <a:r>
              <a:rPr lang="en-US" b="1" i="0"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smtClean="0"/>
              <a:t>We land keeping the aircraft under positive control throughout.  If you can keep everything under control and you have a remote ELT switch, activate the ELT while maneuvering to land and turn cell phones on.  Both will help in guiding rescuers to your landing 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smtClean="0"/>
              <a:t>If we are able to restore power - unless we’re sure we know what caused the power loss, we know we’ve corrected the problem, and we’re emotionally and intellectually prepared to continue the flight, a precautionary landing is in order.  At least it can be at an airport of our choosing instead of a farmer’s field.   Seriously – responding to emergencies is physically, emotionally, and intellectually draining.  Time spent regrouping on the ground is well spent.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baseline="0" dirty="0" smtClean="0"/>
              <a:t>(Next Slide)</a:t>
            </a:r>
            <a:endParaRPr lang="en-US" b="0" i="0" baseline="0" dirty="0" smtClean="0"/>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140684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a:t>
            </a:r>
            <a:r>
              <a:rPr lang="en-US" baseline="0" dirty="0" smtClean="0"/>
              <a:t> with the power loss example, h</a:t>
            </a:r>
            <a:r>
              <a:rPr lang="en-US" dirty="0" smtClean="0"/>
              <a:t>ere’s a practice exercise</a:t>
            </a:r>
            <a:r>
              <a:rPr lang="en-US" baseline="0" dirty="0" smtClean="0"/>
              <a:t> in hazard identification and risk mitigation.  Complete or partial power loss is never a welcome event but it does happen so we train and practice for that eventuality.  Let’s begin by thinking about which flight phases pose the greatest challenges to coping with power loss.  Let’s rank this list by how much time we’d have to solve the problem.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We’re very close to the ground while taking off and landing so there’s little time to deal with a power loss in these flight phases.  If we’re landing, at least there’s a runway in front of us.  If we’re taking off, most of the runway may be behind us.  The same logic works with climb and approach. We generally climb away from and approach toward airports.  Cruise and descent will usually give us the most time to deal with a power loss.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So using this</a:t>
            </a:r>
            <a:r>
              <a:rPr lang="en-US" b="0" baseline="0" dirty="0" smtClean="0"/>
              <a:t> line of reasoning we come up with a list that looks like this:  </a:t>
            </a:r>
            <a:r>
              <a:rPr lang="en-US" b="1" baseline="0" dirty="0" smtClean="0"/>
              <a:t>(Click)</a:t>
            </a:r>
            <a:endParaRPr lang="en-US" dirty="0" smtClean="0"/>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The least convenient time to lose power is during climb</a:t>
            </a:r>
            <a:r>
              <a:rPr lang="en-US" b="0" baseline="0" dirty="0" smtClean="0"/>
              <a:t> out.  We’re at lower than cruise speed and possibly below approach speed as well, we have a climb angle of attack and the nearest runway is usually behind us.  A power loss here will require fast action to avoid a stall and maintain aircraft control while maneuvering for a landing. </a:t>
            </a:r>
            <a:r>
              <a:rPr lang="en-US" b="1" baseline="0" dirty="0" smtClean="0"/>
              <a:t>(Click)</a:t>
            </a:r>
            <a:endParaRPr lang="en-US" dirty="0" smtClean="0"/>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Takeoff is only</a:t>
            </a:r>
            <a:r>
              <a:rPr lang="en-US" b="0" baseline="0" dirty="0" smtClean="0"/>
              <a:t> better if we have room to land straight ahead.  There won’t be time to run a power loss checklist.  If we’ve already lifted off the only thing we can do is to maintain aircraft control and land straight ahead. </a:t>
            </a:r>
            <a:r>
              <a:rPr lang="en-US" b="1" baseline="0" dirty="0" smtClean="0"/>
              <a:t>(Click)</a:t>
            </a:r>
            <a:endParaRPr lang="en-US" dirty="0" smtClean="0"/>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Power Loss during</a:t>
            </a:r>
            <a:r>
              <a:rPr lang="en-US" b="0" baseline="0" dirty="0" smtClean="0"/>
              <a:t> cruise will usually give us time pick a landing site and to run  some checklists.  We’ll establish best glide speed first thing; then go about the business of restoring power or getting on the ground.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Landing is a great time to lose power if we’re just about to touch down or if we’re in the pattern and we can glide to the runway.  It’s not so great if we’re dragging it in on a long final approach.  Then about the only thing we can do is to land more or less straight ahead and short of the runway. </a:t>
            </a:r>
            <a:r>
              <a:rPr lang="en-US" b="1" baseline="0" dirty="0" smtClean="0"/>
              <a:t>(Click)</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We’re usually headed toward an airport while descending so that’s an advantage but the closer we get to the ground, the less time there will be for problem solving  </a:t>
            </a:r>
            <a:r>
              <a:rPr lang="en-US" b="1" baseline="0" dirty="0" smtClean="0"/>
              <a:t>(Click)</a:t>
            </a:r>
            <a:endParaRPr lang="en-US" dirty="0" smtClean="0"/>
          </a:p>
          <a:p>
            <a:endParaRPr lang="en-US" b="0" baseline="0" dirty="0" smtClean="0"/>
          </a:p>
          <a:p>
            <a:r>
              <a:rPr lang="en-US" b="0" baseline="0" dirty="0" smtClean="0"/>
              <a:t>Coping with power loss on approach depends on how far along we are in the procedure.  Obviously if we’re outbound in a procedure turn and can’t restore power quickly, we’ll be landing off airport.</a:t>
            </a:r>
          </a:p>
          <a:p>
            <a:endParaRPr lang="en-US" b="0" baseline="0" dirty="0" smtClean="0"/>
          </a:p>
          <a:p>
            <a:r>
              <a:rPr lang="en-US" b="0" baseline="0" dirty="0" smtClean="0"/>
              <a:t>We can see that the optimum response to power loss is different depending on our phase of flight and other factors including terrain and suitable off airport landing areas.  Success in dealing with unexpected events depends in large part on pilot preparation and skill.  The exercise we’ve just been through is part of that preparation.   Now, let’s take a few minutes to talk about maintaining our piloting skills.</a:t>
            </a:r>
          </a:p>
          <a:p>
            <a:endParaRPr lang="en-US" b="0" baseline="0" dirty="0" smtClean="0"/>
          </a:p>
          <a:p>
            <a:r>
              <a:rPr lang="en-US" b="1" baseline="0" dirty="0" smtClean="0"/>
              <a:t>(Next Slide)</a:t>
            </a:r>
          </a:p>
          <a:p>
            <a:endParaRPr lang="en-US" b="0"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dirty="0"/>
          </a:p>
        </p:txBody>
      </p:sp>
    </p:spTree>
    <p:extLst>
      <p:ext uri="{BB962C8B-B14F-4D97-AF65-F5344CB8AC3E}">
        <p14:creationId xmlns:p14="http://schemas.microsoft.com/office/powerpoint/2010/main" val="287065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dirty="0"/>
          </a:p>
        </p:txBody>
      </p:sp>
    </p:spTree>
    <p:extLst>
      <p:ext uri="{BB962C8B-B14F-4D97-AF65-F5344CB8AC3E}">
        <p14:creationId xmlns:p14="http://schemas.microsoft.com/office/powerpoint/2010/main" val="248371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Proficiency training is central to maintaining</a:t>
            </a:r>
            <a:r>
              <a:rPr lang="en-US" baseline="0" dirty="0" smtClean="0"/>
              <a:t> and improving our flight operations.  The coaching you get from your CFI will keep you on top of your game.  The best flight instruction </a:t>
            </a:r>
          </a:p>
          <a:p>
            <a:r>
              <a:rPr lang="en-US" baseline="0" dirty="0" smtClean="0"/>
              <a:t>Is based in holistic scenarios that replicate the challenges you’re likely to face.  Your CFI can help you to identify risk areas and to develop effective risk mitigation strategies and tactics.</a:t>
            </a:r>
          </a:p>
          <a:p>
            <a:r>
              <a:rPr lang="en-US" baseline="0" dirty="0" smtClean="0"/>
              <a:t>You’ll fly at least some scenarios that deal with conditions that approach the performance limitations – for example: near max gross weight operations - of you and your aircraft.   </a:t>
            </a:r>
          </a:p>
          <a:p>
            <a:endParaRPr lang="en-US" baseline="0" dirty="0" smtClean="0"/>
          </a:p>
          <a:p>
            <a:r>
              <a:rPr lang="en-US" baseline="0" dirty="0" smtClean="0"/>
              <a:t>You’ll practice briefing for each flight phase noting what you expect to happen and what you’ll do if it doesn’t.</a:t>
            </a:r>
          </a:p>
          <a:p>
            <a:endParaRPr lang="en-US" baseline="0" dirty="0" smtClean="0"/>
          </a:p>
          <a:p>
            <a:r>
              <a:rPr lang="en-US" baseline="0" dirty="0" smtClean="0"/>
              <a:t>Your CFI will simulate emergency situations without announcing their onset.  That way you’ll become accustomed to the element of surprise.  Obviously you’ll be cautious and conservative – especially when you’re close to the ground.  If conditions are favorable and you can do so safely; we recommend that at least some power loss scenarios feature a power off approach and landing at a suitable airfield.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dirty="0"/>
          </a:p>
        </p:txBody>
      </p:sp>
    </p:spTree>
    <p:extLst>
      <p:ext uri="{BB962C8B-B14F-4D97-AF65-F5344CB8AC3E}">
        <p14:creationId xmlns:p14="http://schemas.microsoft.com/office/powerpoint/2010/main" val="4051422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 fly the way you train.  Practice safety risk management for every flight.  Identify potential</a:t>
            </a:r>
            <a:r>
              <a:rPr lang="en-US" baseline="0" dirty="0" smtClean="0"/>
              <a:t> hazards and have a plan to eliminate them or mitigate them to an acceptable level of risk.  A Flight Risk Assessment Tool or FRAT can help you with this.  You can find one in the FAASafety.gov library. </a:t>
            </a:r>
          </a:p>
          <a:p>
            <a:endParaRPr lang="en-US" baseline="0" dirty="0" smtClean="0"/>
          </a:p>
          <a:p>
            <a:r>
              <a:rPr lang="en-US" baseline="0" dirty="0" smtClean="0"/>
              <a:t>https://faasafety.gov/gslac/ALC/lib_categoryview.aspx?categoryId=31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dirty="0"/>
          </a:p>
        </p:txBody>
      </p:sp>
    </p:spTree>
    <p:extLst>
      <p:ext uri="{BB962C8B-B14F-4D97-AF65-F5344CB8AC3E}">
        <p14:creationId xmlns:p14="http://schemas.microsoft.com/office/powerpoint/2010/main" val="4228814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Instruction: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dirty="0"/>
          </a:p>
        </p:txBody>
      </p:sp>
    </p:spTree>
    <p:extLst>
      <p:ext uri="{BB962C8B-B14F-4D97-AF65-F5344CB8AC3E}">
        <p14:creationId xmlns:p14="http://schemas.microsoft.com/office/powerpoint/2010/main" val="657409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dirty="0"/>
          </a:p>
        </p:txBody>
      </p:sp>
    </p:spTree>
    <p:extLst>
      <p:ext uri="{BB962C8B-B14F-4D97-AF65-F5344CB8AC3E}">
        <p14:creationId xmlns:p14="http://schemas.microsoft.com/office/powerpoint/2010/main" val="3526590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25</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3697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0" dirty="0" smtClean="0">
                <a:latin typeface="Times New Roman" pitchFamily="18" charset="0"/>
                <a:ea typeface="ＭＳ Ｐゴシック" pitchFamily="34" charset="-128"/>
              </a:rPr>
              <a:t>Today</a:t>
            </a:r>
            <a:r>
              <a:rPr lang="en-US" b="0" baseline="0" dirty="0" smtClean="0">
                <a:latin typeface="Times New Roman" pitchFamily="18" charset="0"/>
                <a:ea typeface="ＭＳ Ｐゴシック" pitchFamily="34" charset="-128"/>
              </a:rPr>
              <a:t> we’ll talk about human mental functioning and responses to stimuli.  We’ll discuss how humans respond to stimuli – particularly when startled.</a:t>
            </a:r>
          </a:p>
          <a:p>
            <a:r>
              <a:rPr lang="en-US" b="0" baseline="0" dirty="0" smtClean="0">
                <a:latin typeface="Times New Roman" pitchFamily="18" charset="0"/>
                <a:ea typeface="ＭＳ Ｐゴシック" pitchFamily="34" charset="-128"/>
              </a:rPr>
              <a:t>We’ll touch on hazards to general aviation flight operations and suggest some strategies &amp; tactics to eliminate or mitigate risk.</a:t>
            </a:r>
          </a:p>
          <a:p>
            <a:r>
              <a:rPr lang="en-US" b="0" baseline="0" dirty="0" smtClean="0">
                <a:latin typeface="Times New Roman" pitchFamily="18" charset="0"/>
                <a:ea typeface="ＭＳ Ｐゴシック" pitchFamily="34" charset="-128"/>
              </a:rPr>
              <a:t>Finally we’ll talk about some things you can do to improve your response to unexpected events.</a:t>
            </a:r>
            <a:endParaRPr lang="en-US" b="0"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dirty="0"/>
          </a:p>
        </p:txBody>
      </p:sp>
    </p:spTree>
    <p:extLst>
      <p:ext uri="{BB962C8B-B14F-4D97-AF65-F5344CB8AC3E}">
        <p14:creationId xmlns:p14="http://schemas.microsoft.com/office/powerpoint/2010/main" val="235634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We’ll start with a blank sheet of paper &amp; draw a blueprint of Human Mental Functioning.  There’s a lot more going on than we’ll discuss here but this will give you an idea of how we process data.  </a:t>
            </a:r>
            <a:r>
              <a:rPr lang="en-US" b="1" dirty="0" smtClean="0">
                <a:ea typeface="ＭＳ Ｐゴシック" pitchFamily="34" charset="-128"/>
              </a:rPr>
              <a:t>(Click)</a:t>
            </a:r>
          </a:p>
          <a:p>
            <a:endParaRPr lang="en-US" b="1" dirty="0" smtClean="0">
              <a:ea typeface="ＭＳ Ｐゴシック" pitchFamily="34" charset="-128"/>
            </a:endParaRPr>
          </a:p>
          <a:p>
            <a:r>
              <a:rPr lang="en-US" dirty="0" smtClean="0">
                <a:ea typeface="ＭＳ Ｐゴシック" pitchFamily="34" charset="-128"/>
              </a:rPr>
              <a:t>Primarily through our sense of sight and our other senses, data is conveyed to 2 areas of our brain. </a:t>
            </a:r>
            <a:r>
              <a:rPr lang="en-US" b="1" dirty="0" smtClean="0">
                <a:ea typeface="ＭＳ Ｐゴシック" pitchFamily="34" charset="-128"/>
              </a:rPr>
              <a:t>(Click)</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It flows to the Conscious Workspace – think of it as your CPU </a:t>
            </a:r>
            <a:r>
              <a:rPr lang="en-US" b="1" dirty="0" smtClean="0">
                <a:ea typeface="ＭＳ Ｐゴシック" pitchFamily="34" charset="-128"/>
              </a:rPr>
              <a:t>(Click)</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but we have to be paying attention.  The world is a very complex place and our brains do a wonderful job of filtering out unimportant details. If we’re preoccupied with something else the attention filter won’t let the data through. </a:t>
            </a:r>
            <a:r>
              <a:rPr lang="en-US" b="1" dirty="0" smtClean="0">
                <a:ea typeface="ＭＳ Ｐゴシック" pitchFamily="34" charset="-128"/>
              </a:rPr>
              <a:t>(Click)</a:t>
            </a:r>
          </a:p>
          <a:p>
            <a:endParaRPr lang="en-US" b="1" dirty="0" smtClean="0">
              <a:ea typeface="ＭＳ Ｐゴシック" pitchFamily="34" charset="-128"/>
            </a:endParaRPr>
          </a:p>
          <a:p>
            <a:r>
              <a:rPr lang="en-US" dirty="0" smtClean="0">
                <a:ea typeface="ＭＳ Ｐゴシック" pitchFamily="34" charset="-128"/>
              </a:rPr>
              <a:t>Sensory data also flows to our Long-term Memory – sort of like the Random Access Memory of our computers. </a:t>
            </a:r>
            <a:r>
              <a:rPr lang="en-US" b="1" dirty="0" smtClean="0">
                <a:ea typeface="ＭＳ Ｐゴシック" pitchFamily="34" charset="-128"/>
              </a:rPr>
              <a:t>(Click)</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and – like our computers - data is exchanged between the Conscious Workspace and Long-term Memory </a:t>
            </a:r>
            <a:r>
              <a:rPr lang="en-US" b="1" dirty="0" smtClean="0">
                <a:ea typeface="ＭＳ Ｐゴシック" pitchFamily="34" charset="-128"/>
              </a:rPr>
              <a:t>(Click)</a:t>
            </a:r>
          </a:p>
          <a:p>
            <a:endParaRPr lang="en-US" b="1" dirty="0" smtClean="0">
              <a:ea typeface="ＭＳ Ｐゴシック" pitchFamily="34" charset="-128"/>
            </a:endParaRPr>
          </a:p>
          <a:p>
            <a:r>
              <a:rPr lang="en-US" dirty="0" smtClean="0">
                <a:ea typeface="ＭＳ Ｐゴシック" pitchFamily="34" charset="-128"/>
              </a:rPr>
              <a:t>Processing results in output functions assigned to speech, movement, etc. </a:t>
            </a:r>
            <a:r>
              <a:rPr lang="en-US" b="1" dirty="0" smtClean="0">
                <a:ea typeface="ＭＳ Ｐゴシック" pitchFamily="34" charset="-128"/>
              </a:rPr>
              <a:t>(Click) </a:t>
            </a:r>
          </a:p>
          <a:p>
            <a:endParaRPr lang="en-US" b="1" dirty="0" smtClean="0">
              <a:ea typeface="ＭＳ Ｐゴシック" pitchFamily="34" charset="-128"/>
            </a:endParaRPr>
          </a:p>
          <a:p>
            <a:r>
              <a:rPr lang="en-US" dirty="0" smtClean="0">
                <a:ea typeface="ＭＳ Ｐゴシック" pitchFamily="34" charset="-128"/>
              </a:rPr>
              <a:t>Finally there are feedback loops that report how our output is achieving the desired result. </a:t>
            </a:r>
            <a:r>
              <a:rPr lang="en-US" b="1" dirty="0" smtClean="0">
                <a:ea typeface="ＭＳ Ｐゴシック" pitchFamily="34" charset="-128"/>
              </a:rPr>
              <a:t>(Next Slide) </a:t>
            </a:r>
          </a:p>
          <a:p>
            <a:endParaRPr lang="en-US" dirty="0" smtClean="0">
              <a:ea typeface="ＭＳ Ｐゴシック" pitchFamily="34" charset="-128"/>
            </a:endParaRPr>
          </a:p>
          <a:p>
            <a:r>
              <a:rPr lang="en-US" b="1" dirty="0" smtClean="0">
                <a:ea typeface="ＭＳ Ｐゴシック" pitchFamily="34" charset="-128"/>
              </a:rPr>
              <a:t>Background:</a:t>
            </a:r>
          </a:p>
          <a:p>
            <a:endParaRPr lang="en-US" b="1" dirty="0" smtClean="0">
              <a:ea typeface="ＭＳ Ｐゴシック" pitchFamily="34" charset="-128"/>
            </a:endParaRPr>
          </a:p>
          <a:p>
            <a:r>
              <a:rPr lang="en-US" dirty="0" smtClean="0">
                <a:ea typeface="ＭＳ Ｐゴシック" pitchFamily="34" charset="-128"/>
              </a:rPr>
              <a:t>A 'Blueprint' of Mental Functioning</a:t>
            </a:r>
          </a:p>
          <a:p>
            <a:r>
              <a:rPr lang="en-US" dirty="0" smtClean="0">
                <a:ea typeface="ＭＳ Ｐゴシック" pitchFamily="34" charset="-128"/>
              </a:rPr>
              <a:t>This slide outlines the basic structural components of mental functioning. It is not a wiring diagram or a picture of brain anatomy, rather it is a very simplified 'systems representation' of the important elements and their inter-connections. Sensory data comes into the brain via a number of input functions. These are the senses—vision, hearing, taste, touch, smell and the various position and motion receptors. Vision is the dominant sense, so much so that it can override conflicting inputs from the other senses. A small proportion of the total available sense data enters the conscious workspace after having been screened by the attention filter. Here, the selected data are broken down, added to or recombined by the computationally powerful (though slow and effortful) processes of thought, reasoning and judgment. The conscious workspace can act directly upon the various output functions—hands, limbs, feet, speech and so on—commanding them to perform certain actions or utterances.</a:t>
            </a:r>
          </a:p>
          <a:p>
            <a:endParaRPr lang="en-US" b="1" dirty="0" smtClean="0">
              <a:ea typeface="ＭＳ Ｐゴシック" pitchFamily="34" charset="-128"/>
            </a:endParaRPr>
          </a:p>
          <a:p>
            <a:r>
              <a:rPr lang="en-US" dirty="0" smtClean="0">
                <a:ea typeface="ＭＳ Ｐゴシック" pitchFamily="34" charset="-128"/>
              </a:rPr>
              <a:t>Some of the input data passes directly to long-term memory, the knowledge base, where highly specialized knowledge structures or schemata act upon it. Whereas the conscious workspace keeps 'open house' to all kinds of sensory data, long-term memory seeks out only those pieces of information that are relevant to its stored knowledge structures. Each schema 'looks out for' only those bits of information relating specifically to it. Thus, a schema for recognizing cats is only interested in things having a certain size and shape, four legs, sharp claws, fur, whiskers and the like.</a:t>
            </a:r>
          </a:p>
          <a:p>
            <a:r>
              <a:rPr lang="en-US" dirty="0" smtClean="0">
                <a:ea typeface="ＭＳ Ｐゴシック" pitchFamily="34" charset="-128"/>
              </a:rPr>
              <a:t>Information from long-term memory goes two ways.</a:t>
            </a:r>
          </a:p>
          <a:p>
            <a:r>
              <a:rPr lang="en-US" dirty="0" smtClean="0">
                <a:ea typeface="ＭＳ Ｐゴシック" pitchFamily="34" charset="-128"/>
              </a:rPr>
              <a:t>•    First, it can go directly to the output functions in the form of pre-packaged bursts of instructions. In engineering terms, we can say that whereas action control via the conscious workspace is feedback-driven, that via long-term memory is feedforward-driven. We will look at these control modes in more detail later.</a:t>
            </a:r>
          </a:p>
          <a:p>
            <a:r>
              <a:rPr lang="en-US" dirty="0" smtClean="0">
                <a:ea typeface="ＭＳ Ｐゴシック" pitchFamily="34" charset="-128"/>
              </a:rPr>
              <a:t>•    Second, the long-term memory is continually sending information to the conscious workspace. Sometimes, this information is deliberately sought by conscious retrieval mechanisms, but often items of information just pop into consciousness, seemingly of their own accord, but actually driven by the two basic search rules of similarity matching (match like to like) and frequency gambling (where two or more items have been located on the basis of similarity, </a:t>
            </a:r>
            <a:r>
              <a:rPr lang="en-US" dirty="0" err="1" smtClean="0">
                <a:ea typeface="ＭＳ Ｐゴシック" pitchFamily="34" charset="-128"/>
              </a:rPr>
              <a:t>favour</a:t>
            </a:r>
            <a:r>
              <a:rPr lang="en-US" dirty="0" smtClean="0">
                <a:ea typeface="ＭＳ Ｐゴシック" pitchFamily="34" charset="-128"/>
              </a:rPr>
              <a:t> the one that is most frequently and recently used in this situation).1 An item of information thus delivered might be a thought, an image or an action.</a:t>
            </a:r>
          </a:p>
          <a:p>
            <a:r>
              <a:rPr lang="en-US" dirty="0" smtClean="0">
                <a:ea typeface="ＭＳ Ｐゴシック" pitchFamily="34" charset="-128"/>
              </a:rPr>
              <a:t>The conscious workspace (CW) and long-term memory (LTM) usually operate in subtle harmony to guide our actions in the way that we intend. Sometimes things go wrong, but this happens comparatively rarely. The characteristics of these two controlling mechanisms (CW and LTM) stand in marked contrast one to another. </a:t>
            </a:r>
          </a:p>
          <a:p>
            <a:endParaRPr lang="en-US" dirty="0" smtClean="0">
              <a:ea typeface="ＭＳ Ｐゴシック" pitchFamily="34" charset="-128"/>
            </a:endParaRPr>
          </a:p>
          <a:p>
            <a:r>
              <a:rPr lang="en-US" dirty="0" smtClean="0">
                <a:ea typeface="ＭＳ Ｐゴシック" pitchFamily="34" charset="-128"/>
              </a:rPr>
              <a:t>Limitations of the Conscious Workspace</a:t>
            </a:r>
          </a:p>
          <a:p>
            <a:r>
              <a:rPr lang="en-US" dirty="0" smtClean="0">
                <a:ea typeface="ＭＳ Ｐゴシック" pitchFamily="34" charset="-128"/>
              </a:rPr>
              <a:t>An important difference between the conscious workspace and long-term memory is that the capacity of the conscious workspace is severely limited. When you look up a phone number and keep it in mind until you dial it, you are depending on the conscious workspace. Mental arithmetic is another situation where we have to keep several items stored in memory until we have found the answer. The conscious workspace has a time span of around one-and-a-half seconds, and operates like a leaky bucket. New bits of information or thoughts displace older items of information. The limits of the conscious workspace have important implications for maintenance work. Interruptions and other distractions can easily lead to steps being omitted and other failures of memory. James Reason and Alan Hobbs 2003</a:t>
            </a:r>
          </a:p>
          <a:p>
            <a:endParaRPr lang="en-US" dirty="0" smtClean="0">
              <a:ea typeface="ＭＳ Ｐゴシック" pitchFamily="34" charset="-128"/>
            </a:endParaRPr>
          </a:p>
          <a:p>
            <a:endParaRPr lang="en-US" dirty="0" smtClean="0">
              <a:ea typeface="ＭＳ Ｐゴシック" pitchFamily="34"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Arial" charset="0"/>
                <a:ea typeface="ＭＳ Ｐゴシック" pitchFamily="34" charset="-128"/>
              </a:defRPr>
            </a:lvl1pPr>
            <a:lvl2pPr marL="742950" indent="-285750" defTabSz="917575" eaLnBrk="0" hangingPunct="0">
              <a:defRPr sz="2400">
                <a:solidFill>
                  <a:schemeClr val="tx1"/>
                </a:solidFill>
                <a:latin typeface="Arial" charset="0"/>
                <a:ea typeface="ＭＳ Ｐゴシック" pitchFamily="34" charset="-128"/>
              </a:defRPr>
            </a:lvl2pPr>
            <a:lvl3pPr marL="1143000" indent="-228600" defTabSz="917575" eaLnBrk="0" hangingPunct="0">
              <a:defRPr sz="2400">
                <a:solidFill>
                  <a:schemeClr val="tx1"/>
                </a:solidFill>
                <a:latin typeface="Arial" charset="0"/>
                <a:ea typeface="ＭＳ Ｐゴシック" pitchFamily="34" charset="-128"/>
              </a:defRPr>
            </a:lvl3pPr>
            <a:lvl4pPr marL="1600200" indent="-228600" defTabSz="917575" eaLnBrk="0" hangingPunct="0">
              <a:defRPr sz="2400">
                <a:solidFill>
                  <a:schemeClr val="tx1"/>
                </a:solidFill>
                <a:latin typeface="Arial" charset="0"/>
                <a:ea typeface="ＭＳ Ｐゴシック" pitchFamily="34" charset="-128"/>
              </a:defRPr>
            </a:lvl4pPr>
            <a:lvl5pPr marL="2057400" indent="-228600" defTabSz="917575" eaLnBrk="0" hangingPunct="0">
              <a:defRPr sz="2400">
                <a:solidFill>
                  <a:schemeClr val="tx1"/>
                </a:solidFill>
                <a:latin typeface="Arial"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F8AB342-5305-4D94-9B2D-679511D9E47F}" type="slidenum">
              <a:rPr lang="en-US" sz="1200" smtClean="0">
                <a:latin typeface="Times New Roman" pitchFamily="18" charset="0"/>
              </a:rPr>
              <a:pPr eaLnBrk="1" hangingPunct="1"/>
              <a:t>4</a:t>
            </a:fld>
            <a:endParaRPr lang="en-US" sz="1200" smtClean="0">
              <a:latin typeface="Times New Roman" pitchFamily="18" charset="0"/>
            </a:endParaRPr>
          </a:p>
        </p:txBody>
      </p:sp>
    </p:spTree>
    <p:extLst>
      <p:ext uri="{BB962C8B-B14F-4D97-AF65-F5344CB8AC3E}">
        <p14:creationId xmlns:p14="http://schemas.microsoft.com/office/powerpoint/2010/main" val="373730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Here are some attributes of the Conscious Workspace and Long-term Memory.</a:t>
            </a:r>
            <a:r>
              <a:rPr lang="en-US" baseline="0" dirty="0" smtClean="0">
                <a:ea typeface="ＭＳ Ｐゴシック" pitchFamily="34" charset="-128"/>
              </a:rPr>
              <a:t>  There’s no need to memorize these lists.  We’ll get to some practical exercises in a minute.  </a:t>
            </a:r>
            <a:r>
              <a:rPr lang="en-US" b="1" baseline="0" dirty="0" smtClean="0">
                <a:ea typeface="ＭＳ Ｐゴシック" pitchFamily="34" charset="-128"/>
              </a:rPr>
              <a:t>(Click)  </a:t>
            </a:r>
          </a:p>
          <a:p>
            <a:r>
              <a:rPr lang="en-US" baseline="0" dirty="0" smtClean="0">
                <a:ea typeface="ＭＳ Ｐゴシック" pitchFamily="34" charset="-128"/>
              </a:rPr>
              <a:t>For now just remember that the conscious workspace works through trial and error. </a:t>
            </a:r>
            <a:r>
              <a:rPr lang="en-US" b="1" baseline="0" dirty="0" smtClean="0">
                <a:ea typeface="ＭＳ Ｐゴシック" pitchFamily="34" charset="-128"/>
              </a:rPr>
              <a:t>(Click) </a:t>
            </a:r>
          </a:p>
          <a:p>
            <a:r>
              <a:rPr lang="en-US" b="0" baseline="0" dirty="0" smtClean="0">
                <a:ea typeface="ＭＳ Ｐゴシック" pitchFamily="34" charset="-128"/>
              </a:rPr>
              <a:t>And long-term memory is more about running programs.</a:t>
            </a:r>
          </a:p>
          <a:p>
            <a:endParaRPr lang="en-US" b="0" baseline="0" dirty="0" smtClean="0">
              <a:ea typeface="ＭＳ Ｐゴシック" pitchFamily="34" charset="-128"/>
            </a:endParaRPr>
          </a:p>
          <a:p>
            <a:r>
              <a:rPr lang="en-US" b="1" baseline="0" dirty="0" smtClean="0">
                <a:ea typeface="ＭＳ Ｐゴシック" pitchFamily="34" charset="-128"/>
              </a:rPr>
              <a:t>(Next Slide) </a:t>
            </a:r>
            <a:endParaRPr lang="en-US" b="0" dirty="0" smtClean="0">
              <a:ea typeface="ＭＳ Ｐゴシック" pitchFamily="34" charset="-128"/>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charset="0"/>
                <a:ea typeface="ＭＳ Ｐゴシック" pitchFamily="34" charset="-128"/>
              </a:defRPr>
            </a:lvl1pPr>
            <a:lvl2pPr marL="742950" indent="-285750" defTabSz="919163" eaLnBrk="0" hangingPunct="0">
              <a:defRPr sz="2400">
                <a:solidFill>
                  <a:schemeClr val="tx1"/>
                </a:solidFill>
                <a:latin typeface="Arial" charset="0"/>
                <a:ea typeface="ＭＳ Ｐゴシック" pitchFamily="34" charset="-128"/>
              </a:defRPr>
            </a:lvl2pPr>
            <a:lvl3pPr marL="1143000" indent="-228600" defTabSz="919163" eaLnBrk="0" hangingPunct="0">
              <a:defRPr sz="2400">
                <a:solidFill>
                  <a:schemeClr val="tx1"/>
                </a:solidFill>
                <a:latin typeface="Arial" charset="0"/>
                <a:ea typeface="ＭＳ Ｐゴシック" pitchFamily="34" charset="-128"/>
              </a:defRPr>
            </a:lvl3pPr>
            <a:lvl4pPr marL="1600200" indent="-228600" defTabSz="919163" eaLnBrk="0" hangingPunct="0">
              <a:defRPr sz="2400">
                <a:solidFill>
                  <a:schemeClr val="tx1"/>
                </a:solidFill>
                <a:latin typeface="Arial" charset="0"/>
                <a:ea typeface="ＭＳ Ｐゴシック" pitchFamily="34" charset="-128"/>
              </a:defRPr>
            </a:lvl4pPr>
            <a:lvl5pPr marL="2057400" indent="-228600" defTabSz="919163" eaLnBrk="0" hangingPunct="0">
              <a:defRPr sz="2400">
                <a:solidFill>
                  <a:schemeClr val="tx1"/>
                </a:solidFill>
                <a:latin typeface="Arial"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5AD726E1-7F77-4400-B987-966031C0A52B}" type="slidenum">
              <a:rPr lang="en-US" sz="1200" smtClean="0">
                <a:latin typeface="Times New Roman" pitchFamily="18" charset="0"/>
              </a:rPr>
              <a:pPr eaLnBrk="1" hangingPunct="1"/>
              <a:t>5</a:t>
            </a:fld>
            <a:endParaRPr lang="en-US" sz="1200" smtClean="0">
              <a:latin typeface="Times New Roman" pitchFamily="18" charset="0"/>
            </a:endParaRPr>
          </a:p>
        </p:txBody>
      </p:sp>
    </p:spTree>
    <p:extLst>
      <p:ext uri="{BB962C8B-B14F-4D97-AF65-F5344CB8AC3E}">
        <p14:creationId xmlns:p14="http://schemas.microsoft.com/office/powerpoint/2010/main" val="312993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To illustrate how this works let’s take a trip to the Conscious Work Space. </a:t>
            </a:r>
          </a:p>
          <a:p>
            <a:endParaRPr lang="en-US" dirty="0" smtClean="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ＭＳ Ｐゴシック" pitchFamily="34" charset="-128"/>
              </a:rPr>
              <a:t>Stay within the yellow lines </a:t>
            </a:r>
            <a:r>
              <a:rPr lang="en-US" b="1" dirty="0" smtClean="0">
                <a:ea typeface="ＭＳ Ｐゴシック" pitchFamily="34" charset="-128"/>
              </a:rPr>
              <a:t>(Click)</a:t>
            </a:r>
          </a:p>
          <a:p>
            <a:endParaRPr lang="en-US" dirty="0" smtClean="0">
              <a:ea typeface="ＭＳ Ｐゴシック" pitchFamily="34" charset="-128"/>
            </a:endParaRPr>
          </a:p>
          <a:p>
            <a:r>
              <a:rPr lang="en-US" dirty="0" smtClean="0">
                <a:ea typeface="ＭＳ Ｐゴシック" pitchFamily="34" charset="-128"/>
              </a:rPr>
              <a:t>and connect A to A, B to B, and C to C with continuous lines that don’t cross.</a:t>
            </a:r>
          </a:p>
          <a:p>
            <a:endParaRPr lang="en-US" b="1" dirty="0" smtClean="0">
              <a:ea typeface="ＭＳ Ｐゴシック" pitchFamily="34" charset="-128"/>
            </a:endParaRPr>
          </a:p>
          <a:p>
            <a:r>
              <a:rPr lang="en-US" dirty="0" smtClean="0">
                <a:ea typeface="ＭＳ Ｐゴシック" pitchFamily="34" charset="-128"/>
              </a:rPr>
              <a:t>Use paper and pencil if you like and raise your hand when you’ve solved the problem.  You are now working in the Conscious Work Space.</a:t>
            </a:r>
          </a:p>
          <a:p>
            <a:endParaRPr lang="en-US" dirty="0" smtClean="0">
              <a:ea typeface="ＭＳ Ｐゴシック" pitchFamily="34" charset="-128"/>
            </a:endParaRPr>
          </a:p>
          <a:p>
            <a:r>
              <a:rPr lang="en-US" b="1" dirty="0" smtClean="0">
                <a:ea typeface="ＭＳ Ｐゴシック" pitchFamily="34" charset="-128"/>
              </a:rPr>
              <a:t>Presentation note:  </a:t>
            </a:r>
            <a:r>
              <a:rPr lang="en-US" i="1" dirty="0" smtClean="0">
                <a:ea typeface="ＭＳ Ｐゴシック" pitchFamily="34" charset="-128"/>
              </a:rPr>
              <a:t>Give the audience some time – at least a minute - to work the problem then:</a:t>
            </a:r>
          </a:p>
          <a:p>
            <a:endParaRPr lang="en-US" dirty="0" smtClean="0">
              <a:ea typeface="ＭＳ Ｐゴシック" pitchFamily="34" charset="-128"/>
            </a:endParaRPr>
          </a:p>
          <a:p>
            <a:r>
              <a:rPr lang="en-US" dirty="0" smtClean="0">
                <a:ea typeface="ＭＳ Ｐゴシック" pitchFamily="34" charset="-128"/>
              </a:rPr>
              <a:t>You are now in the Conscious Work Space.  Are you comfortable working there?  How comfortable would you be if you were processing information this way while driving a car or landing a plane?  </a:t>
            </a:r>
          </a:p>
          <a:p>
            <a:endParaRPr lang="en-US" dirty="0" smtClean="0">
              <a:ea typeface="ＭＳ Ｐゴシック" pitchFamily="34" charset="-128"/>
            </a:endParaRPr>
          </a:p>
          <a:p>
            <a:r>
              <a:rPr lang="en-US" dirty="0" smtClean="0">
                <a:ea typeface="ＭＳ Ｐゴシック" pitchFamily="34" charset="-128"/>
              </a:rPr>
              <a:t>Obviously we can’t function in the Conscious Work Space exclusively.  It’s too slow and ponderous to live life this way and yet ….. we have to go there unless </a:t>
            </a:r>
            <a:r>
              <a:rPr lang="en-US" dirty="0" err="1" smtClean="0">
                <a:ea typeface="ＭＳ Ｐゴシック" pitchFamily="34" charset="-128"/>
              </a:rPr>
              <a:t>wecan</a:t>
            </a:r>
            <a:r>
              <a:rPr lang="en-US" dirty="0" smtClean="0">
                <a:ea typeface="ＭＳ Ｐゴシック" pitchFamily="34" charset="-128"/>
              </a:rPr>
              <a:t> run a program from our Long Term Memory.  We’ll get to that in a minute but first, here’s how the problem is solved. </a:t>
            </a:r>
            <a:r>
              <a:rPr lang="en-US" b="1" dirty="0" smtClean="0">
                <a:ea typeface="ＭＳ Ｐゴシック" pitchFamily="34" charset="-128"/>
              </a:rPr>
              <a:t>(Click) (Click) (Click) </a:t>
            </a:r>
          </a:p>
          <a:p>
            <a:endParaRPr lang="en-US" b="1" dirty="0" smtClean="0">
              <a:ea typeface="ＭＳ Ｐゴシック" pitchFamily="34" charset="-128"/>
            </a:endParaRPr>
          </a:p>
          <a:p>
            <a:r>
              <a:rPr lang="en-US" b="1" dirty="0" smtClean="0">
                <a:ea typeface="ＭＳ Ｐゴシック" pitchFamily="34" charset="-128"/>
              </a:rPr>
              <a:t>(Next Slide)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 </a:t>
            </a:r>
          </a:p>
          <a:p>
            <a:endParaRPr lang="en-US" b="1"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Arial" charset="0"/>
                <a:ea typeface="ＭＳ Ｐゴシック" pitchFamily="34" charset="-128"/>
              </a:defRPr>
            </a:lvl1pPr>
            <a:lvl2pPr marL="742950" indent="-285750" defTabSz="917575" eaLnBrk="0" hangingPunct="0">
              <a:defRPr sz="2400">
                <a:solidFill>
                  <a:schemeClr val="tx1"/>
                </a:solidFill>
                <a:latin typeface="Arial" charset="0"/>
                <a:ea typeface="ＭＳ Ｐゴシック" pitchFamily="34" charset="-128"/>
              </a:defRPr>
            </a:lvl2pPr>
            <a:lvl3pPr marL="1143000" indent="-228600" defTabSz="917575" eaLnBrk="0" hangingPunct="0">
              <a:defRPr sz="2400">
                <a:solidFill>
                  <a:schemeClr val="tx1"/>
                </a:solidFill>
                <a:latin typeface="Arial" charset="0"/>
                <a:ea typeface="ＭＳ Ｐゴシック" pitchFamily="34" charset="-128"/>
              </a:defRPr>
            </a:lvl3pPr>
            <a:lvl4pPr marL="1600200" indent="-228600" defTabSz="917575" eaLnBrk="0" hangingPunct="0">
              <a:defRPr sz="2400">
                <a:solidFill>
                  <a:schemeClr val="tx1"/>
                </a:solidFill>
                <a:latin typeface="Arial" charset="0"/>
                <a:ea typeface="ＭＳ Ｐゴシック" pitchFamily="34" charset="-128"/>
              </a:defRPr>
            </a:lvl4pPr>
            <a:lvl5pPr marL="2057400" indent="-228600" defTabSz="917575" eaLnBrk="0" hangingPunct="0">
              <a:defRPr sz="2400">
                <a:solidFill>
                  <a:schemeClr val="tx1"/>
                </a:solidFill>
                <a:latin typeface="Arial"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A9D8E0F-EE53-48C1-93C3-71FA008C8A38}" type="slidenum">
              <a:rPr lang="en-US" sz="1200" smtClean="0">
                <a:latin typeface="Times New Roman" pitchFamily="18" charset="0"/>
              </a:rPr>
              <a:pPr eaLnBrk="1" hangingPunct="1"/>
              <a:t>6</a:t>
            </a:fld>
            <a:endParaRPr lang="en-US" sz="1200" smtClean="0">
              <a:latin typeface="Times New Roman" pitchFamily="18" charset="0"/>
            </a:endParaRPr>
          </a:p>
        </p:txBody>
      </p:sp>
    </p:spTree>
    <p:extLst>
      <p:ext uri="{BB962C8B-B14F-4D97-AF65-F5344CB8AC3E}">
        <p14:creationId xmlns:p14="http://schemas.microsoft.com/office/powerpoint/2010/main" val="69121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working in the conscious workspace is sequential,</a:t>
            </a:r>
            <a:r>
              <a:rPr lang="en-US" baseline="0" dirty="0" smtClean="0"/>
              <a:t> slow, and laborious, accessing long term memory is virtually effortless and astoundingly quick.  Here’s an illustration.  Just complete the statements aloud::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Presentation note:  </a:t>
            </a:r>
            <a:r>
              <a:rPr lang="en-US" b="0" i="1" baseline="0" dirty="0" smtClean="0"/>
              <a:t>Pause briefly for the audience to complete each statement. Then move to the next statement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Right – we all remember the nursery rhyme.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And in this age of calculators in everyone’s pocket or purse we still remember multiplication tables.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Right again.  The square of the hypotenuse of a right triangle is equal to the sum of the squares of the two adjacent sides.  Some of us had to access our memory attic for Pythagoras’ Theorem but you get the point.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There’s another aspect of long term memory that helps us make sense of the world and it has to do with association.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0" baseline="0" dirty="0" smtClean="0"/>
          </a:p>
          <a:p>
            <a:endParaRPr lang="en-US" b="0" baseline="0" dirty="0" smtClean="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211650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ea typeface="ＭＳ Ｐゴシック" pitchFamily="34" charset="-128"/>
              </a:rPr>
              <a:t>We</a:t>
            </a:r>
            <a:r>
              <a:rPr lang="en-US" b="0" baseline="0" dirty="0" smtClean="0">
                <a:ea typeface="ＭＳ Ｐゴシック" pitchFamily="34" charset="-128"/>
              </a:rPr>
              <a:t> make sense of the world by relating the new situations and stimuli to our previous experience.  Our ability to associate is quite remarkable as we’re about to see  </a:t>
            </a:r>
            <a:r>
              <a:rPr lang="en-US" b="1" baseline="0" dirty="0" smtClean="0"/>
              <a:t>(Click)</a:t>
            </a:r>
          </a:p>
          <a:p>
            <a:endParaRPr lang="en-US" b="1" dirty="0" smtClean="0">
              <a:ea typeface="ＭＳ Ｐゴシック" pitchFamily="34" charset="-128"/>
            </a:endParaRPr>
          </a:p>
          <a:p>
            <a:r>
              <a:rPr lang="en-US" b="1" dirty="0" smtClean="0">
                <a:ea typeface="ＭＳ Ｐゴシック" pitchFamily="34" charset="-128"/>
              </a:rPr>
              <a:t>Presentation Note:  </a:t>
            </a:r>
            <a:r>
              <a:rPr lang="en-US" i="1" dirty="0" smtClean="0">
                <a:ea typeface="ＭＳ Ｐゴシック" pitchFamily="34" charset="-128"/>
              </a:rPr>
              <a:t>Ask for a volunteer to read the text on the screen.   Then……</a:t>
            </a:r>
            <a:endParaRPr lang="en-US" b="1" i="1"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This exercise illustrates how powerful our habit patterns are and the human need to match new situations to previous experience. Our brains look at chaos and, fill in the blanks to</a:t>
            </a:r>
          </a:p>
          <a:p>
            <a:r>
              <a:rPr lang="en-US" dirty="0" smtClean="0">
                <a:ea typeface="ＭＳ Ｐゴシック" pitchFamily="34" charset="-128"/>
              </a:rPr>
              <a:t>construct a picture that makes sense.  It’s very true that we see what we expect to see and in this case our pattern recognition programming led to success. </a:t>
            </a:r>
          </a:p>
          <a:p>
            <a:r>
              <a:rPr lang="en-US" dirty="0" smtClean="0">
                <a:ea typeface="ＭＳ Ｐゴシック" pitchFamily="34" charset="-128"/>
              </a:rPr>
              <a:t>We are in the habit of speaking and reading English but what if the on-screen text isn’t English but </a:t>
            </a:r>
            <a:r>
              <a:rPr lang="en-US" dirty="0" err="1" smtClean="0">
                <a:ea typeface="ＭＳ Ｐゴシック" pitchFamily="34" charset="-128"/>
              </a:rPr>
              <a:t>Elbonian</a:t>
            </a:r>
            <a:r>
              <a:rPr lang="en-US" dirty="0" smtClean="0">
                <a:ea typeface="ＭＳ Ｐゴシック" pitchFamily="34" charset="-128"/>
              </a:rPr>
              <a:t>?  We might incorrectly interpret a mine field warning and ignorantly walk into a disaster.  </a:t>
            </a:r>
          </a:p>
          <a:p>
            <a:endParaRPr lang="en-US" dirty="0" smtClean="0">
              <a:ea typeface="ＭＳ Ｐゴシック" pitchFamily="34" charset="-128"/>
            </a:endParaRPr>
          </a:p>
          <a:p>
            <a:r>
              <a:rPr lang="en-US" dirty="0" smtClean="0">
                <a:ea typeface="ＭＳ Ｐゴシック" pitchFamily="34" charset="-128"/>
              </a:rPr>
              <a:t>The most insidious new situations are very similar to familiar situations and, if we’re not paying attention, we’re likely to miss the subtle differences.  </a:t>
            </a:r>
          </a:p>
          <a:p>
            <a:endParaRPr lang="en-US" dirty="0" smtClean="0">
              <a:ea typeface="ＭＳ Ｐゴシック" pitchFamily="34" charset="-128"/>
            </a:endParaRPr>
          </a:p>
          <a:p>
            <a:r>
              <a:rPr lang="en-US" dirty="0" smtClean="0">
                <a:ea typeface="ＭＳ Ｐゴシック" pitchFamily="34" charset="-128"/>
              </a:rPr>
              <a:t>Now let’s take a quick look at human response to stimuli.  </a:t>
            </a:r>
          </a:p>
          <a:p>
            <a:endParaRPr lang="en-US" b="1" dirty="0" smtClean="0">
              <a:ea typeface="ＭＳ Ｐゴシック" pitchFamily="34" charset="-128"/>
            </a:endParaRPr>
          </a:p>
          <a:p>
            <a:r>
              <a:rPr lang="en-US" b="1" dirty="0" smtClean="0">
                <a:ea typeface="ＭＳ Ｐゴシック" pitchFamily="34" charset="-128"/>
              </a:rPr>
              <a:t>(Next Slide) </a:t>
            </a:r>
            <a:endParaRPr lang="en-US" dirty="0" smtClean="0">
              <a:ea typeface="ＭＳ Ｐゴシック" pitchFamily="34" charset="-128"/>
            </a:endParaRPr>
          </a:p>
          <a:p>
            <a:endParaRPr lang="en-US" dirty="0" smtClean="0">
              <a:ea typeface="ＭＳ Ｐゴシック" pitchFamily="34" charset="-128"/>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Arial" charset="0"/>
                <a:ea typeface="ＭＳ Ｐゴシック" pitchFamily="34" charset="-128"/>
              </a:defRPr>
            </a:lvl1pPr>
            <a:lvl2pPr marL="742950" indent="-285750" defTabSz="917575" eaLnBrk="0" hangingPunct="0">
              <a:defRPr sz="2400">
                <a:solidFill>
                  <a:schemeClr val="tx1"/>
                </a:solidFill>
                <a:latin typeface="Arial" charset="0"/>
                <a:ea typeface="ＭＳ Ｐゴシック" pitchFamily="34" charset="-128"/>
              </a:defRPr>
            </a:lvl2pPr>
            <a:lvl3pPr marL="1143000" indent="-228600" defTabSz="917575" eaLnBrk="0" hangingPunct="0">
              <a:defRPr sz="2400">
                <a:solidFill>
                  <a:schemeClr val="tx1"/>
                </a:solidFill>
                <a:latin typeface="Arial" charset="0"/>
                <a:ea typeface="ＭＳ Ｐゴシック" pitchFamily="34" charset="-128"/>
              </a:defRPr>
            </a:lvl3pPr>
            <a:lvl4pPr marL="1600200" indent="-228600" defTabSz="917575" eaLnBrk="0" hangingPunct="0">
              <a:defRPr sz="2400">
                <a:solidFill>
                  <a:schemeClr val="tx1"/>
                </a:solidFill>
                <a:latin typeface="Arial" charset="0"/>
                <a:ea typeface="ＭＳ Ｐゴシック" pitchFamily="34" charset="-128"/>
              </a:defRPr>
            </a:lvl4pPr>
            <a:lvl5pPr marL="2057400" indent="-228600" defTabSz="917575" eaLnBrk="0" hangingPunct="0">
              <a:defRPr sz="2400">
                <a:solidFill>
                  <a:schemeClr val="tx1"/>
                </a:solidFill>
                <a:latin typeface="Arial"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E8BB973B-A2AB-43B2-B826-9B97CE18F7DB}" type="slidenum">
              <a:rPr lang="en-US" sz="1200" smtClean="0">
                <a:latin typeface="Times New Roman" pitchFamily="18" charset="0"/>
              </a:rPr>
              <a:pPr eaLnBrk="1" hangingPunct="1"/>
              <a:t>8</a:t>
            </a:fld>
            <a:endParaRPr lang="en-US" sz="1200" smtClean="0">
              <a:latin typeface="Times New Roman" pitchFamily="18" charset="0"/>
            </a:endParaRPr>
          </a:p>
        </p:txBody>
      </p:sp>
    </p:spTree>
    <p:extLst>
      <p:ext uri="{BB962C8B-B14F-4D97-AF65-F5344CB8AC3E}">
        <p14:creationId xmlns:p14="http://schemas.microsoft.com/office/powerpoint/2010/main" val="247011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Presentation note:  </a:t>
            </a:r>
            <a:r>
              <a:rPr lang="en-US" b="0" i="1" dirty="0" smtClean="0"/>
              <a:t>Wait a few seconds for the audience to react to the photos then:</a:t>
            </a:r>
          </a:p>
          <a:p>
            <a:endParaRPr lang="en-US" b="0" i="1" dirty="0" smtClean="0"/>
          </a:p>
          <a:p>
            <a:r>
              <a:rPr lang="en-US" dirty="0" smtClean="0"/>
              <a:t>Almost</a:t>
            </a:r>
            <a:r>
              <a:rPr lang="en-US" baseline="0" dirty="0" smtClean="0"/>
              <a:t> everyone who has experience with lemons is already responding to these pictures.  Many of us are salivating now and we can almost detect the familiar lemon aroma.</a:t>
            </a:r>
          </a:p>
          <a:p>
            <a:endParaRPr lang="en-US" baseline="0" dirty="0" smtClean="0"/>
          </a:p>
          <a:p>
            <a:r>
              <a:rPr lang="en-US" baseline="0" dirty="0" smtClean="0"/>
              <a:t>Folks who have no prior experience with lemons would not react in this way.</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940111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42751" y="6512171"/>
            <a:ext cx="12234750" cy="3473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307536" y="1795830"/>
            <a:ext cx="5477369" cy="1067092"/>
          </a:xfrm>
        </p:spPr>
        <p:txBody>
          <a:bodyPr/>
          <a:lstStyle>
            <a:lvl1pPr marL="0" indent="0">
              <a:buFontTx/>
              <a:buNone/>
              <a:defRPr sz="3200" baseline="0">
                <a:solidFill>
                  <a:schemeClr val="bg2"/>
                </a:solidFill>
              </a:defRPr>
            </a:lvl1pPr>
          </a:lstStyle>
          <a:p>
            <a:pPr lvl="0"/>
            <a:r>
              <a:rPr lang="en-US" noProof="0" dirty="0" smtClean="0"/>
              <a:t>Insert Program Title Here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2" name="Group 1"/>
          <p:cNvGrpSpPr/>
          <p:nvPr userDrawn="1"/>
        </p:nvGrpSpPr>
        <p:grpSpPr>
          <a:xfrm>
            <a:off x="8482693" y="482824"/>
            <a:ext cx="3243730" cy="954330"/>
            <a:chOff x="8482693" y="482824"/>
            <a:chExt cx="3243730" cy="954330"/>
          </a:xfrm>
        </p:grpSpPr>
        <p:sp>
          <p:nvSpPr>
            <p:cNvPr id="13" name="Text Box 1071"/>
            <p:cNvSpPr txBox="1">
              <a:spLocks noChangeArrowheads="1"/>
            </p:cNvSpPr>
            <p:nvPr userDrawn="1"/>
          </p:nvSpPr>
          <p:spPr bwMode="ltGray">
            <a:xfrm>
              <a:off x="9763578" y="678373"/>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482693" y="482824"/>
              <a:ext cx="1023772" cy="95433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a:t>
            </a:r>
          </a:p>
          <a:p>
            <a:pPr>
              <a:buNone/>
            </a:pPr>
            <a:r>
              <a:rPr lang="en-US" sz="1800" i="0" baseline="0" dirty="0" smtClean="0"/>
              <a:t>The National FAA Safety Team (FAASTeam)</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7325785" y="6126158"/>
            <a:ext cx="2154767" cy="660400"/>
            <a:chOff x="3653" y="3859"/>
            <a:chExt cx="1018"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53" y="3859"/>
              <a:ext cx="334"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faasafety.gov/gslac/ALC/lib_categoryview.aspx?categoryId=3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07536" y="400418"/>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p:txBody>
          <a:bodyPr/>
          <a:lstStyle/>
          <a:p>
            <a:r>
              <a:rPr lang="en-US" dirty="0" smtClean="0"/>
              <a:t>The Startle Response</a:t>
            </a:r>
            <a:endParaRPr lang="en-US" dirty="0">
              <a:solidFill>
                <a:schemeClr val="tx1"/>
              </a:solidFill>
            </a:endParaRP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1584" t="8013" r="8404"/>
          <a:stretch/>
        </p:blipFill>
        <p:spPr>
          <a:xfrm rot="5400000">
            <a:off x="7737614" y="2065371"/>
            <a:ext cx="4943239" cy="378871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Response to Stimuli </a:t>
            </a:r>
            <a:endParaRPr lang="en-US" dirty="0"/>
          </a:p>
        </p:txBody>
      </p:sp>
      <p:pic>
        <p:nvPicPr>
          <p:cNvPr id="6" name="Picture 5" descr="Kitten care advice | Vale Vets"/>
          <p:cNvPicPr>
            <a:picLocks noChangeAspect="1"/>
          </p:cNvPicPr>
          <p:nvPr/>
        </p:nvPicPr>
        <p:blipFill rotWithShape="1">
          <a:blip r:embed="rId3" cstate="print">
            <a:extLst>
              <a:ext uri="{28A0092B-C50C-407E-A947-70E740481C1C}">
                <a14:useLocalDpi xmlns:a14="http://schemas.microsoft.com/office/drawing/2010/main" val="0"/>
              </a:ext>
            </a:extLst>
          </a:blip>
          <a:srcRect l="6123" t="3917" r="7498" b="6692"/>
          <a:stretch/>
        </p:blipFill>
        <p:spPr>
          <a:xfrm>
            <a:off x="8088969" y="711200"/>
            <a:ext cx="3408977" cy="4934045"/>
          </a:xfrm>
          <a:prstGeom prst="rect">
            <a:avLst/>
          </a:prstGeom>
          <a:ln>
            <a:noFill/>
          </a:ln>
          <a:effectLst>
            <a:outerShdw blurRad="292100" dist="139700" dir="2700000" algn="tl" rotWithShape="0">
              <a:srgbClr val="333333">
                <a:alpha val="65000"/>
              </a:srgbClr>
            </a:outerShdw>
          </a:effectLst>
        </p:spPr>
      </p:pic>
      <p:sp>
        <p:nvSpPr>
          <p:cNvPr id="9" name="Content Placeholder 8"/>
          <p:cNvSpPr>
            <a:spLocks noGrp="1"/>
          </p:cNvSpPr>
          <p:nvPr>
            <p:ph idx="1"/>
          </p:nvPr>
        </p:nvSpPr>
        <p:spPr>
          <a:xfrm>
            <a:off x="4956514" y="2151951"/>
            <a:ext cx="3274695" cy="1147715"/>
          </a:xfrm>
        </p:spPr>
        <p:txBody>
          <a:bodyPr/>
          <a:lstStyle/>
          <a:p>
            <a:pPr marL="0" indent="0">
              <a:buNone/>
            </a:pPr>
            <a:r>
              <a:rPr lang="en-US" dirty="0" smtClean="0"/>
              <a:t>  O</a:t>
            </a:r>
            <a:r>
              <a:rPr lang="en-US" sz="3200" dirty="0" smtClean="0"/>
              <a:t>h how cute!</a:t>
            </a:r>
            <a:endParaRPr lang="en-US" sz="3200"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3333" r="19556"/>
          <a:stretch/>
        </p:blipFill>
        <p:spPr>
          <a:xfrm>
            <a:off x="751839" y="1091718"/>
            <a:ext cx="4043681" cy="45190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7939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Response to Stimuli </a:t>
            </a:r>
            <a:endParaRPr lang="en-US" dirty="0"/>
          </a:p>
        </p:txBody>
      </p:sp>
      <p:pic>
        <p:nvPicPr>
          <p:cNvPr id="5" name="Picture 4" descr="The meaning and symbolism of the word - «Cobra»"/>
          <p:cNvPicPr>
            <a:picLocks noChangeAspect="1"/>
          </p:cNvPicPr>
          <p:nvPr/>
        </p:nvPicPr>
        <p:blipFill rotWithShape="1">
          <a:blip r:embed="rId3">
            <a:extLst>
              <a:ext uri="{28A0092B-C50C-407E-A947-70E740481C1C}">
                <a14:useLocalDpi xmlns:a14="http://schemas.microsoft.com/office/drawing/2010/main" val="0"/>
              </a:ext>
            </a:extLst>
          </a:blip>
          <a:srcRect l="14373" t="670" r="45734" b="-670"/>
          <a:stretch/>
        </p:blipFill>
        <p:spPr>
          <a:xfrm>
            <a:off x="8920481" y="736000"/>
            <a:ext cx="2815450" cy="4488534"/>
          </a:xfrm>
          <a:prstGeom prst="rect">
            <a:avLst/>
          </a:prstGeom>
          <a:ln>
            <a:noFill/>
          </a:ln>
          <a:effectLst>
            <a:outerShdw blurRad="292100" dist="139700" dir="2700000" algn="tl" rotWithShape="0">
              <a:srgbClr val="333333">
                <a:alpha val="65000"/>
              </a:srgbClr>
            </a:outerShdw>
          </a:effectLst>
        </p:spPr>
      </p:pic>
      <p:pic>
        <p:nvPicPr>
          <p:cNvPr id="3" name="Picture 2" descr="Affect Labeling and Spider Phob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449" y="1829596"/>
            <a:ext cx="5555354" cy="3394938"/>
          </a:xfrm>
          <a:prstGeom prst="rect">
            <a:avLst/>
          </a:prstGeom>
          <a:ln>
            <a:noFill/>
          </a:ln>
          <a:effectLst>
            <a:outerShdw blurRad="292100" dist="139700" dir="2700000" algn="tl" rotWithShape="0">
              <a:srgbClr val="333333">
                <a:alpha val="65000"/>
              </a:srgbClr>
            </a:outerShdw>
          </a:effectLst>
        </p:spPr>
      </p:pic>
      <p:sp>
        <p:nvSpPr>
          <p:cNvPr id="7" name="Content Placeholder 6"/>
          <p:cNvSpPr>
            <a:spLocks noGrp="1"/>
          </p:cNvSpPr>
          <p:nvPr>
            <p:ph idx="1"/>
          </p:nvPr>
        </p:nvSpPr>
        <p:spPr>
          <a:xfrm>
            <a:off x="3888105" y="1162686"/>
            <a:ext cx="4663439" cy="4391025"/>
          </a:xfrm>
        </p:spPr>
        <p:txBody>
          <a:bodyPr/>
          <a:lstStyle/>
          <a:p>
            <a:pPr marL="0" indent="0">
              <a:buNone/>
            </a:pPr>
            <a:r>
              <a:rPr lang="en-US" sz="3200" dirty="0" smtClean="0"/>
              <a:t>Ugh! How Disgusting!</a:t>
            </a:r>
            <a:endParaRPr lang="en-US" sz="3200" dirty="0"/>
          </a:p>
        </p:txBody>
      </p:sp>
    </p:spTree>
    <p:extLst>
      <p:ext uri="{BB962C8B-B14F-4D97-AF65-F5344CB8AC3E}">
        <p14:creationId xmlns:p14="http://schemas.microsoft.com/office/powerpoint/2010/main" val="161910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startle response</a:t>
            </a:r>
            <a:endParaRPr lang="en-US" dirty="0"/>
          </a:p>
        </p:txBody>
      </p:sp>
      <p:sp>
        <p:nvSpPr>
          <p:cNvPr id="3" name="Content Placeholder 2"/>
          <p:cNvSpPr>
            <a:spLocks noGrp="1"/>
          </p:cNvSpPr>
          <p:nvPr>
            <p:ph idx="1"/>
          </p:nvPr>
        </p:nvSpPr>
        <p:spPr>
          <a:xfrm>
            <a:off x="571500" y="1203326"/>
            <a:ext cx="10733617" cy="4391025"/>
          </a:xfrm>
        </p:spPr>
        <p:txBody>
          <a:bodyPr/>
          <a:lstStyle/>
          <a:p>
            <a:r>
              <a:rPr lang="en-US" dirty="0" smtClean="0"/>
              <a:t>Nearly immediate access to memory </a:t>
            </a:r>
            <a:br>
              <a:rPr lang="en-US" dirty="0" smtClean="0"/>
            </a:br>
            <a:r>
              <a:rPr lang="en-US" dirty="0" smtClean="0"/>
              <a:t>and action</a:t>
            </a:r>
          </a:p>
          <a:p>
            <a:r>
              <a:rPr lang="en-US" dirty="0" smtClean="0"/>
              <a:t>Deep seated, reflexive reaction</a:t>
            </a:r>
          </a:p>
          <a:p>
            <a:pPr lvl="1"/>
            <a:r>
              <a:rPr lang="en-US" dirty="0" smtClean="0"/>
              <a:t>Fight or Flight</a:t>
            </a:r>
          </a:p>
          <a:p>
            <a:pPr lvl="1"/>
            <a:r>
              <a:rPr lang="en-US" dirty="0" smtClean="0"/>
              <a:t>May be great on the ground</a:t>
            </a:r>
          </a:p>
          <a:p>
            <a:pPr lvl="1"/>
            <a:r>
              <a:rPr lang="en-US" dirty="0" smtClean="0"/>
              <a:t>Maybe not so great in the air</a:t>
            </a:r>
            <a:endParaRPr lang="en-US" dirty="0"/>
          </a:p>
        </p:txBody>
      </p:sp>
      <p:pic>
        <p:nvPicPr>
          <p:cNvPr id="7" name="Picture 6" descr="Nervous System Overvie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8141" y="954088"/>
            <a:ext cx="3292193" cy="4609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4197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startle response</a:t>
            </a:r>
            <a:endParaRPr lang="en-US" dirty="0"/>
          </a:p>
        </p:txBody>
      </p:sp>
      <p:sp>
        <p:nvSpPr>
          <p:cNvPr id="3" name="Content Placeholder 2"/>
          <p:cNvSpPr>
            <a:spLocks noGrp="1"/>
          </p:cNvSpPr>
          <p:nvPr>
            <p:ph idx="1"/>
          </p:nvPr>
        </p:nvSpPr>
        <p:spPr>
          <a:xfrm>
            <a:off x="571500" y="1203326"/>
            <a:ext cx="10733617" cy="4391025"/>
          </a:xfrm>
        </p:spPr>
        <p:txBody>
          <a:bodyPr/>
          <a:lstStyle/>
          <a:p>
            <a:r>
              <a:rPr lang="en-US" dirty="0" smtClean="0"/>
              <a:t>Nearly immediate access to memory </a:t>
            </a:r>
            <a:br>
              <a:rPr lang="en-US" dirty="0" smtClean="0"/>
            </a:br>
            <a:r>
              <a:rPr lang="en-US" dirty="0" smtClean="0"/>
              <a:t>and action</a:t>
            </a:r>
          </a:p>
          <a:p>
            <a:r>
              <a:rPr lang="en-US" dirty="0" smtClean="0"/>
              <a:t>Deep seated, reflexive reaction</a:t>
            </a:r>
          </a:p>
          <a:p>
            <a:pPr lvl="1"/>
            <a:r>
              <a:rPr lang="en-US" dirty="0" smtClean="0"/>
              <a:t>Fight or Flight</a:t>
            </a:r>
          </a:p>
          <a:p>
            <a:pPr lvl="1"/>
            <a:r>
              <a:rPr lang="en-US" dirty="0" smtClean="0"/>
              <a:t>Can be great on the ground</a:t>
            </a:r>
          </a:p>
          <a:p>
            <a:pPr lvl="1"/>
            <a:r>
              <a:rPr lang="en-US" dirty="0" smtClean="0"/>
              <a:t>Maybe not so great in the air</a:t>
            </a:r>
          </a:p>
          <a:p>
            <a:r>
              <a:rPr lang="en-US" dirty="0" smtClean="0"/>
              <a:t>Worst case</a:t>
            </a:r>
          </a:p>
          <a:p>
            <a:pPr lvl="1"/>
            <a:r>
              <a:rPr lang="en-US" dirty="0" smtClean="0"/>
              <a:t>Vortex of sensation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584" t="8013" r="8404"/>
          <a:stretch/>
        </p:blipFill>
        <p:spPr>
          <a:xfrm rot="5400000">
            <a:off x="7596937" y="1228376"/>
            <a:ext cx="4943239" cy="37887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3375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952" y="377047"/>
            <a:ext cx="11296651" cy="609600"/>
          </a:xfrm>
        </p:spPr>
        <p:txBody>
          <a:bodyPr/>
          <a:lstStyle/>
          <a:p>
            <a:r>
              <a:rPr lang="en-US" dirty="0" smtClean="0"/>
              <a:t>Power loss on takeoff</a:t>
            </a:r>
            <a:endParaRPr lang="en-US" dirty="0"/>
          </a:p>
        </p:txBody>
      </p:sp>
      <p:sp>
        <p:nvSpPr>
          <p:cNvPr id="4" name="TextBox 3"/>
          <p:cNvSpPr txBox="1"/>
          <p:nvPr/>
        </p:nvSpPr>
        <p:spPr>
          <a:xfrm>
            <a:off x="2647878" y="1258862"/>
            <a:ext cx="6908800" cy="4185761"/>
          </a:xfrm>
          <a:prstGeom prst="rect">
            <a:avLst/>
          </a:prstGeom>
          <a:noFill/>
        </p:spPr>
        <p:txBody>
          <a:bodyPr wrap="square" rtlCol="0">
            <a:spAutoFit/>
          </a:bodyPr>
          <a:lstStyle/>
          <a:p>
            <a:r>
              <a:rPr lang="en-US" sz="3200" dirty="0" smtClean="0">
                <a:solidFill>
                  <a:schemeClr val="bg1"/>
                </a:solidFill>
                <a:latin typeface="Arial"/>
                <a:cs typeface="Arial"/>
              </a:rPr>
              <a:t>September 09, 2002</a:t>
            </a:r>
          </a:p>
          <a:p>
            <a:r>
              <a:rPr lang="en-US" sz="3200" dirty="0" smtClean="0">
                <a:solidFill>
                  <a:schemeClr val="bg1"/>
                </a:solidFill>
                <a:latin typeface="Arial"/>
                <a:cs typeface="Arial"/>
              </a:rPr>
              <a:t>1330 PDT</a:t>
            </a:r>
          </a:p>
          <a:p>
            <a:r>
              <a:rPr lang="en-US" sz="3200" dirty="0" smtClean="0">
                <a:solidFill>
                  <a:schemeClr val="bg1"/>
                </a:solidFill>
                <a:latin typeface="Arial"/>
                <a:cs typeface="Arial"/>
              </a:rPr>
              <a:t>Arlington Municipal Airport, WA</a:t>
            </a:r>
          </a:p>
          <a:p>
            <a:r>
              <a:rPr lang="en-US" sz="3200" dirty="0" smtClean="0">
                <a:solidFill>
                  <a:schemeClr val="bg1"/>
                </a:solidFill>
                <a:latin typeface="Arial"/>
                <a:cs typeface="Arial"/>
              </a:rPr>
              <a:t>CE – 175B</a:t>
            </a:r>
          </a:p>
          <a:p>
            <a:endParaRPr lang="en-US" sz="3200" dirty="0" smtClean="0">
              <a:solidFill>
                <a:srgbClr val="FF0000"/>
              </a:solidFill>
              <a:latin typeface="Arial"/>
              <a:cs typeface="Arial"/>
            </a:endParaRPr>
          </a:p>
          <a:p>
            <a:r>
              <a:rPr lang="en-US" sz="2800" dirty="0" smtClean="0">
                <a:solidFill>
                  <a:schemeClr val="bg1"/>
                </a:solidFill>
                <a:latin typeface="Arial"/>
                <a:cs typeface="Arial"/>
              </a:rPr>
              <a:t>Injury</a:t>
            </a:r>
            <a:endParaRPr lang="en-US" sz="2800" dirty="0">
              <a:solidFill>
                <a:schemeClr val="bg1"/>
              </a:solidFill>
              <a:latin typeface="Arial"/>
              <a:cs typeface="Arial"/>
            </a:endParaRPr>
          </a:p>
        </p:txBody>
      </p:sp>
      <p:pic>
        <p:nvPicPr>
          <p:cNvPr id="6" name="Picture 5" descr="CESSNA CRA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034" y="1505332"/>
            <a:ext cx="6403569" cy="368440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27059" y="1258862"/>
            <a:ext cx="4944439" cy="3970318"/>
          </a:xfrm>
          <a:prstGeom prst="rect">
            <a:avLst/>
          </a:prstGeom>
          <a:noFill/>
        </p:spPr>
        <p:txBody>
          <a:bodyPr wrap="square" rtlCol="0">
            <a:spAutoFit/>
          </a:bodyPr>
          <a:lstStyle/>
          <a:p>
            <a:r>
              <a:rPr lang="en-US" b="1" dirty="0" smtClean="0">
                <a:solidFill>
                  <a:schemeClr val="accent4"/>
                </a:solidFill>
                <a:latin typeface="Arial"/>
                <a:cs typeface="Arial"/>
              </a:rPr>
              <a:t>Cessna-175B</a:t>
            </a:r>
          </a:p>
          <a:p>
            <a:r>
              <a:rPr lang="en-US" b="1" dirty="0" smtClean="0">
                <a:solidFill>
                  <a:schemeClr val="accent4"/>
                </a:solidFill>
                <a:latin typeface="Arial"/>
                <a:cs typeface="Arial"/>
              </a:rPr>
              <a:t>Partial power loss on takeoff</a:t>
            </a:r>
          </a:p>
          <a:p>
            <a:r>
              <a:rPr lang="en-US" b="1" dirty="0" smtClean="0">
                <a:solidFill>
                  <a:schemeClr val="accent4"/>
                </a:solidFill>
                <a:latin typeface="Arial"/>
                <a:cs typeface="Arial"/>
              </a:rPr>
              <a:t>Pilot said, “oh no, this isn’t good”.</a:t>
            </a:r>
          </a:p>
          <a:p>
            <a:r>
              <a:rPr lang="en-US" b="1" dirty="0" smtClean="0">
                <a:solidFill>
                  <a:schemeClr val="accent4"/>
                </a:solidFill>
                <a:latin typeface="Arial"/>
                <a:cs typeface="Arial"/>
              </a:rPr>
              <a:t>Sharp </a:t>
            </a:r>
            <a:r>
              <a:rPr lang="en-US" b="1" smtClean="0">
                <a:solidFill>
                  <a:schemeClr val="accent4"/>
                </a:solidFill>
                <a:latin typeface="Arial"/>
                <a:cs typeface="Arial"/>
              </a:rPr>
              <a:t>right, turn </a:t>
            </a:r>
            <a:r>
              <a:rPr lang="en-US" b="1" dirty="0" smtClean="0">
                <a:solidFill>
                  <a:schemeClr val="accent4"/>
                </a:solidFill>
                <a:latin typeface="Arial"/>
                <a:cs typeface="Arial"/>
              </a:rPr>
              <a:t>to return to airport</a:t>
            </a:r>
          </a:p>
          <a:p>
            <a:r>
              <a:rPr lang="en-US" b="1" dirty="0" smtClean="0">
                <a:solidFill>
                  <a:schemeClr val="accent4"/>
                </a:solidFill>
                <a:latin typeface="Arial"/>
                <a:cs typeface="Arial"/>
              </a:rPr>
              <a:t>Stall, spin, crash</a:t>
            </a:r>
          </a:p>
          <a:p>
            <a:r>
              <a:rPr lang="en-US" b="1" dirty="0" smtClean="0">
                <a:solidFill>
                  <a:schemeClr val="accent4"/>
                </a:solidFill>
                <a:latin typeface="Arial"/>
                <a:cs typeface="Arial"/>
              </a:rPr>
              <a:t>One fatality, 3 injuries</a:t>
            </a:r>
          </a:p>
        </p:txBody>
      </p:sp>
    </p:spTree>
    <p:extLst>
      <p:ext uri="{BB962C8B-B14F-4D97-AF65-F5344CB8AC3E}">
        <p14:creationId xmlns:p14="http://schemas.microsoft.com/office/powerpoint/2010/main" val="2858883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Door opened on takeoff</a:t>
            </a:r>
            <a:endParaRPr lang="en-US" dirty="0"/>
          </a:p>
        </p:txBody>
      </p:sp>
      <p:sp>
        <p:nvSpPr>
          <p:cNvPr id="3" name="Content Placeholder 2"/>
          <p:cNvSpPr>
            <a:spLocks noGrp="1"/>
          </p:cNvSpPr>
          <p:nvPr>
            <p:ph idx="1"/>
          </p:nvPr>
        </p:nvSpPr>
        <p:spPr>
          <a:xfrm>
            <a:off x="571500" y="1211564"/>
            <a:ext cx="10733617" cy="4391025"/>
          </a:xfrm>
        </p:spPr>
        <p:txBody>
          <a:bodyPr/>
          <a:lstStyle/>
          <a:p>
            <a:r>
              <a:rPr lang="en-US" dirty="0" smtClean="0">
                <a:latin typeface="Arial" pitchFamily="34" charset="0"/>
                <a:cs typeface="Arial" pitchFamily="34" charset="0"/>
              </a:rPr>
              <a:t>Cirrus SR22</a:t>
            </a:r>
          </a:p>
          <a:p>
            <a:r>
              <a:rPr lang="en-US" dirty="0" smtClean="0">
                <a:latin typeface="Arial" pitchFamily="34" charset="0"/>
                <a:cs typeface="Arial" pitchFamily="34" charset="0"/>
              </a:rPr>
              <a:t>Day </a:t>
            </a:r>
            <a:r>
              <a:rPr lang="en-US" dirty="0">
                <a:latin typeface="Arial" pitchFamily="34" charset="0"/>
                <a:cs typeface="Arial" pitchFamily="34" charset="0"/>
              </a:rPr>
              <a:t>VFR</a:t>
            </a:r>
          </a:p>
          <a:p>
            <a:r>
              <a:rPr lang="en-US" dirty="0" smtClean="0">
                <a:latin typeface="Arial" pitchFamily="34" charset="0"/>
                <a:cs typeface="Arial" pitchFamily="34" charset="0"/>
              </a:rPr>
              <a:t>Cross-country </a:t>
            </a:r>
            <a:r>
              <a:rPr lang="en-US" dirty="0">
                <a:latin typeface="Arial" pitchFamily="34" charset="0"/>
                <a:cs typeface="Arial" pitchFamily="34" charset="0"/>
              </a:rPr>
              <a:t>from KDVT to Tennessee</a:t>
            </a:r>
          </a:p>
          <a:p>
            <a:r>
              <a:rPr lang="en-US" dirty="0" smtClean="0">
                <a:latin typeface="Arial" pitchFamily="34" charset="0"/>
                <a:cs typeface="Arial" pitchFamily="34" charset="0"/>
              </a:rPr>
              <a:t>Cabin </a:t>
            </a:r>
            <a:r>
              <a:rPr lang="en-US" dirty="0">
                <a:latin typeface="Arial" pitchFamily="34" charset="0"/>
                <a:cs typeface="Arial" pitchFamily="34" charset="0"/>
              </a:rPr>
              <a:t>door </a:t>
            </a:r>
            <a:r>
              <a:rPr lang="en-US" dirty="0" smtClean="0">
                <a:latin typeface="Arial" pitchFamily="34" charset="0"/>
                <a:cs typeface="Arial" pitchFamily="34" charset="0"/>
              </a:rPr>
              <a:t>opens </a:t>
            </a:r>
            <a:r>
              <a:rPr lang="en-US" dirty="0">
                <a:latin typeface="Arial" pitchFamily="34" charset="0"/>
                <a:cs typeface="Arial" pitchFamily="34" charset="0"/>
              </a:rPr>
              <a:t>on takeoff</a:t>
            </a:r>
          </a:p>
          <a:p>
            <a:r>
              <a:rPr lang="en-US" dirty="0" smtClean="0">
                <a:latin typeface="Arial" pitchFamily="34" charset="0"/>
                <a:cs typeface="Arial" pitchFamily="34" charset="0"/>
              </a:rPr>
              <a:t>PIC requests </a:t>
            </a:r>
            <a:r>
              <a:rPr lang="en-US" dirty="0">
                <a:latin typeface="Arial" pitchFamily="34" charset="0"/>
                <a:cs typeface="Arial" pitchFamily="34" charset="0"/>
              </a:rPr>
              <a:t>return to airport to close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door</a:t>
            </a:r>
            <a:endParaRPr lang="en-US" dirty="0">
              <a:latin typeface="Arial" pitchFamily="34" charset="0"/>
              <a:cs typeface="Arial" pitchFamily="34" charset="0"/>
            </a:endParaRPr>
          </a:p>
          <a:p>
            <a:r>
              <a:rPr lang="en-US" dirty="0" smtClean="0">
                <a:latin typeface="Arial" pitchFamily="34" charset="0"/>
                <a:cs typeface="Arial" pitchFamily="34" charset="0"/>
              </a:rPr>
              <a:t>Stall, spin, crash on </a:t>
            </a:r>
            <a:r>
              <a:rPr lang="en-US" dirty="0">
                <a:latin typeface="Arial" pitchFamily="34" charset="0"/>
                <a:cs typeface="Arial" pitchFamily="34" charset="0"/>
              </a:rPr>
              <a:t>turn to final</a:t>
            </a:r>
          </a:p>
          <a:p>
            <a:r>
              <a:rPr lang="en-US" dirty="0" smtClean="0">
                <a:latin typeface="Arial" pitchFamily="34" charset="0"/>
                <a:cs typeface="Arial" pitchFamily="34" charset="0"/>
              </a:rPr>
              <a:t>One fatality</a:t>
            </a:r>
            <a:endParaRPr lang="en-US" dirty="0"/>
          </a:p>
        </p:txBody>
      </p:sp>
      <p:pic>
        <p:nvPicPr>
          <p:cNvPr id="4" name="Picture 2" descr="C:\Documents and Settings\James Mason\My Documents\My Pictures\N146CK.jpg"/>
          <p:cNvPicPr>
            <a:picLocks noChangeAspect="1" noChangeArrowheads="1"/>
          </p:cNvPicPr>
          <p:nvPr/>
        </p:nvPicPr>
        <p:blipFill>
          <a:blip r:embed="rId3" cstate="print"/>
          <a:srcRect/>
          <a:stretch>
            <a:fillRect/>
          </a:stretch>
        </p:blipFill>
        <p:spPr bwMode="auto">
          <a:xfrm>
            <a:off x="7924199" y="3370448"/>
            <a:ext cx="3716777" cy="24896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0416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hard to prepare for unexpected events</a:t>
            </a:r>
            <a:endParaRPr lang="en-US" dirty="0"/>
          </a:p>
        </p:txBody>
      </p:sp>
      <p:sp>
        <p:nvSpPr>
          <p:cNvPr id="3" name="Content Placeholder 2"/>
          <p:cNvSpPr>
            <a:spLocks noGrp="1"/>
          </p:cNvSpPr>
          <p:nvPr>
            <p:ph idx="1"/>
          </p:nvPr>
        </p:nvSpPr>
        <p:spPr>
          <a:xfrm>
            <a:off x="571500" y="1132987"/>
            <a:ext cx="10733617" cy="4391025"/>
          </a:xfrm>
        </p:spPr>
        <p:txBody>
          <a:bodyPr/>
          <a:lstStyle/>
          <a:p>
            <a:r>
              <a:rPr lang="en-US" dirty="0" smtClean="0"/>
              <a:t>We expect doors to stay closed and engines to keep running.</a:t>
            </a:r>
          </a:p>
          <a:p>
            <a:pPr lvl="1"/>
            <a:r>
              <a:rPr lang="en-US" dirty="0" smtClean="0"/>
              <a:t>Denial</a:t>
            </a:r>
          </a:p>
          <a:p>
            <a:pPr lvl="1"/>
            <a:r>
              <a:rPr lang="en-US" dirty="0" smtClean="0"/>
              <a:t>Anger</a:t>
            </a:r>
          </a:p>
          <a:p>
            <a:pPr lvl="1"/>
            <a:r>
              <a:rPr lang="en-US" dirty="0" smtClean="0"/>
              <a:t>Bargaining</a:t>
            </a:r>
          </a:p>
          <a:p>
            <a:pPr lvl="1"/>
            <a:r>
              <a:rPr lang="en-US" dirty="0" smtClean="0"/>
              <a:t>Depression</a:t>
            </a:r>
          </a:p>
          <a:p>
            <a:pPr lvl="1"/>
            <a:r>
              <a:rPr lang="en-US" dirty="0" smtClean="0"/>
              <a:t>Acceptance</a:t>
            </a:r>
            <a:endParaRPr lang="en-US" dirty="0"/>
          </a:p>
        </p:txBody>
      </p:sp>
      <p:pic>
        <p:nvPicPr>
          <p:cNvPr id="4" name="Picture 3" descr="Waiting the Unexpected by IrvingGFM on deviant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8016" y="1844298"/>
            <a:ext cx="3203425" cy="3679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537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do we prepare for the unexpected?</a:t>
            </a:r>
            <a:endParaRPr lang="en-US" dirty="0"/>
          </a:p>
        </p:txBody>
      </p:sp>
      <p:sp>
        <p:nvSpPr>
          <p:cNvPr id="3" name="Content Placeholder 2"/>
          <p:cNvSpPr>
            <a:spLocks noGrp="1"/>
          </p:cNvSpPr>
          <p:nvPr>
            <p:ph idx="1"/>
          </p:nvPr>
        </p:nvSpPr>
        <p:spPr>
          <a:xfrm>
            <a:off x="571500" y="1145056"/>
            <a:ext cx="10737476" cy="643404"/>
          </a:xfrm>
        </p:spPr>
        <p:txBody>
          <a:bodyPr/>
          <a:lstStyle/>
          <a:p>
            <a:r>
              <a:rPr lang="en-US" dirty="0" smtClean="0"/>
              <a:t>Consider the hazards associated with each phase of flight</a:t>
            </a:r>
          </a:p>
          <a:p>
            <a:pPr lvl="1"/>
            <a:r>
              <a:rPr lang="en-US" dirty="0" smtClean="0"/>
              <a:t>Think about what could go wrong</a:t>
            </a:r>
          </a:p>
          <a:p>
            <a:r>
              <a:rPr lang="en-US" dirty="0" smtClean="0"/>
              <a:t>Plan for how you would deal with the problem</a:t>
            </a:r>
          </a:p>
          <a:p>
            <a:pPr lvl="1"/>
            <a:r>
              <a:rPr lang="en-US" dirty="0" smtClean="0"/>
              <a:t>What would I do if? </a:t>
            </a:r>
          </a:p>
          <a:p>
            <a:r>
              <a:rPr lang="en-US" dirty="0" smtClean="0"/>
              <a:t>Train to plan proficiency</a:t>
            </a:r>
          </a:p>
          <a:p>
            <a:pPr lvl="1"/>
            <a:r>
              <a:rPr lang="en-US" dirty="0" smtClean="0"/>
              <a:t>Practice – preferably with a CFI</a:t>
            </a:r>
          </a:p>
          <a:p>
            <a:pPr marL="0" indent="0">
              <a:buNone/>
            </a:pPr>
            <a:endParaRPr lang="en-US" dirty="0"/>
          </a:p>
        </p:txBody>
      </p:sp>
      <p:pic>
        <p:nvPicPr>
          <p:cNvPr id="6" name="Picture 5" descr="Documents show that a mystery 2nd suitor chased Biomet bu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950" y="1788460"/>
            <a:ext cx="2973201" cy="3265759"/>
          </a:xfrm>
          <a:prstGeom prst="rect">
            <a:avLst/>
          </a:prstGeom>
        </p:spPr>
      </p:pic>
    </p:spTree>
    <p:extLst>
      <p:ext uri="{BB962C8B-B14F-4D97-AF65-F5344CB8AC3E}">
        <p14:creationId xmlns:p14="http://schemas.microsoft.com/office/powerpoint/2010/main" val="355720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Loss</a:t>
            </a:r>
            <a:endParaRPr lang="en-US" dirty="0"/>
          </a:p>
        </p:txBody>
      </p:sp>
      <p:sp>
        <p:nvSpPr>
          <p:cNvPr id="3" name="Content Placeholder 2"/>
          <p:cNvSpPr>
            <a:spLocks noGrp="1"/>
          </p:cNvSpPr>
          <p:nvPr>
            <p:ph idx="1"/>
          </p:nvPr>
        </p:nvSpPr>
        <p:spPr>
          <a:xfrm>
            <a:off x="571500" y="1071671"/>
            <a:ext cx="10733617" cy="4391025"/>
          </a:xfrm>
        </p:spPr>
        <p:txBody>
          <a:bodyPr/>
          <a:lstStyle/>
          <a:p>
            <a:pPr>
              <a:buFont typeface="Wingdings" panose="05000000000000000000" pitchFamily="2" charset="2"/>
              <a:buChar char="q"/>
            </a:pPr>
            <a:r>
              <a:rPr lang="en-US" dirty="0" smtClean="0"/>
              <a:t>Fly the airplane</a:t>
            </a:r>
          </a:p>
          <a:p>
            <a:pPr lvl="1">
              <a:buFont typeface="Wingdings" panose="05000000000000000000" pitchFamily="2" charset="2"/>
              <a:buChar char="q"/>
            </a:pPr>
            <a:r>
              <a:rPr lang="en-US" dirty="0" smtClean="0"/>
              <a:t>Establish, configure for, &amp; maintain best glide speed</a:t>
            </a:r>
          </a:p>
          <a:p>
            <a:pPr>
              <a:buFont typeface="Wingdings" panose="05000000000000000000" pitchFamily="2" charset="2"/>
              <a:buChar char="q"/>
            </a:pPr>
            <a:r>
              <a:rPr lang="en-US" dirty="0" smtClean="0"/>
              <a:t>Identify landing site</a:t>
            </a:r>
          </a:p>
          <a:p>
            <a:pPr lvl="1">
              <a:buFont typeface="Wingdings" panose="05000000000000000000" pitchFamily="2" charset="2"/>
              <a:buChar char="q"/>
            </a:pPr>
            <a:r>
              <a:rPr lang="en-US" dirty="0" smtClean="0"/>
              <a:t>Maneuver toward landing site</a:t>
            </a:r>
          </a:p>
          <a:p>
            <a:pPr>
              <a:buFont typeface="Wingdings" panose="05000000000000000000" pitchFamily="2" charset="2"/>
              <a:buChar char="q"/>
            </a:pPr>
            <a:r>
              <a:rPr lang="en-US" dirty="0" smtClean="0"/>
              <a:t>Diagnose the problem</a:t>
            </a:r>
          </a:p>
          <a:p>
            <a:pPr lvl="1">
              <a:buFont typeface="Wingdings" panose="05000000000000000000" pitchFamily="2" charset="2"/>
              <a:buChar char="q"/>
            </a:pPr>
            <a:r>
              <a:rPr lang="en-US" dirty="0" smtClean="0"/>
              <a:t>Loss of power checklist (s)</a:t>
            </a:r>
          </a:p>
          <a:p>
            <a:pPr lvl="1">
              <a:buFont typeface="Wingdings" panose="05000000000000000000" pitchFamily="2" charset="2"/>
              <a:buChar char="q"/>
            </a:pPr>
            <a:r>
              <a:rPr lang="en-US" dirty="0" smtClean="0"/>
              <a:t>Restore power and continue or….</a:t>
            </a:r>
          </a:p>
          <a:p>
            <a:pPr>
              <a:buFont typeface="Wingdings" panose="05000000000000000000" pitchFamily="2" charset="2"/>
              <a:buChar char="q"/>
            </a:pPr>
            <a:r>
              <a:rPr lang="en-US" dirty="0" smtClean="0"/>
              <a:t>Land</a:t>
            </a:r>
          </a:p>
          <a:p>
            <a:pPr lvl="1">
              <a:buFont typeface="Wingdings" panose="05000000000000000000" pitchFamily="2" charset="2"/>
              <a:buChar char="q"/>
            </a:pPr>
            <a:r>
              <a:rPr lang="en-US" dirty="0" smtClean="0"/>
              <a:t>If possible, activate ELT and cell phone (s)</a:t>
            </a:r>
            <a:r>
              <a:rPr lang="en-US" dirty="0"/>
              <a:t/>
            </a:r>
            <a:br>
              <a:rPr lang="en-US" dirty="0"/>
            </a:br>
            <a:r>
              <a:rPr lang="en-US" dirty="0" smtClean="0"/>
              <a:t>before landing</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226" y="2479730"/>
            <a:ext cx="4648925" cy="2982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100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least convenient place to lose power</a:t>
            </a:r>
            <a:endParaRPr lang="en-US" dirty="0"/>
          </a:p>
        </p:txBody>
      </p:sp>
      <p:sp>
        <p:nvSpPr>
          <p:cNvPr id="3" name="Content Placeholder 2"/>
          <p:cNvSpPr>
            <a:spLocks noGrp="1"/>
          </p:cNvSpPr>
          <p:nvPr>
            <p:ph sz="half" idx="1"/>
          </p:nvPr>
        </p:nvSpPr>
        <p:spPr/>
        <p:txBody>
          <a:bodyPr/>
          <a:lstStyle/>
          <a:p>
            <a:pPr marL="0" indent="0">
              <a:buNone/>
            </a:pPr>
            <a:r>
              <a:rPr lang="en-US" dirty="0" smtClean="0"/>
              <a:t>Takeoff</a:t>
            </a:r>
          </a:p>
          <a:p>
            <a:pPr marL="0" indent="0">
              <a:buNone/>
            </a:pPr>
            <a:r>
              <a:rPr lang="en-US" dirty="0" smtClean="0"/>
              <a:t>Climb</a:t>
            </a:r>
          </a:p>
          <a:p>
            <a:pPr marL="0" indent="0">
              <a:buNone/>
            </a:pPr>
            <a:r>
              <a:rPr lang="en-US" dirty="0" smtClean="0"/>
              <a:t>Cruise</a:t>
            </a:r>
          </a:p>
          <a:p>
            <a:pPr marL="0" indent="0">
              <a:buNone/>
            </a:pPr>
            <a:r>
              <a:rPr lang="en-US" dirty="0" smtClean="0"/>
              <a:t>Descent</a:t>
            </a:r>
          </a:p>
          <a:p>
            <a:pPr marL="0" indent="0">
              <a:buNone/>
            </a:pPr>
            <a:r>
              <a:rPr lang="en-US" dirty="0" smtClean="0"/>
              <a:t>Approach</a:t>
            </a:r>
          </a:p>
          <a:p>
            <a:pPr marL="0" indent="0">
              <a:buNone/>
            </a:pPr>
            <a:r>
              <a:rPr lang="en-US" dirty="0" smtClean="0"/>
              <a:t>Landing</a:t>
            </a:r>
            <a:endParaRPr lang="en-US" dirty="0"/>
          </a:p>
        </p:txBody>
      </p:sp>
      <p:sp>
        <p:nvSpPr>
          <p:cNvPr id="4" name="Content Placeholder 3"/>
          <p:cNvSpPr>
            <a:spLocks noGrp="1"/>
          </p:cNvSpPr>
          <p:nvPr>
            <p:ph sz="half" idx="2"/>
          </p:nvPr>
        </p:nvSpPr>
        <p:spPr>
          <a:xfrm>
            <a:off x="3292475" y="1508125"/>
            <a:ext cx="1931368" cy="4391025"/>
          </a:xfrm>
        </p:spPr>
        <p:txBody>
          <a:bodyPr/>
          <a:lstStyle/>
          <a:p>
            <a:pPr marL="0" indent="0">
              <a:buNone/>
            </a:pPr>
            <a:r>
              <a:rPr lang="en-US" dirty="0" smtClean="0"/>
              <a:t>Takeoff</a:t>
            </a:r>
          </a:p>
          <a:p>
            <a:pPr marL="0" indent="0">
              <a:buNone/>
            </a:pPr>
            <a:r>
              <a:rPr lang="en-US" dirty="0" smtClean="0"/>
              <a:t>Landing</a:t>
            </a:r>
          </a:p>
          <a:p>
            <a:pPr marL="0" indent="0">
              <a:buNone/>
            </a:pPr>
            <a:r>
              <a:rPr lang="en-US" dirty="0" smtClean="0"/>
              <a:t>Climb</a:t>
            </a:r>
          </a:p>
          <a:p>
            <a:pPr marL="0" indent="0">
              <a:buNone/>
            </a:pPr>
            <a:r>
              <a:rPr lang="en-US" dirty="0" smtClean="0"/>
              <a:t>Approach</a:t>
            </a:r>
          </a:p>
          <a:p>
            <a:pPr marL="0" indent="0">
              <a:buNone/>
            </a:pPr>
            <a:r>
              <a:rPr lang="en-US" dirty="0" smtClean="0"/>
              <a:t>Descent</a:t>
            </a:r>
          </a:p>
          <a:p>
            <a:pPr marL="0" indent="0">
              <a:buNone/>
            </a:pPr>
            <a:r>
              <a:rPr lang="en-US" dirty="0" smtClean="0"/>
              <a:t>Cruise</a:t>
            </a:r>
            <a:endParaRPr lang="en-US" dirty="0"/>
          </a:p>
        </p:txBody>
      </p:sp>
      <p:sp>
        <p:nvSpPr>
          <p:cNvPr id="5" name="Content Placeholder 3"/>
          <p:cNvSpPr txBox="1">
            <a:spLocks/>
          </p:cNvSpPr>
          <p:nvPr/>
        </p:nvSpPr>
        <p:spPr bwMode="auto">
          <a:xfrm>
            <a:off x="5924551" y="1508124"/>
            <a:ext cx="193136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buFontTx/>
              <a:buNone/>
            </a:pPr>
            <a:r>
              <a:rPr lang="en-US" kern="0" dirty="0" smtClean="0">
                <a:solidFill>
                  <a:srgbClr val="C00000"/>
                </a:solidFill>
              </a:rPr>
              <a:t>Climb</a:t>
            </a:r>
          </a:p>
          <a:p>
            <a:pPr marL="0" indent="0">
              <a:buFontTx/>
              <a:buNone/>
            </a:pPr>
            <a:r>
              <a:rPr lang="en-US" kern="0" dirty="0" smtClean="0">
                <a:solidFill>
                  <a:srgbClr val="C00000"/>
                </a:solidFill>
              </a:rPr>
              <a:t>Takeoff</a:t>
            </a:r>
          </a:p>
          <a:p>
            <a:pPr marL="0" indent="0">
              <a:buFontTx/>
              <a:buNone/>
            </a:pPr>
            <a:r>
              <a:rPr lang="en-US" kern="0" dirty="0" smtClean="0">
                <a:solidFill>
                  <a:srgbClr val="EC8802"/>
                </a:solidFill>
              </a:rPr>
              <a:t>Landing</a:t>
            </a:r>
          </a:p>
          <a:p>
            <a:pPr marL="0" indent="0">
              <a:buFontTx/>
              <a:buNone/>
            </a:pPr>
            <a:r>
              <a:rPr lang="en-US" kern="0" dirty="0" smtClean="0">
                <a:solidFill>
                  <a:srgbClr val="EC8802"/>
                </a:solidFill>
              </a:rPr>
              <a:t>Approach</a:t>
            </a:r>
          </a:p>
          <a:p>
            <a:pPr marL="0" indent="0">
              <a:buFontTx/>
              <a:buNone/>
            </a:pPr>
            <a:r>
              <a:rPr lang="en-US" kern="0" dirty="0" smtClean="0">
                <a:solidFill>
                  <a:srgbClr val="00B050"/>
                </a:solidFill>
              </a:rPr>
              <a:t>Descent</a:t>
            </a:r>
          </a:p>
          <a:p>
            <a:pPr marL="0" indent="0">
              <a:buFontTx/>
              <a:buNone/>
            </a:pPr>
            <a:r>
              <a:rPr lang="en-US" kern="0" dirty="0" smtClean="0">
                <a:solidFill>
                  <a:srgbClr val="00B050"/>
                </a:solidFill>
              </a:rPr>
              <a:t>Cruise</a:t>
            </a:r>
            <a:endParaRPr lang="en-US" kern="0" dirty="0">
              <a:solidFill>
                <a:srgbClr val="00B050"/>
              </a:solidFill>
            </a:endParaRPr>
          </a:p>
        </p:txBody>
      </p:sp>
      <p:pic>
        <p:nvPicPr>
          <p:cNvPr id="6" name="Picture 5" descr="Documents show that a mystery 2nd suitor chased Biomet bu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950" y="1788460"/>
            <a:ext cx="2973201" cy="3265759"/>
          </a:xfrm>
          <a:prstGeom prst="rect">
            <a:avLst/>
          </a:prstGeom>
        </p:spPr>
      </p:pic>
    </p:spTree>
    <p:extLst>
      <p:ext uri="{BB962C8B-B14F-4D97-AF65-F5344CB8AC3E}">
        <p14:creationId xmlns:p14="http://schemas.microsoft.com/office/powerpoint/2010/main" val="289782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6"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grpSp>
        <p:nvGrpSpPr>
          <p:cNvPr id="5" name="Group 4"/>
          <p:cNvGrpSpPr/>
          <p:nvPr/>
        </p:nvGrpSpPr>
        <p:grpSpPr>
          <a:xfrm>
            <a:off x="6785812" y="1254368"/>
            <a:ext cx="4622408" cy="3822957"/>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837213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Scenario-based Flight Instruction</a:t>
            </a:r>
            <a:endParaRPr lang="en-US" dirty="0"/>
          </a:p>
        </p:txBody>
      </p:sp>
      <p:sp>
        <p:nvSpPr>
          <p:cNvPr id="3" name="Content Placeholder 2"/>
          <p:cNvSpPr>
            <a:spLocks noGrp="1"/>
          </p:cNvSpPr>
          <p:nvPr>
            <p:ph sz="half" idx="1"/>
          </p:nvPr>
        </p:nvSpPr>
        <p:spPr>
          <a:xfrm>
            <a:off x="571500" y="1167164"/>
            <a:ext cx="10447795" cy="4598205"/>
          </a:xfrm>
        </p:spPr>
        <p:txBody>
          <a:bodyPr/>
          <a:lstStyle/>
          <a:p>
            <a:r>
              <a:rPr lang="en-US" dirty="0" smtClean="0"/>
              <a:t>Replicate typical mission parameters</a:t>
            </a:r>
          </a:p>
          <a:p>
            <a:pPr lvl="1"/>
            <a:r>
              <a:rPr lang="en-US" dirty="0" smtClean="0"/>
              <a:t>Address identified risk areas within mission context</a:t>
            </a:r>
          </a:p>
          <a:p>
            <a:pPr lvl="1"/>
            <a:r>
              <a:rPr lang="en-US" dirty="0" smtClean="0"/>
              <a:t>Operations near max gross weight</a:t>
            </a:r>
          </a:p>
          <a:p>
            <a:r>
              <a:rPr lang="en-US" dirty="0" smtClean="0"/>
              <a:t>Brief for each flight phase</a:t>
            </a:r>
          </a:p>
          <a:p>
            <a:pPr lvl="1"/>
            <a:r>
              <a:rPr lang="en-US" dirty="0" smtClean="0"/>
              <a:t>Takeoff, climb, cruise, descent, approach, landing</a:t>
            </a:r>
          </a:p>
          <a:p>
            <a:r>
              <a:rPr lang="en-US" dirty="0" smtClean="0"/>
              <a:t>Unannounced emergency simulations</a:t>
            </a:r>
          </a:p>
          <a:p>
            <a:pPr lvl="1"/>
            <a:r>
              <a:rPr lang="en-US" dirty="0" smtClean="0"/>
              <a:t>Use extreme caution when close to the ground</a:t>
            </a:r>
          </a:p>
          <a:p>
            <a:pPr lvl="1"/>
            <a:r>
              <a:rPr lang="en-US" dirty="0" smtClean="0"/>
              <a:t>If safe – continue power loss scenarios to landings</a:t>
            </a:r>
          </a:p>
          <a:p>
            <a:pPr lvl="1"/>
            <a:endParaRPr lang="en-US" dirty="0"/>
          </a:p>
        </p:txBody>
      </p:sp>
      <p:grpSp>
        <p:nvGrpSpPr>
          <p:cNvPr id="5" name="Group 7"/>
          <p:cNvGrpSpPr>
            <a:grpSpLocks/>
          </p:cNvGrpSpPr>
          <p:nvPr/>
        </p:nvGrpSpPr>
        <p:grpSpPr bwMode="auto">
          <a:xfrm>
            <a:off x="9686442" y="3843581"/>
            <a:ext cx="1691092" cy="2741262"/>
            <a:chOff x="5953011" y="3593675"/>
            <a:chExt cx="2102417" cy="3153626"/>
          </a:xfrm>
        </p:grpSpPr>
        <p:pic>
          <p:nvPicPr>
            <p:cNvPr id="6" name="Picture 13" descr="C:\Users\awp204js\AppData\Local\Microsoft\Windows\Temporary Internet Files\Content.IE5\1WPW159W\MC90044204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011" y="3593675"/>
              <a:ext cx="2102417" cy="315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C:\Users\awp204js\Documents\FAASTeam\Projects\2013 Projects\National Projects\SSD\Research Material\284px-Gold_seal_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854" y="4003079"/>
              <a:ext cx="1380730" cy="138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p:cNvSpPr txBox="1">
              <a:spLocks noChangeArrowheads="1"/>
            </p:cNvSpPr>
            <p:nvPr/>
          </p:nvSpPr>
          <p:spPr bwMode="auto">
            <a:xfrm>
              <a:off x="6606611" y="4276202"/>
              <a:ext cx="1045708" cy="89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None/>
              </a:pPr>
              <a:r>
                <a:rPr lang="en-US" sz="1600" b="1" dirty="0">
                  <a:solidFill>
                    <a:srgbClr val="0070C0"/>
                  </a:solidFill>
                  <a:cs typeface="Arial" charset="0"/>
                </a:rPr>
                <a:t>Gold Seal</a:t>
              </a:r>
              <a:endParaRPr lang="en-US" sz="2000" b="1" dirty="0">
                <a:solidFill>
                  <a:srgbClr val="0070C0"/>
                </a:solidFill>
                <a:cs typeface="Arial" charset="0"/>
              </a:endParaRPr>
            </a:p>
          </p:txBody>
        </p:sp>
      </p:grpSp>
    </p:spTree>
    <p:extLst>
      <p:ext uri="{BB962C8B-B14F-4D97-AF65-F5344CB8AC3E}">
        <p14:creationId xmlns:p14="http://schemas.microsoft.com/office/powerpoint/2010/main" val="1082509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 the way you train</a:t>
            </a:r>
            <a:endParaRPr lang="en-US" dirty="0"/>
          </a:p>
        </p:txBody>
      </p:sp>
      <p:sp>
        <p:nvSpPr>
          <p:cNvPr id="3" name="Content Placeholder 2"/>
          <p:cNvSpPr>
            <a:spLocks noGrp="1"/>
          </p:cNvSpPr>
          <p:nvPr>
            <p:ph sz="half" idx="1"/>
          </p:nvPr>
        </p:nvSpPr>
        <p:spPr>
          <a:xfrm>
            <a:off x="571500" y="1089672"/>
            <a:ext cx="9599478" cy="4391025"/>
          </a:xfrm>
        </p:spPr>
        <p:txBody>
          <a:bodyPr/>
          <a:lstStyle/>
          <a:p>
            <a:r>
              <a:rPr lang="en-US" dirty="0" smtClean="0"/>
              <a:t>Practice Safety Risk Management</a:t>
            </a:r>
          </a:p>
          <a:p>
            <a:pPr lvl="1"/>
            <a:r>
              <a:rPr lang="en-US" dirty="0" smtClean="0"/>
              <a:t>Identify hazards and risks associated with your missions</a:t>
            </a:r>
          </a:p>
          <a:p>
            <a:pPr lvl="1"/>
            <a:r>
              <a:rPr lang="en-US" dirty="0" smtClean="0"/>
              <a:t>Use a Flight Risk Assessment Tool (FRAT)*</a:t>
            </a:r>
          </a:p>
          <a:p>
            <a:r>
              <a:rPr lang="en-US" dirty="0" smtClean="0"/>
              <a:t>Brief before you fly</a:t>
            </a:r>
          </a:p>
          <a:p>
            <a:pPr lvl="1"/>
            <a:r>
              <a:rPr lang="en-US" dirty="0" smtClean="0"/>
              <a:t>Even if you’re the only pilot in the airplane</a:t>
            </a:r>
          </a:p>
          <a:p>
            <a:pPr lvl="2"/>
            <a:r>
              <a:rPr lang="en-US" dirty="0" smtClean="0"/>
              <a:t>What you expect will happen</a:t>
            </a:r>
          </a:p>
          <a:p>
            <a:pPr lvl="2"/>
            <a:r>
              <a:rPr lang="en-US" dirty="0" smtClean="0"/>
              <a:t>What you’ll do if …..</a:t>
            </a:r>
          </a:p>
          <a:p>
            <a:r>
              <a:rPr lang="en-US" dirty="0" smtClean="0"/>
              <a:t>Train to Proficiency</a:t>
            </a:r>
          </a:p>
          <a:p>
            <a:pPr lvl="1"/>
            <a:r>
              <a:rPr lang="en-US" dirty="0" smtClean="0"/>
              <a:t>Consider </a:t>
            </a:r>
            <a:r>
              <a:rPr lang="en-US" b="1" i="1" dirty="0" smtClean="0"/>
              <a:t>WINGS </a:t>
            </a:r>
            <a:r>
              <a:rPr lang="en-US" dirty="0" smtClean="0"/>
              <a:t>Pilot Proficiency Training</a:t>
            </a:r>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723" y="2743200"/>
            <a:ext cx="3775428" cy="2834792"/>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74849" y="5160013"/>
            <a:ext cx="80178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800" b="1" dirty="0" smtClean="0">
                <a:solidFill>
                  <a:srgbClr val="002060"/>
                </a:solidFill>
                <a:hlinkClick r:id="rId4"/>
              </a:rPr>
              <a:t>*https</a:t>
            </a:r>
            <a:r>
              <a:rPr lang="en-US" sz="1800" b="1" dirty="0">
                <a:solidFill>
                  <a:srgbClr val="002060"/>
                </a:solidFill>
                <a:hlinkClick r:id="rId4"/>
              </a:rPr>
              <a:t>://</a:t>
            </a:r>
            <a:r>
              <a:rPr lang="en-US" sz="1800" b="1" dirty="0" smtClean="0">
                <a:solidFill>
                  <a:srgbClr val="002060"/>
                </a:solidFill>
                <a:hlinkClick r:id="rId4"/>
              </a:rPr>
              <a:t>faasafety.gov/gslac/ALC/lib_categoryview.aspx?categoryId=31</a:t>
            </a:r>
            <a:r>
              <a:rPr lang="en-US" sz="1800" b="1" dirty="0" smtClean="0">
                <a:solidFill>
                  <a:srgbClr val="002060"/>
                </a:solidFill>
              </a:rPr>
              <a:t> </a:t>
            </a:r>
            <a:endParaRPr lang="en-US" sz="1800" b="1" dirty="0">
              <a:solidFill>
                <a:srgbClr val="002060"/>
              </a:solidFill>
            </a:endParaRPr>
          </a:p>
        </p:txBody>
      </p:sp>
    </p:spTree>
    <p:extLst>
      <p:ext uri="{BB962C8B-B14F-4D97-AF65-F5344CB8AC3E}">
        <p14:creationId xmlns:p14="http://schemas.microsoft.com/office/powerpoint/2010/main" val="1533093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795" y="2479531"/>
            <a:ext cx="2540000"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43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7945013" y="1349260"/>
            <a:ext cx="3253389" cy="377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243469" y="3235322"/>
            <a:ext cx="3054658" cy="229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71500" y="1047749"/>
            <a:ext cx="7228286" cy="209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extLst>
      <p:ext uri="{BB962C8B-B14F-4D97-AF65-F5344CB8AC3E}">
        <p14:creationId xmlns:p14="http://schemas.microsoft.com/office/powerpoint/2010/main" val="1415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049123"/>
            <a:ext cx="8050213" cy="4391025"/>
          </a:xfrm>
        </p:spPr>
        <p:txBody>
          <a:bodyPr/>
          <a:lstStyle/>
          <a:p>
            <a:r>
              <a:rPr lang="en-US" dirty="0" smtClean="0"/>
              <a:t>You are vital members of our GA safety community</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21" y="2997601"/>
            <a:ext cx="3443498" cy="25843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667" y="1599302"/>
            <a:ext cx="2851823" cy="2140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9086" y="3166753"/>
            <a:ext cx="4463995" cy="1934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4174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07536" y="400418"/>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p:txBody>
          <a:bodyPr/>
          <a:lstStyle/>
          <a:p>
            <a:r>
              <a:rPr lang="en-US" dirty="0" smtClean="0"/>
              <a:t>The </a:t>
            </a:r>
            <a:r>
              <a:rPr lang="en-US" smtClean="0"/>
              <a:t>Startle Response</a:t>
            </a:r>
            <a:endParaRPr lang="en-US" dirty="0">
              <a:solidFill>
                <a:schemeClr val="tx1"/>
              </a:solidFill>
            </a:endParaRP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1584" t="8013" r="8404"/>
          <a:stretch/>
        </p:blipFill>
        <p:spPr>
          <a:xfrm rot="5400000">
            <a:off x="7737614" y="2065371"/>
            <a:ext cx="4943239" cy="37887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59429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6" name="Content Placeholder 2"/>
          <p:cNvSpPr>
            <a:spLocks noGrp="1"/>
          </p:cNvSpPr>
          <p:nvPr>
            <p:ph idx="1"/>
          </p:nvPr>
        </p:nvSpPr>
        <p:spPr>
          <a:xfrm>
            <a:off x="674602" y="1405731"/>
            <a:ext cx="10733617" cy="4391025"/>
          </a:xfrm>
        </p:spPr>
        <p:txBody>
          <a:bodyPr/>
          <a:lstStyle/>
          <a:p>
            <a:r>
              <a:rPr lang="en-US" dirty="0" smtClean="0"/>
              <a:t>Human Mental Functioning</a:t>
            </a:r>
          </a:p>
          <a:p>
            <a:r>
              <a:rPr lang="en-US" dirty="0" smtClean="0"/>
              <a:t>Human Response to Stimuli</a:t>
            </a:r>
          </a:p>
          <a:p>
            <a:pPr lvl="1"/>
            <a:r>
              <a:rPr lang="en-US" dirty="0" smtClean="0"/>
              <a:t>Human Startle Response</a:t>
            </a:r>
          </a:p>
          <a:p>
            <a:r>
              <a:rPr lang="en-US" dirty="0" smtClean="0"/>
              <a:t>Hazards to general aviation flight operations</a:t>
            </a:r>
          </a:p>
          <a:p>
            <a:pPr lvl="1"/>
            <a:r>
              <a:rPr lang="en-US" dirty="0" smtClean="0"/>
              <a:t>Risk mitigation strategies &amp; tactics</a:t>
            </a:r>
          </a:p>
          <a:p>
            <a:r>
              <a:rPr lang="en-US" dirty="0" smtClean="0"/>
              <a:t>What you can do </a:t>
            </a:r>
            <a:endParaRPr lang="en-US" dirty="0"/>
          </a:p>
        </p:txBody>
      </p:sp>
      <p:pic>
        <p:nvPicPr>
          <p:cNvPr id="3" name="Picture 2" descr="Neuroscientists Discover A Hidden Part Of The Brain ..."/>
          <p:cNvPicPr>
            <a:picLocks noChangeAspect="1"/>
          </p:cNvPicPr>
          <p:nvPr/>
        </p:nvPicPr>
        <p:blipFill rotWithShape="1">
          <a:blip r:embed="rId3">
            <a:extLst>
              <a:ext uri="{28A0092B-C50C-407E-A947-70E740481C1C}">
                <a14:useLocalDpi xmlns:a14="http://schemas.microsoft.com/office/drawing/2010/main" val="0"/>
              </a:ext>
            </a:extLst>
          </a:blip>
          <a:srcRect l="18635" r="15878"/>
          <a:stretch/>
        </p:blipFill>
        <p:spPr>
          <a:xfrm>
            <a:off x="9097505" y="2755097"/>
            <a:ext cx="2770646" cy="28186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5722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003425" y="5384800"/>
            <a:ext cx="789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None/>
            </a:pPr>
            <a:r>
              <a:rPr lang="en-US" b="1" dirty="0">
                <a:cs typeface="Arial" charset="0"/>
              </a:rPr>
              <a:t>A Simplified “Blueprint” of Mental Functioning</a:t>
            </a:r>
          </a:p>
        </p:txBody>
      </p:sp>
      <p:sp>
        <p:nvSpPr>
          <p:cNvPr id="29700" name="Rectangle 3"/>
          <p:cNvSpPr>
            <a:spLocks noChangeArrowheads="1"/>
          </p:cNvSpPr>
          <p:nvPr/>
        </p:nvSpPr>
        <p:spPr bwMode="auto">
          <a:xfrm>
            <a:off x="2891792" y="1276352"/>
            <a:ext cx="992821" cy="3025923"/>
          </a:xfrm>
          <a:prstGeom prst="rect">
            <a:avLst/>
          </a:prstGeom>
          <a:noFill/>
          <a:ln w="349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dirty="0"/>
          </a:p>
        </p:txBody>
      </p:sp>
      <p:sp>
        <p:nvSpPr>
          <p:cNvPr id="29701" name="Line 4"/>
          <p:cNvSpPr>
            <a:spLocks noChangeShapeType="1"/>
          </p:cNvSpPr>
          <p:nvPr/>
        </p:nvSpPr>
        <p:spPr bwMode="auto">
          <a:xfrm>
            <a:off x="2263775" y="1654175"/>
            <a:ext cx="4651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29702" name="Line 5"/>
          <p:cNvSpPr>
            <a:spLocks noChangeShapeType="1"/>
          </p:cNvSpPr>
          <p:nvPr/>
        </p:nvSpPr>
        <p:spPr bwMode="auto">
          <a:xfrm>
            <a:off x="2265364" y="2084388"/>
            <a:ext cx="4651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29703" name="Line 6"/>
          <p:cNvSpPr>
            <a:spLocks noChangeShapeType="1"/>
          </p:cNvSpPr>
          <p:nvPr/>
        </p:nvSpPr>
        <p:spPr bwMode="auto">
          <a:xfrm>
            <a:off x="2266950" y="2500313"/>
            <a:ext cx="465138"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29704" name="Line 7"/>
          <p:cNvSpPr>
            <a:spLocks noChangeShapeType="1"/>
          </p:cNvSpPr>
          <p:nvPr/>
        </p:nvSpPr>
        <p:spPr bwMode="auto">
          <a:xfrm>
            <a:off x="2268539" y="2930525"/>
            <a:ext cx="465137"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29705" name="Line 8"/>
          <p:cNvSpPr>
            <a:spLocks noChangeShapeType="1"/>
          </p:cNvSpPr>
          <p:nvPr/>
        </p:nvSpPr>
        <p:spPr bwMode="auto">
          <a:xfrm>
            <a:off x="2270125" y="3346450"/>
            <a:ext cx="4651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29706" name="Line 9"/>
          <p:cNvSpPr>
            <a:spLocks noChangeShapeType="1"/>
          </p:cNvSpPr>
          <p:nvPr/>
        </p:nvSpPr>
        <p:spPr bwMode="auto">
          <a:xfrm>
            <a:off x="2257425" y="3748088"/>
            <a:ext cx="4651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29707" name="Line 10"/>
          <p:cNvSpPr>
            <a:spLocks noChangeShapeType="1"/>
          </p:cNvSpPr>
          <p:nvPr/>
        </p:nvSpPr>
        <p:spPr bwMode="auto">
          <a:xfrm>
            <a:off x="4179889" y="3178175"/>
            <a:ext cx="5365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29708" name="Rectangle 11"/>
          <p:cNvSpPr>
            <a:spLocks noChangeArrowheads="1"/>
          </p:cNvSpPr>
          <p:nvPr/>
        </p:nvSpPr>
        <p:spPr bwMode="auto">
          <a:xfrm>
            <a:off x="4761931" y="3001962"/>
            <a:ext cx="2959668" cy="12194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dirty="0"/>
          </a:p>
        </p:txBody>
      </p:sp>
      <p:sp>
        <p:nvSpPr>
          <p:cNvPr id="29710" name="Rectangle 13"/>
          <p:cNvSpPr>
            <a:spLocks noChangeArrowheads="1"/>
          </p:cNvSpPr>
          <p:nvPr/>
        </p:nvSpPr>
        <p:spPr bwMode="auto">
          <a:xfrm>
            <a:off x="8113712" y="1247777"/>
            <a:ext cx="1436687" cy="3054498"/>
          </a:xfrm>
          <a:prstGeom prst="rect">
            <a:avLst/>
          </a:prstGeom>
          <a:noFill/>
          <a:ln w="349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dirty="0"/>
          </a:p>
        </p:txBody>
      </p:sp>
      <p:sp>
        <p:nvSpPr>
          <p:cNvPr id="29711" name="AutoShape 14"/>
          <p:cNvSpPr>
            <a:spLocks noChangeArrowheads="1"/>
          </p:cNvSpPr>
          <p:nvPr/>
        </p:nvSpPr>
        <p:spPr bwMode="auto">
          <a:xfrm>
            <a:off x="9550400" y="2256882"/>
            <a:ext cx="392112" cy="701128"/>
          </a:xfrm>
          <a:prstGeom prst="rightArrow">
            <a:avLst>
              <a:gd name="adj1" fmla="val 50000"/>
              <a:gd name="adj2" fmla="val 31911"/>
            </a:avLst>
          </a:prstGeom>
          <a:solidFill>
            <a:schemeClr val="tx1"/>
          </a:solidFill>
          <a:ln w="9525">
            <a:solidFill>
              <a:schemeClr val="tx1"/>
            </a:solidFill>
            <a:miter lim="800000"/>
            <a:headEnd/>
            <a:tailEnd/>
          </a:ln>
        </p:spPr>
        <p:txBody>
          <a:bodyPr wrap="square" anchor="ctr">
            <a:spAutoFit/>
          </a:bodyPr>
          <a:lstStyle/>
          <a:p>
            <a:endParaRPr lang="en-US" dirty="0"/>
          </a:p>
        </p:txBody>
      </p:sp>
      <p:sp>
        <p:nvSpPr>
          <p:cNvPr id="29712" name="Line 15"/>
          <p:cNvSpPr>
            <a:spLocks noChangeShapeType="1"/>
          </p:cNvSpPr>
          <p:nvPr/>
        </p:nvSpPr>
        <p:spPr bwMode="auto">
          <a:xfrm>
            <a:off x="4179889" y="1639888"/>
            <a:ext cx="8858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29713" name="Line 16"/>
          <p:cNvSpPr>
            <a:spLocks noChangeShapeType="1"/>
          </p:cNvSpPr>
          <p:nvPr/>
        </p:nvSpPr>
        <p:spPr bwMode="auto">
          <a:xfrm>
            <a:off x="4165601" y="1930400"/>
            <a:ext cx="900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29714" name="Line 17"/>
          <p:cNvSpPr>
            <a:spLocks noChangeShapeType="1"/>
          </p:cNvSpPr>
          <p:nvPr/>
        </p:nvSpPr>
        <p:spPr bwMode="auto">
          <a:xfrm>
            <a:off x="4165601" y="2235200"/>
            <a:ext cx="900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29715" name="Line 18"/>
          <p:cNvSpPr>
            <a:spLocks noChangeShapeType="1"/>
          </p:cNvSpPr>
          <p:nvPr/>
        </p:nvSpPr>
        <p:spPr bwMode="auto">
          <a:xfrm>
            <a:off x="4179889" y="3556000"/>
            <a:ext cx="5286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29716" name="Line 19"/>
          <p:cNvSpPr>
            <a:spLocks noChangeShapeType="1"/>
          </p:cNvSpPr>
          <p:nvPr/>
        </p:nvSpPr>
        <p:spPr bwMode="auto">
          <a:xfrm>
            <a:off x="4165601" y="3903663"/>
            <a:ext cx="5492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29717" name="Line 20"/>
          <p:cNvSpPr>
            <a:spLocks noChangeShapeType="1"/>
          </p:cNvSpPr>
          <p:nvPr/>
        </p:nvSpPr>
        <p:spPr bwMode="auto">
          <a:xfrm>
            <a:off x="7721601" y="3657600"/>
            <a:ext cx="3778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29718" name="Line 21"/>
          <p:cNvSpPr>
            <a:spLocks noChangeShapeType="1"/>
          </p:cNvSpPr>
          <p:nvPr/>
        </p:nvSpPr>
        <p:spPr bwMode="auto">
          <a:xfrm>
            <a:off x="7126289" y="1901825"/>
            <a:ext cx="9731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29719" name="Line 22"/>
          <p:cNvSpPr>
            <a:spLocks noChangeShapeType="1"/>
          </p:cNvSpPr>
          <p:nvPr/>
        </p:nvSpPr>
        <p:spPr bwMode="auto">
          <a:xfrm>
            <a:off x="8839200" y="4281489"/>
            <a:ext cx="0" cy="581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61463" name="Line 23"/>
          <p:cNvSpPr>
            <a:spLocks noChangeShapeType="1"/>
          </p:cNvSpPr>
          <p:nvPr/>
        </p:nvSpPr>
        <p:spPr bwMode="auto">
          <a:xfrm>
            <a:off x="9767888" y="2801938"/>
            <a:ext cx="0" cy="1973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spAutoFit/>
          </a:bodyPr>
          <a:lstStyle/>
          <a:p>
            <a:endParaRPr lang="en-US" dirty="0"/>
          </a:p>
        </p:txBody>
      </p:sp>
      <p:sp>
        <p:nvSpPr>
          <p:cNvPr id="29721" name="Line 24"/>
          <p:cNvSpPr>
            <a:spLocks noChangeShapeType="1"/>
          </p:cNvSpPr>
          <p:nvPr/>
        </p:nvSpPr>
        <p:spPr bwMode="auto">
          <a:xfrm>
            <a:off x="2278063" y="4179888"/>
            <a:ext cx="45085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29722" name="Line 25"/>
          <p:cNvSpPr>
            <a:spLocks noChangeShapeType="1"/>
          </p:cNvSpPr>
          <p:nvPr/>
        </p:nvSpPr>
        <p:spPr bwMode="auto">
          <a:xfrm>
            <a:off x="2278063" y="4179889"/>
            <a:ext cx="0" cy="682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29723" name="Line 26"/>
          <p:cNvSpPr>
            <a:spLocks noChangeShapeType="1"/>
          </p:cNvSpPr>
          <p:nvPr/>
        </p:nvSpPr>
        <p:spPr bwMode="auto">
          <a:xfrm>
            <a:off x="2278063" y="4862513"/>
            <a:ext cx="74977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29724" name="Line 27"/>
          <p:cNvSpPr>
            <a:spLocks noChangeShapeType="1"/>
          </p:cNvSpPr>
          <p:nvPr/>
        </p:nvSpPr>
        <p:spPr bwMode="auto">
          <a:xfrm flipH="1">
            <a:off x="9767887" y="2789313"/>
            <a:ext cx="1" cy="20605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29725" name="Text Box 28"/>
          <p:cNvSpPr txBox="1">
            <a:spLocks noChangeArrowheads="1"/>
          </p:cNvSpPr>
          <p:nvPr/>
        </p:nvSpPr>
        <p:spPr bwMode="auto">
          <a:xfrm>
            <a:off x="2844801" y="2409826"/>
            <a:ext cx="12049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None/>
            </a:pPr>
            <a:r>
              <a:rPr lang="en-US" sz="1600" b="1" dirty="0">
                <a:cs typeface="Arial" charset="0"/>
              </a:rPr>
              <a:t>Input Functions</a:t>
            </a:r>
          </a:p>
        </p:txBody>
      </p:sp>
      <p:sp>
        <p:nvSpPr>
          <p:cNvPr id="29726" name="Text Box 29"/>
          <p:cNvSpPr txBox="1">
            <a:spLocks noChangeArrowheads="1"/>
          </p:cNvSpPr>
          <p:nvPr/>
        </p:nvSpPr>
        <p:spPr bwMode="auto">
          <a:xfrm>
            <a:off x="2809082" y="852489"/>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None/>
            </a:pPr>
            <a:r>
              <a:rPr lang="en-US" sz="1600" b="1" dirty="0">
                <a:cs typeface="Arial" charset="0"/>
              </a:rPr>
              <a:t>Senses</a:t>
            </a:r>
          </a:p>
        </p:txBody>
      </p:sp>
      <p:sp>
        <p:nvSpPr>
          <p:cNvPr id="29727" name="Text Box 30"/>
          <p:cNvSpPr txBox="1">
            <a:spLocks noChangeArrowheads="1"/>
          </p:cNvSpPr>
          <p:nvPr/>
        </p:nvSpPr>
        <p:spPr bwMode="auto">
          <a:xfrm>
            <a:off x="5297489" y="4864100"/>
            <a:ext cx="2308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None/>
            </a:pPr>
            <a:r>
              <a:rPr lang="en-US" sz="1600" b="1" dirty="0">
                <a:cs typeface="Arial" charset="0"/>
              </a:rPr>
              <a:t>Feedback Loops</a:t>
            </a:r>
          </a:p>
        </p:txBody>
      </p:sp>
      <p:sp>
        <p:nvSpPr>
          <p:cNvPr id="29728" name="Text Box 31"/>
          <p:cNvSpPr txBox="1">
            <a:spLocks noChangeArrowheads="1"/>
          </p:cNvSpPr>
          <p:nvPr/>
        </p:nvSpPr>
        <p:spPr bwMode="auto">
          <a:xfrm>
            <a:off x="4232276" y="323851"/>
            <a:ext cx="1958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None/>
            </a:pPr>
            <a:r>
              <a:rPr lang="en-US" sz="1600" b="1" dirty="0">
                <a:solidFill>
                  <a:srgbClr val="000099"/>
                </a:solidFill>
                <a:cs typeface="Arial" charset="0"/>
              </a:rPr>
              <a:t>Filter </a:t>
            </a:r>
          </a:p>
          <a:p>
            <a:pPr eaLnBrk="1" hangingPunct="1">
              <a:buNone/>
            </a:pPr>
            <a:r>
              <a:rPr lang="en-US" sz="1600" b="1" dirty="0">
                <a:solidFill>
                  <a:srgbClr val="000099"/>
                </a:solidFill>
                <a:cs typeface="Arial" charset="0"/>
              </a:rPr>
              <a:t>(Attention)</a:t>
            </a:r>
          </a:p>
        </p:txBody>
      </p:sp>
      <p:sp>
        <p:nvSpPr>
          <p:cNvPr id="29729" name="Text Box 32"/>
          <p:cNvSpPr txBox="1">
            <a:spLocks noChangeArrowheads="1"/>
          </p:cNvSpPr>
          <p:nvPr/>
        </p:nvSpPr>
        <p:spPr bwMode="auto">
          <a:xfrm>
            <a:off x="5408613" y="1597026"/>
            <a:ext cx="1422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None/>
            </a:pPr>
            <a:r>
              <a:rPr lang="en-US" sz="1600" b="1" dirty="0">
                <a:cs typeface="Arial" charset="0"/>
              </a:rPr>
              <a:t>Conscious Workspace</a:t>
            </a:r>
          </a:p>
        </p:txBody>
      </p:sp>
      <p:sp>
        <p:nvSpPr>
          <p:cNvPr id="29730" name="Text Box 33"/>
          <p:cNvSpPr txBox="1">
            <a:spLocks noChangeArrowheads="1"/>
          </p:cNvSpPr>
          <p:nvPr/>
        </p:nvSpPr>
        <p:spPr bwMode="auto">
          <a:xfrm>
            <a:off x="5060951" y="3299717"/>
            <a:ext cx="2538053" cy="70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None/>
            </a:pPr>
            <a:r>
              <a:rPr lang="en-US" sz="1600" b="1" dirty="0">
                <a:cs typeface="Arial" charset="0"/>
              </a:rPr>
              <a:t>Long-term memory</a:t>
            </a:r>
          </a:p>
          <a:p>
            <a:pPr eaLnBrk="1" hangingPunct="1">
              <a:buNone/>
            </a:pPr>
            <a:r>
              <a:rPr lang="en-US" sz="1600" b="1" dirty="0">
                <a:cs typeface="Arial" charset="0"/>
              </a:rPr>
              <a:t>(Knowledge base)</a:t>
            </a:r>
          </a:p>
        </p:txBody>
      </p:sp>
      <p:sp>
        <p:nvSpPr>
          <p:cNvPr id="29731" name="Text Box 34"/>
          <p:cNvSpPr txBox="1">
            <a:spLocks noChangeArrowheads="1"/>
          </p:cNvSpPr>
          <p:nvPr/>
        </p:nvSpPr>
        <p:spPr bwMode="auto">
          <a:xfrm>
            <a:off x="8215314" y="2424114"/>
            <a:ext cx="1247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None/>
            </a:pPr>
            <a:r>
              <a:rPr lang="en-US" sz="1600" b="1" dirty="0">
                <a:cs typeface="Arial" charset="0"/>
              </a:rPr>
              <a:t>Output Functions</a:t>
            </a:r>
          </a:p>
        </p:txBody>
      </p:sp>
      <p:sp>
        <p:nvSpPr>
          <p:cNvPr id="29732" name="Text Box 35"/>
          <p:cNvSpPr txBox="1">
            <a:spLocks noChangeArrowheads="1"/>
          </p:cNvSpPr>
          <p:nvPr/>
        </p:nvSpPr>
        <p:spPr bwMode="auto">
          <a:xfrm>
            <a:off x="7881939" y="865188"/>
            <a:ext cx="19573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None/>
            </a:pPr>
            <a:r>
              <a:rPr lang="en-US" sz="1600" b="1" dirty="0">
                <a:cs typeface="Arial" charset="0"/>
              </a:rPr>
              <a:t>Hands, Feet, etc.</a:t>
            </a:r>
          </a:p>
        </p:txBody>
      </p:sp>
      <p:sp>
        <p:nvSpPr>
          <p:cNvPr id="29733" name="Rectangle 36"/>
          <p:cNvSpPr>
            <a:spLocks noChangeArrowheads="1"/>
          </p:cNvSpPr>
          <p:nvPr/>
        </p:nvSpPr>
        <p:spPr bwMode="auto">
          <a:xfrm>
            <a:off x="5116799" y="1227138"/>
            <a:ext cx="271810" cy="109683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dirty="0"/>
          </a:p>
        </p:txBody>
      </p:sp>
      <p:sp>
        <p:nvSpPr>
          <p:cNvPr id="29734" name="Line 37"/>
          <p:cNvSpPr>
            <a:spLocks noChangeShapeType="1"/>
          </p:cNvSpPr>
          <p:nvPr/>
        </p:nvSpPr>
        <p:spPr bwMode="auto">
          <a:xfrm>
            <a:off x="5224463" y="928689"/>
            <a:ext cx="0" cy="319087"/>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29735" name="AutoShape 38"/>
          <p:cNvSpPr>
            <a:spLocks noChangeArrowheads="1"/>
          </p:cNvSpPr>
          <p:nvPr/>
        </p:nvSpPr>
        <p:spPr bwMode="auto">
          <a:xfrm>
            <a:off x="5541964" y="2376241"/>
            <a:ext cx="449261" cy="568821"/>
          </a:xfrm>
          <a:prstGeom prst="upArrow">
            <a:avLst>
              <a:gd name="adj1" fmla="val 50000"/>
              <a:gd name="adj2" fmla="val 38043"/>
            </a:avLst>
          </a:prstGeom>
          <a:solidFill>
            <a:schemeClr val="tx1"/>
          </a:solidFill>
          <a:ln w="9525">
            <a:solidFill>
              <a:schemeClr val="tx1"/>
            </a:solidFill>
            <a:miter lim="800000"/>
            <a:headEnd/>
            <a:tailEnd/>
          </a:ln>
        </p:spPr>
        <p:txBody>
          <a:bodyPr wrap="square" anchor="ctr">
            <a:spAutoFit/>
          </a:bodyPr>
          <a:lstStyle/>
          <a:p>
            <a:endParaRPr lang="en-US" dirty="0"/>
          </a:p>
        </p:txBody>
      </p:sp>
      <p:sp>
        <p:nvSpPr>
          <p:cNvPr id="29736" name="AutoShape 39"/>
          <p:cNvSpPr>
            <a:spLocks noChangeArrowheads="1"/>
          </p:cNvSpPr>
          <p:nvPr/>
        </p:nvSpPr>
        <p:spPr bwMode="auto">
          <a:xfrm flipV="1">
            <a:off x="6609716" y="2389188"/>
            <a:ext cx="435608" cy="568821"/>
          </a:xfrm>
          <a:prstGeom prst="upArrow">
            <a:avLst>
              <a:gd name="adj1" fmla="val 50000"/>
              <a:gd name="adj2" fmla="val 38043"/>
            </a:avLst>
          </a:prstGeom>
          <a:solidFill>
            <a:schemeClr val="tx1"/>
          </a:solidFill>
          <a:ln w="9525">
            <a:solidFill>
              <a:schemeClr val="tx1"/>
            </a:solidFill>
            <a:miter lim="800000"/>
            <a:headEnd/>
            <a:tailEnd/>
          </a:ln>
        </p:spPr>
        <p:txBody>
          <a:bodyPr wrap="square" anchor="ctr">
            <a:spAutoFit/>
          </a:bodyPr>
          <a:lstStyle/>
          <a:p>
            <a:endParaRPr lang="en-US" dirty="0"/>
          </a:p>
        </p:txBody>
      </p:sp>
      <p:sp>
        <p:nvSpPr>
          <p:cNvPr id="29737" name="Line 40"/>
          <p:cNvSpPr>
            <a:spLocks noChangeShapeType="1"/>
          </p:cNvSpPr>
          <p:nvPr/>
        </p:nvSpPr>
        <p:spPr bwMode="auto">
          <a:xfrm flipH="1">
            <a:off x="5388610" y="1230314"/>
            <a:ext cx="8114" cy="1059111"/>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61481" name="Rectangle 41"/>
          <p:cNvSpPr>
            <a:spLocks noChangeArrowheads="1"/>
          </p:cNvSpPr>
          <p:nvPr/>
        </p:nvSpPr>
        <p:spPr bwMode="auto">
          <a:xfrm>
            <a:off x="1624014" y="5795964"/>
            <a:ext cx="2299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t>James Reason &amp; Alan Hobbs (2003)</a:t>
            </a:r>
          </a:p>
        </p:txBody>
      </p:sp>
      <p:sp>
        <p:nvSpPr>
          <p:cNvPr id="61482" name="Slide Number Placeholder 3"/>
          <p:cNvSpPr>
            <a:spLocks noGrp="1"/>
          </p:cNvSpPr>
          <p:nvPr>
            <p:ph type="sldNum" sz="quarter" idx="4294967295"/>
          </p:nvPr>
        </p:nvSpPr>
        <p:spPr bwMode="auto">
          <a:xfrm>
            <a:off x="8077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sz="1400" dirty="0">
              <a:solidFill>
                <a:schemeClr val="bg1"/>
              </a:solidFill>
              <a:latin typeface="Times New Roman" pitchFamily="18" charset="0"/>
            </a:endParaRPr>
          </a:p>
        </p:txBody>
      </p:sp>
      <p:sp>
        <p:nvSpPr>
          <p:cNvPr id="43" name="Rectangle 12"/>
          <p:cNvSpPr>
            <a:spLocks noChangeArrowheads="1"/>
          </p:cNvSpPr>
          <p:nvPr/>
        </p:nvSpPr>
        <p:spPr bwMode="auto">
          <a:xfrm>
            <a:off x="5096669" y="1227138"/>
            <a:ext cx="2046287" cy="1074737"/>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dirty="0"/>
          </a:p>
        </p:txBody>
      </p:sp>
    </p:spTree>
    <p:extLst>
      <p:ext uri="{BB962C8B-B14F-4D97-AF65-F5344CB8AC3E}">
        <p14:creationId xmlns:p14="http://schemas.microsoft.com/office/powerpoint/2010/main" val="2078675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7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7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7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7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7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7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7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7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7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7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7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7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70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7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70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7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7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7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7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71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7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7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971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71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71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72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972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972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972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971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9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animBg="1"/>
      <p:bldP spid="29702" grpId="0" animBg="1"/>
      <p:bldP spid="29703" grpId="0" animBg="1"/>
      <p:bldP spid="29704" grpId="0" animBg="1"/>
      <p:bldP spid="29705" grpId="0" animBg="1"/>
      <p:bldP spid="29706" grpId="0" animBg="1"/>
      <p:bldP spid="29707" grpId="0" animBg="1"/>
      <p:bldP spid="29708" grpId="0" animBg="1"/>
      <p:bldP spid="29710" grpId="0" animBg="1"/>
      <p:bldP spid="29711" grpId="0" animBg="1"/>
      <p:bldP spid="29712" grpId="0" animBg="1"/>
      <p:bldP spid="29713" grpId="0" animBg="1"/>
      <p:bldP spid="29714" grpId="0" animBg="1"/>
      <p:bldP spid="29715" grpId="0" animBg="1"/>
      <p:bldP spid="29716" grpId="0" animBg="1"/>
      <p:bldP spid="29717" grpId="0" animBg="1"/>
      <p:bldP spid="29718" grpId="0" animBg="1"/>
      <p:bldP spid="29719" grpId="0" animBg="1"/>
      <p:bldP spid="29721" grpId="0" animBg="1"/>
      <p:bldP spid="29722" grpId="0" animBg="1"/>
      <p:bldP spid="29723" grpId="0" animBg="1"/>
      <p:bldP spid="29724" grpId="0" animBg="1"/>
      <p:bldP spid="29725" grpId="0"/>
      <p:bldP spid="29726" grpId="0"/>
      <p:bldP spid="29727" grpId="0"/>
      <p:bldP spid="29728" grpId="0"/>
      <p:bldP spid="29729" grpId="0"/>
      <p:bldP spid="29730" grpId="0"/>
      <p:bldP spid="29731" grpId="0"/>
      <p:bldP spid="29732" grpId="0"/>
      <p:bldP spid="29733" grpId="0" animBg="1"/>
      <p:bldP spid="29734" grpId="0" animBg="1"/>
      <p:bldP spid="29735" grpId="0" animBg="1"/>
      <p:bldP spid="29736" grpId="0" animBg="1"/>
      <p:bldP spid="29737"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00283" y="579004"/>
            <a:ext cx="9988404" cy="751032"/>
          </a:xfrm>
        </p:spPr>
        <p:txBody>
          <a:bodyPr/>
          <a:lstStyle/>
          <a:p>
            <a:r>
              <a:rPr lang="en-US" sz="2400" dirty="0" smtClean="0">
                <a:ea typeface="ＭＳ Ｐゴシック" pitchFamily="34" charset="-128"/>
              </a:rPr>
              <a:t>     </a:t>
            </a:r>
            <a:r>
              <a:rPr lang="en-US" sz="2400" u="sng" dirty="0" smtClean="0">
                <a:ea typeface="ＭＳ Ｐゴシック" pitchFamily="34" charset="-128"/>
              </a:rPr>
              <a:t>Conscious </a:t>
            </a:r>
            <a:r>
              <a:rPr lang="en-US" sz="2400" u="sng" dirty="0">
                <a:ea typeface="ＭＳ Ｐゴシック" pitchFamily="34" charset="-128"/>
              </a:rPr>
              <a:t>Workspace</a:t>
            </a:r>
            <a:r>
              <a:rPr lang="en-US" sz="2400" dirty="0">
                <a:ea typeface="ＭＳ Ｐゴシック" pitchFamily="34" charset="-128"/>
              </a:rPr>
              <a:t> 	</a:t>
            </a:r>
            <a:r>
              <a:rPr lang="en-US" sz="2400" dirty="0" smtClean="0">
                <a:ea typeface="ＭＳ Ｐゴシック" pitchFamily="34" charset="-128"/>
              </a:rPr>
              <a:t>                </a:t>
            </a:r>
            <a:r>
              <a:rPr lang="en-US" sz="2400" u="sng" dirty="0" smtClean="0">
                <a:ea typeface="ＭＳ Ｐゴシック" pitchFamily="34" charset="-128"/>
              </a:rPr>
              <a:t>Long-term </a:t>
            </a:r>
            <a:r>
              <a:rPr lang="en-US" sz="2400" u="sng" dirty="0">
                <a:ea typeface="ＭＳ Ｐゴシック" pitchFamily="34" charset="-128"/>
              </a:rPr>
              <a:t>Memory</a:t>
            </a:r>
          </a:p>
        </p:txBody>
      </p:sp>
      <p:sp>
        <p:nvSpPr>
          <p:cNvPr id="62467" name="Rectangle 3"/>
          <p:cNvSpPr>
            <a:spLocks noGrp="1" noChangeArrowheads="1"/>
          </p:cNvSpPr>
          <p:nvPr>
            <p:ph type="body" sz="half" idx="1"/>
          </p:nvPr>
        </p:nvSpPr>
        <p:spPr>
          <a:xfrm>
            <a:off x="1100283" y="1508126"/>
            <a:ext cx="4214813" cy="2816225"/>
          </a:xfrm>
        </p:spPr>
        <p:txBody>
          <a:bodyPr/>
          <a:lstStyle/>
          <a:p>
            <a:r>
              <a:rPr lang="en-US" sz="2400" dirty="0">
                <a:ea typeface="ＭＳ Ｐゴシック" pitchFamily="34" charset="-128"/>
              </a:rPr>
              <a:t>Sequential Processing</a:t>
            </a:r>
          </a:p>
          <a:p>
            <a:r>
              <a:rPr lang="en-US" sz="2400" dirty="0">
                <a:ea typeface="ＭＳ Ｐゴシック" pitchFamily="34" charset="-128"/>
              </a:rPr>
              <a:t>General Problem Solver</a:t>
            </a:r>
          </a:p>
          <a:p>
            <a:r>
              <a:rPr lang="en-US" sz="2400" dirty="0">
                <a:ea typeface="ＭＳ Ｐゴシック" pitchFamily="34" charset="-128"/>
              </a:rPr>
              <a:t>Limited Capacity</a:t>
            </a:r>
          </a:p>
          <a:p>
            <a:r>
              <a:rPr lang="en-US" sz="2400" dirty="0">
                <a:ea typeface="ＭＳ Ｐゴシック" pitchFamily="34" charset="-128"/>
              </a:rPr>
              <a:t>Contents Available</a:t>
            </a:r>
          </a:p>
          <a:p>
            <a:r>
              <a:rPr lang="en-US" sz="2400" dirty="0">
                <a:ea typeface="ＭＳ Ｐゴシック" pitchFamily="34" charset="-128"/>
              </a:rPr>
              <a:t>Slow and Laborious</a:t>
            </a:r>
          </a:p>
          <a:p>
            <a:r>
              <a:rPr lang="en-US" sz="2400" dirty="0">
                <a:ea typeface="ＭＳ Ｐゴシック" pitchFamily="34" charset="-128"/>
              </a:rPr>
              <a:t>Essential for new Tasks</a:t>
            </a:r>
          </a:p>
        </p:txBody>
      </p:sp>
      <p:sp>
        <p:nvSpPr>
          <p:cNvPr id="62468" name="Rectangle 4"/>
          <p:cNvSpPr>
            <a:spLocks noGrp="1" noChangeArrowheads="1"/>
          </p:cNvSpPr>
          <p:nvPr>
            <p:ph type="body" sz="half" idx="2"/>
          </p:nvPr>
        </p:nvSpPr>
        <p:spPr>
          <a:xfrm>
            <a:off x="6375400" y="1451265"/>
            <a:ext cx="4713287" cy="3565525"/>
          </a:xfrm>
        </p:spPr>
        <p:txBody>
          <a:bodyPr/>
          <a:lstStyle/>
          <a:p>
            <a:r>
              <a:rPr lang="en-US" sz="2400" dirty="0">
                <a:ea typeface="ＭＳ Ｐゴシック" pitchFamily="34" charset="-128"/>
              </a:rPr>
              <a:t>Parallel Processing</a:t>
            </a:r>
          </a:p>
          <a:p>
            <a:r>
              <a:rPr lang="en-US" sz="2400" dirty="0">
                <a:ea typeface="ＭＳ Ｐゴシック" pitchFamily="34" charset="-128"/>
              </a:rPr>
              <a:t>Vast Collection of Experts</a:t>
            </a:r>
          </a:p>
          <a:p>
            <a:r>
              <a:rPr lang="en-US" sz="2400" dirty="0">
                <a:ea typeface="ＭＳ Ｐゴシック" pitchFamily="34" charset="-128"/>
              </a:rPr>
              <a:t>No Limits to Size or Duration</a:t>
            </a:r>
          </a:p>
          <a:p>
            <a:r>
              <a:rPr lang="en-US" sz="2400" dirty="0">
                <a:ea typeface="ＭＳ Ｐゴシック" pitchFamily="34" charset="-128"/>
              </a:rPr>
              <a:t>Unconscious</a:t>
            </a:r>
          </a:p>
          <a:p>
            <a:r>
              <a:rPr lang="en-US" sz="2400" dirty="0">
                <a:ea typeface="ＭＳ Ｐゴシック" pitchFamily="34" charset="-128"/>
              </a:rPr>
              <a:t>Rapid and Effortless</a:t>
            </a:r>
          </a:p>
          <a:p>
            <a:r>
              <a:rPr lang="en-US" sz="2400" dirty="0">
                <a:ea typeface="ＭＳ Ｐゴシック" pitchFamily="34" charset="-128"/>
              </a:rPr>
              <a:t>Handles Familiar  Routines and Habits</a:t>
            </a:r>
          </a:p>
        </p:txBody>
      </p:sp>
      <p:sp>
        <p:nvSpPr>
          <p:cNvPr id="31749" name="Text Box 5"/>
          <p:cNvSpPr txBox="1">
            <a:spLocks noChangeArrowheads="1"/>
          </p:cNvSpPr>
          <p:nvPr/>
        </p:nvSpPr>
        <p:spPr bwMode="auto">
          <a:xfrm>
            <a:off x="1715439" y="4991100"/>
            <a:ext cx="2984500" cy="461665"/>
          </a:xfrm>
          <a:prstGeom prst="rect">
            <a:avLst/>
          </a:prstGeom>
          <a:noFill/>
          <a:ln w="57150">
            <a:solidFill>
              <a:srgbClr val="00CC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buNone/>
            </a:pPr>
            <a:r>
              <a:rPr lang="en-US" b="1" dirty="0">
                <a:solidFill>
                  <a:srgbClr val="000066"/>
                </a:solidFill>
              </a:rPr>
              <a:t>Trial and Error</a:t>
            </a:r>
          </a:p>
        </p:txBody>
      </p:sp>
      <p:sp>
        <p:nvSpPr>
          <p:cNvPr id="31750" name="Text Box 6"/>
          <p:cNvSpPr txBox="1">
            <a:spLocks noChangeArrowheads="1"/>
          </p:cNvSpPr>
          <p:nvPr/>
        </p:nvSpPr>
        <p:spPr bwMode="auto">
          <a:xfrm>
            <a:off x="7239793" y="4948749"/>
            <a:ext cx="2984500" cy="46166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buNone/>
            </a:pPr>
            <a:r>
              <a:rPr lang="en-US" b="1" dirty="0">
                <a:solidFill>
                  <a:srgbClr val="FF0000"/>
                </a:solidFill>
              </a:rPr>
              <a:t>Programming</a:t>
            </a:r>
          </a:p>
        </p:txBody>
      </p:sp>
    </p:spTree>
    <p:extLst>
      <p:ext uri="{BB962C8B-B14F-4D97-AF65-F5344CB8AC3E}">
        <p14:creationId xmlns:p14="http://schemas.microsoft.com/office/powerpoint/2010/main" val="3610378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a:grpSpLocks/>
          </p:cNvGrpSpPr>
          <p:nvPr/>
        </p:nvGrpSpPr>
        <p:grpSpPr bwMode="auto">
          <a:xfrm>
            <a:off x="2155825" y="1108076"/>
            <a:ext cx="7761288" cy="3927475"/>
            <a:chOff x="398" y="698"/>
            <a:chExt cx="4889" cy="2474"/>
          </a:xfrm>
        </p:grpSpPr>
        <p:grpSp>
          <p:nvGrpSpPr>
            <p:cNvPr id="63514" name="Group 90"/>
            <p:cNvGrpSpPr>
              <a:grpSpLocks/>
            </p:cNvGrpSpPr>
            <p:nvPr/>
          </p:nvGrpSpPr>
          <p:grpSpPr bwMode="auto">
            <a:xfrm>
              <a:off x="2734" y="698"/>
              <a:ext cx="642" cy="546"/>
              <a:chOff x="2734" y="698"/>
              <a:chExt cx="642" cy="546"/>
            </a:xfrm>
          </p:grpSpPr>
          <p:sp>
            <p:nvSpPr>
              <p:cNvPr id="63551" name="AutoShape 10"/>
              <p:cNvSpPr>
                <a:spLocks/>
              </p:cNvSpPr>
              <p:nvPr/>
            </p:nvSpPr>
            <p:spPr bwMode="auto">
              <a:xfrm>
                <a:off x="2734" y="698"/>
                <a:ext cx="642" cy="5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rgbClr val="FF0000"/>
              </a:solidFill>
              <a:ln w="9525">
                <a:solidFill>
                  <a:srgbClr val="FF0000"/>
                </a:solidFill>
                <a:miter lim="800000"/>
                <a:headEnd/>
                <a:tailEnd/>
              </a:ln>
            </p:spPr>
            <p:txBody>
              <a:bodyPr lIns="0" tIns="0" rIns="0" bIns="0"/>
              <a:lstStyle/>
              <a:p>
                <a:endParaRPr lang="en-US"/>
              </a:p>
            </p:txBody>
          </p:sp>
          <p:sp>
            <p:nvSpPr>
              <p:cNvPr id="63552" name="AutoShape 11"/>
              <p:cNvSpPr>
                <a:spLocks/>
              </p:cNvSpPr>
              <p:nvPr/>
            </p:nvSpPr>
            <p:spPr bwMode="auto">
              <a:xfrm>
                <a:off x="2734" y="698"/>
                <a:ext cx="642"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1148" y="21600"/>
                    </a:lnTo>
                    <a:lnTo>
                      <a:pt x="20452" y="21600"/>
                    </a:lnTo>
                    <a:lnTo>
                      <a:pt x="21600" y="0"/>
                    </a:lnTo>
                    <a:lnTo>
                      <a:pt x="0" y="0"/>
                    </a:lnTo>
                    <a:close/>
                    <a:moveTo>
                      <a:pt x="0" y="0"/>
                    </a:moveTo>
                  </a:path>
                </a:pathLst>
              </a:custGeom>
              <a:solidFill>
                <a:srgbClr val="FF33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53" name="AutoShape 12"/>
              <p:cNvSpPr>
                <a:spLocks/>
              </p:cNvSpPr>
              <p:nvPr/>
            </p:nvSpPr>
            <p:spPr bwMode="auto">
              <a:xfrm>
                <a:off x="2734" y="698"/>
                <a:ext cx="34" cy="5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21600" y="1350"/>
                    </a:lnTo>
                    <a:lnTo>
                      <a:pt x="21600" y="20250"/>
                    </a:lnTo>
                    <a:lnTo>
                      <a:pt x="0" y="21600"/>
                    </a:lnTo>
                    <a:lnTo>
                      <a:pt x="0" y="0"/>
                    </a:lnTo>
                    <a:close/>
                    <a:moveTo>
                      <a:pt x="0" y="0"/>
                    </a:moveTo>
                  </a:path>
                </a:pathLst>
              </a:custGeom>
              <a:solidFill>
                <a:srgbClr val="FF66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54" name="AutoShape 13"/>
              <p:cNvSpPr>
                <a:spLocks/>
              </p:cNvSpPr>
              <p:nvPr/>
            </p:nvSpPr>
            <p:spPr bwMode="auto">
              <a:xfrm>
                <a:off x="3341" y="698"/>
                <a:ext cx="35" cy="5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0"/>
                    </a:moveTo>
                    <a:lnTo>
                      <a:pt x="0" y="1350"/>
                    </a:lnTo>
                    <a:lnTo>
                      <a:pt x="0" y="20250"/>
                    </a:lnTo>
                    <a:lnTo>
                      <a:pt x="21600" y="21600"/>
                    </a:lnTo>
                    <a:lnTo>
                      <a:pt x="21600" y="0"/>
                    </a:lnTo>
                    <a:close/>
                    <a:moveTo>
                      <a:pt x="21600" y="0"/>
                    </a:moveTo>
                  </a:path>
                </a:pathLst>
              </a:cu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55" name="AutoShape 14"/>
              <p:cNvSpPr>
                <a:spLocks/>
              </p:cNvSpPr>
              <p:nvPr/>
            </p:nvSpPr>
            <p:spPr bwMode="auto">
              <a:xfrm>
                <a:off x="2734" y="1209"/>
                <a:ext cx="642" cy="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21600"/>
                    </a:moveTo>
                    <a:lnTo>
                      <a:pt x="20452" y="0"/>
                    </a:lnTo>
                    <a:lnTo>
                      <a:pt x="1148" y="0"/>
                    </a:lnTo>
                    <a:lnTo>
                      <a:pt x="0" y="21600"/>
                    </a:lnTo>
                    <a:lnTo>
                      <a:pt x="21600" y="21600"/>
                    </a:lnTo>
                    <a:close/>
                    <a:moveTo>
                      <a:pt x="21600" y="21600"/>
                    </a:moveTo>
                  </a:path>
                </a:pathLst>
              </a:cu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56" name="AutoShape 15"/>
              <p:cNvSpPr>
                <a:spLocks/>
              </p:cNvSpPr>
              <p:nvPr/>
            </p:nvSpPr>
            <p:spPr bwMode="auto">
              <a:xfrm>
                <a:off x="2734" y="698"/>
                <a:ext cx="642" cy="5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1148" y="1350"/>
                    </a:moveTo>
                    <a:lnTo>
                      <a:pt x="1148" y="20250"/>
                    </a:lnTo>
                    <a:lnTo>
                      <a:pt x="20452" y="20250"/>
                    </a:lnTo>
                    <a:lnTo>
                      <a:pt x="20452" y="1350"/>
                    </a:lnTo>
                    <a:lnTo>
                      <a:pt x="1148" y="1350"/>
                    </a:lnTo>
                    <a:close/>
                    <a:moveTo>
                      <a:pt x="0" y="0"/>
                    </a:moveTo>
                    <a:lnTo>
                      <a:pt x="1148" y="1350"/>
                    </a:lnTo>
                    <a:moveTo>
                      <a:pt x="0" y="21600"/>
                    </a:moveTo>
                    <a:lnTo>
                      <a:pt x="1148" y="20250"/>
                    </a:lnTo>
                    <a:moveTo>
                      <a:pt x="21600" y="21600"/>
                    </a:moveTo>
                    <a:lnTo>
                      <a:pt x="20452" y="20250"/>
                    </a:lnTo>
                    <a:moveTo>
                      <a:pt x="21600" y="0"/>
                    </a:moveTo>
                    <a:lnTo>
                      <a:pt x="20452" y="1350"/>
                    </a:lnTo>
                  </a:path>
                </a:pathLst>
              </a:cu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57" name="Rectangle 16"/>
              <p:cNvSpPr>
                <a:spLocks/>
              </p:cNvSpPr>
              <p:nvPr/>
            </p:nvSpPr>
            <p:spPr bwMode="auto">
              <a:xfrm>
                <a:off x="2767" y="751"/>
                <a:ext cx="57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86579" bIns="38100" anchor="ctr"/>
              <a:lstStyle/>
              <a:p>
                <a:pPr marL="9525">
                  <a:spcBef>
                    <a:spcPts val="2500"/>
                  </a:spcBef>
                  <a:buNone/>
                </a:pPr>
                <a:r>
                  <a:rPr lang="en-US" sz="4400" dirty="0">
                    <a:solidFill>
                      <a:srgbClr val="FFFFFF"/>
                    </a:solidFill>
                    <a:latin typeface="Arial Bold" charset="0"/>
                    <a:cs typeface="Arial Bold" charset="0"/>
                    <a:sym typeface="Arial Bold" charset="0"/>
                  </a:rPr>
                  <a:t> A</a:t>
                </a:r>
              </a:p>
            </p:txBody>
          </p:sp>
        </p:grpSp>
        <p:grpSp>
          <p:nvGrpSpPr>
            <p:cNvPr id="63515" name="Group 94"/>
            <p:cNvGrpSpPr>
              <a:grpSpLocks/>
            </p:cNvGrpSpPr>
            <p:nvPr/>
          </p:nvGrpSpPr>
          <p:grpSpPr bwMode="auto">
            <a:xfrm>
              <a:off x="4646" y="1716"/>
              <a:ext cx="641" cy="540"/>
              <a:chOff x="4646" y="1716"/>
              <a:chExt cx="641" cy="540"/>
            </a:xfrm>
          </p:grpSpPr>
          <p:sp>
            <p:nvSpPr>
              <p:cNvPr id="63545" name="AutoShape 18"/>
              <p:cNvSpPr>
                <a:spLocks/>
              </p:cNvSpPr>
              <p:nvPr/>
            </p:nvSpPr>
            <p:spPr bwMode="auto">
              <a:xfrm>
                <a:off x="4646" y="1716"/>
                <a:ext cx="641" cy="5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46" name="AutoShape 19"/>
              <p:cNvSpPr>
                <a:spLocks/>
              </p:cNvSpPr>
              <p:nvPr/>
            </p:nvSpPr>
            <p:spPr bwMode="auto">
              <a:xfrm>
                <a:off x="4646" y="1716"/>
                <a:ext cx="641"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1137" y="21600"/>
                    </a:lnTo>
                    <a:lnTo>
                      <a:pt x="20463" y="21600"/>
                    </a:lnTo>
                    <a:lnTo>
                      <a:pt x="21600" y="0"/>
                    </a:lnTo>
                    <a:lnTo>
                      <a:pt x="0" y="0"/>
                    </a:lnTo>
                    <a:close/>
                    <a:moveTo>
                      <a:pt x="0" y="0"/>
                    </a:moveTo>
                  </a:path>
                </a:pathLst>
              </a:custGeom>
              <a:solidFill>
                <a:srgbClr val="5B5BA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47" name="AutoShape 20"/>
              <p:cNvSpPr>
                <a:spLocks/>
              </p:cNvSpPr>
              <p:nvPr/>
            </p:nvSpPr>
            <p:spPr bwMode="auto">
              <a:xfrm>
                <a:off x="4646" y="1716"/>
                <a:ext cx="33" cy="5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21600" y="1350"/>
                    </a:lnTo>
                    <a:lnTo>
                      <a:pt x="21600" y="20250"/>
                    </a:lnTo>
                    <a:lnTo>
                      <a:pt x="0" y="21600"/>
                    </a:lnTo>
                    <a:lnTo>
                      <a:pt x="0" y="0"/>
                    </a:lnTo>
                    <a:close/>
                    <a:moveTo>
                      <a:pt x="0" y="0"/>
                    </a:moveTo>
                  </a:path>
                </a:pathLst>
              </a:custGeom>
              <a:solidFill>
                <a:srgbClr val="8484C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48" name="AutoShape 21"/>
              <p:cNvSpPr>
                <a:spLocks/>
              </p:cNvSpPr>
              <p:nvPr/>
            </p:nvSpPr>
            <p:spPr bwMode="auto">
              <a:xfrm>
                <a:off x="5253" y="1716"/>
                <a:ext cx="34" cy="5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0"/>
                    </a:moveTo>
                    <a:lnTo>
                      <a:pt x="0" y="1350"/>
                    </a:lnTo>
                    <a:lnTo>
                      <a:pt x="0" y="20250"/>
                    </a:lnTo>
                    <a:lnTo>
                      <a:pt x="21600" y="21600"/>
                    </a:lnTo>
                    <a:lnTo>
                      <a:pt x="21600" y="0"/>
                    </a:lnTo>
                    <a:close/>
                    <a:moveTo>
                      <a:pt x="21600" y="0"/>
                    </a:moveTo>
                  </a:path>
                </a:pathLst>
              </a:custGeom>
              <a:solidFill>
                <a:srgbClr val="1E1E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49" name="AutoShape 22"/>
              <p:cNvSpPr>
                <a:spLocks/>
              </p:cNvSpPr>
              <p:nvPr/>
            </p:nvSpPr>
            <p:spPr bwMode="auto">
              <a:xfrm>
                <a:off x="4646" y="2222"/>
                <a:ext cx="641"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21600"/>
                    </a:moveTo>
                    <a:lnTo>
                      <a:pt x="20463" y="0"/>
                    </a:lnTo>
                    <a:lnTo>
                      <a:pt x="1137" y="0"/>
                    </a:lnTo>
                    <a:lnTo>
                      <a:pt x="0" y="21600"/>
                    </a:lnTo>
                    <a:lnTo>
                      <a:pt x="21600" y="21600"/>
                    </a:lnTo>
                    <a:close/>
                    <a:moveTo>
                      <a:pt x="21600" y="21600"/>
                    </a:moveTo>
                  </a:path>
                </a:pathLst>
              </a:custGeom>
              <a:solidFill>
                <a:srgbClr val="28287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50" name="Rectangle 23"/>
              <p:cNvSpPr>
                <a:spLocks/>
              </p:cNvSpPr>
              <p:nvPr/>
            </p:nvSpPr>
            <p:spPr bwMode="auto">
              <a:xfrm>
                <a:off x="4678" y="1766"/>
                <a:ext cx="57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86625" bIns="38100" anchor="ctr"/>
              <a:lstStyle/>
              <a:p>
                <a:pPr marL="9525">
                  <a:spcBef>
                    <a:spcPts val="2500"/>
                  </a:spcBef>
                  <a:buNone/>
                </a:pPr>
                <a:r>
                  <a:rPr lang="en-US" sz="4400" dirty="0">
                    <a:solidFill>
                      <a:srgbClr val="FFFFFF"/>
                    </a:solidFill>
                    <a:latin typeface="Arial Bold" charset="0"/>
                    <a:cs typeface="Arial Bold" charset="0"/>
                    <a:sym typeface="Arial Bold" charset="0"/>
                  </a:rPr>
                  <a:t> C</a:t>
                </a:r>
              </a:p>
            </p:txBody>
          </p:sp>
        </p:grpSp>
        <p:grpSp>
          <p:nvGrpSpPr>
            <p:cNvPr id="63516" name="Group 93"/>
            <p:cNvGrpSpPr>
              <a:grpSpLocks/>
            </p:cNvGrpSpPr>
            <p:nvPr/>
          </p:nvGrpSpPr>
          <p:grpSpPr bwMode="auto">
            <a:xfrm>
              <a:off x="3318" y="1708"/>
              <a:ext cx="641" cy="540"/>
              <a:chOff x="3318" y="1708"/>
              <a:chExt cx="641" cy="540"/>
            </a:xfrm>
          </p:grpSpPr>
          <p:sp>
            <p:nvSpPr>
              <p:cNvPr id="63539" name="AutoShape 25"/>
              <p:cNvSpPr>
                <a:spLocks/>
              </p:cNvSpPr>
              <p:nvPr/>
            </p:nvSpPr>
            <p:spPr bwMode="auto">
              <a:xfrm>
                <a:off x="3318" y="1708"/>
                <a:ext cx="641" cy="5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40" name="AutoShape 26"/>
              <p:cNvSpPr>
                <a:spLocks/>
              </p:cNvSpPr>
              <p:nvPr/>
            </p:nvSpPr>
            <p:spPr bwMode="auto">
              <a:xfrm>
                <a:off x="3318" y="1708"/>
                <a:ext cx="641"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1137" y="21600"/>
                    </a:lnTo>
                    <a:lnTo>
                      <a:pt x="20463" y="21600"/>
                    </a:lnTo>
                    <a:lnTo>
                      <a:pt x="21600" y="0"/>
                    </a:lnTo>
                    <a:lnTo>
                      <a:pt x="0" y="0"/>
                    </a:lnTo>
                    <a:close/>
                    <a:moveTo>
                      <a:pt x="0" y="0"/>
                    </a:moveTo>
                  </a:path>
                </a:pathLst>
              </a:custGeom>
              <a:solidFill>
                <a:srgbClr val="5BD6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41" name="AutoShape 27"/>
              <p:cNvSpPr>
                <a:spLocks/>
              </p:cNvSpPr>
              <p:nvPr/>
            </p:nvSpPr>
            <p:spPr bwMode="auto">
              <a:xfrm>
                <a:off x="3318" y="1708"/>
                <a:ext cx="33" cy="5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21600" y="1350"/>
                    </a:lnTo>
                    <a:lnTo>
                      <a:pt x="21600" y="20250"/>
                    </a:lnTo>
                    <a:lnTo>
                      <a:pt x="0" y="21600"/>
                    </a:lnTo>
                    <a:lnTo>
                      <a:pt x="0" y="0"/>
                    </a:lnTo>
                    <a:close/>
                    <a:moveTo>
                      <a:pt x="0" y="0"/>
                    </a:moveTo>
                  </a:path>
                </a:pathLst>
              </a:custGeom>
              <a:solidFill>
                <a:srgbClr val="84E0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42" name="AutoShape 28"/>
              <p:cNvSpPr>
                <a:spLocks/>
              </p:cNvSpPr>
              <p:nvPr/>
            </p:nvSpPr>
            <p:spPr bwMode="auto">
              <a:xfrm>
                <a:off x="3925" y="1708"/>
                <a:ext cx="34" cy="5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0"/>
                    </a:moveTo>
                    <a:lnTo>
                      <a:pt x="0" y="1350"/>
                    </a:lnTo>
                    <a:lnTo>
                      <a:pt x="0" y="20250"/>
                    </a:lnTo>
                    <a:lnTo>
                      <a:pt x="21600" y="21600"/>
                    </a:lnTo>
                    <a:lnTo>
                      <a:pt x="21600" y="0"/>
                    </a:lnTo>
                    <a:close/>
                    <a:moveTo>
                      <a:pt x="21600" y="0"/>
                    </a:moveTo>
                  </a:path>
                </a:pathLst>
              </a:custGeom>
              <a:solidFill>
                <a:srgbClr val="1E7A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43" name="AutoShape 29"/>
              <p:cNvSpPr>
                <a:spLocks/>
              </p:cNvSpPr>
              <p:nvPr/>
            </p:nvSpPr>
            <p:spPr bwMode="auto">
              <a:xfrm>
                <a:off x="3318" y="2214"/>
                <a:ext cx="641"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21600"/>
                    </a:moveTo>
                    <a:lnTo>
                      <a:pt x="20463" y="0"/>
                    </a:lnTo>
                    <a:lnTo>
                      <a:pt x="1137" y="0"/>
                    </a:lnTo>
                    <a:lnTo>
                      <a:pt x="0" y="21600"/>
                    </a:lnTo>
                    <a:lnTo>
                      <a:pt x="21600" y="21600"/>
                    </a:lnTo>
                    <a:close/>
                    <a:moveTo>
                      <a:pt x="21600" y="21600"/>
                    </a:moveTo>
                  </a:path>
                </a:pathLst>
              </a:custGeom>
              <a:solidFill>
                <a:srgbClr val="28A32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44" name="Rectangle 30"/>
              <p:cNvSpPr>
                <a:spLocks/>
              </p:cNvSpPr>
              <p:nvPr/>
            </p:nvSpPr>
            <p:spPr bwMode="auto">
              <a:xfrm>
                <a:off x="3350" y="1758"/>
                <a:ext cx="57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86625" bIns="38100" anchor="ctr"/>
              <a:lstStyle/>
              <a:p>
                <a:pPr marL="9525">
                  <a:spcBef>
                    <a:spcPts val="2500"/>
                  </a:spcBef>
                  <a:buNone/>
                </a:pPr>
                <a:r>
                  <a:rPr lang="en-US" sz="4400" dirty="0">
                    <a:solidFill>
                      <a:srgbClr val="FFFFFF"/>
                    </a:solidFill>
                    <a:latin typeface="Arial Bold" charset="0"/>
                    <a:cs typeface="Arial Bold" charset="0"/>
                    <a:sym typeface="Arial Bold" charset="0"/>
                  </a:rPr>
                  <a:t> B</a:t>
                </a:r>
              </a:p>
            </p:txBody>
          </p:sp>
        </p:grpSp>
        <p:grpSp>
          <p:nvGrpSpPr>
            <p:cNvPr id="63517" name="Group 92"/>
            <p:cNvGrpSpPr>
              <a:grpSpLocks/>
            </p:cNvGrpSpPr>
            <p:nvPr/>
          </p:nvGrpSpPr>
          <p:grpSpPr bwMode="auto">
            <a:xfrm>
              <a:off x="1822" y="1692"/>
              <a:ext cx="641" cy="540"/>
              <a:chOff x="1822" y="1692"/>
              <a:chExt cx="641" cy="540"/>
            </a:xfrm>
          </p:grpSpPr>
          <p:sp>
            <p:nvSpPr>
              <p:cNvPr id="63533" name="AutoShape 32"/>
              <p:cNvSpPr>
                <a:spLocks/>
              </p:cNvSpPr>
              <p:nvPr/>
            </p:nvSpPr>
            <p:spPr bwMode="auto">
              <a:xfrm>
                <a:off x="1822" y="1692"/>
                <a:ext cx="641" cy="5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34" name="AutoShape 33"/>
              <p:cNvSpPr>
                <a:spLocks/>
              </p:cNvSpPr>
              <p:nvPr/>
            </p:nvSpPr>
            <p:spPr bwMode="auto">
              <a:xfrm>
                <a:off x="1822" y="1692"/>
                <a:ext cx="641"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1137" y="21600"/>
                    </a:lnTo>
                    <a:lnTo>
                      <a:pt x="20463" y="21600"/>
                    </a:lnTo>
                    <a:lnTo>
                      <a:pt x="21600" y="0"/>
                    </a:lnTo>
                    <a:lnTo>
                      <a:pt x="0" y="0"/>
                    </a:lnTo>
                    <a:close/>
                    <a:moveTo>
                      <a:pt x="0" y="0"/>
                    </a:moveTo>
                  </a:path>
                </a:pathLst>
              </a:custGeom>
              <a:solidFill>
                <a:srgbClr val="5B5BA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35" name="AutoShape 34"/>
              <p:cNvSpPr>
                <a:spLocks/>
              </p:cNvSpPr>
              <p:nvPr/>
            </p:nvSpPr>
            <p:spPr bwMode="auto">
              <a:xfrm>
                <a:off x="1822" y="1692"/>
                <a:ext cx="33" cy="5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21600" y="1350"/>
                    </a:lnTo>
                    <a:lnTo>
                      <a:pt x="21600" y="20250"/>
                    </a:lnTo>
                    <a:lnTo>
                      <a:pt x="0" y="21600"/>
                    </a:lnTo>
                    <a:lnTo>
                      <a:pt x="0" y="0"/>
                    </a:lnTo>
                    <a:close/>
                    <a:moveTo>
                      <a:pt x="0" y="0"/>
                    </a:moveTo>
                  </a:path>
                </a:pathLst>
              </a:custGeom>
              <a:solidFill>
                <a:srgbClr val="8484C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36" name="AutoShape 35"/>
              <p:cNvSpPr>
                <a:spLocks/>
              </p:cNvSpPr>
              <p:nvPr/>
            </p:nvSpPr>
            <p:spPr bwMode="auto">
              <a:xfrm>
                <a:off x="2429" y="1692"/>
                <a:ext cx="34" cy="5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0"/>
                    </a:moveTo>
                    <a:lnTo>
                      <a:pt x="0" y="1350"/>
                    </a:lnTo>
                    <a:lnTo>
                      <a:pt x="0" y="20250"/>
                    </a:lnTo>
                    <a:lnTo>
                      <a:pt x="21600" y="21600"/>
                    </a:lnTo>
                    <a:lnTo>
                      <a:pt x="21600" y="0"/>
                    </a:lnTo>
                    <a:close/>
                    <a:moveTo>
                      <a:pt x="21600" y="0"/>
                    </a:moveTo>
                  </a:path>
                </a:pathLst>
              </a:custGeom>
              <a:solidFill>
                <a:srgbClr val="1E1E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37" name="AutoShape 36"/>
              <p:cNvSpPr>
                <a:spLocks/>
              </p:cNvSpPr>
              <p:nvPr/>
            </p:nvSpPr>
            <p:spPr bwMode="auto">
              <a:xfrm>
                <a:off x="1822" y="2198"/>
                <a:ext cx="641"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21600"/>
                    </a:moveTo>
                    <a:lnTo>
                      <a:pt x="20463" y="0"/>
                    </a:lnTo>
                    <a:lnTo>
                      <a:pt x="1137" y="0"/>
                    </a:lnTo>
                    <a:lnTo>
                      <a:pt x="0" y="21600"/>
                    </a:lnTo>
                    <a:lnTo>
                      <a:pt x="21600" y="21600"/>
                    </a:lnTo>
                    <a:close/>
                    <a:moveTo>
                      <a:pt x="21600" y="21600"/>
                    </a:moveTo>
                  </a:path>
                </a:pathLst>
              </a:custGeom>
              <a:solidFill>
                <a:srgbClr val="28287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38" name="Rectangle 37"/>
              <p:cNvSpPr>
                <a:spLocks/>
              </p:cNvSpPr>
              <p:nvPr/>
            </p:nvSpPr>
            <p:spPr bwMode="auto">
              <a:xfrm>
                <a:off x="1854" y="1742"/>
                <a:ext cx="57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86625" bIns="38100" anchor="ctr"/>
              <a:lstStyle/>
              <a:p>
                <a:pPr marL="9525">
                  <a:spcBef>
                    <a:spcPts val="2500"/>
                  </a:spcBef>
                  <a:buNone/>
                </a:pPr>
                <a:r>
                  <a:rPr lang="en-US" sz="4400" dirty="0">
                    <a:solidFill>
                      <a:srgbClr val="FFFFFF"/>
                    </a:solidFill>
                    <a:latin typeface="Arial Bold" charset="0"/>
                    <a:cs typeface="Arial Bold" charset="0"/>
                    <a:sym typeface="Arial Bold" charset="0"/>
                  </a:rPr>
                  <a:t> C</a:t>
                </a:r>
              </a:p>
            </p:txBody>
          </p:sp>
        </p:grpSp>
        <p:grpSp>
          <p:nvGrpSpPr>
            <p:cNvPr id="63518" name="Group 91"/>
            <p:cNvGrpSpPr>
              <a:grpSpLocks/>
            </p:cNvGrpSpPr>
            <p:nvPr/>
          </p:nvGrpSpPr>
          <p:grpSpPr bwMode="auto">
            <a:xfrm>
              <a:off x="398" y="1684"/>
              <a:ext cx="641" cy="540"/>
              <a:chOff x="398" y="1684"/>
              <a:chExt cx="641" cy="540"/>
            </a:xfrm>
          </p:grpSpPr>
          <p:sp>
            <p:nvSpPr>
              <p:cNvPr id="63527" name="AutoShape 39"/>
              <p:cNvSpPr>
                <a:spLocks/>
              </p:cNvSpPr>
              <p:nvPr/>
            </p:nvSpPr>
            <p:spPr bwMode="auto">
              <a:xfrm>
                <a:off x="398" y="1684"/>
                <a:ext cx="641" cy="5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28" name="AutoShape 40"/>
              <p:cNvSpPr>
                <a:spLocks/>
              </p:cNvSpPr>
              <p:nvPr/>
            </p:nvSpPr>
            <p:spPr bwMode="auto">
              <a:xfrm>
                <a:off x="398" y="1684"/>
                <a:ext cx="641"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1137" y="21600"/>
                    </a:lnTo>
                    <a:lnTo>
                      <a:pt x="20463" y="21600"/>
                    </a:lnTo>
                    <a:lnTo>
                      <a:pt x="21600" y="0"/>
                    </a:lnTo>
                    <a:lnTo>
                      <a:pt x="0" y="0"/>
                    </a:lnTo>
                    <a:close/>
                    <a:moveTo>
                      <a:pt x="0" y="0"/>
                    </a:moveTo>
                  </a:path>
                </a:pathLst>
              </a:custGeom>
              <a:solidFill>
                <a:srgbClr val="5BD6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29" name="AutoShape 41"/>
              <p:cNvSpPr>
                <a:spLocks/>
              </p:cNvSpPr>
              <p:nvPr/>
            </p:nvSpPr>
            <p:spPr bwMode="auto">
              <a:xfrm>
                <a:off x="398" y="1684"/>
                <a:ext cx="33" cy="5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21600" y="1350"/>
                    </a:lnTo>
                    <a:lnTo>
                      <a:pt x="21600" y="20250"/>
                    </a:lnTo>
                    <a:lnTo>
                      <a:pt x="0" y="21600"/>
                    </a:lnTo>
                    <a:lnTo>
                      <a:pt x="0" y="0"/>
                    </a:lnTo>
                    <a:close/>
                    <a:moveTo>
                      <a:pt x="0" y="0"/>
                    </a:moveTo>
                  </a:path>
                </a:pathLst>
              </a:custGeom>
              <a:solidFill>
                <a:srgbClr val="84E0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30" name="AutoShape 42"/>
              <p:cNvSpPr>
                <a:spLocks/>
              </p:cNvSpPr>
              <p:nvPr/>
            </p:nvSpPr>
            <p:spPr bwMode="auto">
              <a:xfrm>
                <a:off x="1005" y="1684"/>
                <a:ext cx="34" cy="5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0"/>
                    </a:moveTo>
                    <a:lnTo>
                      <a:pt x="0" y="1350"/>
                    </a:lnTo>
                    <a:lnTo>
                      <a:pt x="0" y="20250"/>
                    </a:lnTo>
                    <a:lnTo>
                      <a:pt x="21600" y="21600"/>
                    </a:lnTo>
                    <a:lnTo>
                      <a:pt x="21600" y="0"/>
                    </a:lnTo>
                    <a:close/>
                    <a:moveTo>
                      <a:pt x="21600" y="0"/>
                    </a:moveTo>
                  </a:path>
                </a:pathLst>
              </a:custGeom>
              <a:solidFill>
                <a:srgbClr val="1E7A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31" name="AutoShape 43"/>
              <p:cNvSpPr>
                <a:spLocks/>
              </p:cNvSpPr>
              <p:nvPr/>
            </p:nvSpPr>
            <p:spPr bwMode="auto">
              <a:xfrm>
                <a:off x="398" y="2190"/>
                <a:ext cx="641"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21600"/>
                    </a:moveTo>
                    <a:lnTo>
                      <a:pt x="20463" y="0"/>
                    </a:lnTo>
                    <a:lnTo>
                      <a:pt x="1137" y="0"/>
                    </a:lnTo>
                    <a:lnTo>
                      <a:pt x="0" y="21600"/>
                    </a:lnTo>
                    <a:lnTo>
                      <a:pt x="21600" y="21600"/>
                    </a:lnTo>
                    <a:close/>
                    <a:moveTo>
                      <a:pt x="21600" y="21600"/>
                    </a:moveTo>
                  </a:path>
                </a:pathLst>
              </a:custGeom>
              <a:solidFill>
                <a:srgbClr val="28A32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32" name="Rectangle 44"/>
              <p:cNvSpPr>
                <a:spLocks/>
              </p:cNvSpPr>
              <p:nvPr/>
            </p:nvSpPr>
            <p:spPr bwMode="auto">
              <a:xfrm>
                <a:off x="430" y="1734"/>
                <a:ext cx="57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86625" bIns="38100" anchor="ctr"/>
              <a:lstStyle/>
              <a:p>
                <a:pPr marL="9525">
                  <a:spcBef>
                    <a:spcPts val="2500"/>
                  </a:spcBef>
                  <a:buNone/>
                </a:pPr>
                <a:r>
                  <a:rPr lang="en-US" sz="4400" dirty="0">
                    <a:solidFill>
                      <a:srgbClr val="FFFFFF"/>
                    </a:solidFill>
                    <a:latin typeface="Arial Bold" charset="0"/>
                    <a:cs typeface="Arial Bold" charset="0"/>
                    <a:sym typeface="Arial Bold" charset="0"/>
                  </a:rPr>
                  <a:t> B</a:t>
                </a:r>
              </a:p>
            </p:txBody>
          </p:sp>
        </p:grpSp>
        <p:grpSp>
          <p:nvGrpSpPr>
            <p:cNvPr id="63519" name="Group 95"/>
            <p:cNvGrpSpPr>
              <a:grpSpLocks/>
            </p:cNvGrpSpPr>
            <p:nvPr/>
          </p:nvGrpSpPr>
          <p:grpSpPr bwMode="auto">
            <a:xfrm>
              <a:off x="2726" y="2626"/>
              <a:ext cx="642" cy="546"/>
              <a:chOff x="2726" y="2626"/>
              <a:chExt cx="642" cy="546"/>
            </a:xfrm>
          </p:grpSpPr>
          <p:sp>
            <p:nvSpPr>
              <p:cNvPr id="63520" name="AutoShape 46"/>
              <p:cNvSpPr>
                <a:spLocks/>
              </p:cNvSpPr>
              <p:nvPr/>
            </p:nvSpPr>
            <p:spPr bwMode="auto">
              <a:xfrm>
                <a:off x="2726" y="2626"/>
                <a:ext cx="642" cy="5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rgbClr val="FF0000"/>
              </a:solidFill>
              <a:ln w="9525">
                <a:solidFill>
                  <a:srgbClr val="FF0000"/>
                </a:solidFill>
                <a:miter lim="800000"/>
                <a:headEnd/>
                <a:tailEnd/>
              </a:ln>
            </p:spPr>
            <p:txBody>
              <a:bodyPr lIns="0" tIns="0" rIns="0" bIns="0"/>
              <a:lstStyle/>
              <a:p>
                <a:endParaRPr lang="en-US"/>
              </a:p>
            </p:txBody>
          </p:sp>
          <p:sp>
            <p:nvSpPr>
              <p:cNvPr id="63521" name="AutoShape 47"/>
              <p:cNvSpPr>
                <a:spLocks/>
              </p:cNvSpPr>
              <p:nvPr/>
            </p:nvSpPr>
            <p:spPr bwMode="auto">
              <a:xfrm>
                <a:off x="2726" y="2626"/>
                <a:ext cx="642"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1148" y="21600"/>
                    </a:lnTo>
                    <a:lnTo>
                      <a:pt x="20452" y="21600"/>
                    </a:lnTo>
                    <a:lnTo>
                      <a:pt x="21600" y="0"/>
                    </a:lnTo>
                    <a:lnTo>
                      <a:pt x="0" y="0"/>
                    </a:lnTo>
                    <a:close/>
                    <a:moveTo>
                      <a:pt x="0" y="0"/>
                    </a:moveTo>
                  </a:path>
                </a:pathLst>
              </a:custGeom>
              <a:solidFill>
                <a:srgbClr val="FF33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22" name="AutoShape 48"/>
              <p:cNvSpPr>
                <a:spLocks/>
              </p:cNvSpPr>
              <p:nvPr/>
            </p:nvSpPr>
            <p:spPr bwMode="auto">
              <a:xfrm>
                <a:off x="2726" y="2626"/>
                <a:ext cx="34" cy="5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21600" y="1350"/>
                    </a:lnTo>
                    <a:lnTo>
                      <a:pt x="21600" y="20250"/>
                    </a:lnTo>
                    <a:lnTo>
                      <a:pt x="0" y="21600"/>
                    </a:lnTo>
                    <a:lnTo>
                      <a:pt x="0" y="0"/>
                    </a:lnTo>
                    <a:close/>
                    <a:moveTo>
                      <a:pt x="0" y="0"/>
                    </a:moveTo>
                  </a:path>
                </a:pathLst>
              </a:custGeom>
              <a:solidFill>
                <a:srgbClr val="FF66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23" name="AutoShape 49"/>
              <p:cNvSpPr>
                <a:spLocks/>
              </p:cNvSpPr>
              <p:nvPr/>
            </p:nvSpPr>
            <p:spPr bwMode="auto">
              <a:xfrm>
                <a:off x="3333" y="2626"/>
                <a:ext cx="35" cy="5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0"/>
                    </a:moveTo>
                    <a:lnTo>
                      <a:pt x="0" y="1350"/>
                    </a:lnTo>
                    <a:lnTo>
                      <a:pt x="0" y="20250"/>
                    </a:lnTo>
                    <a:lnTo>
                      <a:pt x="21600" y="21600"/>
                    </a:lnTo>
                    <a:lnTo>
                      <a:pt x="21600" y="0"/>
                    </a:lnTo>
                    <a:close/>
                    <a:moveTo>
                      <a:pt x="21600" y="0"/>
                    </a:moveTo>
                  </a:path>
                </a:pathLst>
              </a:cu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24" name="AutoShape 50"/>
              <p:cNvSpPr>
                <a:spLocks/>
              </p:cNvSpPr>
              <p:nvPr/>
            </p:nvSpPr>
            <p:spPr bwMode="auto">
              <a:xfrm>
                <a:off x="2726" y="3137"/>
                <a:ext cx="642" cy="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21600"/>
                    </a:moveTo>
                    <a:lnTo>
                      <a:pt x="20452" y="0"/>
                    </a:lnTo>
                    <a:lnTo>
                      <a:pt x="1148" y="0"/>
                    </a:lnTo>
                    <a:lnTo>
                      <a:pt x="0" y="21600"/>
                    </a:lnTo>
                    <a:lnTo>
                      <a:pt x="21600" y="21600"/>
                    </a:lnTo>
                    <a:close/>
                    <a:moveTo>
                      <a:pt x="21600" y="21600"/>
                    </a:moveTo>
                  </a:path>
                </a:pathLst>
              </a:cu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3525" name="AutoShape 51"/>
              <p:cNvSpPr>
                <a:spLocks/>
              </p:cNvSpPr>
              <p:nvPr/>
            </p:nvSpPr>
            <p:spPr bwMode="auto">
              <a:xfrm>
                <a:off x="2726" y="2626"/>
                <a:ext cx="642" cy="5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1148" y="1350"/>
                    </a:moveTo>
                    <a:lnTo>
                      <a:pt x="1148" y="20250"/>
                    </a:lnTo>
                    <a:lnTo>
                      <a:pt x="20452" y="20250"/>
                    </a:lnTo>
                    <a:lnTo>
                      <a:pt x="20452" y="1350"/>
                    </a:lnTo>
                    <a:lnTo>
                      <a:pt x="1148" y="1350"/>
                    </a:lnTo>
                    <a:close/>
                    <a:moveTo>
                      <a:pt x="0" y="0"/>
                    </a:moveTo>
                    <a:lnTo>
                      <a:pt x="1148" y="1350"/>
                    </a:lnTo>
                    <a:moveTo>
                      <a:pt x="0" y="21600"/>
                    </a:moveTo>
                    <a:lnTo>
                      <a:pt x="1148" y="20250"/>
                    </a:lnTo>
                    <a:moveTo>
                      <a:pt x="21600" y="21600"/>
                    </a:moveTo>
                    <a:lnTo>
                      <a:pt x="20452" y="20250"/>
                    </a:lnTo>
                    <a:moveTo>
                      <a:pt x="21600" y="0"/>
                    </a:moveTo>
                    <a:lnTo>
                      <a:pt x="20452" y="1350"/>
                    </a:lnTo>
                  </a:path>
                </a:pathLst>
              </a:cu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26" name="Rectangle 52"/>
              <p:cNvSpPr>
                <a:spLocks/>
              </p:cNvSpPr>
              <p:nvPr/>
            </p:nvSpPr>
            <p:spPr bwMode="auto">
              <a:xfrm>
                <a:off x="2759" y="2679"/>
                <a:ext cx="57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86579" bIns="38100" anchor="ctr"/>
              <a:lstStyle/>
              <a:p>
                <a:pPr marL="9525">
                  <a:spcBef>
                    <a:spcPts val="2500"/>
                  </a:spcBef>
                  <a:buNone/>
                </a:pPr>
                <a:r>
                  <a:rPr lang="en-US" sz="4400" dirty="0">
                    <a:solidFill>
                      <a:srgbClr val="FFFFFF"/>
                    </a:solidFill>
                    <a:latin typeface="Arial Bold" charset="0"/>
                    <a:cs typeface="Arial Bold" charset="0"/>
                    <a:sym typeface="Arial Bold" charset="0"/>
                  </a:rPr>
                  <a:t> A</a:t>
                </a:r>
              </a:p>
            </p:txBody>
          </p:sp>
        </p:grpSp>
      </p:grpSp>
      <p:grpSp>
        <p:nvGrpSpPr>
          <p:cNvPr id="9" name="Group 97"/>
          <p:cNvGrpSpPr>
            <a:grpSpLocks/>
          </p:cNvGrpSpPr>
          <p:nvPr/>
        </p:nvGrpSpPr>
        <p:grpSpPr bwMode="auto">
          <a:xfrm>
            <a:off x="2540000" y="3530600"/>
            <a:ext cx="4876800" cy="412750"/>
            <a:chOff x="640" y="2224"/>
            <a:chExt cx="3072" cy="260"/>
          </a:xfrm>
        </p:grpSpPr>
        <p:sp>
          <p:nvSpPr>
            <p:cNvPr id="63511" name="Line 63"/>
            <p:cNvSpPr>
              <a:spLocks noChangeShapeType="1"/>
            </p:cNvSpPr>
            <p:nvPr/>
          </p:nvSpPr>
          <p:spPr bwMode="auto">
            <a:xfrm>
              <a:off x="640" y="2464"/>
              <a:ext cx="3072" cy="1"/>
            </a:xfrm>
            <a:prstGeom prst="line">
              <a:avLst/>
            </a:prstGeom>
            <a:noFill/>
            <a:ln w="57150">
              <a:solidFill>
                <a:srgbClr val="33CC33"/>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12" name="Line 64"/>
            <p:cNvSpPr>
              <a:spLocks noChangeShapeType="1"/>
            </p:cNvSpPr>
            <p:nvPr/>
          </p:nvSpPr>
          <p:spPr bwMode="auto">
            <a:xfrm rot="10800000" flipH="1">
              <a:off x="3704" y="2240"/>
              <a:ext cx="1" cy="240"/>
            </a:xfrm>
            <a:prstGeom prst="line">
              <a:avLst/>
            </a:prstGeom>
            <a:noFill/>
            <a:ln w="57150">
              <a:solidFill>
                <a:srgbClr val="33CC33"/>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13" name="Line 65"/>
            <p:cNvSpPr>
              <a:spLocks noChangeShapeType="1"/>
            </p:cNvSpPr>
            <p:nvPr/>
          </p:nvSpPr>
          <p:spPr bwMode="auto">
            <a:xfrm rot="10800000" flipH="1">
              <a:off x="648" y="2224"/>
              <a:ext cx="1" cy="260"/>
            </a:xfrm>
            <a:prstGeom prst="line">
              <a:avLst/>
            </a:prstGeom>
            <a:noFill/>
            <a:ln w="57150">
              <a:solidFill>
                <a:srgbClr val="33CC33"/>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0" name="Group 98"/>
          <p:cNvGrpSpPr>
            <a:grpSpLocks/>
          </p:cNvGrpSpPr>
          <p:nvPr/>
        </p:nvGrpSpPr>
        <p:grpSpPr bwMode="auto">
          <a:xfrm>
            <a:off x="4813300" y="2336800"/>
            <a:ext cx="4572000" cy="406400"/>
            <a:chOff x="2072" y="1472"/>
            <a:chExt cx="2880" cy="256"/>
          </a:xfrm>
        </p:grpSpPr>
        <p:sp>
          <p:nvSpPr>
            <p:cNvPr id="63508" name="Line 62"/>
            <p:cNvSpPr>
              <a:spLocks noChangeShapeType="1"/>
            </p:cNvSpPr>
            <p:nvPr/>
          </p:nvSpPr>
          <p:spPr bwMode="auto">
            <a:xfrm>
              <a:off x="2072" y="1480"/>
              <a:ext cx="2880" cy="1"/>
            </a:xfrm>
            <a:prstGeom prst="line">
              <a:avLst/>
            </a:prstGeom>
            <a:noFill/>
            <a:ln w="57150">
              <a:solidFill>
                <a:srgbClr val="3333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09" name="Line 66"/>
            <p:cNvSpPr>
              <a:spLocks noChangeShapeType="1"/>
            </p:cNvSpPr>
            <p:nvPr/>
          </p:nvSpPr>
          <p:spPr bwMode="auto">
            <a:xfrm rot="10800000" flipH="1">
              <a:off x="4936" y="1472"/>
              <a:ext cx="1" cy="256"/>
            </a:xfrm>
            <a:prstGeom prst="line">
              <a:avLst/>
            </a:prstGeom>
            <a:noFill/>
            <a:ln w="57150">
              <a:solidFill>
                <a:srgbClr val="3333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10" name="Line 67"/>
            <p:cNvSpPr>
              <a:spLocks noChangeShapeType="1"/>
            </p:cNvSpPr>
            <p:nvPr/>
          </p:nvSpPr>
          <p:spPr bwMode="auto">
            <a:xfrm rot="10800000" flipH="1">
              <a:off x="2088" y="1488"/>
              <a:ext cx="1" cy="201"/>
            </a:xfrm>
            <a:prstGeom prst="line">
              <a:avLst/>
            </a:prstGeom>
            <a:noFill/>
            <a:ln w="57150">
              <a:solidFill>
                <a:srgbClr val="3333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63493" name="Line 68"/>
          <p:cNvSpPr>
            <a:spLocks noChangeShapeType="1"/>
          </p:cNvSpPr>
          <p:nvPr/>
        </p:nvSpPr>
        <p:spPr bwMode="auto">
          <a:xfrm>
            <a:off x="2133600" y="1079500"/>
            <a:ext cx="7785100" cy="3810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494" name="Line 69"/>
          <p:cNvSpPr>
            <a:spLocks noChangeShapeType="1"/>
          </p:cNvSpPr>
          <p:nvPr/>
        </p:nvSpPr>
        <p:spPr bwMode="auto">
          <a:xfrm>
            <a:off x="9931400" y="1104900"/>
            <a:ext cx="1588" cy="397510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495" name="Line 70"/>
          <p:cNvSpPr>
            <a:spLocks noChangeShapeType="1"/>
          </p:cNvSpPr>
          <p:nvPr/>
        </p:nvSpPr>
        <p:spPr bwMode="auto">
          <a:xfrm>
            <a:off x="2120900" y="5029200"/>
            <a:ext cx="7823200" cy="3810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496" name="Line 71"/>
          <p:cNvSpPr>
            <a:spLocks noChangeShapeType="1"/>
          </p:cNvSpPr>
          <p:nvPr/>
        </p:nvSpPr>
        <p:spPr bwMode="auto">
          <a:xfrm>
            <a:off x="2133600" y="1079500"/>
            <a:ext cx="1588" cy="397510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497" name="Rectangle 72"/>
          <p:cNvSpPr>
            <a:spLocks noGrp="1" noChangeArrowheads="1"/>
          </p:cNvSpPr>
          <p:nvPr>
            <p:ph type="title"/>
          </p:nvPr>
        </p:nvSpPr>
        <p:spPr/>
        <p:txBody>
          <a:bodyPr/>
          <a:lstStyle/>
          <a:p>
            <a:pPr eaLnBrk="1" hangingPunct="1"/>
            <a:r>
              <a:rPr lang="en-US" dirty="0" smtClean="0">
                <a:ea typeface="ＭＳ Ｐゴシック" pitchFamily="34" charset="-128"/>
              </a:rPr>
              <a:t>Conscious Work Space</a:t>
            </a:r>
          </a:p>
        </p:txBody>
      </p:sp>
      <p:grpSp>
        <p:nvGrpSpPr>
          <p:cNvPr id="11" name="Group 99"/>
          <p:cNvGrpSpPr>
            <a:grpSpLocks/>
          </p:cNvGrpSpPr>
          <p:nvPr/>
        </p:nvGrpSpPr>
        <p:grpSpPr bwMode="auto">
          <a:xfrm>
            <a:off x="3808414" y="1985964"/>
            <a:ext cx="4586287" cy="2598737"/>
            <a:chOff x="1439" y="1251"/>
            <a:chExt cx="2889" cy="1637"/>
          </a:xfrm>
        </p:grpSpPr>
        <p:sp>
          <p:nvSpPr>
            <p:cNvPr id="63500" name="Line 82"/>
            <p:cNvSpPr>
              <a:spLocks noChangeShapeType="1"/>
            </p:cNvSpPr>
            <p:nvPr/>
          </p:nvSpPr>
          <p:spPr bwMode="auto">
            <a:xfrm>
              <a:off x="1456" y="1376"/>
              <a:ext cx="8" cy="98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01" name="Line 83"/>
            <p:cNvSpPr>
              <a:spLocks noChangeShapeType="1"/>
            </p:cNvSpPr>
            <p:nvPr/>
          </p:nvSpPr>
          <p:spPr bwMode="auto">
            <a:xfrm>
              <a:off x="1446" y="2344"/>
              <a:ext cx="1498" cy="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02" name="Line 84"/>
            <p:cNvSpPr>
              <a:spLocks noChangeShapeType="1"/>
            </p:cNvSpPr>
            <p:nvPr/>
          </p:nvSpPr>
          <p:spPr bwMode="auto">
            <a:xfrm>
              <a:off x="1439" y="1378"/>
              <a:ext cx="1561" cy="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03" name="Line 85"/>
            <p:cNvSpPr>
              <a:spLocks noChangeShapeType="1"/>
            </p:cNvSpPr>
            <p:nvPr/>
          </p:nvSpPr>
          <p:spPr bwMode="auto">
            <a:xfrm rot="10800000">
              <a:off x="3007" y="1251"/>
              <a:ext cx="7" cy="15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04" name="Line 86"/>
            <p:cNvSpPr>
              <a:spLocks noChangeShapeType="1"/>
            </p:cNvSpPr>
            <p:nvPr/>
          </p:nvSpPr>
          <p:spPr bwMode="auto">
            <a:xfrm flipH="1">
              <a:off x="2944" y="1608"/>
              <a:ext cx="8" cy="75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05" name="Line 87"/>
            <p:cNvSpPr>
              <a:spLocks noChangeShapeType="1"/>
            </p:cNvSpPr>
            <p:nvPr/>
          </p:nvSpPr>
          <p:spPr bwMode="auto">
            <a:xfrm flipH="1">
              <a:off x="4296" y="1592"/>
              <a:ext cx="16" cy="128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06" name="Line 88"/>
            <p:cNvSpPr>
              <a:spLocks noChangeShapeType="1"/>
            </p:cNvSpPr>
            <p:nvPr/>
          </p:nvSpPr>
          <p:spPr bwMode="auto">
            <a:xfrm rot="10800000" flipH="1">
              <a:off x="3368" y="2872"/>
              <a:ext cx="928" cy="1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07" name="Line 89"/>
            <p:cNvSpPr>
              <a:spLocks noChangeShapeType="1"/>
            </p:cNvSpPr>
            <p:nvPr/>
          </p:nvSpPr>
          <p:spPr bwMode="auto">
            <a:xfrm>
              <a:off x="2936" y="1600"/>
              <a:ext cx="1392" cy="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Tree>
    <p:extLst>
      <p:ext uri="{BB962C8B-B14F-4D97-AF65-F5344CB8AC3E}">
        <p14:creationId xmlns:p14="http://schemas.microsoft.com/office/powerpoint/2010/main" val="163554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71500" y="1052946"/>
            <a:ext cx="8520545" cy="175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sz="3600" b="1" dirty="0">
              <a:solidFill>
                <a:srgbClr val="1D2F68"/>
              </a:solidFill>
            </a:endParaRPr>
          </a:p>
          <a:p>
            <a:pPr eaLnBrk="1" hangingPunct="1"/>
            <a:endParaRPr lang="en-US" sz="3600" b="1" dirty="0">
              <a:solidFill>
                <a:srgbClr val="1D2F68"/>
              </a:solidFill>
            </a:endParaRPr>
          </a:p>
          <a:p>
            <a:pPr eaLnBrk="1" hangingPunct="1"/>
            <a:endParaRPr lang="en-US" sz="3600" b="1" dirty="0">
              <a:solidFill>
                <a:srgbClr val="1D2F68"/>
              </a:solidFill>
            </a:endParaRPr>
          </a:p>
          <a:p>
            <a:pPr eaLnBrk="1" hangingPunct="1">
              <a:buNone/>
            </a:pPr>
            <a:endParaRPr lang="en-US" sz="3600" b="1" dirty="0">
              <a:solidFill>
                <a:srgbClr val="1D2F68"/>
              </a:solidFill>
            </a:endParaRPr>
          </a:p>
          <a:p>
            <a:pPr marL="571500" indent="-571500" eaLnBrk="1" hangingPunct="1"/>
            <a:r>
              <a:rPr lang="en-US" sz="3600" b="1" dirty="0" smtClean="0">
                <a:solidFill>
                  <a:srgbClr val="1D2F68"/>
                </a:solidFill>
              </a:rPr>
              <a:t>Mary </a:t>
            </a:r>
            <a:r>
              <a:rPr lang="en-US" sz="3600" b="1" dirty="0">
                <a:solidFill>
                  <a:srgbClr val="1D2F68"/>
                </a:solidFill>
              </a:rPr>
              <a:t>had a </a:t>
            </a:r>
            <a:r>
              <a:rPr lang="en-US" sz="3600" b="1" dirty="0" smtClean="0">
                <a:solidFill>
                  <a:srgbClr val="1D2F68"/>
                </a:solidFill>
              </a:rPr>
              <a:t>….....</a:t>
            </a:r>
          </a:p>
          <a:p>
            <a:pPr marL="571500" indent="-571500" eaLnBrk="1" hangingPunct="1"/>
            <a:r>
              <a:rPr lang="en-US" sz="3600" b="1" dirty="0" smtClean="0">
                <a:solidFill>
                  <a:srgbClr val="1D2F68"/>
                </a:solidFill>
              </a:rPr>
              <a:t>2 X 2 = …….</a:t>
            </a:r>
          </a:p>
          <a:p>
            <a:pPr marL="571500" indent="-571500" eaLnBrk="1" hangingPunct="1"/>
            <a:r>
              <a:rPr lang="en-US" sz="3600" b="1" dirty="0">
                <a:solidFill>
                  <a:srgbClr val="1D2F68"/>
                </a:solidFill>
              </a:rPr>
              <a:t>The square of the hypotenuse </a:t>
            </a:r>
            <a:r>
              <a:rPr lang="en-US" sz="3600" b="1" dirty="0" smtClean="0">
                <a:solidFill>
                  <a:srgbClr val="1D2F68"/>
                </a:solidFill>
              </a:rPr>
              <a:t/>
            </a:r>
            <a:br>
              <a:rPr lang="en-US" sz="3600" b="1" dirty="0" smtClean="0">
                <a:solidFill>
                  <a:srgbClr val="1D2F68"/>
                </a:solidFill>
              </a:rPr>
            </a:br>
            <a:r>
              <a:rPr lang="en-US" sz="3600" b="1" dirty="0" smtClean="0">
                <a:solidFill>
                  <a:srgbClr val="1D2F68"/>
                </a:solidFill>
              </a:rPr>
              <a:t>of </a:t>
            </a:r>
            <a:r>
              <a:rPr lang="en-US" sz="3600" b="1" dirty="0">
                <a:solidFill>
                  <a:srgbClr val="1D2F68"/>
                </a:solidFill>
              </a:rPr>
              <a:t>a right triangle is = to ……</a:t>
            </a:r>
          </a:p>
          <a:p>
            <a:pPr marL="571500" indent="-571500" eaLnBrk="1" hangingPunct="1"/>
            <a:endParaRPr lang="en-US" sz="3600" b="1" dirty="0">
              <a:solidFill>
                <a:srgbClr val="1D2F68"/>
              </a:solidFill>
            </a:endParaRPr>
          </a:p>
          <a:p>
            <a:pPr eaLnBrk="1" hangingPunct="1"/>
            <a:endParaRPr lang="en-US" sz="3600" b="1" dirty="0">
              <a:solidFill>
                <a:srgbClr val="1D2F68"/>
              </a:solidFill>
            </a:endParaRPr>
          </a:p>
        </p:txBody>
      </p:sp>
      <p:sp>
        <p:nvSpPr>
          <p:cNvPr id="4" name="Rectangle 72"/>
          <p:cNvSpPr txBox="1">
            <a:spLocks noChangeArrowheads="1"/>
          </p:cNvSpPr>
          <p:nvPr/>
        </p:nvSpPr>
        <p:spPr>
          <a:xfrm>
            <a:off x="571500" y="344488"/>
            <a:ext cx="11296651" cy="609600"/>
          </a:xfrm>
          <a:prstGeom prst="rect">
            <a:avLst/>
          </a:prstGeom>
        </p:spPr>
        <p:txBody>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kern="0" dirty="0" smtClean="0">
                <a:ea typeface="ＭＳ Ｐゴシック" pitchFamily="34" charset="-128"/>
              </a:rPr>
              <a:t>Long Term Memory</a:t>
            </a:r>
          </a:p>
        </p:txBody>
      </p:sp>
      <p:grpSp>
        <p:nvGrpSpPr>
          <p:cNvPr id="62" name="Group 61"/>
          <p:cNvGrpSpPr/>
          <p:nvPr/>
        </p:nvGrpSpPr>
        <p:grpSpPr>
          <a:xfrm>
            <a:off x="8301614" y="1387142"/>
            <a:ext cx="4122404" cy="4406392"/>
            <a:chOff x="8301614" y="1387142"/>
            <a:chExt cx="4122404" cy="4406392"/>
          </a:xfrm>
        </p:grpSpPr>
        <p:pic>
          <p:nvPicPr>
            <p:cNvPr id="2" name="Picture 1" descr="Blackboard Easle - Truly Toy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614" y="1387142"/>
              <a:ext cx="4122404" cy="4406392"/>
            </a:xfrm>
            <a:prstGeom prst="rect">
              <a:avLst/>
            </a:prstGeom>
          </p:spPr>
        </p:pic>
        <p:cxnSp>
          <p:nvCxnSpPr>
            <p:cNvPr id="6" name="Straight Connector 5"/>
            <p:cNvCxnSpPr/>
            <p:nvPr/>
          </p:nvCxnSpPr>
          <p:spPr bwMode="auto">
            <a:xfrm>
              <a:off x="9797144" y="2814808"/>
              <a:ext cx="64398" cy="775530"/>
            </a:xfrm>
            <a:prstGeom prst="line">
              <a:avLst/>
            </a:prstGeom>
            <a:noFill/>
            <a:ln w="31750"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9844948" y="3509209"/>
              <a:ext cx="1198191" cy="81130"/>
            </a:xfrm>
            <a:prstGeom prst="line">
              <a:avLst/>
            </a:prstGeom>
            <a:noFill/>
            <a:ln w="31750"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9799427" y="2812474"/>
              <a:ext cx="1237317" cy="698055"/>
            </a:xfrm>
            <a:prstGeom prst="line">
              <a:avLst/>
            </a:prstGeom>
            <a:noFill/>
            <a:ln w="31750"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42684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1268413" y="1301484"/>
            <a:ext cx="788193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None/>
            </a:pPr>
            <a:r>
              <a:rPr lang="en-US" b="1" dirty="0" err="1"/>
              <a:t>Lnog-trem</a:t>
            </a:r>
            <a:r>
              <a:rPr lang="en-US" b="1" dirty="0"/>
              <a:t> </a:t>
            </a:r>
            <a:r>
              <a:rPr lang="en-US" b="1" dirty="0" err="1"/>
              <a:t>Meromy</a:t>
            </a:r>
            <a:r>
              <a:rPr lang="en-US" b="1" dirty="0"/>
              <a:t> </a:t>
            </a:r>
            <a:r>
              <a:rPr lang="en-US" b="1" dirty="0" err="1"/>
              <a:t>porgarms</a:t>
            </a:r>
            <a:r>
              <a:rPr lang="en-US" b="1" dirty="0"/>
              <a:t> </a:t>
            </a:r>
            <a:r>
              <a:rPr lang="en-US" b="1" dirty="0" err="1"/>
              <a:t>rley</a:t>
            </a:r>
            <a:r>
              <a:rPr lang="en-US" b="1" dirty="0"/>
              <a:t> </a:t>
            </a:r>
            <a:r>
              <a:rPr lang="en-US" b="1" dirty="0" err="1"/>
              <a:t>haevly</a:t>
            </a:r>
            <a:r>
              <a:rPr lang="en-US" b="1" dirty="0"/>
              <a:t> on </a:t>
            </a:r>
            <a:r>
              <a:rPr lang="en-US" b="1" dirty="0" err="1"/>
              <a:t>vsuisaul</a:t>
            </a:r>
            <a:r>
              <a:rPr lang="en-US" b="1" dirty="0"/>
              <a:t> </a:t>
            </a:r>
            <a:r>
              <a:rPr lang="en-US" b="1" dirty="0" err="1"/>
              <a:t>ifnoramiton</a:t>
            </a:r>
            <a:r>
              <a:rPr lang="en-US" b="1" dirty="0"/>
              <a:t> and </a:t>
            </a:r>
            <a:r>
              <a:rPr lang="en-US" b="1" dirty="0" err="1"/>
              <a:t>ptatren</a:t>
            </a:r>
            <a:r>
              <a:rPr lang="en-US" b="1" dirty="0"/>
              <a:t> </a:t>
            </a:r>
            <a:r>
              <a:rPr lang="en-US" b="1" dirty="0" err="1"/>
              <a:t>rcoegiontin</a:t>
            </a:r>
            <a:r>
              <a:rPr lang="en-US" b="1" dirty="0"/>
              <a:t> </a:t>
            </a:r>
            <a:r>
              <a:rPr lang="en-US" b="1" dirty="0" err="1"/>
              <a:t>hbaets</a:t>
            </a:r>
            <a:r>
              <a:rPr lang="en-US" b="1" dirty="0"/>
              <a:t>.</a:t>
            </a:r>
          </a:p>
          <a:p>
            <a:pPr>
              <a:buNone/>
            </a:pPr>
            <a:r>
              <a:rPr lang="en-US" b="1" dirty="0" err="1" smtClean="0"/>
              <a:t>Pliots</a:t>
            </a:r>
            <a:r>
              <a:rPr lang="en-US" b="1" dirty="0" smtClean="0"/>
              <a:t> </a:t>
            </a:r>
            <a:r>
              <a:rPr lang="en-US" b="1" dirty="0"/>
              <a:t>are </a:t>
            </a:r>
            <a:r>
              <a:rPr lang="en-US" b="1" dirty="0" err="1"/>
              <a:t>paticrculry</a:t>
            </a:r>
            <a:r>
              <a:rPr lang="en-US" b="1" dirty="0"/>
              <a:t> </a:t>
            </a:r>
            <a:r>
              <a:rPr lang="en-US" b="1" dirty="0" err="1"/>
              <a:t>aedpt</a:t>
            </a:r>
            <a:r>
              <a:rPr lang="en-US" b="1" dirty="0"/>
              <a:t> at </a:t>
            </a:r>
            <a:r>
              <a:rPr lang="en-US" b="1" dirty="0" err="1"/>
              <a:t>ptatren</a:t>
            </a:r>
            <a:r>
              <a:rPr lang="en-US" b="1" dirty="0"/>
              <a:t> </a:t>
            </a:r>
            <a:r>
              <a:rPr lang="en-US" b="1" dirty="0" err="1"/>
              <a:t>rcoegiontin</a:t>
            </a:r>
            <a:r>
              <a:rPr lang="en-US" b="1" dirty="0"/>
              <a:t> and </a:t>
            </a:r>
            <a:r>
              <a:rPr lang="en-US" b="1" dirty="0" err="1"/>
              <a:t>ulusaly</a:t>
            </a:r>
            <a:r>
              <a:rPr lang="en-US" b="1" dirty="0"/>
              <a:t> </a:t>
            </a:r>
            <a:r>
              <a:rPr lang="en-US" b="1" dirty="0" err="1"/>
              <a:t>taht</a:t>
            </a:r>
            <a:r>
              <a:rPr lang="en-US" b="1" dirty="0"/>
              <a:t> </a:t>
            </a:r>
            <a:r>
              <a:rPr lang="en-US" b="1" dirty="0" err="1"/>
              <a:t>wokrs</a:t>
            </a:r>
            <a:r>
              <a:rPr lang="en-US" b="1" dirty="0"/>
              <a:t> </a:t>
            </a:r>
            <a:r>
              <a:rPr lang="en-US" b="1" dirty="0" err="1"/>
              <a:t>wlel</a:t>
            </a:r>
            <a:r>
              <a:rPr lang="en-US" b="1" dirty="0"/>
              <a:t> for </a:t>
            </a:r>
            <a:r>
              <a:rPr lang="en-US" b="1" dirty="0" err="1"/>
              <a:t>tehm</a:t>
            </a:r>
            <a:r>
              <a:rPr lang="en-US" b="1" dirty="0"/>
              <a:t> but </a:t>
            </a:r>
            <a:r>
              <a:rPr lang="en-US" b="1" dirty="0" err="1"/>
              <a:t>oaccsillony</a:t>
            </a:r>
            <a:r>
              <a:rPr lang="en-US" b="1" dirty="0"/>
              <a:t> </a:t>
            </a:r>
            <a:r>
              <a:rPr lang="en-US" b="1" dirty="0" err="1"/>
              <a:t>taht</a:t>
            </a:r>
            <a:r>
              <a:rPr lang="en-US" b="1" dirty="0"/>
              <a:t> </a:t>
            </a:r>
            <a:r>
              <a:rPr lang="en-US" b="1" dirty="0" err="1"/>
              <a:t>hmaun</a:t>
            </a:r>
            <a:r>
              <a:rPr lang="en-US" b="1" dirty="0"/>
              <a:t> </a:t>
            </a:r>
            <a:r>
              <a:rPr lang="en-US" b="1" dirty="0" err="1"/>
              <a:t>tenendcy</a:t>
            </a:r>
            <a:r>
              <a:rPr lang="en-US" b="1" dirty="0"/>
              <a:t> </a:t>
            </a:r>
            <a:r>
              <a:rPr lang="en-US" b="1" dirty="0" err="1"/>
              <a:t>cuseas</a:t>
            </a:r>
            <a:r>
              <a:rPr lang="en-US" b="1" dirty="0"/>
              <a:t> </a:t>
            </a:r>
            <a:r>
              <a:rPr lang="en-US" b="1" dirty="0" err="1"/>
              <a:t>prelombs</a:t>
            </a:r>
            <a:r>
              <a:rPr lang="en-US" b="1" dirty="0"/>
              <a:t>. </a:t>
            </a:r>
          </a:p>
          <a:p>
            <a:pPr>
              <a:buNone/>
            </a:pPr>
            <a:r>
              <a:rPr lang="en-US" b="1" dirty="0" err="1" smtClean="0"/>
              <a:t>Rnunnig</a:t>
            </a:r>
            <a:r>
              <a:rPr lang="en-US" b="1" dirty="0" smtClean="0"/>
              <a:t> </a:t>
            </a:r>
            <a:r>
              <a:rPr lang="en-US" b="1" dirty="0"/>
              <a:t>a </a:t>
            </a:r>
            <a:r>
              <a:rPr lang="en-US" b="1" dirty="0" err="1"/>
              <a:t>falmialr</a:t>
            </a:r>
            <a:r>
              <a:rPr lang="en-US" b="1" dirty="0"/>
              <a:t> </a:t>
            </a:r>
            <a:r>
              <a:rPr lang="en-US" b="1" dirty="0" err="1"/>
              <a:t>porgarm</a:t>
            </a:r>
            <a:r>
              <a:rPr lang="en-US" b="1" dirty="0"/>
              <a:t> in </a:t>
            </a:r>
            <a:r>
              <a:rPr lang="en-US" b="1" dirty="0" err="1"/>
              <a:t>rospense</a:t>
            </a:r>
            <a:r>
              <a:rPr lang="en-US" b="1" dirty="0"/>
              <a:t> to a </a:t>
            </a:r>
            <a:r>
              <a:rPr lang="en-US" b="1" dirty="0" err="1"/>
              <a:t>difefernt</a:t>
            </a:r>
            <a:r>
              <a:rPr lang="en-US" b="1" dirty="0"/>
              <a:t> </a:t>
            </a:r>
            <a:r>
              <a:rPr lang="en-US" b="1" dirty="0" err="1"/>
              <a:t>stitauion</a:t>
            </a:r>
            <a:r>
              <a:rPr lang="en-US" b="1" dirty="0"/>
              <a:t> or </a:t>
            </a:r>
            <a:r>
              <a:rPr lang="en-US" b="1" dirty="0" err="1"/>
              <a:t>rnunnig</a:t>
            </a:r>
            <a:r>
              <a:rPr lang="en-US" b="1" dirty="0"/>
              <a:t> a </a:t>
            </a:r>
            <a:r>
              <a:rPr lang="en-US" b="1" dirty="0" err="1" smtClean="0"/>
              <a:t>corcret</a:t>
            </a:r>
            <a:r>
              <a:rPr lang="en-US" b="1" dirty="0" smtClean="0"/>
              <a:t> </a:t>
            </a:r>
            <a:r>
              <a:rPr lang="en-US" b="1" dirty="0" err="1"/>
              <a:t>porgarm</a:t>
            </a:r>
            <a:r>
              <a:rPr lang="en-US" b="1" dirty="0"/>
              <a:t> </a:t>
            </a:r>
            <a:r>
              <a:rPr lang="en-US" b="1" dirty="0" err="1"/>
              <a:t>ipormprely</a:t>
            </a:r>
            <a:r>
              <a:rPr lang="en-US" b="1" dirty="0"/>
              <a:t> can </a:t>
            </a:r>
            <a:r>
              <a:rPr lang="en-US" b="1" dirty="0" err="1"/>
              <a:t>rsuelt</a:t>
            </a:r>
            <a:r>
              <a:rPr lang="en-US" b="1" dirty="0"/>
              <a:t> in </a:t>
            </a:r>
            <a:r>
              <a:rPr lang="en-US" b="1" dirty="0" err="1"/>
              <a:t>dsisater</a:t>
            </a:r>
            <a:r>
              <a:rPr lang="en-US" b="1" dirty="0"/>
              <a:t>.</a:t>
            </a:r>
            <a:endParaRPr lang="en-US" dirty="0"/>
          </a:p>
        </p:txBody>
      </p:sp>
      <p:sp>
        <p:nvSpPr>
          <p:cNvPr id="65539" name="Rectangle 2"/>
          <p:cNvSpPr>
            <a:spLocks noGrp="1" noChangeArrowheads="1"/>
          </p:cNvSpPr>
          <p:nvPr>
            <p:ph type="title"/>
          </p:nvPr>
        </p:nvSpPr>
        <p:spPr>
          <a:xfrm>
            <a:off x="2041525" y="346075"/>
            <a:ext cx="8472488" cy="609600"/>
          </a:xfrm>
        </p:spPr>
        <p:txBody>
          <a:bodyPr/>
          <a:lstStyle/>
          <a:p>
            <a:pPr eaLnBrk="1" hangingPunct="1"/>
            <a:r>
              <a:rPr lang="en-US" smtClean="0">
                <a:ea typeface="ＭＳ Ｐゴシック" pitchFamily="34" charset="-128"/>
              </a:rPr>
              <a:t>We are creatures of hbaet</a:t>
            </a:r>
          </a:p>
        </p:txBody>
      </p:sp>
    </p:spTree>
    <p:extLst>
      <p:ext uri="{BB962C8B-B14F-4D97-AF65-F5344CB8AC3E}">
        <p14:creationId xmlns:p14="http://schemas.microsoft.com/office/powerpoint/2010/main" val="138312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Response to Stimuli </a:t>
            </a:r>
            <a:endParaRPr lang="en-US" dirty="0"/>
          </a:p>
        </p:txBody>
      </p:sp>
      <p:pic>
        <p:nvPicPr>
          <p:cNvPr id="4" name="Content Placeholder 3" descr="Juicing Lemons | I’m a huge fan of all things lemon. If I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70431" y="954088"/>
            <a:ext cx="2920203" cy="4391025"/>
          </a:xfrm>
        </p:spPr>
      </p:pic>
      <p:pic>
        <p:nvPicPr>
          <p:cNvPr id="6" name="Picture 5" descr="17 Questions that Most People Want to Know About Lemo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 y="954088"/>
            <a:ext cx="7089140" cy="4726093"/>
          </a:xfrm>
          <a:prstGeom prst="rect">
            <a:avLst/>
          </a:prstGeom>
        </p:spPr>
      </p:pic>
    </p:spTree>
    <p:extLst>
      <p:ext uri="{BB962C8B-B14F-4D97-AF65-F5344CB8AC3E}">
        <p14:creationId xmlns:p14="http://schemas.microsoft.com/office/powerpoint/2010/main" val="1298382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5YDFD77UPU3F-311-4521</_dlc_DocId>
    <_dlc_DocIdUrl xmlns="04289566-cf42-4ce7-aa7c-2469c3d4502e">
      <Url>https://avssp.faa.gov/avs/afsfaast/_layouts/15/DocIdRedir.aspx?ID=5YDFD77UPU3F-311-4521</Url>
      <Description>5YDFD77UPU3F-311-4521</Description>
    </_dlc_DocIdUrl>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B80675E-01F7-49AA-B61E-EE85CFCAD03B}">
  <ds:schemaRefs>
    <ds:schemaRef ds:uri="04289566-cf42-4ce7-aa7c-2469c3d4502e"/>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3.xml><?xml version="1.0" encoding="utf-8"?>
<ds:datastoreItem xmlns:ds="http://schemas.openxmlformats.org/officeDocument/2006/customXml" ds:itemID="{F541D167-1117-42AD-8E7E-DD606F8A4C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97D1EC2-086B-4869-9FB4-0CCB136B730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7594</TotalTime>
  <Words>4891</Words>
  <Application>Microsoft Office PowerPoint</Application>
  <PresentationFormat>Widescreen</PresentationFormat>
  <Paragraphs>427</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Arial Bold</vt:lpstr>
      <vt:lpstr>Helvetica Neue Medium</vt:lpstr>
      <vt:lpstr>Times New Roman</vt:lpstr>
      <vt:lpstr>Wingdings</vt:lpstr>
      <vt:lpstr>1_Custom Design</vt:lpstr>
      <vt:lpstr>The National FAA Safety Team Presents</vt:lpstr>
      <vt:lpstr>Welcome</vt:lpstr>
      <vt:lpstr>Overview  </vt:lpstr>
      <vt:lpstr>PowerPoint Presentation</vt:lpstr>
      <vt:lpstr>     Conscious Workspace                  Long-term Memory</vt:lpstr>
      <vt:lpstr>Conscious Work Space</vt:lpstr>
      <vt:lpstr>PowerPoint Presentation</vt:lpstr>
      <vt:lpstr>We are creatures of hbaet</vt:lpstr>
      <vt:lpstr>Human Response to Stimuli </vt:lpstr>
      <vt:lpstr>Human Response to Stimuli </vt:lpstr>
      <vt:lpstr>Human Response to Stimuli </vt:lpstr>
      <vt:lpstr>The human startle response</vt:lpstr>
      <vt:lpstr>The human startle response</vt:lpstr>
      <vt:lpstr>Power loss on takeoff</vt:lpstr>
      <vt:lpstr>Door opened on takeoff</vt:lpstr>
      <vt:lpstr>It’s hard to prepare for unexpected events</vt:lpstr>
      <vt:lpstr>So how do we prepare for the unexpected?</vt:lpstr>
      <vt:lpstr>Power Loss</vt:lpstr>
      <vt:lpstr>The least convenient place to lose power</vt:lpstr>
      <vt:lpstr>Scenario-based Flight Instruction</vt:lpstr>
      <vt:lpstr>Fly the way you train</vt:lpstr>
      <vt:lpstr>Questions?</vt:lpstr>
      <vt:lpstr>Proficiency and Peace of Mind</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Tompkins, Craig (FAA)</cp:lastModifiedBy>
  <cp:revision>348</cp:revision>
  <dcterms:created xsi:type="dcterms:W3CDTF">2005-01-28T20:32:53Z</dcterms:created>
  <dcterms:modified xsi:type="dcterms:W3CDTF">2021-12-17T15:04:46Z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f5e4feec-1ae1-47be-8720-b56325d64273</vt:lpwstr>
  </property>
</Properties>
</file>