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44"/>
  </p:notesMasterIdLst>
  <p:handoutMasterIdLst>
    <p:handoutMasterId r:id="rId45"/>
  </p:handoutMasterIdLst>
  <p:sldIdLst>
    <p:sldId id="273" r:id="rId7"/>
    <p:sldId id="292" r:id="rId8"/>
    <p:sldId id="293" r:id="rId9"/>
    <p:sldId id="294" r:id="rId10"/>
    <p:sldId id="330" r:id="rId11"/>
    <p:sldId id="332" r:id="rId12"/>
    <p:sldId id="331" r:id="rId13"/>
    <p:sldId id="329" r:id="rId14"/>
    <p:sldId id="334" r:id="rId15"/>
    <p:sldId id="328" r:id="rId16"/>
    <p:sldId id="339" r:id="rId17"/>
    <p:sldId id="335" r:id="rId18"/>
    <p:sldId id="336" r:id="rId19"/>
    <p:sldId id="337" r:id="rId20"/>
    <p:sldId id="323" r:id="rId21"/>
    <p:sldId id="338" r:id="rId22"/>
    <p:sldId id="320" r:id="rId23"/>
    <p:sldId id="295" r:id="rId24"/>
    <p:sldId id="296" r:id="rId25"/>
    <p:sldId id="297" r:id="rId26"/>
    <p:sldId id="298" r:id="rId27"/>
    <p:sldId id="306" r:id="rId28"/>
    <p:sldId id="309" r:id="rId29"/>
    <p:sldId id="299" r:id="rId30"/>
    <p:sldId id="310" r:id="rId31"/>
    <p:sldId id="308" r:id="rId32"/>
    <p:sldId id="300" r:id="rId33"/>
    <p:sldId id="312" r:id="rId34"/>
    <p:sldId id="305" r:id="rId35"/>
    <p:sldId id="342" r:id="rId36"/>
    <p:sldId id="307" r:id="rId37"/>
    <p:sldId id="340" r:id="rId38"/>
    <p:sldId id="341" r:id="rId39"/>
    <p:sldId id="317" r:id="rId40"/>
    <p:sldId id="343" r:id="rId41"/>
    <p:sldId id="318" r:id="rId42"/>
    <p:sldId id="311" r:id="rId43"/>
  </p:sldIdLst>
  <p:sldSz cx="12192000" cy="6858000"/>
  <p:notesSz cx="6858000" cy="9296400"/>
  <p:custDataLst>
    <p:tags r:id="rId46"/>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293"/>
            <p14:sldId id="294"/>
            <p14:sldId id="330"/>
            <p14:sldId id="332"/>
            <p14:sldId id="331"/>
            <p14:sldId id="329"/>
            <p14:sldId id="334"/>
            <p14:sldId id="328"/>
            <p14:sldId id="339"/>
            <p14:sldId id="335"/>
            <p14:sldId id="336"/>
            <p14:sldId id="337"/>
            <p14:sldId id="323"/>
            <p14:sldId id="338"/>
            <p14:sldId id="320"/>
            <p14:sldId id="295"/>
            <p14:sldId id="296"/>
            <p14:sldId id="297"/>
            <p14:sldId id="298"/>
            <p14:sldId id="306"/>
            <p14:sldId id="309"/>
            <p14:sldId id="299"/>
            <p14:sldId id="310"/>
            <p14:sldId id="308"/>
            <p14:sldId id="300"/>
            <p14:sldId id="312"/>
            <p14:sldId id="305"/>
            <p14:sldId id="342"/>
            <p14:sldId id="307"/>
            <p14:sldId id="340"/>
            <p14:sldId id="341"/>
            <p14:sldId id="317"/>
            <p14:sldId id="343"/>
            <p14:sldId id="318"/>
            <p14:sldId id="311"/>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7200"/>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56423" autoAdjust="0"/>
  </p:normalViewPr>
  <p:slideViewPr>
    <p:cSldViewPr snapToGrid="0">
      <p:cViewPr>
        <p:scale>
          <a:sx n="214" d="100"/>
          <a:sy n="214" d="100"/>
        </p:scale>
        <p:origin x="156" y="-2160"/>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b="1" dirty="0" smtClean="0">
                <a:latin typeface="Times New Roman" pitchFamily="18" charset="0"/>
                <a:ea typeface="ＭＳ Ｐゴシック" pitchFamily="34" charset="-128"/>
              </a:rPr>
              <a:t>2022/03-08-244(I)PP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a:t>
            </a:r>
            <a:r>
              <a:rPr lang="en-US" smtClean="0">
                <a:latin typeface="Times New Roman" pitchFamily="18" charset="0"/>
                <a:ea typeface="ＭＳ Ｐゴシック" pitchFamily="34" charset="-128"/>
              </a:rPr>
              <a:t>, </a:t>
            </a:r>
            <a:r>
              <a:rPr lang="en-US" sz="1200" kern="1200" smtClean="0">
                <a:solidFill>
                  <a:schemeClr val="tx1"/>
                </a:solidFill>
                <a:effectLst/>
                <a:latin typeface="Times New Roman" pitchFamily="18" charset="0"/>
                <a:ea typeface="+mn-ea"/>
                <a:cs typeface="+mn-cs"/>
              </a:rPr>
              <a:t>National FAASTeam Program Manager (Operations)</a:t>
            </a:r>
            <a:r>
              <a:rPr lang="en-US"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Aerospace Medicine and You.</a:t>
            </a:r>
          </a:p>
          <a:p>
            <a:pPr eaLnBrk="1" hangingPunct="1"/>
            <a:endParaRPr lang="en-US" dirty="0" smtClean="0">
              <a:latin typeface="Times New Roman" pitchFamily="18" charset="0"/>
              <a:ea typeface="ＭＳ Ｐゴシック" pitchFamily="34" charset="-128"/>
            </a:endParaRPr>
          </a:p>
          <a:p>
            <a:pPr lvl="0"/>
            <a:r>
              <a:rPr lang="en-US" sz="1200" b="1" i="1" kern="1200" dirty="0" smtClean="0">
                <a:solidFill>
                  <a:schemeClr val="tx1"/>
                </a:solidFill>
                <a:effectLst/>
                <a:latin typeface="Times New Roman" pitchFamily="18" charset="0"/>
                <a:ea typeface="+mn-ea"/>
                <a:cs typeface="+mn-cs"/>
              </a:rPr>
              <a:t>Script -  </a:t>
            </a:r>
            <a:r>
              <a:rPr lang="en-US" sz="1200" i="1" kern="1200" dirty="0" smtClean="0">
                <a:solidFill>
                  <a:schemeClr val="tx1"/>
                </a:solidFill>
                <a:effectLst/>
                <a:latin typeface="Times New Roman" pitchFamily="18" charset="0"/>
                <a:ea typeface="+mn-ea"/>
                <a:cs typeface="+mn-cs"/>
              </a:rPr>
              <a:t>We have included a script of suggested dialog with most slides.  The script will always appear in a </a:t>
            </a:r>
            <a:r>
              <a:rPr lang="en-US" sz="1200" b="1" i="1" kern="1200" dirty="0" smtClean="0">
                <a:solidFill>
                  <a:schemeClr val="tx1"/>
                </a:solidFill>
                <a:effectLst/>
                <a:latin typeface="Times New Roman" pitchFamily="18" charset="0"/>
                <a:ea typeface="+mn-ea"/>
                <a:cs typeface="+mn-cs"/>
              </a:rPr>
              <a:t>non-italic font</a:t>
            </a:r>
            <a:r>
              <a:rPr lang="en-US" sz="1200" i="1" kern="1200" dirty="0" smtClean="0">
                <a:solidFill>
                  <a:schemeClr val="tx1"/>
                </a:solidFill>
                <a:effectLst/>
                <a:latin typeface="Times New Roman" pitchFamily="18" charset="0"/>
                <a:ea typeface="+mn-ea"/>
                <a:cs typeface="+mn-cs"/>
              </a:rPr>
              <a:t>.  Presenters may read the script or modify it to suit their own presentation style.  See template slides 5 and 6  for examples of a slides with script.</a:t>
            </a:r>
            <a:endParaRPr lang="en-US" sz="1200" kern="1200" dirty="0" smtClean="0">
              <a:solidFill>
                <a:schemeClr val="tx1"/>
              </a:solidFill>
              <a:effectLst/>
              <a:latin typeface="Times New Roman" pitchFamily="18" charset="0"/>
              <a:ea typeface="+mn-ea"/>
              <a:cs typeface="+mn-cs"/>
            </a:endParaRPr>
          </a:p>
          <a:p>
            <a:pPr lvl="0"/>
            <a:endParaRPr lang="en-US" sz="1200" b="1" i="1" kern="1200" dirty="0" smtClean="0">
              <a:solidFill>
                <a:schemeClr val="tx1"/>
              </a:solidFill>
              <a:effectLst/>
              <a:latin typeface="Times New Roman" pitchFamily="18" charset="0"/>
              <a:ea typeface="+mn-ea"/>
              <a:cs typeface="+mn-cs"/>
            </a:endParaRPr>
          </a:p>
          <a:p>
            <a:pPr lvl="0"/>
            <a:r>
              <a:rPr lang="en-US" sz="1200" b="1" i="1" kern="1200" dirty="0" smtClean="0">
                <a:solidFill>
                  <a:schemeClr val="tx1"/>
                </a:solidFill>
                <a:effectLst/>
                <a:latin typeface="Times New Roman" pitchFamily="18" charset="0"/>
                <a:ea typeface="+mn-ea"/>
                <a:cs typeface="+mn-cs"/>
              </a:rPr>
              <a:t>Presentation Instructions - </a:t>
            </a:r>
            <a:r>
              <a:rPr lang="en-US" sz="1200" i="1" kern="1200" dirty="0" smtClean="0">
                <a:solidFill>
                  <a:schemeClr val="tx1"/>
                </a:solidFill>
                <a:effectLst/>
                <a:latin typeface="Times New Roman" pitchFamily="18" charset="0"/>
                <a:ea typeface="+mn-ea"/>
                <a:cs typeface="+mn-cs"/>
              </a:rPr>
              <a:t>(stage direction and  presentation suggestions) will be preceded by a  </a:t>
            </a:r>
            <a:r>
              <a:rPr lang="en-US" sz="1200" b="1" i="1" kern="1200" dirty="0" smtClean="0">
                <a:solidFill>
                  <a:schemeClr val="tx1"/>
                </a:solidFill>
                <a:effectLst/>
                <a:latin typeface="Times New Roman" pitchFamily="18" charset="0"/>
                <a:ea typeface="+mn-ea"/>
                <a:cs typeface="+mn-cs"/>
              </a:rPr>
              <a:t>Bold header: </a:t>
            </a:r>
            <a:r>
              <a:rPr lang="en-US" sz="1200" i="1" kern="1200" dirty="0" smtClean="0">
                <a:solidFill>
                  <a:schemeClr val="tx1"/>
                </a:solidFill>
                <a:effectLst/>
                <a:latin typeface="Times New Roman" pitchFamily="18" charset="0"/>
                <a:ea typeface="+mn-ea"/>
                <a:cs typeface="+mn-cs"/>
              </a:rPr>
              <a:t>the instructions themselves will be in </a:t>
            </a:r>
            <a:r>
              <a:rPr lang="en-US" sz="1200" b="1" i="1" kern="1200" dirty="0" smtClean="0">
                <a:solidFill>
                  <a:schemeClr val="tx1"/>
                </a:solidFill>
                <a:effectLst/>
                <a:latin typeface="Times New Roman" pitchFamily="18" charset="0"/>
                <a:ea typeface="+mn-ea"/>
                <a:cs typeface="+mn-cs"/>
              </a:rPr>
              <a:t>Italic fonts</a:t>
            </a:r>
            <a:r>
              <a:rPr lang="en-US" sz="1200" i="1" kern="1200" dirty="0" smtClean="0">
                <a:solidFill>
                  <a:schemeClr val="tx1"/>
                </a:solidFill>
                <a:effectLst/>
                <a:latin typeface="Times New Roman" pitchFamily="18" charset="0"/>
                <a:ea typeface="+mn-ea"/>
                <a:cs typeface="+mn-cs"/>
              </a:rPr>
              <a:t>.  See slides 2, for an example of slides with Presentation Instructions only.</a:t>
            </a:r>
            <a:endParaRPr lang="en-US" sz="1200" kern="1200" dirty="0" smtClean="0">
              <a:solidFill>
                <a:schemeClr val="tx1"/>
              </a:solidFill>
              <a:effectLst/>
              <a:latin typeface="Times New Roman" pitchFamily="18" charset="0"/>
              <a:ea typeface="+mn-ea"/>
              <a:cs typeface="+mn-cs"/>
            </a:endParaRPr>
          </a:p>
          <a:p>
            <a:pPr lvl="0"/>
            <a:endParaRPr lang="en-US" sz="1200" b="1" i="1" kern="1200" dirty="0" smtClean="0">
              <a:solidFill>
                <a:schemeClr val="tx1"/>
              </a:solidFill>
              <a:effectLst/>
              <a:latin typeface="Times New Roman" pitchFamily="18" charset="0"/>
              <a:ea typeface="+mn-ea"/>
              <a:cs typeface="+mn-cs"/>
            </a:endParaRPr>
          </a:p>
          <a:p>
            <a:pPr lvl="0"/>
            <a:r>
              <a:rPr lang="en-US" sz="1200" b="1" i="1" kern="1200" dirty="0" smtClean="0">
                <a:solidFill>
                  <a:schemeClr val="tx1"/>
                </a:solidFill>
                <a:effectLst/>
                <a:latin typeface="Times New Roman" pitchFamily="18" charset="0"/>
                <a:ea typeface="+mn-ea"/>
                <a:cs typeface="+mn-cs"/>
              </a:rPr>
              <a:t>Program control instructions - </a:t>
            </a:r>
            <a:r>
              <a:rPr lang="en-US" sz="1200" i="1" kern="1200" dirty="0" smtClean="0">
                <a:solidFill>
                  <a:schemeClr val="tx1"/>
                </a:solidFill>
                <a:effectLst/>
                <a:latin typeface="Times New Roman" pitchFamily="18" charset="0"/>
                <a:ea typeface="+mn-ea"/>
                <a:cs typeface="+mn-cs"/>
              </a:rPr>
              <a:t>will be in bold fonts and look like this:  </a:t>
            </a:r>
            <a:r>
              <a:rPr lang="en-US" sz="1200" b="1" i="1" kern="1200" dirty="0" smtClean="0">
                <a:solidFill>
                  <a:schemeClr val="tx1"/>
                </a:solidFill>
                <a:effectLst/>
                <a:latin typeface="Times New Roman" pitchFamily="18" charset="0"/>
                <a:ea typeface="+mn-ea"/>
                <a:cs typeface="+mn-cs"/>
              </a:rPr>
              <a:t>(Click) </a:t>
            </a:r>
            <a:r>
              <a:rPr lang="en-US" sz="1200" i="1" kern="1200" dirty="0" smtClean="0">
                <a:solidFill>
                  <a:schemeClr val="tx1"/>
                </a:solidFill>
                <a:effectLst/>
                <a:latin typeface="Times New Roman" pitchFamily="18" charset="0"/>
                <a:ea typeface="+mn-ea"/>
                <a:cs typeface="+mn-cs"/>
              </a:rPr>
              <a:t>for building information within a slide;  or this:  </a:t>
            </a:r>
            <a:r>
              <a:rPr lang="en-US" sz="1200" b="1" i="1" kern="1200" dirty="0" smtClean="0">
                <a:solidFill>
                  <a:schemeClr val="tx1"/>
                </a:solidFill>
                <a:effectLst/>
                <a:latin typeface="Times New Roman" pitchFamily="18" charset="0"/>
                <a:ea typeface="+mn-ea"/>
                <a:cs typeface="+mn-cs"/>
              </a:rPr>
              <a:t>(Next Slide) </a:t>
            </a:r>
            <a:r>
              <a:rPr lang="en-US" sz="1200" i="1" kern="1200" dirty="0" smtClean="0">
                <a:solidFill>
                  <a:schemeClr val="tx1"/>
                </a:solidFill>
                <a:effectLst/>
                <a:latin typeface="Times New Roman" pitchFamily="18" charset="0"/>
                <a:ea typeface="+mn-ea"/>
                <a:cs typeface="+mn-cs"/>
              </a:rPr>
              <a:t>for slide advance.</a:t>
            </a:r>
            <a:endParaRPr lang="en-US" sz="1200" kern="1200" dirty="0" smtClean="0">
              <a:solidFill>
                <a:schemeClr val="tx1"/>
              </a:solidFill>
              <a:effectLst/>
              <a:latin typeface="Times New Roman" pitchFamily="18" charset="0"/>
              <a:ea typeface="+mn-ea"/>
              <a:cs typeface="+mn-cs"/>
            </a:endParaRPr>
          </a:p>
          <a:p>
            <a:pPr lvl="0"/>
            <a:endParaRPr lang="en-US" sz="1200" b="1" i="1" kern="1200" dirty="0" smtClean="0">
              <a:solidFill>
                <a:schemeClr val="tx1"/>
              </a:solidFill>
              <a:effectLst/>
              <a:latin typeface="Times New Roman" pitchFamily="18" charset="0"/>
              <a:ea typeface="+mn-ea"/>
              <a:cs typeface="+mn-cs"/>
            </a:endParaRPr>
          </a:p>
          <a:p>
            <a:pPr lvl="0"/>
            <a:r>
              <a:rPr lang="en-US" sz="1200" b="1" i="1" kern="1200" dirty="0" smtClean="0">
                <a:solidFill>
                  <a:schemeClr val="tx1"/>
                </a:solidFill>
                <a:effectLst/>
                <a:latin typeface="Times New Roman" pitchFamily="18" charset="0"/>
                <a:ea typeface="+mn-ea"/>
                <a:cs typeface="+mn-cs"/>
              </a:rPr>
              <a:t>Background information - </a:t>
            </a:r>
            <a:r>
              <a:rPr lang="en-US" sz="1200" i="1" kern="1200" dirty="0" smtClean="0">
                <a:solidFill>
                  <a:schemeClr val="tx1"/>
                </a:solidFill>
                <a:effectLst/>
                <a:latin typeface="Times New Roman" pitchFamily="18" charset="0"/>
                <a:ea typeface="+mn-ea"/>
                <a:cs typeface="+mn-cs"/>
              </a:rPr>
              <a:t>Some slides may contain background information that supports the concepts presented in the program.  </a:t>
            </a:r>
            <a:br>
              <a:rPr lang="en-US" sz="1200" i="1" kern="1200" dirty="0" smtClean="0">
                <a:solidFill>
                  <a:schemeClr val="tx1"/>
                </a:solidFill>
                <a:effectLst/>
                <a:latin typeface="Times New Roman" pitchFamily="18" charset="0"/>
                <a:ea typeface="+mn-ea"/>
                <a:cs typeface="+mn-cs"/>
              </a:rPr>
            </a:br>
            <a:r>
              <a:rPr lang="en-US" sz="1200" i="1" kern="1200" dirty="0" smtClean="0">
                <a:solidFill>
                  <a:schemeClr val="tx1"/>
                </a:solidFill>
                <a:effectLst/>
                <a:latin typeface="Times New Roman" pitchFamily="18" charset="0"/>
                <a:ea typeface="+mn-ea"/>
                <a:cs typeface="+mn-cs"/>
              </a:rPr>
              <a:t>Background information will always appear last and will be preceded by a bold  </a:t>
            </a:r>
            <a:r>
              <a:rPr lang="en-US" sz="1200" b="1" i="1" kern="1200" dirty="0" smtClean="0">
                <a:solidFill>
                  <a:schemeClr val="tx1"/>
                </a:solidFill>
                <a:effectLst/>
                <a:latin typeface="Times New Roman" pitchFamily="18" charset="0"/>
                <a:ea typeface="+mn-ea"/>
                <a:cs typeface="+mn-cs"/>
              </a:rPr>
              <a:t>Background: </a:t>
            </a:r>
            <a:r>
              <a:rPr lang="en-US" sz="1200" i="1" kern="1200" dirty="0" smtClean="0">
                <a:solidFill>
                  <a:schemeClr val="tx1"/>
                </a:solidFill>
                <a:effectLst/>
                <a:latin typeface="Times New Roman" pitchFamily="18" charset="0"/>
                <a:ea typeface="+mn-ea"/>
                <a:cs typeface="+mn-cs"/>
              </a:rPr>
              <a:t>identification.</a:t>
            </a:r>
            <a:endParaRPr lang="en-US" i="1"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most of us, the path to</a:t>
            </a:r>
            <a:r>
              <a:rPr lang="en-US" baseline="0" dirty="0" smtClean="0"/>
              <a:t> medical certification begins with a visit to FAAs </a:t>
            </a:r>
            <a:r>
              <a:rPr lang="en-US" baseline="0" dirty="0" err="1" smtClean="0"/>
              <a:t>Medxpress</a:t>
            </a:r>
            <a:r>
              <a:rPr lang="en-US" baseline="0" dirty="0" smtClean="0"/>
              <a:t> website.  There you’ll be able to complete an application for any FAA Medical certificate and upload any supporting medical history.  The application and information will also be available to your Aviation Medical Examiner.   Yes – at this point, you can still complete a paper application in the AME’s office but the information will end up in the same place anyway so why not provide it in advance?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193314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you’ve completed your application,</a:t>
            </a:r>
            <a:r>
              <a:rPr lang="en-US" baseline="0" dirty="0" smtClean="0"/>
              <a:t> it’s time to schedule an examination.  If you’re looking for an AME you can search for one at FAAs Medical Certification website.  </a:t>
            </a:r>
            <a:r>
              <a:rPr lang="en-US" b="1" baseline="0" dirty="0" smtClean="0"/>
              <a:t>(Click)</a:t>
            </a:r>
          </a:p>
          <a:p>
            <a:endParaRPr lang="en-US" b="1" baseline="0" dirty="0" smtClean="0"/>
          </a:p>
          <a:p>
            <a:r>
              <a:rPr lang="en-US" b="0" baseline="0" dirty="0" smtClean="0"/>
              <a:t>Just select the type of designee you’re looking for, enter your location, and click on search. The system will return a list for all designees in the area.  </a:t>
            </a:r>
            <a:r>
              <a:rPr lang="en-US" b="1" baseline="0" dirty="0" smtClean="0"/>
              <a:t>(Click)</a:t>
            </a:r>
            <a:endParaRPr lang="en-US" b="0" baseline="0" dirty="0" smtClean="0"/>
          </a:p>
          <a:p>
            <a:endParaRPr lang="en-US" b="0" baseline="0" dirty="0" smtClean="0"/>
          </a:p>
          <a:p>
            <a:r>
              <a:rPr lang="en-US" b="0" baseline="0" dirty="0" smtClean="0"/>
              <a:t>If you want to see only those Doctors who can issue First Class Medical Certificates, select the First Class AME box.  Then click on search.  </a:t>
            </a:r>
          </a:p>
          <a:p>
            <a:endParaRPr lang="en-US" b="0" baseline="0" dirty="0" smtClean="0"/>
          </a:p>
          <a:p>
            <a:r>
              <a:rPr lang="en-US" b="0" baseline="0" dirty="0" smtClean="0"/>
              <a:t>There is an alternative to traditional medical certification that may suit your needs and it’s known as BasicMed.</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4018403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this writing, the BasicMed alternative to medical certification has been in operation for more than five years</a:t>
            </a:r>
            <a:r>
              <a:rPr lang="en-US" baseline="0" dirty="0" smtClean="0"/>
              <a:t> and more than fifty thousand pilots are flying under the program.  We’ll get into aircraft and pilot limitations in a minute but first let’s take a look at what you’ll need to qualify for BasicMed.  </a:t>
            </a:r>
            <a:r>
              <a:rPr lang="en-US" b="1" baseline="0" dirty="0" smtClean="0"/>
              <a:t>(Click)</a:t>
            </a:r>
          </a:p>
          <a:p>
            <a:endParaRPr lang="en-US" b="1" baseline="0" dirty="0" smtClean="0"/>
          </a:p>
          <a:p>
            <a:r>
              <a:rPr lang="en-US" b="0" baseline="0" dirty="0" smtClean="0"/>
              <a:t>To qualify for BasicMed, you must have held an FAA medical certificate of any class issued </a:t>
            </a:r>
            <a:r>
              <a:rPr lang="en-US" b="0" u="sng" baseline="0" dirty="0" smtClean="0"/>
              <a:t>after</a:t>
            </a:r>
            <a:r>
              <a:rPr lang="en-US" b="0" baseline="0" dirty="0" smtClean="0"/>
              <a:t> July 16, 2006.  If not, you’ll have to obtain at least a 3</a:t>
            </a:r>
            <a:r>
              <a:rPr lang="en-US" b="0" baseline="30000" dirty="0" smtClean="0"/>
              <a:t>rd</a:t>
            </a:r>
            <a:r>
              <a:rPr lang="en-US" b="0" baseline="0" dirty="0" smtClean="0"/>
              <a:t> class medical certificate before qualifying for BasicMed.</a:t>
            </a:r>
          </a:p>
          <a:p>
            <a:endParaRPr lang="en-US" b="0" baseline="0" dirty="0" smtClean="0"/>
          </a:p>
          <a:p>
            <a:r>
              <a:rPr lang="en-US" b="0" baseline="0" dirty="0" smtClean="0"/>
              <a:t>You’ll also have to maintain a current and valid United States Driver’s License, download and complete a Comprehensive Medical Exam Checklist and undergo a physical examination conducted by a United States State-licensed physician.  </a:t>
            </a:r>
          </a:p>
          <a:p>
            <a:endParaRPr lang="en-US" b="0" baseline="0" dirty="0" smtClean="0"/>
          </a:p>
          <a:p>
            <a:r>
              <a:rPr lang="en-US" b="0" baseline="0" dirty="0" smtClean="0"/>
              <a:t>Once you’ve completed the physical exam you’ll complete an online course.  At present there are two course alternatives; one from the Aircraft Owners and Pilot’s Association and the other from the Mayo Clinic.</a:t>
            </a:r>
          </a:p>
          <a:p>
            <a:endParaRPr lang="en-US" b="0"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655313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Pilots flying under BasicMed</a:t>
            </a:r>
            <a:r>
              <a:rPr lang="en-US" baseline="0" dirty="0" smtClean="0"/>
              <a:t> are limited to aircraft that weigh no more than six thousand pounds and that can accommodate no more than six occupants.</a:t>
            </a:r>
          </a:p>
          <a:p>
            <a:endParaRPr lang="en-US" baseline="0" dirty="0" smtClean="0"/>
          </a:p>
          <a:p>
            <a:r>
              <a:rPr lang="en-US" baseline="0" dirty="0" smtClean="0"/>
              <a:t>Each flight operation is restricted to the pilot and no more than five passengers, no higher than 18,000 feet MSL or faster than 250 Knots Indicated Airspeed.  Flight outside the United States is prohibited and, except for CFIs giving flight instruction, you may not receive compensation for flying.</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29620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started;</a:t>
            </a:r>
            <a:r>
              <a:rPr lang="en-US" baseline="0" dirty="0" smtClean="0"/>
              <a:t> navigate to the BasicMed home page and review the provisions of the program.  Then download the Comprehensive Medical Checklist.</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3486376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complete the Airman information and medical</a:t>
            </a:r>
            <a:r>
              <a:rPr lang="en-US" baseline="0" dirty="0" smtClean="0"/>
              <a:t> history </a:t>
            </a:r>
            <a:r>
              <a:rPr lang="en-US" dirty="0" smtClean="0"/>
              <a:t>portion</a:t>
            </a:r>
            <a:r>
              <a:rPr lang="en-US" baseline="0" dirty="0" smtClean="0"/>
              <a:t> of the checklist.  It’s very similar to airman information and medical history collected during traditional medical certifications.</a:t>
            </a:r>
          </a:p>
          <a:p>
            <a:endParaRPr lang="en-US" baseline="0" dirty="0" smtClean="0"/>
          </a:p>
          <a:p>
            <a:r>
              <a:rPr lang="en-US" baseline="0" dirty="0" smtClean="0"/>
              <a:t>Then make an appointment with a State-licensed physician who will conduct a physical examination and record the results on the checklist.</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3052354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you’ve had your physical exam, take one of the available online courses.  Upon successful completion,</a:t>
            </a:r>
            <a:r>
              <a:rPr lang="en-US" baseline="0" dirty="0" smtClean="0"/>
              <a:t> a course completion certificate will be issued and </a:t>
            </a:r>
            <a:r>
              <a:rPr lang="en-US" dirty="0" smtClean="0"/>
              <a:t>you’ll be good to go.  Be sure to maintain a copy of your course completion certificate in your logbook or on your phone.  </a:t>
            </a:r>
          </a:p>
          <a:p>
            <a:endParaRPr lang="en-US" dirty="0" smtClean="0"/>
          </a:p>
          <a:p>
            <a:r>
              <a:rPr lang="en-US" dirty="0" smtClean="0"/>
              <a:t>You’ll need to refresh your knowledge</a:t>
            </a:r>
            <a:r>
              <a:rPr lang="en-US" baseline="0" dirty="0" smtClean="0"/>
              <a:t> each 24 months by completing another course and you must have completed a physical exam checklist with a physician within the preceding 48 months in order to fly as pilot in command.</a:t>
            </a:r>
          </a:p>
          <a:p>
            <a:endParaRPr lang="en-US" baseline="0" dirty="0" smtClean="0"/>
          </a:p>
          <a:p>
            <a:r>
              <a:rPr lang="en-US" baseline="0" dirty="0" smtClean="0"/>
              <a:t>And you’ll have to assess your fitness before every flight.  A very important part of that assessment has to do with a sobering statistic.</a:t>
            </a:r>
          </a:p>
          <a:p>
            <a:endParaRPr lang="en-US" baseline="0" dirty="0" smtClean="0"/>
          </a:p>
          <a:p>
            <a:r>
              <a:rPr lang="en-US" b="1" baseline="0" dirty="0" smtClean="0"/>
              <a:t>(Next Slide)</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3883863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We’ve talked about this issue before but it’s worth reviewing.</a:t>
            </a:r>
          </a:p>
          <a:p>
            <a:endParaRPr lang="en-US" dirty="0" smtClean="0"/>
          </a:p>
          <a:p>
            <a:r>
              <a:rPr lang="en-US" dirty="0" smtClean="0"/>
              <a:t>In</a:t>
            </a:r>
            <a:r>
              <a:rPr lang="en-US" baseline="0" dirty="0" smtClean="0"/>
              <a:t> a 2011 study conducted by </a:t>
            </a:r>
            <a:r>
              <a:rPr lang="en-US" dirty="0" smtClean="0"/>
              <a:t>FAA’s CAMI Toxicology Lab,</a:t>
            </a:r>
            <a:r>
              <a:rPr lang="en-US" baseline="0" dirty="0" smtClean="0"/>
              <a:t> drugs/medications were found in 570 pilots (42%) from 1,353 total deceased pilots tested. Most of the pilots with positive drug results, 511 (90%), were flying under CFR Part 91.”</a:t>
            </a:r>
            <a:r>
              <a:rPr lang="en-US" dirty="0" smtClean="0"/>
              <a:t>.  </a:t>
            </a:r>
            <a:endParaRPr lang="en-US" b="1" dirty="0" smtClean="0"/>
          </a:p>
          <a:p>
            <a:endParaRPr lang="en-US" dirty="0" smtClean="0"/>
          </a:p>
          <a:p>
            <a:r>
              <a:rPr lang="en-US" baseline="0" dirty="0" smtClean="0"/>
              <a:t>While there were a couple instances of recreational drugs, the majority were prescription or over the counter medications.  Antihistamines were the most commonly found.  Left undetermined was the extent of pilot impairment – if any – due to drug use but the issue is cause for concern for several reasons:</a:t>
            </a:r>
          </a:p>
          <a:p>
            <a:endParaRPr lang="en-US" baseline="0" dirty="0" smtClean="0"/>
          </a:p>
          <a:p>
            <a:r>
              <a:rPr lang="en-US" b="1" baseline="0" dirty="0" smtClean="0">
                <a:latin typeface="Times New Roman" pitchFamily="18" charset="0"/>
                <a:ea typeface="ＭＳ Ｐゴシック" pitchFamily="34" charset="-128"/>
              </a:rPr>
              <a:t>(Next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1385048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18</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r>
              <a:rPr lang="en-US" dirty="0" smtClean="0"/>
              <a:t>So what’s the problem:</a:t>
            </a:r>
          </a:p>
          <a:p>
            <a:endParaRPr lang="en-US" dirty="0" smtClean="0"/>
          </a:p>
          <a:p>
            <a:r>
              <a:rPr lang="en-US" baseline="0" dirty="0" smtClean="0"/>
              <a:t>First of all – We all know that </a:t>
            </a:r>
            <a:r>
              <a:rPr lang="en-US" b="1" baseline="0" dirty="0" smtClean="0"/>
              <a:t>some</a:t>
            </a:r>
            <a:r>
              <a:rPr lang="en-US" baseline="0" dirty="0" smtClean="0"/>
              <a:t> medications may compromise a pilot’s ability to control the aircraft and/or adversely affect judgment and decision-making.  </a:t>
            </a:r>
            <a:r>
              <a:rPr lang="en-US" b="1" baseline="0" dirty="0" smtClean="0"/>
              <a:t>(Click) </a:t>
            </a:r>
          </a:p>
          <a:p>
            <a:endParaRPr lang="en-US" b="1"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What’s not so obvious is it’s difficult for investigators to say for sure that pilot performance was compromised because the effect of drugs and medications varies widely among individuals.  In addition, post-mortem redistribution of a substance creates some confusion as to the actual blood levels prior to the accident.  The amount of a substance may vary considerably in different tissues.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less obvious problem poses the question; what pre-existing physical condition requires the use of medication in the first place?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It’s not unusual to find that pilots are evaluated and treated for conditions that are not revealed to their Aviation Medical Examiners.  In those cases an AME doesn’t have an opportunity to review the complete medical history of diagnoses and treatments for some of the pilots they examine. </a:t>
            </a:r>
            <a:r>
              <a:rPr lang="en-US" b="1" baseline="0" dirty="0" smtClean="0"/>
              <a:t>(Click) </a:t>
            </a:r>
          </a:p>
          <a:p>
            <a:endParaRPr lang="en-US" baseline="0" dirty="0" smtClean="0"/>
          </a:p>
          <a:p>
            <a:r>
              <a:rPr lang="en-US" baseline="0" dirty="0" smtClean="0"/>
              <a:t>There’s also the issue of drug interactions but we’ll get to that a little bit later.  </a:t>
            </a:r>
          </a:p>
          <a:p>
            <a:endParaRPr lang="en-US" b="1" baseline="0"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19</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r>
              <a:rPr lang="en-US" dirty="0" smtClean="0"/>
              <a:t>Fortunately</a:t>
            </a:r>
            <a:r>
              <a:rPr lang="en-US" baseline="0" dirty="0" smtClean="0"/>
              <a:t> – the FDA requires standard labeling for prescription and over-the-counter (OTC) medications but are those labeling standards primarily for patients or healthcare providers or both.  </a:t>
            </a:r>
          </a:p>
          <a:p>
            <a:endParaRPr lang="en-US" baseline="0" dirty="0" smtClean="0"/>
          </a:p>
          <a:p>
            <a:r>
              <a:rPr lang="en-US" b="1" dirty="0" smtClean="0">
                <a:latin typeface="Times New Roman" pitchFamily="18" charset="0"/>
                <a:ea typeface="ＭＳ Ｐゴシック" pitchFamily="34" charset="-128"/>
              </a:rPr>
              <a:t>Presentation Note:   </a:t>
            </a:r>
            <a:r>
              <a:rPr lang="en-US" b="0" i="1" baseline="0" dirty="0" smtClean="0"/>
              <a:t>Ask for a show of hands with respect to each statement then  </a:t>
            </a:r>
            <a:r>
              <a:rPr lang="en-US" b="1" baseline="0" dirty="0" smtClean="0"/>
              <a:t>(Click)</a:t>
            </a:r>
          </a:p>
          <a:p>
            <a:endParaRPr lang="en-US" b="1" baseline="0" dirty="0" smtClean="0"/>
          </a:p>
          <a:p>
            <a:r>
              <a:rPr lang="en-US" b="0" i="0" baseline="0" dirty="0" smtClean="0"/>
              <a:t>As it turns out the correct answer is it depends on the type of drug and the packaging.  OTC labeling is for the medication user, while prescription labeling is primarily for healthcare providers.</a:t>
            </a:r>
          </a:p>
          <a:p>
            <a:endParaRPr lang="en-US" b="0" i="0" baseline="0" dirty="0" smtClean="0"/>
          </a:p>
          <a:p>
            <a:r>
              <a:rPr lang="en-US" b="1" i="0" baseline="0" dirty="0" smtClean="0"/>
              <a:t>(Next Slide)</a:t>
            </a:r>
            <a:endParaRPr lang="en-US" b="0" i="0" baseline="0" dirty="0" smtClean="0"/>
          </a:p>
          <a:p>
            <a:endParaRPr lang="en-US" baseline="0"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Food and Drug Administration</a:t>
            </a:r>
            <a:r>
              <a:rPr lang="en-US" baseline="0" dirty="0" smtClean="0"/>
              <a:t> (FDA) </a:t>
            </a:r>
            <a:r>
              <a:rPr lang="en-US" dirty="0" smtClean="0"/>
              <a:t>OTC (Over the Counter) labeling</a:t>
            </a:r>
            <a:r>
              <a:rPr lang="en-US" baseline="0" dirty="0" smtClean="0"/>
              <a:t> requirements are directed to users so be sure to read the label before you medicate and fly.   </a:t>
            </a:r>
          </a:p>
          <a:p>
            <a:endParaRPr lang="en-US" baseline="0" dirty="0" smtClean="0"/>
          </a:p>
          <a:p>
            <a:r>
              <a:rPr lang="en-US" b="1" baseline="0" dirty="0" smtClean="0"/>
              <a:t>(Next Slide)  </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1919021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The standard OTC Label will tell you the active ingredients</a:t>
            </a:r>
            <a:r>
              <a:rPr lang="en-US" baseline="0" dirty="0" smtClean="0"/>
              <a:t>, purpose, and uses for the drug as well as warnings and directions for use.</a:t>
            </a:r>
          </a:p>
          <a:p>
            <a:endParaRPr lang="en-US" baseline="0" dirty="0" smtClean="0"/>
          </a:p>
          <a:p>
            <a:r>
              <a:rPr lang="en-US" baseline="0" dirty="0" smtClean="0"/>
              <a:t>Note in this example we’re looking at an antihistamine that we might take to address cold symptoms.</a:t>
            </a:r>
          </a:p>
          <a:p>
            <a:endParaRPr lang="en-US" baseline="0" dirty="0" smtClean="0"/>
          </a:p>
          <a:p>
            <a:r>
              <a:rPr lang="en-US" baseline="0" dirty="0" smtClean="0"/>
              <a:t>Note the warnings of drowsiness and those associated with driving a motor vehicle or operating machinery.  Do you think it would be safe to fly while using this drug?  How long will it reside in your system?  How soon would you be safe to fly after stopping the drug?</a:t>
            </a:r>
          </a:p>
          <a:p>
            <a:endParaRPr lang="en-US" baseline="0" dirty="0" smtClean="0"/>
          </a:p>
          <a:p>
            <a:r>
              <a:rPr lang="en-US" baseline="0" dirty="0" smtClean="0"/>
              <a:t>You won’t find the answers to any of those questions on the label.  This might be a good time to consult your AME.</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3850952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A word on OTC sleep aids and cough medications:  </a:t>
            </a:r>
            <a:r>
              <a:rPr lang="en-US" b="1" dirty="0" smtClean="0"/>
              <a:t>(Click)</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Both are</a:t>
            </a:r>
            <a:r>
              <a:rPr lang="en-US" baseline="0" dirty="0" smtClean="0"/>
              <a:t> likely to cause drowsiness or sedation. </a:t>
            </a:r>
            <a:r>
              <a:rPr lang="en-US" b="1" dirty="0" smtClean="0"/>
              <a:t>(Click)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Sleep</a:t>
            </a:r>
            <a:r>
              <a:rPr lang="en-US" baseline="0" dirty="0" smtClean="0"/>
              <a:t> aids obviously are intended to promote sleep but their effects – resembling a hangover - may persist for several days – not a good idea if you’re going flying. </a:t>
            </a:r>
            <a:r>
              <a:rPr lang="en-US" b="1" dirty="0" smtClean="0"/>
              <a:t>(Click)</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Also – tolerance to active ingredients builds quickly so you’ll find you’re taking more and more medicine to achieve the same result.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en-US" baseline="0" dirty="0" smtClean="0"/>
              <a:t>All OTC medications are intended for temporary use.  Taking them for longer than the recommended time may mask symptoms of a significant or serious underlying medical condition.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421790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If you’ve been taking a medication that precludes flying, how long must you wait after ceasing the medication before you return to the air?  </a:t>
            </a:r>
            <a:r>
              <a:rPr lang="en-US" b="1" dirty="0" smtClean="0"/>
              <a:t>(Click)</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a:t>
            </a:r>
            <a:r>
              <a:rPr lang="en-US" baseline="0" dirty="0" smtClean="0"/>
              <a:t> is a good question for your AME to answer but the general rule is to wait until 5 times the dosage interval has passed. </a:t>
            </a:r>
            <a:r>
              <a:rPr lang="en-US" b="1" dirty="0" smtClean="0"/>
              <a:t>(Click)</a:t>
            </a:r>
          </a:p>
          <a:p>
            <a:endParaRPr lang="en-US" baseline="0" dirty="0" smtClean="0"/>
          </a:p>
          <a:p>
            <a:r>
              <a:rPr lang="en-US" baseline="0" dirty="0" smtClean="0"/>
              <a:t>For example; if you take a medication 4 times a day (6-hour intervals) you should wait at least 30 hours before resuming pilot duties.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4281712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Prescription meds are different.  They’re often stronger versions of what you can get over-the-counter.  Many carry a warning to not operate motor vehicles or perform tasks that require alertness.  Remember boats and planes are considered motor vehicle and piloting an airplane certainly requires alertness!</a:t>
            </a:r>
            <a:endParaRPr lang="en-US" baseline="0" dirty="0" smtClean="0"/>
          </a:p>
          <a:p>
            <a:endParaRPr lang="en-US" baseline="0" dirty="0" smtClean="0"/>
          </a:p>
          <a:p>
            <a:r>
              <a:rPr lang="en-US" baseline="0" dirty="0" smtClean="0"/>
              <a:t>Prescription drugs are often prescribed individually – sometimes by different healthcare providers.  Interactions may not be addressed or may be unknown.</a:t>
            </a:r>
          </a:p>
          <a:p>
            <a:endParaRPr lang="en-US" baseline="0" dirty="0" smtClean="0"/>
          </a:p>
          <a:p>
            <a:r>
              <a:rPr lang="en-US" baseline="0" dirty="0" smtClean="0"/>
              <a:t>Unlike those for OTC products, the labeling standards for prescription drugs are primarily for the use of medical professionals so they’re not as helpful to the lay public.  Be sure to remind your prescribing healthcare provider you are a pilot and ask how the drug is likely to affect your motor skills, judgment, and decision-making.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dirty="0"/>
          </a:p>
        </p:txBody>
      </p:sp>
    </p:spTree>
    <p:extLst>
      <p:ext uri="{BB962C8B-B14F-4D97-AF65-F5344CB8AC3E}">
        <p14:creationId xmlns:p14="http://schemas.microsoft.com/office/powerpoint/2010/main" val="1586589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Per Food and Drug Administration (FDA) the acceptable names are: prescribing information, package insert, professional labeling, direction circular, package circular.</a:t>
            </a:r>
          </a:p>
          <a:p>
            <a:endParaRPr lang="en-US" dirty="0" smtClean="0"/>
          </a:p>
          <a:p>
            <a:r>
              <a:rPr lang="en-US" dirty="0" smtClean="0"/>
              <a:t>This</a:t>
            </a:r>
            <a:r>
              <a:rPr lang="en-US" baseline="0" dirty="0" smtClean="0"/>
              <a:t> information is intended for health professionals and is rarely given to the patient although it is readily available on line.  Currently it consists of written document included in the medication box or attached to a container, but FDA is trying to change this to electronic format.  Highly detailed information in technical language and in a standard format.  </a:t>
            </a:r>
          </a:p>
          <a:p>
            <a:endParaRPr lang="en-US" b="1" baseline="0" dirty="0" smtClean="0"/>
          </a:p>
          <a:p>
            <a:r>
              <a:rPr lang="en-US" b="1" baseline="0"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dirty="0"/>
          </a:p>
        </p:txBody>
      </p:sp>
    </p:spTree>
    <p:extLst>
      <p:ext uri="{BB962C8B-B14F-4D97-AF65-F5344CB8AC3E}">
        <p14:creationId xmlns:p14="http://schemas.microsoft.com/office/powerpoint/2010/main" val="1192779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aseline="0" dirty="0" smtClean="0"/>
              <a:t>The lists of medications in this section are not meant to be all-inclusive or comprehensive, but rather address the most common concerns.  The easiest way to access the list is to Search for “Do Not Issue – Do Not Fly”.  You’ll be directed to the web page shown here.</a:t>
            </a:r>
          </a:p>
          <a:p>
            <a:endParaRPr lang="en-US" baseline="0" dirty="0" smtClean="0"/>
          </a:p>
          <a:p>
            <a:r>
              <a:rPr lang="en-US" baseline="0" dirty="0" smtClean="0"/>
              <a:t>There are other lists available to members of pilot organizations and to the public.  If you don’t see your medication on the list or if you have any questions call your AME or Regional Flight Surgeon for the latest information.  For your Regional Flight Surgeon search “Regional Flight Surgeon Contact Information”.</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dirty="0"/>
          </a:p>
        </p:txBody>
      </p:sp>
    </p:spTree>
    <p:extLst>
      <p:ext uri="{BB962C8B-B14F-4D97-AF65-F5344CB8AC3E}">
        <p14:creationId xmlns:p14="http://schemas.microsoft.com/office/powerpoint/2010/main" val="228686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Look into any medicine cabinet and you’re likely to find a mixture</a:t>
            </a:r>
            <a:r>
              <a:rPr lang="en-US" baseline="0" dirty="0" smtClean="0"/>
              <a:t> of OTC and prescription meds. Who’s responsible for assessing the affects and possible drug interactions?   Making those assessments is something they don’t teach us in pilot school so this may also be a good time to seek some professional help.  Before you do that though let’s talk about prescription drugs alone or in combination.  </a:t>
            </a:r>
          </a:p>
          <a:p>
            <a:endParaRPr lang="en-US" baseline="0" dirty="0" smtClean="0"/>
          </a:p>
          <a:p>
            <a:r>
              <a:rPr lang="en-US" baseline="0" dirty="0" smtClean="0"/>
              <a:t>Does your prescribing doctor know you fly?  Maybe a more suitable drug could be prescribed if your doctor knows you’re a pilot.</a:t>
            </a:r>
          </a:p>
          <a:p>
            <a:endParaRPr lang="en-US" baseline="0" dirty="0" smtClean="0"/>
          </a:p>
          <a:p>
            <a:r>
              <a:rPr lang="en-US" baseline="0" dirty="0" smtClean="0"/>
              <a:t>Even more importantly, does your AME know about </a:t>
            </a:r>
            <a:r>
              <a:rPr lang="en-US" u="sng" baseline="0" dirty="0" smtClean="0"/>
              <a:t>all</a:t>
            </a:r>
            <a:r>
              <a:rPr lang="en-US" baseline="0" dirty="0" smtClean="0"/>
              <a:t> the drugs you take and the conditions for which you take them?  </a:t>
            </a:r>
          </a:p>
          <a:p>
            <a:endParaRPr lang="en-US" baseline="0" dirty="0" smtClean="0"/>
          </a:p>
          <a:p>
            <a:r>
              <a:rPr lang="en-US" baseline="0" dirty="0" smtClean="0"/>
              <a:t>Combining prescription and OTC drugs introduces another challenge – the self medicating pilot.  Once again it’s safer to consult your AME and/or pharmacist before adding OTC meds to your system. </a:t>
            </a:r>
          </a:p>
          <a:p>
            <a:endParaRPr lang="en-US" baseline="0" dirty="0" smtClean="0"/>
          </a:p>
          <a:p>
            <a:r>
              <a:rPr lang="en-US" baseline="0" dirty="0" smtClean="0"/>
              <a:t>We’re not going to address recreational drugs here.  We all know that flying is about the best recreation there is.  It’s not safe and not legal to fly under the influence.</a:t>
            </a:r>
          </a:p>
          <a:p>
            <a:endParaRPr lang="en-US" baseline="0" dirty="0" smtClean="0"/>
          </a:p>
          <a:p>
            <a:r>
              <a:rPr lang="en-US" baseline="0" dirty="0" smtClean="0"/>
              <a:t>We will look at one case from the GAJSC study though.  We’ll discuss it with respect to the PAVE checklist that’s familiar to most if not all of us.  I think you’ll find the case study illuminating.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dirty="0"/>
          </a:p>
        </p:txBody>
      </p:sp>
    </p:spTree>
    <p:extLst>
      <p:ext uri="{BB962C8B-B14F-4D97-AF65-F5344CB8AC3E}">
        <p14:creationId xmlns:p14="http://schemas.microsoft.com/office/powerpoint/2010/main" val="2809504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Several states including have legalized the use of hemp and it’s derivatives such as CBD which is short for </a:t>
            </a:r>
            <a:r>
              <a:rPr lang="en-US" sz="1200" kern="1200" dirty="0" err="1" smtClean="0">
                <a:solidFill>
                  <a:schemeClr val="tx1"/>
                </a:solidFill>
                <a:effectLst/>
                <a:latin typeface="Times New Roman" pitchFamily="18" charset="0"/>
                <a:ea typeface="+mn-ea"/>
                <a:cs typeface="+mn-cs"/>
              </a:rPr>
              <a:t>Cannabidiol</a:t>
            </a:r>
            <a:r>
              <a:rPr lang="en-US" sz="1200" kern="1200" dirty="0" smtClean="0">
                <a:solidFill>
                  <a:schemeClr val="tx1"/>
                </a:solidFill>
                <a:effectLst/>
                <a:latin typeface="Times New Roman" pitchFamily="18" charset="0"/>
                <a:ea typeface="+mn-ea"/>
                <a:cs typeface="+mn-cs"/>
              </a:rPr>
              <a:t>, a chemical compound from the Cannabis plant, commonly referred to as marijuana.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Because of the popularity of CBD Products, the Federal Air Surgeon’s office received a number of inquiries about marijuana use. Although, not a prescription or over-the-counter drug, it is important to caution airman on the use of hemp or it’s derivatives as no allowances will be made by the FAA for pilots who wish to use cannabis medicinally.   </a:t>
            </a:r>
          </a:p>
          <a:p>
            <a:endParaRPr lang="en-US"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28</a:t>
            </a:fld>
            <a:endParaRPr lang="en-US" dirty="0"/>
          </a:p>
        </p:txBody>
      </p:sp>
    </p:spTree>
    <p:extLst>
      <p:ext uri="{BB962C8B-B14F-4D97-AF65-F5344CB8AC3E}">
        <p14:creationId xmlns:p14="http://schemas.microsoft.com/office/powerpoint/2010/main" val="3955443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331788" y="696913"/>
            <a:ext cx="6197600" cy="3486150"/>
          </a:xfrm>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ea typeface="ＭＳ Ｐゴシック" pitchFamily="34" charset="-128"/>
              </a:rPr>
              <a:t>Finally – here are some tips</a:t>
            </a:r>
            <a:r>
              <a:rPr lang="en-US" baseline="0" dirty="0" smtClean="0">
                <a:latin typeface="Times New Roman" pitchFamily="18" charset="0"/>
                <a:ea typeface="ＭＳ Ｐゴシック" pitchFamily="34" charset="-128"/>
              </a:rPr>
              <a:t> for safe flying while taking prescribed or OTC medications.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r>
              <a:rPr lang="en-US" sz="1200" dirty="0" smtClean="0">
                <a:ea typeface="ＭＳ Ｐゴシック" pitchFamily="34" charset="-128"/>
              </a:rPr>
              <a:t>Consult your AME before flying while using prescription and/or OTC Drugs.</a:t>
            </a:r>
          </a:p>
          <a:p>
            <a:endParaRPr lang="en-US" sz="1200" dirty="0" smtClean="0">
              <a:ea typeface="ＭＳ Ｐゴシック" pitchFamily="34" charset="-128"/>
            </a:endParaRPr>
          </a:p>
          <a:p>
            <a:r>
              <a:rPr lang="en-US" sz="1200" dirty="0" smtClean="0">
                <a:ea typeface="ＭＳ Ｐゴシック" pitchFamily="34" charset="-128"/>
              </a:rPr>
              <a:t>Make sure your AME knows about all the drugs you take and the medical conditions requiring their use.</a:t>
            </a:r>
          </a:p>
          <a:p>
            <a:endParaRPr lang="en-US" sz="1200" dirty="0" smtClean="0">
              <a:ea typeface="ＭＳ Ｐゴシック" pitchFamily="34" charset="-128"/>
            </a:endParaRPr>
          </a:p>
          <a:p>
            <a:r>
              <a:rPr lang="en-US" sz="1200" dirty="0" smtClean="0">
                <a:ea typeface="ＭＳ Ｐゴシック" pitchFamily="34" charset="-128"/>
              </a:rPr>
              <a:t>Let your prescribing doctor know that you are a pilot.</a:t>
            </a:r>
          </a:p>
          <a:p>
            <a:endParaRPr lang="en-US" sz="1200" dirty="0" smtClean="0">
              <a:ea typeface="ＭＳ Ｐゴシック" pitchFamily="34" charset="-128"/>
            </a:endParaRPr>
          </a:p>
          <a:p>
            <a:r>
              <a:rPr lang="en-US" sz="1200" dirty="0" smtClean="0">
                <a:ea typeface="ＭＳ Ｐゴシック" pitchFamily="34" charset="-128"/>
              </a:rPr>
              <a:t>Ask about adverse effects associated with drug combinations.</a:t>
            </a:r>
          </a:p>
          <a:p>
            <a:endParaRPr lang="en-US" sz="1200" dirty="0" smtClean="0">
              <a:ea typeface="ＭＳ Ｐゴシック" pitchFamily="34" charset="-128"/>
            </a:endParaRPr>
          </a:p>
          <a:p>
            <a:r>
              <a:rPr lang="en-US" sz="1200" dirty="0" smtClean="0">
                <a:ea typeface="ＭＳ Ｐゴシック" pitchFamily="34" charset="-128"/>
              </a:rPr>
              <a:t>In between doctor visits you’re self assessing your condition before each flight. Ground yourself when you’re not fit to fly.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0F38EED-2F39-44BC-97DA-8F93C7AEE4C8}" type="slidenum">
              <a:rPr lang="en-US" sz="1200" smtClean="0">
                <a:latin typeface="Times New Roman" pitchFamily="18" charset="0"/>
              </a:rPr>
              <a:pPr eaLnBrk="1" hangingPunct="1"/>
              <a:t>29</a:t>
            </a:fld>
            <a:endParaRPr lang="en-US" sz="1200"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presentation we’ll talk a little bit about recent GAJSC</a:t>
            </a:r>
            <a:r>
              <a:rPr lang="en-US" baseline="0" dirty="0" smtClean="0">
                <a:latin typeface="Times New Roman" pitchFamily="18" charset="0"/>
                <a:ea typeface="ＭＳ Ｐゴシック" pitchFamily="34" charset="-128"/>
              </a:rPr>
              <a:t> and </a:t>
            </a:r>
            <a:r>
              <a:rPr lang="en-US" dirty="0" smtClean="0">
                <a:latin typeface="Times New Roman" pitchFamily="18" charset="0"/>
                <a:ea typeface="ＭＳ Ｐゴシック" pitchFamily="34" charset="-128"/>
              </a:rPr>
              <a:t>FAA </a:t>
            </a:r>
            <a:r>
              <a:rPr lang="en-US" baseline="0" dirty="0" smtClean="0">
                <a:latin typeface="Times New Roman" pitchFamily="18" charset="0"/>
                <a:ea typeface="ＭＳ Ｐゴシック" pitchFamily="34" charset="-128"/>
              </a:rPr>
              <a:t>studies that feature some interesting findings with respect to pilots and medications.</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We’ll acquaint you with FAA’s Office of Aerospace Medicine and its’ services to pilots.</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We’ll talk generally about flying while medicating and the problems associated with taking multiple drugs.</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Finally we’ll offer some tips for safe flying while on medications.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961279-8B74-48D4-949D-AA48041EF0A7}"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Presentation note:  </a:t>
            </a:r>
            <a:r>
              <a:rPr lang="en-US" b="0" i="1" dirty="0" smtClean="0"/>
              <a:t>Give the audience time to copy the URL and/or</a:t>
            </a:r>
            <a:r>
              <a:rPr lang="en-US" b="0" i="1" baseline="0" dirty="0" smtClean="0"/>
              <a:t> scan the QR code.  The questions slide follows so you could begin taking questions with this slide.  Then:</a:t>
            </a:r>
            <a:endParaRPr lang="en-US" b="1" dirty="0" smtClean="0"/>
          </a:p>
          <a:p>
            <a:endParaRPr lang="en-US" dirty="0" smtClean="0"/>
          </a:p>
          <a:p>
            <a:endParaRPr lang="en-US"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30</a:t>
            </a:fld>
            <a:endParaRPr lang="en-US" dirty="0"/>
          </a:p>
        </p:txBody>
      </p:sp>
    </p:spTree>
    <p:extLst>
      <p:ext uri="{BB962C8B-B14F-4D97-AF65-F5344CB8AC3E}">
        <p14:creationId xmlns:p14="http://schemas.microsoft.com/office/powerpoint/2010/main" val="3603509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Special thanks to Doctors John M. Grazer, William J. Tsai, and G.J. Salazar for their assistance in editing this program.</a:t>
            </a:r>
          </a:p>
          <a:p>
            <a:endParaRPr lang="en-US" b="1"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31</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32</a:t>
            </a:fld>
            <a:endParaRPr lang="en-US"/>
          </a:p>
        </p:txBody>
      </p:sp>
    </p:spTree>
    <p:extLst>
      <p:ext uri="{BB962C8B-B14F-4D97-AF65-F5344CB8AC3E}">
        <p14:creationId xmlns:p14="http://schemas.microsoft.com/office/powerpoint/2010/main" val="2021199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in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VISIT </a:t>
            </a:r>
            <a:r>
              <a:rPr lang="en-US" dirty="0" smtClean="0"/>
              <a:t>WWW.MYWINGSINITATIVE.ORG </a:t>
            </a:r>
            <a:r>
              <a:rPr lang="en-US" dirty="0"/>
              <a:t>to learn more and enter the 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Just navigate to http://www.</a:t>
            </a:r>
            <a:r>
              <a:rPr lang="en-US" baseline="0" dirty="0" smtClean="0"/>
              <a:t>mywingsinitiative.org or scan the QR code for details.  By the way, Instructors can also enter the sweepstakes.  But there are even better reasons to participate in </a:t>
            </a:r>
            <a:r>
              <a:rPr lang="en-US" b="1" i="1" baseline="0" dirty="0" smtClean="0"/>
              <a:t>WINGS</a:t>
            </a:r>
            <a:r>
              <a:rPr lang="en-US" b="0" i="0" baseline="0" dirty="0" smtClean="0"/>
              <a:t>.</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33</a:t>
            </a:fld>
            <a:endParaRPr lang="en-US" dirty="0"/>
          </a:p>
        </p:txBody>
      </p:sp>
    </p:spTree>
    <p:extLst>
      <p:ext uri="{BB962C8B-B14F-4D97-AF65-F5344CB8AC3E}">
        <p14:creationId xmlns:p14="http://schemas.microsoft.com/office/powerpoint/2010/main" val="3220370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pPr marL="171450" indent="-171450">
              <a:buFont typeface="Arial" panose="020B0604020202020204" pitchFamily="34" charset="0"/>
              <a:buChar char="•"/>
            </a:pPr>
            <a:endParaRPr lang="en-US" b="1" dirty="0" smtClean="0">
              <a:latin typeface="Times New Roman" pitchFamily="18" charset="0"/>
            </a:endParaRPr>
          </a:p>
          <a:p>
            <a:pPr marL="171450" indent="-171450">
              <a:buFont typeface="Arial" panose="020B0604020202020204" pitchFamily="34" charset="0"/>
              <a:buChar char="•"/>
            </a:pPr>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pPr marL="171450" indent="-171450">
              <a:buFont typeface="Arial" panose="020B0604020202020204" pitchFamily="34" charset="0"/>
              <a:buChar char="•"/>
            </a:pPr>
            <a:endParaRPr lang="en-US" b="1" dirty="0" smtClean="0">
              <a:latin typeface="Times New Roman" pitchFamily="18" charset="0"/>
            </a:endParaRPr>
          </a:p>
          <a:p>
            <a:pPr marL="171450" indent="-171450">
              <a:buFont typeface="Arial" panose="020B0604020202020204" pitchFamily="34" charset="0"/>
              <a:buChar char="•"/>
            </a:pPr>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pPr marL="171450" indent="-171450">
              <a:buFont typeface="Arial" panose="020B0604020202020204" pitchFamily="34" charset="0"/>
              <a:buChar char="•"/>
            </a:pPr>
            <a:endParaRPr lang="en-US" dirty="0" smtClean="0">
              <a:latin typeface="Times New Roman" pitchFamily="18" charset="0"/>
            </a:endParaRPr>
          </a:p>
          <a:p>
            <a:pPr marL="171450" indent="-171450">
              <a:buFont typeface="Arial" panose="020B0604020202020204" pitchFamily="34" charset="0"/>
              <a:buChar char="•"/>
            </a:pPr>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34</a:t>
            </a:fld>
            <a:endParaRPr lang="en-US" dirty="0"/>
          </a:p>
        </p:txBody>
      </p:sp>
    </p:spTree>
    <p:extLst>
      <p:ext uri="{BB962C8B-B14F-4D97-AF65-F5344CB8AC3E}">
        <p14:creationId xmlns:p14="http://schemas.microsoft.com/office/powerpoint/2010/main" val="1763733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35</a:t>
            </a:fld>
            <a:endParaRPr lang="en-US" dirty="0"/>
          </a:p>
        </p:txBody>
      </p:sp>
    </p:spTree>
    <p:extLst>
      <p:ext uri="{BB962C8B-B14F-4D97-AF65-F5344CB8AC3E}">
        <p14:creationId xmlns:p14="http://schemas.microsoft.com/office/powerpoint/2010/main" val="965062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36</a:t>
            </a:fld>
            <a:endParaRPr lang="en-US"/>
          </a:p>
        </p:txBody>
      </p:sp>
    </p:spTree>
    <p:extLst>
      <p:ext uri="{BB962C8B-B14F-4D97-AF65-F5344CB8AC3E}">
        <p14:creationId xmlns:p14="http://schemas.microsoft.com/office/powerpoint/2010/main" val="702397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37</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59879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Much of the content </a:t>
            </a:r>
            <a:r>
              <a:rPr lang="en-US" baseline="0" dirty="0" smtClean="0"/>
              <a:t>of this presentation were excerpted from the January/February 2022 issue of FAAs Safety Briefing Magazine.  That issue focused on Aerospace Medicine with articles on the medical certification process and the various roles and responsibilities of FAA’s Office of Aerospace Medicine.</a:t>
            </a:r>
            <a:endParaRPr lang="en-US" dirty="0" smtClean="0"/>
          </a:p>
          <a:p>
            <a:endParaRPr lang="en-US" dirty="0" smtClean="0"/>
          </a:p>
          <a:p>
            <a:endParaRPr lang="en-US" baseline="0" dirty="0" smtClean="0"/>
          </a:p>
          <a:p>
            <a:r>
              <a:rPr lang="en-US" b="1" baseline="0" dirty="0" smtClean="0">
                <a:latin typeface="Times New Roman" pitchFamily="18" charset="0"/>
                <a:ea typeface="ＭＳ Ｐゴシック" pitchFamily="34" charset="-128"/>
              </a:rPr>
              <a:t>(Next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230138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pilots think of FAA’s medical activities, we think of medical certification requirements and our local Aviation Medical Examiners</a:t>
            </a:r>
            <a:r>
              <a:rPr lang="en-US" baseline="0" dirty="0" smtClean="0"/>
              <a:t> but there’s a lot more to consider.  Headquartered in Washington DC and led by the Federal Air Surgeon, the FAA Office of Aerospace Medicine is responsible for the Aerospace Medical Certification Division and the Civil Aerospace Medical Institute; both located in Oklahoma City, OK., 9 regional Flight Surgeons and a Drug Abatement division.  </a:t>
            </a:r>
            <a:r>
              <a:rPr lang="en-US" b="1" baseline="0" dirty="0" smtClean="0"/>
              <a:t>(Click) </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Certification Division processes pilot and FAA employee i.e. air traffic controller medical certifications. </a:t>
            </a:r>
            <a:r>
              <a:rPr lang="en-US" b="1" baseline="0" dirty="0" smtClean="0"/>
              <a:t>(Click) </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a:t>
            </a:r>
            <a:r>
              <a:rPr lang="en-US" baseline="0" dirty="0" smtClean="0"/>
              <a:t> Civil Aerospace Medical Institute conducts, medical and human factors research and medical education activities.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(Click) </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Drug Abatement Division administers aviation</a:t>
            </a:r>
            <a:r>
              <a:rPr lang="en-US" baseline="0" dirty="0" smtClean="0"/>
              <a:t> industry drug and alcohol programs. </a:t>
            </a:r>
            <a:r>
              <a:rPr lang="en-US" b="1" baseline="0" dirty="0" smtClean="0"/>
              <a:t>(Click) </a:t>
            </a:r>
            <a:endParaRPr lang="en-US" baseline="0" dirty="0" smtClean="0"/>
          </a:p>
          <a:p>
            <a:endParaRPr lang="en-US" baseline="0" dirty="0" smtClean="0"/>
          </a:p>
          <a:p>
            <a:r>
              <a:rPr lang="en-US" baseline="0" dirty="0" smtClean="0"/>
              <a:t>Finally, there are 9 Regional and one international Air Surgeon offices.  Because they’re often the first point of contact for pilots, we’ve included a </a:t>
            </a:r>
            <a:r>
              <a:rPr lang="en-US" baseline="0" dirty="0" err="1" smtClean="0"/>
              <a:t>url</a:t>
            </a:r>
            <a:r>
              <a:rPr lang="en-US" baseline="0" dirty="0" smtClean="0"/>
              <a:t> and QR code to access the office list.</a:t>
            </a:r>
          </a:p>
          <a:p>
            <a:endParaRPr lang="en-US" baseline="0" dirty="0" smtClean="0"/>
          </a:p>
          <a:p>
            <a:r>
              <a:rPr lang="en-US" b="1" baseline="0" dirty="0" smtClean="0"/>
              <a:t>Presentation note:  </a:t>
            </a:r>
            <a:r>
              <a:rPr lang="en-US" b="0" i="1" baseline="0" dirty="0" smtClean="0"/>
              <a:t>Give the audience time to copy the URL and/or QR code.  Then:</a:t>
            </a:r>
            <a:endParaRPr lang="en-US" b="1" baseline="0" dirty="0" smtClean="0"/>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228045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Medical</a:t>
            </a:r>
            <a:r>
              <a:rPr lang="en-US" baseline="0" dirty="0" smtClean="0"/>
              <a:t> Certification Office is responsible for Medical certification of pilots and other safety-sensitive employees such as Air Traffic Controllers who require medical certification.  The office maintains a database of pilot information and they manage </a:t>
            </a:r>
            <a:r>
              <a:rPr lang="en-US" baseline="0" dirty="0" err="1" smtClean="0"/>
              <a:t>MedXpress</a:t>
            </a:r>
            <a:r>
              <a:rPr lang="en-US" baseline="0" dirty="0" smtClean="0"/>
              <a:t> – an online medical certification application service and BasicMed – an alternative to traditional medical certification of pilots.  Their home page also features frequently asked questions and their answers.</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388555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Civil Aerospace Medical Institute,</a:t>
            </a:r>
            <a:r>
              <a:rPr lang="en-US" baseline="0" dirty="0" smtClean="0"/>
              <a:t> or CAMI, conducts aerospace medical and human factors research projects and they also produce and distribute high-quality medical education and training programs for pilots and Aviation Medical Examiners.  You can also access CAMI’s excellent series of Aeromedical Safety Brochures from their home page.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359696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We talk a lot about aircraft maintenance and inspection but what</a:t>
            </a:r>
            <a:r>
              <a:rPr lang="en-US" baseline="0" dirty="0" smtClean="0"/>
              <a:t> about pilot maintenance?</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Aviation</a:t>
            </a:r>
            <a:r>
              <a:rPr lang="en-US" baseline="0" dirty="0" smtClean="0"/>
              <a:t> regulations and common sense require that we periodically inspect the aircraft we fly and that we correct any mechanical discrepancies that we discover. </a:t>
            </a:r>
            <a:r>
              <a:rPr lang="en-US" b="1" baseline="0" dirty="0" smtClean="0"/>
              <a:t>(Click)</a:t>
            </a:r>
          </a:p>
          <a:p>
            <a:endParaRPr lang="en-US" baseline="0" dirty="0" smtClean="0"/>
          </a:p>
          <a:p>
            <a:r>
              <a:rPr lang="en-US" baseline="0" dirty="0" smtClean="0"/>
              <a:t>The same is true for pilots.  Periodic medical examinations and certifications just make good sense.  But what about the times between inspections?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Well that’s why we do pre and post-flight inspections.  We want to take a good look at critical components and systems before we fly.  And a good post-flight inspection can detect discrepancies that should be addressed before the next flight.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For pilots that means a check of how we’re feeling, whether we’re adequately fed, hydrated, and rested, and whether internal and external pressures are likely to compromise our ability to perform.  There’s a cool checklist that covers this that we’ll see in the next slide.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Of course the goal of all this inspection and – in the case of pilots – introspection is to detect and correct small problems before they become big ones. </a:t>
            </a:r>
            <a:r>
              <a:rPr lang="en-US" b="1" baseline="0" dirty="0" smtClean="0"/>
              <a:t>(Click)</a:t>
            </a:r>
          </a:p>
          <a:p>
            <a:endParaRPr lang="en-US" b="1" baseline="0" dirty="0" smtClean="0"/>
          </a:p>
          <a:p>
            <a:r>
              <a:rPr lang="en-US" b="0" baseline="0" dirty="0" smtClean="0"/>
              <a:t>And that’s a best practice not only for flying but for every day living. </a:t>
            </a:r>
          </a:p>
          <a:p>
            <a:endParaRPr lang="en-US" b="0" baseline="0" dirty="0" smtClean="0"/>
          </a:p>
          <a:p>
            <a:r>
              <a:rPr lang="en-US" b="1" baseline="0" dirty="0" smtClean="0"/>
              <a:t>(Next Slide)</a:t>
            </a:r>
          </a:p>
          <a:p>
            <a:endParaRPr lang="en-US" b="1" baseline="0" dirty="0" smtClean="0"/>
          </a:p>
          <a:p>
            <a:endParaRPr lang="en-US" b="1" baseline="0" dirty="0" smtClean="0"/>
          </a:p>
          <a:p>
            <a:endParaRPr lang="en-US" b="1" baseline="0" dirty="0" smtClean="0"/>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84867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I’m Safe checklist has been around for a long time but it’s a good idea to review</a:t>
            </a:r>
            <a:r>
              <a:rPr lang="en-US" baseline="0" dirty="0" smtClean="0"/>
              <a:t> it here.  The checklist is designed to answer six questions.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Am I feeling ill today?  If the answer is yes, it’s probably not a good day to fly or perhaps even drive a car. </a:t>
            </a:r>
            <a:r>
              <a:rPr lang="en-US" b="1" baseline="0" dirty="0" smtClean="0"/>
              <a:t>(Click)</a:t>
            </a: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Am I taking any prescription or over-the-counter medication that could compromise my ability to fly?  Many medicines caution against operating machinery and aircraft certainly qualify as complex machines.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Am I under unusual stress today?  We all cope with stress each day and a little stress has been shown to improve human performance.  But, if we’re under moderate to heavy stress our performance will definitely not be our best and it may even be dangerous.  If, for instance, we are flying to a very important meeting that cannot be re-scheduled or delayed, the importance of the mission could compromise our pre and in-flight decision making. </a:t>
            </a:r>
            <a:r>
              <a:rPr lang="en-US" b="1" baseline="0" dirty="0" smtClean="0"/>
              <a:t>(Click)</a:t>
            </a: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Have I ingested any alcohol – in the previous twenty four hours?  I know the rule says eight hours but lingering affects can persist. </a:t>
            </a:r>
            <a:r>
              <a:rPr lang="en-US" b="1" baseline="0" dirty="0" smtClean="0"/>
              <a:t>(Click)</a:t>
            </a: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Am I adequately rested before this flight?  And just as important, will I become fatigued during the flight?  We may be fine for the short drive home after a long day at work, but embarking on a flight perhaps at night, may be a greater challenge than we should accept.  Getting a good night’s sleep and starting in the morning may well be the safer choice.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And finally; Am I adequately nourished and hydrated?  And am I emotionally ready for this flight?  We like to say we leave our problems on the ground when we fly but, for most of us, that’s not really true.  If we’re worried or even very happy about something we may dwell on the topic at the expense of our flight duties or our decision making may be compromised.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4239864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813305" y="819247"/>
            <a:ext cx="3234267" cy="1011238"/>
            <a:chOff x="3687" y="115"/>
            <a:chExt cx="1528" cy="637"/>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a:off x="-42751"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316139" y="994941"/>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sp>
        <p:nvSpPr>
          <p:cNvPr id="12" name="Rectangle 1026"/>
          <p:cNvSpPr txBox="1">
            <a:spLocks noChangeArrowheads="1"/>
          </p:cNvSpPr>
          <p:nvPr userDrawn="1"/>
        </p:nvSpPr>
        <p:spPr bwMode="auto">
          <a:xfrm>
            <a:off x="303302" y="5313105"/>
            <a:ext cx="6505483" cy="69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t>
            </a:r>
          </a:p>
          <a:p>
            <a:pPr>
              <a:buNone/>
            </a:pPr>
            <a:r>
              <a:rPr lang="en-US" sz="1800" baseline="0" dirty="0" smtClean="0"/>
              <a:t>The National FAA Safety Team (FAASTeam)</a:t>
            </a:r>
          </a:p>
        </p:txBody>
      </p:sp>
      <p:pic>
        <p:nvPicPr>
          <p:cNvPr id="2" name="Picture 1"/>
          <p:cNvPicPr>
            <a:picLocks noChangeAspect="1"/>
          </p:cNvPicPr>
          <p:nvPr userDrawn="1"/>
        </p:nvPicPr>
        <p:blipFill>
          <a:blip r:embed="rId5"/>
          <a:stretch>
            <a:fillRect/>
          </a:stretch>
        </p:blipFill>
        <p:spPr>
          <a:xfrm>
            <a:off x="8370167" y="1929430"/>
            <a:ext cx="3559809" cy="4582742"/>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ags" Target="../tags/tag9.xm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ustDataLst>
      <p:tags r:id="rId2"/>
    </p:custDataLst>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medxpress.faa.gov/"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1.png"/><Relationship Id="rId5" Type="http://schemas.openxmlformats.org/officeDocument/2006/relationships/hyperlink" Target="https://bit.ly/3Mxmjtj"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faa.gov/go/basicmed"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9.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42.png"/><Relationship Id="rId5" Type="http://schemas.openxmlformats.org/officeDocument/2006/relationships/hyperlink" Target="https://www.faa.gov/sites/faa.gov/files/2022-01/JanFeb2022.pdf" TargetMode="Externa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7.png"/><Relationship Id="rId2" Type="http://schemas.openxmlformats.org/officeDocument/2006/relationships/slideLayout" Target="../slideLayouts/slideLayout3.xml"/><Relationship Id="rId1" Type="http://schemas.openxmlformats.org/officeDocument/2006/relationships/tags" Target="../tags/tag42.xml"/><Relationship Id="rId6" Type="http://schemas.openxmlformats.org/officeDocument/2006/relationships/image" Target="../media/image46.png"/><Relationship Id="rId5" Type="http://schemas.openxmlformats.org/officeDocument/2006/relationships/hyperlink" Target="http://www.mywingsinitiative.org/" TargetMode="Externa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51.png"/><Relationship Id="rId5" Type="http://schemas.openxmlformats.org/officeDocument/2006/relationships/hyperlink" Target="https://www.faa.gov/about/initiatives/gasafetyoutreach" TargetMode="Externa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8.png"/><Relationship Id="rId4" Type="http://schemas.openxmlformats.org/officeDocument/2006/relationships/hyperlink" Target="Bit.ly/RFScontact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hyperlink" Target="https://bit.ly/3HV28BW"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173100" y="235966"/>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173100" y="1674690"/>
            <a:ext cx="9979785" cy="1067092"/>
          </a:xfrm>
        </p:spPr>
        <p:txBody>
          <a:bodyPr/>
          <a:lstStyle/>
          <a:p>
            <a:r>
              <a:rPr lang="en-US" dirty="0" smtClean="0"/>
              <a:t>Topic of the Month - October </a:t>
            </a:r>
          </a:p>
          <a:p>
            <a:r>
              <a:rPr lang="en-US" dirty="0" smtClean="0"/>
              <a:t>Aerospace Medicine and You</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with medical certification	</a:t>
            </a:r>
            <a:endParaRPr lang="en-US" dirty="0"/>
          </a:p>
        </p:txBody>
      </p:sp>
      <p:sp>
        <p:nvSpPr>
          <p:cNvPr id="3" name="Content Placeholder 2"/>
          <p:cNvSpPr>
            <a:spLocks noGrp="1"/>
          </p:cNvSpPr>
          <p:nvPr>
            <p:ph idx="1"/>
          </p:nvPr>
        </p:nvSpPr>
        <p:spPr>
          <a:xfrm>
            <a:off x="571500" y="1243966"/>
            <a:ext cx="10733617" cy="4391025"/>
          </a:xfrm>
        </p:spPr>
        <p:txBody>
          <a:bodyPr/>
          <a:lstStyle/>
          <a:p>
            <a:r>
              <a:rPr lang="en-US" dirty="0" smtClean="0">
                <a:hlinkClick r:id="rId4"/>
              </a:rPr>
              <a:t>https://medxpress.faa.gov</a:t>
            </a:r>
            <a:r>
              <a:rPr lang="en-US" dirty="0" smtClean="0"/>
              <a:t> </a:t>
            </a:r>
            <a:endParaRPr lang="en-US" dirty="0"/>
          </a:p>
        </p:txBody>
      </p:sp>
      <p:pic>
        <p:nvPicPr>
          <p:cNvPr id="4" name="Picture 3"/>
          <p:cNvPicPr>
            <a:picLocks noChangeAspect="1"/>
          </p:cNvPicPr>
          <p:nvPr/>
        </p:nvPicPr>
        <p:blipFill>
          <a:blip r:embed="rId5"/>
          <a:stretch>
            <a:fillRect/>
          </a:stretch>
        </p:blipFill>
        <p:spPr>
          <a:xfrm>
            <a:off x="946262" y="2241662"/>
            <a:ext cx="2943636" cy="294363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a:off x="4730690" y="1922802"/>
            <a:ext cx="6949189" cy="358135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27186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an examination</a:t>
            </a:r>
            <a:endParaRPr lang="en-US" dirty="0"/>
          </a:p>
        </p:txBody>
      </p:sp>
      <p:pic>
        <p:nvPicPr>
          <p:cNvPr id="6" name="Content Placeholder 4"/>
          <p:cNvPicPr>
            <a:picLocks noChangeAspect="1"/>
          </p:cNvPicPr>
          <p:nvPr/>
        </p:nvPicPr>
        <p:blipFill>
          <a:blip r:embed="rId4"/>
          <a:stretch>
            <a:fillRect/>
          </a:stretch>
        </p:blipFill>
        <p:spPr bwMode="auto">
          <a:xfrm>
            <a:off x="8421572" y="2699569"/>
            <a:ext cx="2098170" cy="2091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bwMode="auto">
          <a:xfrm>
            <a:off x="7548868" y="1411874"/>
            <a:ext cx="38435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800" b="1" dirty="0">
                <a:solidFill>
                  <a:srgbClr val="C0C0C0"/>
                </a:solidFill>
                <a:hlinkClick r:id="rId5"/>
              </a:rPr>
              <a:t>https://</a:t>
            </a:r>
            <a:r>
              <a:rPr lang="en-US" sz="2800" b="1" dirty="0" smtClean="0">
                <a:solidFill>
                  <a:srgbClr val="C0C0C0"/>
                </a:solidFill>
                <a:hlinkClick r:id="rId5"/>
              </a:rPr>
              <a:t>bit.ly/3Mxmjtj</a:t>
            </a:r>
            <a:r>
              <a:rPr lang="en-US" sz="2800" b="1" dirty="0" smtClean="0">
                <a:solidFill>
                  <a:srgbClr val="C0C0C0"/>
                </a:solidFill>
              </a:rPr>
              <a:t> </a:t>
            </a:r>
            <a:endParaRPr lang="en-US" sz="2800" b="1" dirty="0">
              <a:solidFill>
                <a:srgbClr val="C0C0C0"/>
              </a:solidFill>
            </a:endParaRPr>
          </a:p>
        </p:txBody>
      </p:sp>
      <p:pic>
        <p:nvPicPr>
          <p:cNvPr id="9" name="Picture 8"/>
          <p:cNvPicPr>
            <a:picLocks noChangeAspect="1"/>
          </p:cNvPicPr>
          <p:nvPr/>
        </p:nvPicPr>
        <p:blipFill>
          <a:blip r:embed="rId6"/>
          <a:stretch>
            <a:fillRect/>
          </a:stretch>
        </p:blipFill>
        <p:spPr>
          <a:xfrm>
            <a:off x="854528" y="1168246"/>
            <a:ext cx="5959929" cy="4200419"/>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bwMode="auto">
          <a:xfrm>
            <a:off x="2902225" y="2136913"/>
            <a:ext cx="1441175" cy="308113"/>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734878" y="5141844"/>
            <a:ext cx="626165" cy="226821"/>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1083365" y="4343400"/>
            <a:ext cx="834887" cy="208722"/>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73794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BasicMed at 5-years</a:t>
            </a:r>
            <a:endParaRPr lang="en-US" dirty="0"/>
          </a:p>
        </p:txBody>
      </p:sp>
      <p:sp>
        <p:nvSpPr>
          <p:cNvPr id="3" name="Content Placeholder 2"/>
          <p:cNvSpPr>
            <a:spLocks noGrp="1"/>
          </p:cNvSpPr>
          <p:nvPr>
            <p:ph idx="1"/>
          </p:nvPr>
        </p:nvSpPr>
        <p:spPr>
          <a:xfrm>
            <a:off x="571500" y="1219368"/>
            <a:ext cx="10733617" cy="4391025"/>
          </a:xfrm>
        </p:spPr>
        <p:txBody>
          <a:bodyPr/>
          <a:lstStyle/>
          <a:p>
            <a:r>
              <a:rPr lang="en-US" dirty="0" smtClean="0"/>
              <a:t>FAA medical certificate issued </a:t>
            </a:r>
            <a:r>
              <a:rPr lang="en-US" u="sng" dirty="0" smtClean="0"/>
              <a:t>afte</a:t>
            </a:r>
            <a:r>
              <a:rPr lang="en-US" dirty="0" smtClean="0"/>
              <a:t>r July 16, 2006</a:t>
            </a:r>
          </a:p>
          <a:p>
            <a:r>
              <a:rPr lang="en-US" dirty="0" smtClean="0"/>
              <a:t>Current and valid U.S. Driver’s License</a:t>
            </a:r>
          </a:p>
          <a:p>
            <a:r>
              <a:rPr lang="en-US" dirty="0" smtClean="0"/>
              <a:t>Comprehensive Medical Exam Checklist (CMEC)</a:t>
            </a:r>
          </a:p>
          <a:p>
            <a:r>
              <a:rPr lang="en-US" dirty="0" smtClean="0"/>
              <a:t>Physical Exam</a:t>
            </a:r>
          </a:p>
          <a:p>
            <a:pPr lvl="1"/>
            <a:r>
              <a:rPr lang="en-US" dirty="0" smtClean="0"/>
              <a:t>By state-licensed physician.</a:t>
            </a:r>
          </a:p>
          <a:p>
            <a:r>
              <a:rPr lang="en-US" dirty="0" smtClean="0"/>
              <a:t>Online Course</a:t>
            </a:r>
          </a:p>
          <a:p>
            <a:pPr lvl="1"/>
            <a:r>
              <a:rPr lang="en-US" dirty="0" smtClean="0"/>
              <a:t>AOPA</a:t>
            </a:r>
          </a:p>
          <a:p>
            <a:pPr lvl="1"/>
            <a:r>
              <a:rPr lang="en-US" dirty="0" smtClean="0"/>
              <a:t>Mayo Clinic</a:t>
            </a:r>
            <a:endParaRPr lang="en-US" dirty="0"/>
          </a:p>
        </p:txBody>
      </p:sp>
      <p:pic>
        <p:nvPicPr>
          <p:cNvPr id="4" name="Picture 3"/>
          <p:cNvPicPr>
            <a:picLocks noChangeAspect="1"/>
          </p:cNvPicPr>
          <p:nvPr/>
        </p:nvPicPr>
        <p:blipFill>
          <a:blip r:embed="rId4"/>
          <a:stretch>
            <a:fillRect/>
          </a:stretch>
        </p:blipFill>
        <p:spPr>
          <a:xfrm>
            <a:off x="6990670" y="2971600"/>
            <a:ext cx="4877481" cy="2638793"/>
          </a:xfrm>
          <a:prstGeom prst="rect">
            <a:avLst/>
          </a:prstGeom>
        </p:spPr>
      </p:pic>
    </p:spTree>
    <p:custDataLst>
      <p:tags r:id="rId1"/>
    </p:custDataLst>
    <p:extLst>
      <p:ext uri="{BB962C8B-B14F-4D97-AF65-F5344CB8AC3E}">
        <p14:creationId xmlns:p14="http://schemas.microsoft.com/office/powerpoint/2010/main" val="300703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BasicMed Limitations</a:t>
            </a:r>
            <a:endParaRPr lang="en-US" dirty="0"/>
          </a:p>
        </p:txBody>
      </p:sp>
      <p:sp>
        <p:nvSpPr>
          <p:cNvPr id="3" name="Content Placeholder 2"/>
          <p:cNvSpPr>
            <a:spLocks noGrp="1"/>
          </p:cNvSpPr>
          <p:nvPr>
            <p:ph idx="1"/>
          </p:nvPr>
        </p:nvSpPr>
        <p:spPr>
          <a:xfrm>
            <a:off x="571500" y="1087021"/>
            <a:ext cx="10733617" cy="4391025"/>
          </a:xfrm>
        </p:spPr>
        <p:txBody>
          <a:bodyPr/>
          <a:lstStyle/>
          <a:p>
            <a:r>
              <a:rPr lang="en-US" dirty="0" smtClean="0"/>
              <a:t>Aircraft</a:t>
            </a:r>
          </a:p>
          <a:p>
            <a:pPr lvl="1"/>
            <a:r>
              <a:rPr lang="en-US" dirty="0" smtClean="0"/>
              <a:t>Max Takeoff Weight not more than 6,000 pounds</a:t>
            </a:r>
          </a:p>
          <a:p>
            <a:pPr lvl="1"/>
            <a:r>
              <a:rPr lang="en-US" dirty="0" smtClean="0"/>
              <a:t>No more than six occupants</a:t>
            </a:r>
          </a:p>
          <a:p>
            <a:r>
              <a:rPr lang="en-US" dirty="0" smtClean="0"/>
              <a:t>Operations</a:t>
            </a:r>
          </a:p>
          <a:p>
            <a:pPr lvl="1"/>
            <a:r>
              <a:rPr lang="en-US" dirty="0" smtClean="0"/>
              <a:t>No more than five passengers</a:t>
            </a:r>
          </a:p>
          <a:p>
            <a:pPr lvl="1"/>
            <a:r>
              <a:rPr lang="en-US" dirty="0" smtClean="0"/>
              <a:t>No higher than 18,000 MSL or above 250 KIAS</a:t>
            </a:r>
          </a:p>
          <a:p>
            <a:pPr lvl="1"/>
            <a:r>
              <a:rPr lang="en-US" dirty="0" smtClean="0"/>
              <a:t>No flights outside the United States</a:t>
            </a:r>
          </a:p>
          <a:p>
            <a:pPr lvl="1"/>
            <a:r>
              <a:rPr lang="en-US" dirty="0" smtClean="0"/>
              <a:t>No operations for compensation or hire</a:t>
            </a:r>
          </a:p>
          <a:p>
            <a:pPr lvl="2"/>
            <a:r>
              <a:rPr lang="en-US" dirty="0" smtClean="0"/>
              <a:t>CFIs may receive compensation for instruction given.</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9916" y="3155201"/>
            <a:ext cx="3683668" cy="245577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89285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with basic med</a:t>
            </a:r>
            <a:endParaRPr lang="en-US" dirty="0"/>
          </a:p>
        </p:txBody>
      </p:sp>
      <p:sp>
        <p:nvSpPr>
          <p:cNvPr id="3" name="Content Placeholder 2"/>
          <p:cNvSpPr>
            <a:spLocks noGrp="1"/>
          </p:cNvSpPr>
          <p:nvPr>
            <p:ph idx="1"/>
          </p:nvPr>
        </p:nvSpPr>
        <p:spPr>
          <a:xfrm>
            <a:off x="571500" y="1099764"/>
            <a:ext cx="10733617" cy="4391025"/>
          </a:xfrm>
        </p:spPr>
        <p:txBody>
          <a:bodyPr/>
          <a:lstStyle/>
          <a:p>
            <a:r>
              <a:rPr lang="en-US" dirty="0" smtClean="0">
                <a:hlinkClick r:id="rId4"/>
              </a:rPr>
              <a:t>http://faa.gov/go/basicmed</a:t>
            </a:r>
            <a:r>
              <a:rPr lang="en-US" dirty="0" smtClean="0"/>
              <a:t> </a:t>
            </a:r>
            <a:endParaRPr lang="en-US" dirty="0"/>
          </a:p>
        </p:txBody>
      </p:sp>
      <p:pic>
        <p:nvPicPr>
          <p:cNvPr id="4" name="Picture 3"/>
          <p:cNvPicPr>
            <a:picLocks noChangeAspect="1"/>
          </p:cNvPicPr>
          <p:nvPr/>
        </p:nvPicPr>
        <p:blipFill>
          <a:blip r:embed="rId5"/>
          <a:stretch>
            <a:fillRect/>
          </a:stretch>
        </p:blipFill>
        <p:spPr>
          <a:xfrm>
            <a:off x="5773232" y="1897538"/>
            <a:ext cx="5729159" cy="340181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a:off x="1396143" y="2088977"/>
            <a:ext cx="3181794" cy="321037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27202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Medical Exam Checklist</a:t>
            </a:r>
            <a:endParaRPr lang="en-US" dirty="0"/>
          </a:p>
        </p:txBody>
      </p:sp>
      <p:sp>
        <p:nvSpPr>
          <p:cNvPr id="4" name="Content Placeholder 3"/>
          <p:cNvSpPr>
            <a:spLocks noGrp="1"/>
          </p:cNvSpPr>
          <p:nvPr>
            <p:ph idx="1"/>
          </p:nvPr>
        </p:nvSpPr>
        <p:spPr>
          <a:xfrm>
            <a:off x="465329" y="1142854"/>
            <a:ext cx="10733617" cy="1483483"/>
          </a:xfrm>
          <a:prstGeom prst="rect">
            <a:avLst/>
          </a:prstGeom>
        </p:spPr>
        <p:txBody>
          <a:bodyPr>
            <a:spAutoFit/>
          </a:bodyPr>
          <a:lstStyle/>
          <a:p>
            <a:r>
              <a:rPr lang="en-US" dirty="0" smtClean="0"/>
              <a:t>Section 1 - Airman</a:t>
            </a:r>
            <a:endParaRPr lang="en-US" dirty="0"/>
          </a:p>
          <a:p>
            <a:pPr lvl="1"/>
            <a:r>
              <a:rPr lang="en-US" dirty="0" smtClean="0"/>
              <a:t>Complete before physical exam</a:t>
            </a:r>
            <a:endParaRPr lang="en-US" dirty="0"/>
          </a:p>
          <a:p>
            <a:r>
              <a:rPr lang="en-US" dirty="0" smtClean="0"/>
              <a:t>Section 2 – State-licensed Physician</a:t>
            </a:r>
            <a:endParaRPr lang="en-US" dirty="0"/>
          </a:p>
        </p:txBody>
      </p:sp>
      <p:pic>
        <p:nvPicPr>
          <p:cNvPr id="3" name="Picture 2"/>
          <p:cNvPicPr>
            <a:picLocks noChangeAspect="1"/>
          </p:cNvPicPr>
          <p:nvPr/>
        </p:nvPicPr>
        <p:blipFill>
          <a:blip r:embed="rId4"/>
          <a:stretch>
            <a:fillRect/>
          </a:stretch>
        </p:blipFill>
        <p:spPr>
          <a:xfrm rot="506396">
            <a:off x="8714574" y="1788342"/>
            <a:ext cx="2901321" cy="365145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35093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Course</a:t>
            </a:r>
            <a:endParaRPr lang="en-US" dirty="0"/>
          </a:p>
        </p:txBody>
      </p:sp>
      <p:sp>
        <p:nvSpPr>
          <p:cNvPr id="3" name="Content Placeholder 2"/>
          <p:cNvSpPr>
            <a:spLocks noGrp="1"/>
          </p:cNvSpPr>
          <p:nvPr>
            <p:ph idx="1"/>
          </p:nvPr>
        </p:nvSpPr>
        <p:spPr>
          <a:xfrm>
            <a:off x="700158" y="1207281"/>
            <a:ext cx="3166164" cy="4527551"/>
          </a:xfrm>
        </p:spPr>
        <p:txBody>
          <a:bodyPr/>
          <a:lstStyle/>
          <a:p>
            <a:r>
              <a:rPr lang="en-US" dirty="0" smtClean="0"/>
              <a:t>AOPA</a:t>
            </a:r>
          </a:p>
          <a:p>
            <a:r>
              <a:rPr lang="en-US" dirty="0" smtClean="0"/>
              <a:t>Mayo Clinic</a:t>
            </a:r>
            <a:endParaRPr lang="en-US" dirty="0"/>
          </a:p>
        </p:txBody>
      </p:sp>
      <p:pic>
        <p:nvPicPr>
          <p:cNvPr id="4" name="Picture 3"/>
          <p:cNvPicPr>
            <a:picLocks noChangeAspect="1"/>
          </p:cNvPicPr>
          <p:nvPr/>
        </p:nvPicPr>
        <p:blipFill>
          <a:blip r:embed="rId4"/>
          <a:stretch>
            <a:fillRect/>
          </a:stretch>
        </p:blipFill>
        <p:spPr>
          <a:xfrm>
            <a:off x="1706801" y="3114179"/>
            <a:ext cx="3821329" cy="238714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6663430" y="808892"/>
            <a:ext cx="5199284" cy="2662165"/>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bwMode="auto">
          <a:xfrm>
            <a:off x="5784574" y="3727175"/>
            <a:ext cx="5923722" cy="11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Course refresher – 24 months</a:t>
            </a:r>
          </a:p>
          <a:p>
            <a:r>
              <a:rPr lang="en-US" kern="0" dirty="0" smtClean="0"/>
              <a:t>Physical exam – 48 months</a:t>
            </a:r>
            <a:endParaRPr lang="en-US" kern="0" dirty="0"/>
          </a:p>
        </p:txBody>
      </p:sp>
    </p:spTree>
    <p:custDataLst>
      <p:tags r:id="rId1"/>
    </p:custDataLst>
    <p:extLst>
      <p:ext uri="{BB962C8B-B14F-4D97-AF65-F5344CB8AC3E}">
        <p14:creationId xmlns:p14="http://schemas.microsoft.com/office/powerpoint/2010/main" val="2811294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CAMI Toxicology Study</a:t>
            </a:r>
            <a:r>
              <a:rPr lang="en-US" dirty="0" smtClean="0">
                <a:solidFill>
                  <a:schemeClr val="accent2"/>
                </a:solidFill>
              </a:rPr>
              <a:t>	</a:t>
            </a:r>
            <a:r>
              <a:rPr lang="en-US" dirty="0" smtClean="0"/>
              <a:t>	</a:t>
            </a:r>
            <a:endParaRPr lang="en-US" dirty="0"/>
          </a:p>
        </p:txBody>
      </p:sp>
      <p:sp>
        <p:nvSpPr>
          <p:cNvPr id="3" name="Content Placeholder 2"/>
          <p:cNvSpPr>
            <a:spLocks noGrp="1"/>
          </p:cNvSpPr>
          <p:nvPr>
            <p:ph idx="1"/>
          </p:nvPr>
        </p:nvSpPr>
        <p:spPr>
          <a:xfrm>
            <a:off x="695469" y="1162050"/>
            <a:ext cx="5506548" cy="4374574"/>
          </a:xfrm>
        </p:spPr>
        <p:txBody>
          <a:bodyPr/>
          <a:lstStyle/>
          <a:p>
            <a:r>
              <a:rPr lang="en-US" dirty="0" smtClean="0"/>
              <a:t>January/February 2022 Issue</a:t>
            </a:r>
          </a:p>
          <a:p>
            <a:pPr lvl="1"/>
            <a:r>
              <a:rPr lang="en-US" dirty="0"/>
              <a:t>570 out of </a:t>
            </a:r>
            <a:r>
              <a:rPr lang="en-US" dirty="0" smtClean="0"/>
              <a:t>1,353 pilots tested positive for medications/drugs.</a:t>
            </a:r>
          </a:p>
          <a:p>
            <a:pPr lvl="1"/>
            <a:r>
              <a:rPr lang="en-US" dirty="0" smtClean="0"/>
              <a:t>511 of the 570 </a:t>
            </a:r>
            <a:r>
              <a:rPr lang="en-US" dirty="0"/>
              <a:t>(90%), were flying under CFR Part </a:t>
            </a:r>
            <a:r>
              <a:rPr lang="en-US" dirty="0" smtClean="0"/>
              <a:t>91. </a:t>
            </a:r>
          </a:p>
          <a:p>
            <a:r>
              <a:rPr lang="en-US" dirty="0" smtClean="0"/>
              <a:t>Extent of Impairment – Undetermined</a:t>
            </a:r>
          </a:p>
          <a:p>
            <a:pPr lvl="1"/>
            <a:r>
              <a:rPr lang="en-US" dirty="0" smtClean="0"/>
              <a:t>But cause for concern</a:t>
            </a:r>
          </a:p>
        </p:txBody>
      </p:sp>
      <p:pic>
        <p:nvPicPr>
          <p:cNvPr id="6" name="Picture 2" descr="Civil Aerospace Medical Institute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73" y="527368"/>
            <a:ext cx="2235178" cy="22196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ublica Author Development Report, Issue #1. – Publica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0256" y="2895599"/>
            <a:ext cx="3048335" cy="2962275"/>
          </a:xfrm>
          <a:prstGeom prst="rect">
            <a:avLst/>
          </a:prstGeom>
        </p:spPr>
      </p:pic>
    </p:spTree>
    <p:custDataLst>
      <p:tags r:id="rId1"/>
    </p:custDataLst>
    <p:extLst>
      <p:ext uri="{BB962C8B-B14F-4D97-AF65-F5344CB8AC3E}">
        <p14:creationId xmlns:p14="http://schemas.microsoft.com/office/powerpoint/2010/main" val="180727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What’s the Problem	</a:t>
            </a:r>
            <a:endParaRPr lang="en-US" dirty="0"/>
          </a:p>
        </p:txBody>
      </p:sp>
      <p:sp>
        <p:nvSpPr>
          <p:cNvPr id="80899" name="Rectangle 3"/>
          <p:cNvSpPr>
            <a:spLocks noGrp="1" noChangeArrowheads="1"/>
          </p:cNvSpPr>
          <p:nvPr>
            <p:ph idx="1"/>
          </p:nvPr>
        </p:nvSpPr>
        <p:spPr>
          <a:xfrm>
            <a:off x="571500" y="1222374"/>
            <a:ext cx="8050213" cy="4391025"/>
          </a:xfrm>
        </p:spPr>
        <p:txBody>
          <a:bodyPr/>
          <a:lstStyle/>
          <a:p>
            <a:r>
              <a:rPr lang="en-US" dirty="0" smtClean="0"/>
              <a:t>Not easy to determine extent of impairment</a:t>
            </a:r>
          </a:p>
          <a:p>
            <a:pPr lvl="1"/>
            <a:r>
              <a:rPr lang="en-US" dirty="0" smtClean="0"/>
              <a:t>Different medication effects for different </a:t>
            </a:r>
            <a:r>
              <a:rPr lang="en-US" dirty="0"/>
              <a:t>p</a:t>
            </a:r>
            <a:r>
              <a:rPr lang="en-US" dirty="0" smtClean="0"/>
              <a:t>eople</a:t>
            </a:r>
          </a:p>
          <a:p>
            <a:pPr lvl="1"/>
            <a:r>
              <a:rPr lang="en-US" dirty="0" smtClean="0"/>
              <a:t>Post-mortem redistribution and sample type</a:t>
            </a:r>
          </a:p>
          <a:p>
            <a:r>
              <a:rPr lang="en-US" dirty="0" smtClean="0"/>
              <a:t>Don’t know about pilot’s condition</a:t>
            </a:r>
          </a:p>
          <a:p>
            <a:pPr lvl="1"/>
            <a:r>
              <a:rPr lang="en-US" dirty="0" smtClean="0"/>
              <a:t>Pre-existing medical condition requiring medication</a:t>
            </a:r>
          </a:p>
          <a:p>
            <a:r>
              <a:rPr lang="en-US" dirty="0" smtClean="0"/>
              <a:t>AME not consulted?</a:t>
            </a:r>
          </a:p>
          <a:p>
            <a:r>
              <a:rPr lang="en-US" dirty="0" smtClean="0"/>
              <a:t>Drug interactions</a:t>
            </a:r>
            <a:endParaRPr lang="en-US" dirty="0"/>
          </a:p>
        </p:txBody>
      </p:sp>
      <p:pic>
        <p:nvPicPr>
          <p:cNvPr id="2050" name="Picture 2" descr="C:\Users\awp204js\AppData\Local\Microsoft\Windows\Temporary Internet Files\Content.IE5\LAATQNF5\647478939_f30b6eaa0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7330" y="3417886"/>
            <a:ext cx="1860550" cy="1860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968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Federal Drug Labeling Standards	</a:t>
            </a:r>
            <a:endParaRPr lang="en-US" dirty="0"/>
          </a:p>
        </p:txBody>
      </p:sp>
      <p:sp>
        <p:nvSpPr>
          <p:cNvPr id="80899" name="Rectangle 3"/>
          <p:cNvSpPr>
            <a:spLocks noGrp="1" noChangeArrowheads="1"/>
          </p:cNvSpPr>
          <p:nvPr>
            <p:ph idx="1"/>
          </p:nvPr>
        </p:nvSpPr>
        <p:spPr>
          <a:xfrm>
            <a:off x="709116" y="1203769"/>
            <a:ext cx="8050213" cy="4225925"/>
          </a:xfrm>
        </p:spPr>
        <p:txBody>
          <a:bodyPr/>
          <a:lstStyle/>
          <a:p>
            <a:pPr marL="0" indent="0">
              <a:buNone/>
            </a:pPr>
            <a:r>
              <a:rPr lang="en-US" dirty="0" smtClean="0"/>
              <a:t>Provide information for: </a:t>
            </a:r>
          </a:p>
          <a:p>
            <a:pPr marL="0" indent="0">
              <a:buNone/>
            </a:pPr>
            <a:r>
              <a:rPr lang="en-US" dirty="0" smtClean="0"/>
              <a:t>		</a:t>
            </a:r>
          </a:p>
          <a:p>
            <a:pPr marL="0" indent="0">
              <a:buNone/>
            </a:pPr>
            <a:r>
              <a:rPr lang="en-US" dirty="0"/>
              <a:t>	</a:t>
            </a:r>
            <a:r>
              <a:rPr lang="en-US" dirty="0" smtClean="0"/>
              <a:t>Patients</a:t>
            </a:r>
            <a:r>
              <a:rPr lang="en-US" dirty="0"/>
              <a:t/>
            </a:r>
            <a:br>
              <a:rPr lang="en-US" dirty="0"/>
            </a:br>
            <a:endParaRPr lang="en-US" dirty="0" smtClean="0"/>
          </a:p>
          <a:p>
            <a:pPr marL="0" indent="0">
              <a:buNone/>
            </a:pPr>
            <a:r>
              <a:rPr lang="en-US" dirty="0"/>
              <a:t>	</a:t>
            </a:r>
            <a:r>
              <a:rPr lang="en-US" dirty="0" smtClean="0"/>
              <a:t>Healthcare professionals</a:t>
            </a:r>
          </a:p>
          <a:p>
            <a:pPr marL="0" indent="0">
              <a:buNone/>
            </a:pPr>
            <a:endParaRPr lang="en-US" dirty="0"/>
          </a:p>
          <a:p>
            <a:pPr marL="0" indent="0">
              <a:buNone/>
            </a:pPr>
            <a:r>
              <a:rPr lang="en-US" dirty="0" smtClean="0"/>
              <a:t>	Both</a:t>
            </a:r>
            <a:endParaRPr lang="en-US" dirty="0"/>
          </a:p>
          <a:p>
            <a:pPr marL="0" indent="0">
              <a:buNone/>
            </a:pPr>
            <a:endParaRPr lang="en-US" dirty="0" smtClean="0"/>
          </a:p>
          <a:p>
            <a:pPr marL="0" indent="0">
              <a:buNone/>
            </a:pPr>
            <a:r>
              <a:rPr lang="en-US" dirty="0" smtClean="0"/>
              <a:t>	It Depends</a:t>
            </a:r>
          </a:p>
          <a:p>
            <a:pPr marL="0" indent="0">
              <a:buNone/>
            </a:pPr>
            <a:r>
              <a:rPr lang="en-US" dirty="0"/>
              <a:t>	</a:t>
            </a:r>
          </a:p>
          <a:p>
            <a:pPr marL="0" indent="0">
              <a:buNone/>
            </a:pPr>
            <a:r>
              <a:rPr lang="en-US" dirty="0" smtClean="0"/>
              <a:t>		</a:t>
            </a:r>
          </a:p>
        </p:txBody>
      </p:sp>
      <p:sp>
        <p:nvSpPr>
          <p:cNvPr id="2" name="Right Arrow 1"/>
          <p:cNvSpPr/>
          <p:nvPr/>
        </p:nvSpPr>
        <p:spPr bwMode="auto">
          <a:xfrm>
            <a:off x="219912" y="5052115"/>
            <a:ext cx="978408" cy="917079"/>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endParaRPr lang="en-US" dirty="0"/>
          </a:p>
        </p:txBody>
      </p:sp>
      <p:pic>
        <p:nvPicPr>
          <p:cNvPr id="6" name="Picture 2" descr="C:\Users\awp204js\AppData\Local\Microsoft\Windows\Temporary Internet Files\Content.IE5\LAATQNF5\647478939_f30b6eaa0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4806" y="3166281"/>
            <a:ext cx="2344374" cy="23443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26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a:xfrm>
            <a:off x="571500" y="1198160"/>
            <a:ext cx="10733617" cy="4391025"/>
          </a:xfrm>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grpSp>
        <p:nvGrpSpPr>
          <p:cNvPr id="6" name="Group 5"/>
          <p:cNvGrpSpPr/>
          <p:nvPr/>
        </p:nvGrpSpPr>
        <p:grpSpPr>
          <a:xfrm>
            <a:off x="8001000" y="2545079"/>
            <a:ext cx="3867151" cy="2992353"/>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OTC Medication Labeling</a:t>
            </a:r>
            <a:endParaRPr lang="en-US" dirty="0">
              <a:solidFill>
                <a:srgbClr val="002060"/>
              </a:solidFill>
            </a:endParaRPr>
          </a:p>
        </p:txBody>
      </p:sp>
      <p:sp>
        <p:nvSpPr>
          <p:cNvPr id="3" name="Content Placeholder 2"/>
          <p:cNvSpPr>
            <a:spLocks noGrp="1"/>
          </p:cNvSpPr>
          <p:nvPr>
            <p:ph idx="1"/>
          </p:nvPr>
        </p:nvSpPr>
        <p:spPr>
          <a:xfrm>
            <a:off x="736411" y="1371312"/>
            <a:ext cx="4562475" cy="4081318"/>
          </a:xfrm>
        </p:spPr>
        <p:txBody>
          <a:bodyPr/>
          <a:lstStyle/>
          <a:p>
            <a:r>
              <a:rPr lang="en-US" dirty="0" smtClean="0"/>
              <a:t>Read the label</a:t>
            </a:r>
          </a:p>
          <a:p>
            <a:r>
              <a:rPr lang="en-US" dirty="0" smtClean="0"/>
              <a:t>Labeling Standards</a:t>
            </a:r>
          </a:p>
          <a:p>
            <a:pPr lvl="1"/>
            <a:r>
              <a:rPr lang="en-US" dirty="0" smtClean="0"/>
              <a:t>Directed to medication users </a:t>
            </a:r>
          </a:p>
          <a:p>
            <a:pPr lvl="1"/>
            <a:r>
              <a:rPr lang="en-US" dirty="0" smtClean="0"/>
              <a:t>In non-technical language </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518" y="1097684"/>
            <a:ext cx="3736345" cy="4354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144329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OTC Medication Labeling</a:t>
            </a:r>
            <a:endParaRPr lang="en-US" dirty="0">
              <a:solidFill>
                <a:srgbClr val="002060"/>
              </a:solidFill>
            </a:endParaRPr>
          </a:p>
        </p:txBody>
      </p:sp>
      <p:sp>
        <p:nvSpPr>
          <p:cNvPr id="3" name="Content Placeholder 2"/>
          <p:cNvSpPr>
            <a:spLocks noGrp="1"/>
          </p:cNvSpPr>
          <p:nvPr>
            <p:ph idx="1"/>
          </p:nvPr>
        </p:nvSpPr>
        <p:spPr>
          <a:xfrm>
            <a:off x="571500" y="1238249"/>
            <a:ext cx="3933825" cy="4391025"/>
          </a:xfrm>
        </p:spPr>
        <p:txBody>
          <a:bodyPr/>
          <a:lstStyle/>
          <a:p>
            <a:r>
              <a:rPr lang="en-US" dirty="0" smtClean="0"/>
              <a:t>Read the label</a:t>
            </a:r>
          </a:p>
          <a:p>
            <a:pPr lvl="1"/>
            <a:r>
              <a:rPr lang="en-US" dirty="0" smtClean="0"/>
              <a:t>Active Ingredient(s)</a:t>
            </a:r>
          </a:p>
          <a:p>
            <a:pPr lvl="1"/>
            <a:r>
              <a:rPr lang="en-US" dirty="0" smtClean="0"/>
              <a:t>Purpose</a:t>
            </a:r>
          </a:p>
          <a:p>
            <a:pPr lvl="1"/>
            <a:r>
              <a:rPr lang="en-US" dirty="0" smtClean="0"/>
              <a:t>Uses</a:t>
            </a:r>
          </a:p>
          <a:p>
            <a:pPr lvl="1"/>
            <a:r>
              <a:rPr lang="en-US" dirty="0" smtClean="0"/>
              <a:t>Warnings </a:t>
            </a:r>
          </a:p>
          <a:p>
            <a:pPr lvl="1"/>
            <a:r>
              <a:rPr lang="en-US" dirty="0" smtClean="0"/>
              <a:t>Directions</a:t>
            </a:r>
            <a:endParaRPr lang="en-US" dirty="0"/>
          </a:p>
        </p:txBody>
      </p:sp>
      <p:pic>
        <p:nvPicPr>
          <p:cNvPr id="6" name="B82F5631-ADD1-41F4-8C40-FC2987011D23" descr="526F643F-A9E5-432C-B744-E3EF2055DF3E@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584" y="954088"/>
            <a:ext cx="4420567" cy="4581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03186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Sleep Aids &amp; Cough </a:t>
            </a:r>
            <a:r>
              <a:rPr lang="en-US" dirty="0">
                <a:solidFill>
                  <a:srgbClr val="002060"/>
                </a:solidFill>
              </a:rPr>
              <a:t>M</a:t>
            </a:r>
            <a:r>
              <a:rPr lang="en-US" dirty="0" smtClean="0">
                <a:solidFill>
                  <a:srgbClr val="002060"/>
                </a:solidFill>
              </a:rPr>
              <a:t>edications</a:t>
            </a:r>
            <a:r>
              <a:rPr lang="en-US" dirty="0" smtClean="0"/>
              <a:t>	</a:t>
            </a:r>
            <a:endParaRPr lang="en-US" dirty="0"/>
          </a:p>
        </p:txBody>
      </p:sp>
      <p:sp>
        <p:nvSpPr>
          <p:cNvPr id="3" name="Content Placeholder 2"/>
          <p:cNvSpPr>
            <a:spLocks noGrp="1"/>
          </p:cNvSpPr>
          <p:nvPr>
            <p:ph idx="1"/>
          </p:nvPr>
        </p:nvSpPr>
        <p:spPr/>
        <p:txBody>
          <a:bodyPr/>
          <a:lstStyle/>
          <a:p>
            <a:r>
              <a:rPr lang="en-US" dirty="0" smtClean="0"/>
              <a:t>Both likely to contain antihistamines which may cause drowsiness or sedation</a:t>
            </a:r>
          </a:p>
          <a:p>
            <a:pPr lvl="1"/>
            <a:r>
              <a:rPr lang="en-US" dirty="0" smtClean="0"/>
              <a:t>“Hang Over” effect</a:t>
            </a:r>
          </a:p>
          <a:p>
            <a:pPr lvl="1"/>
            <a:r>
              <a:rPr lang="en-US" dirty="0" smtClean="0"/>
              <a:t>Side effects may last several days</a:t>
            </a:r>
          </a:p>
          <a:p>
            <a:r>
              <a:rPr lang="en-US" dirty="0" smtClean="0"/>
              <a:t>Short term use only</a:t>
            </a:r>
            <a:endParaRPr lang="en-US" dirty="0"/>
          </a:p>
        </p:txBody>
      </p:sp>
      <p:pic>
        <p:nvPicPr>
          <p:cNvPr id="2053" name="Picture 5" descr="C:\Users\awp204js\AppData\Local\Microsoft\Windows\Temporary Internet Files\Content.IE5\PF7PJMJV\4646142873_b254b42fc8_z[1].jpg"/>
          <p:cNvPicPr>
            <a:picLocks noChangeAspect="1" noChangeArrowheads="1"/>
          </p:cNvPicPr>
          <p:nvPr/>
        </p:nvPicPr>
        <p:blipFill rotWithShape="1">
          <a:blip r:embed="rId4">
            <a:extLst>
              <a:ext uri="{28A0092B-C50C-407E-A947-70E740481C1C}">
                <a14:useLocalDpi xmlns:a14="http://schemas.microsoft.com/office/drawing/2010/main" val="0"/>
              </a:ext>
            </a:extLst>
          </a:blip>
          <a:srcRect l="13506" t="15076" r="7204" b="15326"/>
          <a:stretch/>
        </p:blipFill>
        <p:spPr bwMode="auto">
          <a:xfrm>
            <a:off x="8289561" y="2306166"/>
            <a:ext cx="3578590" cy="3294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1846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must I wait?</a:t>
            </a:r>
            <a:endParaRPr lang="en-US" dirty="0"/>
          </a:p>
        </p:txBody>
      </p:sp>
      <p:sp>
        <p:nvSpPr>
          <p:cNvPr id="3" name="Content Placeholder 2"/>
          <p:cNvSpPr>
            <a:spLocks noGrp="1"/>
          </p:cNvSpPr>
          <p:nvPr>
            <p:ph idx="1"/>
          </p:nvPr>
        </p:nvSpPr>
        <p:spPr>
          <a:xfrm>
            <a:off x="571500" y="1209392"/>
            <a:ext cx="5810248" cy="4333875"/>
          </a:xfrm>
        </p:spPr>
        <p:txBody>
          <a:bodyPr/>
          <a:lstStyle/>
          <a:p>
            <a:r>
              <a:rPr lang="en-US" dirty="0" smtClean="0"/>
              <a:t>FAA recommends waiting five times the dosage interval.</a:t>
            </a:r>
          </a:p>
          <a:p>
            <a:pPr lvl="1"/>
            <a:r>
              <a:rPr lang="en-US" dirty="0" smtClean="0"/>
              <a:t>Particularly true for any medication causing drowsiness</a:t>
            </a:r>
            <a:r>
              <a:rPr lang="en-US" dirty="0" smtClean="0">
                <a:solidFill>
                  <a:srgbClr val="FF0000"/>
                </a:solidFill>
              </a:rPr>
              <a:t>.</a:t>
            </a:r>
          </a:p>
          <a:p>
            <a:r>
              <a:rPr lang="en-US" dirty="0" smtClean="0"/>
              <a:t>Four times per day = 6-hour intervals</a:t>
            </a:r>
          </a:p>
          <a:p>
            <a:pPr lvl="1"/>
            <a:r>
              <a:rPr lang="en-US" dirty="0" smtClean="0"/>
              <a:t>5 x 6 = 30 hours</a:t>
            </a:r>
            <a:endParaRPr lang="en-US" dirty="0"/>
          </a:p>
        </p:txBody>
      </p:sp>
      <p:pic>
        <p:nvPicPr>
          <p:cNvPr id="2051" name="Picture 3" descr="C:\Users\awp204js\AppData\Local\Microsoft\Windows\Temporary Internet Files\Content.IE5\4O3FQ1C0\pugg-wall-clock-lar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973" y="3142828"/>
            <a:ext cx="2552699" cy="24959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8073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Medications</a:t>
            </a:r>
            <a:endParaRPr lang="en-US" dirty="0"/>
          </a:p>
        </p:txBody>
      </p:sp>
      <p:sp>
        <p:nvSpPr>
          <p:cNvPr id="3" name="Content Placeholder 2"/>
          <p:cNvSpPr>
            <a:spLocks noGrp="1"/>
          </p:cNvSpPr>
          <p:nvPr>
            <p:ph idx="1"/>
          </p:nvPr>
        </p:nvSpPr>
        <p:spPr>
          <a:xfrm>
            <a:off x="711953" y="1007774"/>
            <a:ext cx="7448551" cy="4391025"/>
          </a:xfrm>
        </p:spPr>
        <p:txBody>
          <a:bodyPr/>
          <a:lstStyle/>
          <a:p>
            <a:r>
              <a:rPr lang="en-US" sz="2400" dirty="0"/>
              <a:t>May recommend not operating a motor vehicle</a:t>
            </a:r>
          </a:p>
          <a:p>
            <a:pPr lvl="1"/>
            <a:r>
              <a:rPr lang="en-US" sz="2000" dirty="0"/>
              <a:t>Includes cars, airplanes, boats, etc.</a:t>
            </a:r>
          </a:p>
          <a:p>
            <a:r>
              <a:rPr lang="en-US" sz="2400" dirty="0"/>
              <a:t>May be prescribed individually </a:t>
            </a:r>
          </a:p>
          <a:p>
            <a:pPr lvl="1"/>
            <a:r>
              <a:rPr lang="en-US" sz="2000" dirty="0"/>
              <a:t>Perhaps by different Healthcare Providers</a:t>
            </a:r>
          </a:p>
          <a:p>
            <a:pPr lvl="1"/>
            <a:r>
              <a:rPr lang="en-US" sz="2000" dirty="0"/>
              <a:t>Interactions may not be addressed or unknown</a:t>
            </a:r>
          </a:p>
          <a:p>
            <a:r>
              <a:rPr lang="en-US" sz="2400" dirty="0"/>
              <a:t>Prescription drug labeling</a:t>
            </a:r>
          </a:p>
          <a:p>
            <a:pPr lvl="1"/>
            <a:r>
              <a:rPr lang="en-US" sz="2000" dirty="0"/>
              <a:t>Directed to Healthcare Provider</a:t>
            </a:r>
          </a:p>
        </p:txBody>
      </p:sp>
      <p:pic>
        <p:nvPicPr>
          <p:cNvPr id="2053" name="Picture 5" descr="C:\Users\awp204js\AppData\Local\Microsoft\Windows\Temporary Internet Files\Content.IE5\HJDP6H2V\prescription-drugs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174" y="2683240"/>
            <a:ext cx="4308977" cy="2838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80278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2060"/>
                </a:solidFill>
              </a:rPr>
              <a:t>Prescription Drug Labeling</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4669" y="1287864"/>
            <a:ext cx="4223482" cy="4076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71499" y="1116415"/>
            <a:ext cx="576934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400" dirty="0"/>
              <a:t>Known by several names </a:t>
            </a:r>
            <a:r>
              <a:rPr lang="en-US" sz="2400" dirty="0" smtClean="0"/>
              <a:t>including: “prescribing information” </a:t>
            </a:r>
            <a:r>
              <a:rPr lang="en-US" sz="2400" dirty="0"/>
              <a:t>or </a:t>
            </a:r>
            <a:r>
              <a:rPr lang="en-US" sz="2400" dirty="0" smtClean="0"/>
              <a:t>“package insert”</a:t>
            </a:r>
            <a:endParaRPr lang="en-US" sz="2400" dirty="0"/>
          </a:p>
          <a:p>
            <a:r>
              <a:rPr lang="en-US" sz="2400" dirty="0"/>
              <a:t>Intended for Healthcare providers, but available to </a:t>
            </a:r>
            <a:r>
              <a:rPr lang="en-US" sz="2400" dirty="0" smtClean="0"/>
              <a:t>anyone</a:t>
            </a:r>
            <a:endParaRPr lang="en-US" sz="2400" dirty="0"/>
          </a:p>
          <a:p>
            <a:pPr lvl="1"/>
            <a:r>
              <a:rPr lang="en-US" sz="2000" dirty="0"/>
              <a:t>May be several pages long in very small print</a:t>
            </a:r>
          </a:p>
          <a:p>
            <a:pPr lvl="1"/>
            <a:r>
              <a:rPr lang="en-US" sz="2000" dirty="0"/>
              <a:t>Very technical language</a:t>
            </a:r>
          </a:p>
          <a:p>
            <a:endParaRPr lang="en-US" dirty="0"/>
          </a:p>
        </p:txBody>
      </p:sp>
    </p:spTree>
    <p:custDataLst>
      <p:tags r:id="rId1"/>
    </p:custDataLst>
    <p:extLst>
      <p:ext uri="{BB962C8B-B14F-4D97-AF65-F5344CB8AC3E}">
        <p14:creationId xmlns:p14="http://schemas.microsoft.com/office/powerpoint/2010/main" val="114658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1665" y="329498"/>
            <a:ext cx="8472487" cy="609600"/>
          </a:xfrm>
        </p:spPr>
        <p:txBody>
          <a:bodyPr/>
          <a:lstStyle/>
          <a:p>
            <a:r>
              <a:rPr lang="en-US" dirty="0" smtClean="0"/>
              <a:t>Do not issue - Do not fly</a:t>
            </a:r>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414" t="15332" r="25083" b="-850"/>
          <a:stretch/>
        </p:blipFill>
        <p:spPr bwMode="auto">
          <a:xfrm>
            <a:off x="2770909" y="1101559"/>
            <a:ext cx="6636326" cy="43548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06724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Medications</a:t>
            </a:r>
            <a:endParaRPr lang="en-US" dirty="0"/>
          </a:p>
        </p:txBody>
      </p:sp>
      <p:sp>
        <p:nvSpPr>
          <p:cNvPr id="3" name="Content Placeholder 2"/>
          <p:cNvSpPr>
            <a:spLocks noGrp="1"/>
          </p:cNvSpPr>
          <p:nvPr>
            <p:ph idx="1"/>
          </p:nvPr>
        </p:nvSpPr>
        <p:spPr>
          <a:xfrm>
            <a:off x="695468" y="1061730"/>
            <a:ext cx="5446252" cy="4391025"/>
          </a:xfrm>
        </p:spPr>
        <p:txBody>
          <a:bodyPr/>
          <a:lstStyle/>
          <a:p>
            <a:r>
              <a:rPr lang="en-US" dirty="0" smtClean="0"/>
              <a:t>Prescriptions with Prescriptions</a:t>
            </a:r>
          </a:p>
          <a:p>
            <a:pPr lvl="1"/>
            <a:r>
              <a:rPr lang="en-US" sz="2000" dirty="0"/>
              <a:t>Does </a:t>
            </a:r>
            <a:r>
              <a:rPr lang="en-US" sz="2000" dirty="0" smtClean="0"/>
              <a:t>the Prescribing </a:t>
            </a:r>
            <a:r>
              <a:rPr lang="en-US" sz="2000" dirty="0"/>
              <a:t>Provider know you fly?</a:t>
            </a:r>
          </a:p>
          <a:p>
            <a:pPr lvl="1"/>
            <a:r>
              <a:rPr lang="en-US" sz="2000" dirty="0"/>
              <a:t>Does your AME know about </a:t>
            </a:r>
            <a:r>
              <a:rPr lang="en-US" sz="2000" u="sng" dirty="0"/>
              <a:t>all</a:t>
            </a:r>
            <a:r>
              <a:rPr lang="en-US" sz="2000" dirty="0"/>
              <a:t> the medications you take and conditions you have?</a:t>
            </a:r>
          </a:p>
          <a:p>
            <a:r>
              <a:rPr lang="en-US" dirty="0" smtClean="0"/>
              <a:t>Prescriptions with OTC</a:t>
            </a:r>
          </a:p>
          <a:p>
            <a:pPr lvl="1"/>
            <a:r>
              <a:rPr lang="en-US" sz="2000" dirty="0"/>
              <a:t>Consult your AME and/or Regional Flight Surgeon </a:t>
            </a:r>
          </a:p>
          <a:p>
            <a:pPr lvl="1"/>
            <a:r>
              <a:rPr lang="en-US" sz="2000" dirty="0"/>
              <a:t>and/or consult your Pharmacist </a:t>
            </a:r>
          </a:p>
        </p:txBody>
      </p:sp>
      <p:pic>
        <p:nvPicPr>
          <p:cNvPr id="2052" name="Picture 4" descr="C:\Users\awp204js\AppData\Local\Microsoft\Windows\Temporary Internet Files\Content.IE5\YHG6GVHP\prescription-drugs-838db113682a931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153" y="2879678"/>
            <a:ext cx="3657084" cy="2742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2063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86" y="344488"/>
            <a:ext cx="11296651" cy="609600"/>
          </a:xfrm>
        </p:spPr>
        <p:txBody>
          <a:bodyPr/>
          <a:lstStyle/>
          <a:p>
            <a:r>
              <a:rPr lang="en-US" dirty="0" smtClean="0"/>
              <a:t>FAA Clarifies Marijuana and CBD Policy</a:t>
            </a:r>
            <a:endParaRPr lang="en-US" dirty="0"/>
          </a:p>
        </p:txBody>
      </p:sp>
      <p:sp>
        <p:nvSpPr>
          <p:cNvPr id="3" name="Content Placeholder 2"/>
          <p:cNvSpPr>
            <a:spLocks noGrp="1"/>
          </p:cNvSpPr>
          <p:nvPr>
            <p:ph sz="half" idx="1"/>
          </p:nvPr>
        </p:nvSpPr>
        <p:spPr>
          <a:xfrm>
            <a:off x="165100" y="954088"/>
            <a:ext cx="10076180" cy="4384674"/>
          </a:xfrm>
        </p:spPr>
        <p:txBody>
          <a:bodyPr/>
          <a:lstStyle/>
          <a:p>
            <a:r>
              <a:rPr lang="en-US" b="0" dirty="0" smtClean="0"/>
              <a:t>Positive tests of THC disqualify certain certifications</a:t>
            </a:r>
            <a:br>
              <a:rPr lang="en-US" b="0" dirty="0" smtClean="0"/>
            </a:br>
            <a:r>
              <a:rPr lang="en-US" b="0" dirty="0" smtClean="0"/>
              <a:t>even if it is a trace from CBD products.</a:t>
            </a:r>
          </a:p>
          <a:p>
            <a:r>
              <a:rPr lang="en-US" b="0" dirty="0" smtClean="0"/>
              <a:t>Cannabis remains illegal at the Federal level and US DOT continues to test for THC presence.</a:t>
            </a:r>
          </a:p>
          <a:p>
            <a:r>
              <a:rPr lang="en-US" b="0" dirty="0" smtClean="0"/>
              <a:t>Commercial CBD products, not approved by the </a:t>
            </a:r>
            <a:br>
              <a:rPr lang="en-US" b="0" dirty="0" smtClean="0"/>
            </a:br>
            <a:r>
              <a:rPr lang="en-US" b="0" dirty="0" smtClean="0"/>
              <a:t>FDA, may be mislabeled and contain detectible </a:t>
            </a:r>
            <a:br>
              <a:rPr lang="en-US" b="0" dirty="0" smtClean="0"/>
            </a:br>
            <a:r>
              <a:rPr lang="en-US" b="0" dirty="0" smtClean="0"/>
              <a:t>levels of THC.</a:t>
            </a:r>
          </a:p>
          <a:p>
            <a:r>
              <a:rPr lang="en-US" b="0" dirty="0" smtClean="0"/>
              <a:t>CBD oil is not accepted as an affirmative defense </a:t>
            </a:r>
            <a:br>
              <a:rPr lang="en-US" b="0" dirty="0" smtClean="0"/>
            </a:br>
            <a:r>
              <a:rPr lang="en-US" b="0" dirty="0" smtClean="0"/>
              <a:t>against a positive drug test. </a:t>
            </a:r>
            <a:endParaRPr lang="en-US" b="0" dirty="0"/>
          </a:p>
        </p:txBody>
      </p:sp>
      <p:pic>
        <p:nvPicPr>
          <p:cNvPr id="6" name="Picture 5" descr="5 Tips for Using CBD Oil for Anxiety and Pain - Weird Worm"/>
          <p:cNvPicPr>
            <a:picLocks noChangeAspect="1"/>
          </p:cNvPicPr>
          <p:nvPr/>
        </p:nvPicPr>
        <p:blipFill rotWithShape="1">
          <a:blip r:embed="rId4" cstate="print">
            <a:extLst>
              <a:ext uri="{28A0092B-C50C-407E-A947-70E740481C1C}">
                <a14:useLocalDpi xmlns:a14="http://schemas.microsoft.com/office/drawing/2010/main" val="0"/>
              </a:ext>
            </a:extLst>
          </a:blip>
          <a:srcRect l="44831" t="19454" r="20219" b="22496"/>
          <a:stretch/>
        </p:blipFill>
        <p:spPr>
          <a:xfrm>
            <a:off x="9078302" y="2863121"/>
            <a:ext cx="2628937" cy="272995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81408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dirty="0" smtClean="0">
                <a:ea typeface="ＭＳ Ｐゴシック" pitchFamily="34" charset="-128"/>
              </a:rPr>
              <a:t>Tips</a:t>
            </a:r>
          </a:p>
        </p:txBody>
      </p:sp>
      <p:sp>
        <p:nvSpPr>
          <p:cNvPr id="26628" name="Content Placeholder 2"/>
          <p:cNvSpPr>
            <a:spLocks noGrp="1"/>
          </p:cNvSpPr>
          <p:nvPr>
            <p:ph idx="1"/>
          </p:nvPr>
        </p:nvSpPr>
        <p:spPr>
          <a:xfrm>
            <a:off x="769973" y="1020979"/>
            <a:ext cx="8050212" cy="4391025"/>
          </a:xfrm>
        </p:spPr>
        <p:txBody>
          <a:bodyPr/>
          <a:lstStyle/>
          <a:p>
            <a:r>
              <a:rPr lang="en-US" sz="2400" b="0" dirty="0">
                <a:ea typeface="ＭＳ Ｐゴシック" pitchFamily="34" charset="-128"/>
              </a:rPr>
              <a:t>Consult your AME before flying while using prescription and/or OTC Drugs.</a:t>
            </a:r>
          </a:p>
          <a:p>
            <a:r>
              <a:rPr lang="en-US" sz="2400" b="0" dirty="0">
                <a:ea typeface="ＭＳ Ｐゴシック" pitchFamily="34" charset="-128"/>
              </a:rPr>
              <a:t>Make sure your AME knows about all the drugs you take and the medical conditions requiring their use.</a:t>
            </a:r>
          </a:p>
          <a:p>
            <a:r>
              <a:rPr lang="en-US" sz="2400" b="0" dirty="0">
                <a:ea typeface="ＭＳ Ｐゴシック" pitchFamily="34" charset="-128"/>
              </a:rPr>
              <a:t>Let your prescribing doctor know that you are a pilot</a:t>
            </a:r>
          </a:p>
          <a:p>
            <a:r>
              <a:rPr lang="en-US" sz="2400" b="0" dirty="0">
                <a:ea typeface="ＭＳ Ｐゴシック" pitchFamily="34" charset="-128"/>
              </a:rPr>
              <a:t>Ask about adverse effects associated with drug combinations.</a:t>
            </a:r>
          </a:p>
          <a:p>
            <a:r>
              <a:rPr lang="en-US" sz="2400" b="0" dirty="0">
                <a:ea typeface="ＭＳ Ｐゴシック" pitchFamily="34" charset="-128"/>
              </a:rPr>
              <a:t>In between doctor visits you’re self assessing your condition before each flight. Ground yourself when you’re not fit to fly.</a:t>
            </a:r>
          </a:p>
          <a:p>
            <a:endParaRPr lang="en-US" dirty="0" smtClean="0">
              <a:ea typeface="ＭＳ Ｐゴシック" pitchFamily="34" charset="-128"/>
            </a:endParaRPr>
          </a:p>
        </p:txBody>
      </p:sp>
      <p:pic>
        <p:nvPicPr>
          <p:cNvPr id="1026" name="Picture 2" descr="C:\Users\awp204js\AppData\Local\Microsoft\Windows\Temporary Internet Files\Content.IE5\HJDP6H2V\Prescription-bottle-with-scrip-blank[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9628" y="567400"/>
            <a:ext cx="2458523" cy="27118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716844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715986" y="1262466"/>
            <a:ext cx="8737600" cy="4391025"/>
          </a:xfrm>
        </p:spPr>
        <p:txBody>
          <a:bodyPr/>
          <a:lstStyle/>
          <a:p>
            <a:r>
              <a:rPr lang="en-US" dirty="0" smtClean="0">
                <a:ea typeface="ＭＳ Ｐゴシック" pitchFamily="34" charset="-128"/>
              </a:rPr>
              <a:t>General Aviation Joint Steering Committee (GAJSC) &amp; FAA Accident Study Findings	</a:t>
            </a:r>
          </a:p>
          <a:p>
            <a:r>
              <a:rPr lang="en-US" dirty="0" smtClean="0">
                <a:ea typeface="ＭＳ Ｐゴシック" pitchFamily="34" charset="-128"/>
              </a:rPr>
              <a:t>FAA Office of Aerospace Medicine</a:t>
            </a:r>
          </a:p>
          <a:p>
            <a:r>
              <a:rPr lang="en-US" dirty="0" smtClean="0">
                <a:ea typeface="ＭＳ Ｐゴシック" pitchFamily="34" charset="-128"/>
              </a:rPr>
              <a:t>Medical certification</a:t>
            </a:r>
          </a:p>
          <a:p>
            <a:r>
              <a:rPr lang="en-US" dirty="0" smtClean="0">
                <a:ea typeface="ＭＳ Ｐゴシック" pitchFamily="34" charset="-128"/>
              </a:rPr>
              <a:t>Flying and Medications</a:t>
            </a:r>
          </a:p>
          <a:p>
            <a:r>
              <a:rPr lang="en-US" dirty="0" smtClean="0">
                <a:ea typeface="ＭＳ Ｐゴシック" pitchFamily="34" charset="-128"/>
              </a:rPr>
              <a:t>Drug/Medication Combinations</a:t>
            </a:r>
          </a:p>
          <a:p>
            <a:r>
              <a:rPr lang="en-US" dirty="0" smtClean="0">
                <a:ea typeface="ＭＳ Ｐゴシック" pitchFamily="34" charset="-128"/>
              </a:rPr>
              <a:t>Tips</a:t>
            </a:r>
          </a:p>
          <a:p>
            <a:endParaRPr lang="en-US" dirty="0" smtClean="0">
              <a:ea typeface="ＭＳ Ｐゴシック" pitchFamily="34" charset="-128"/>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2550" y="1770669"/>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512413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pic>
        <p:nvPicPr>
          <p:cNvPr id="4" name="Content Placeholder 3"/>
          <p:cNvPicPr>
            <a:picLocks noGrp="1" noChangeAspect="1"/>
          </p:cNvPicPr>
          <p:nvPr>
            <p:ph idx="1"/>
          </p:nvPr>
        </p:nvPicPr>
        <p:blipFill>
          <a:blip r:embed="rId4"/>
          <a:stretch>
            <a:fillRect/>
          </a:stretch>
        </p:blipFill>
        <p:spPr>
          <a:xfrm rot="751854">
            <a:off x="8021540" y="967014"/>
            <a:ext cx="3410885" cy="4391025"/>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695468" y="1061731"/>
            <a:ext cx="5842492" cy="111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FAA Safety Briefing Magazine</a:t>
            </a:r>
          </a:p>
          <a:p>
            <a:pPr lvl="1"/>
            <a:r>
              <a:rPr lang="en-US" sz="2000" kern="0" dirty="0" smtClean="0"/>
              <a:t>January/February 2022 Issue</a:t>
            </a:r>
          </a:p>
          <a:p>
            <a:pPr marL="457200" lvl="1" indent="0">
              <a:buNone/>
            </a:pPr>
            <a:endParaRPr lang="en-US" sz="2000" kern="0" dirty="0"/>
          </a:p>
          <a:p>
            <a:r>
              <a:rPr lang="en-US" sz="2400" kern="0" dirty="0">
                <a:hlinkClick r:id="rId5"/>
              </a:rPr>
              <a:t>https://</a:t>
            </a:r>
            <a:r>
              <a:rPr lang="en-US" sz="2400" kern="0" dirty="0" smtClean="0">
                <a:hlinkClick r:id="rId5"/>
              </a:rPr>
              <a:t>www.faa.gov/sites/faa.gov/files/2022-01/JanFeb2022.pdf</a:t>
            </a:r>
            <a:r>
              <a:rPr lang="en-US" sz="2400" kern="0" dirty="0" smtClean="0"/>
              <a:t> </a:t>
            </a:r>
          </a:p>
        </p:txBody>
      </p:sp>
      <p:pic>
        <p:nvPicPr>
          <p:cNvPr id="8" name="Picture 7"/>
          <p:cNvPicPr>
            <a:picLocks noChangeAspect="1"/>
          </p:cNvPicPr>
          <p:nvPr/>
        </p:nvPicPr>
        <p:blipFill>
          <a:blip r:embed="rId6"/>
          <a:stretch>
            <a:fillRect/>
          </a:stretch>
        </p:blipFill>
        <p:spPr>
          <a:xfrm>
            <a:off x="695468" y="3324114"/>
            <a:ext cx="1495634" cy="158137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11301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r>
              <a:rPr lang="en-US" dirty="0" smtClean="0"/>
              <a:t>Special Thanks to:</a:t>
            </a:r>
          </a:p>
          <a:p>
            <a:pPr lvl="1"/>
            <a:r>
              <a:rPr lang="en-US" dirty="0" smtClean="0"/>
              <a:t>Jon M. Grazer, MD</a:t>
            </a:r>
          </a:p>
          <a:p>
            <a:pPr lvl="1"/>
            <a:r>
              <a:rPr lang="en-US" dirty="0" smtClean="0"/>
              <a:t>William J. Tsai, MD</a:t>
            </a:r>
          </a:p>
          <a:p>
            <a:pPr lvl="1"/>
            <a:r>
              <a:rPr lang="en-US" dirty="0" smtClean="0"/>
              <a:t>G. J. Salazar, MD, MPH</a:t>
            </a:r>
            <a:endParaRPr lang="en-US" dirty="0"/>
          </a:p>
        </p:txBody>
      </p:sp>
      <p:pic>
        <p:nvPicPr>
          <p:cNvPr id="5"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472" y="1360417"/>
            <a:ext cx="3203837" cy="3988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0640" y="1858945"/>
            <a:ext cx="5577987" cy="371865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77968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l="26686" t="14187"/>
          <a:stretch/>
        </p:blipFill>
        <p:spPr>
          <a:xfrm>
            <a:off x="208014" y="1072952"/>
            <a:ext cx="6712739" cy="4542216"/>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500343" y="537630"/>
            <a:ext cx="8472488" cy="457200"/>
          </a:xfrm>
        </p:spPr>
        <p:txBody>
          <a:bodyPr/>
          <a:lstStyle/>
          <a:p>
            <a:pPr algn="ctr"/>
            <a:r>
              <a:rPr lang="en-US" dirty="0"/>
              <a:t/>
            </a:r>
            <a:br>
              <a:rPr lang="en-US" dirty="0"/>
            </a:br>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345643" y="285717"/>
            <a:ext cx="9176336"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smtClean="0">
                <a:ln w="11430"/>
                <a:solidFill>
                  <a:schemeClr val="accent2">
                    <a:lumMod val="50000"/>
                  </a:schemeClr>
                </a:solidFill>
                <a:effectLst>
                  <a:outerShdw blurRad="50800" dist="39000" dir="5460000" algn="tl">
                    <a:srgbClr val="000000">
                      <a:alpha val="38000"/>
                    </a:srgbClr>
                  </a:outerShdw>
                </a:effectLst>
                <a:hlinkClick r:id="rId5"/>
              </a:rPr>
              <a:t>http://www.mywingsinitiative.org/</a:t>
            </a:r>
            <a:r>
              <a:rPr lang="en-US" sz="3000" b="1" i="1" dirty="0"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4" name="Picture 3"/>
          <p:cNvPicPr>
            <a:picLocks noChangeAspect="1"/>
          </p:cNvPicPr>
          <p:nvPr/>
        </p:nvPicPr>
        <p:blipFill>
          <a:blip r:embed="rId6"/>
          <a:stretch>
            <a:fillRect/>
          </a:stretch>
        </p:blipFill>
        <p:spPr>
          <a:xfrm>
            <a:off x="8577473" y="1299377"/>
            <a:ext cx="2372056" cy="240063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8335951" y="4193907"/>
            <a:ext cx="2855100" cy="1421261"/>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bwMode="auto">
          <a:xfrm>
            <a:off x="3398892" y="3055433"/>
            <a:ext cx="334536" cy="18734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388635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pic>
        <p:nvPicPr>
          <p:cNvPr id="5"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7720709" y="954088"/>
            <a:ext cx="3820037" cy="44291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230059" y="3093147"/>
            <a:ext cx="3328530" cy="2499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668710"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a:t>
            </a:r>
            <a:r>
              <a:rPr lang="en-US" i="1" kern="0" dirty="0"/>
              <a:t>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custDataLst>
      <p:tags r:id="rId1"/>
    </p:custDataLst>
    <p:extLst>
      <p:ext uri="{BB962C8B-B14F-4D97-AF65-F5344CB8AC3E}">
        <p14:creationId xmlns:p14="http://schemas.microsoft.com/office/powerpoint/2010/main" val="1737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smtClean="0">
                <a:hlinkClick r:id="rId5"/>
              </a:rPr>
              <a:t>https</a:t>
            </a:r>
            <a:r>
              <a:rPr lang="en-US" dirty="0">
                <a:hlinkClick r:id="rId5"/>
              </a:rPr>
              <a:t>://</a:t>
            </a:r>
            <a:r>
              <a:rPr lang="en-US" dirty="0" smtClean="0">
                <a:hlinkClick r:id="rId5"/>
              </a:rPr>
              <a:t>www.faa.gov/about/initiatives/gasafetyoutreach</a:t>
            </a:r>
            <a:r>
              <a:rPr lang="en-US" dirty="0" smtClean="0"/>
              <a:t>  </a:t>
            </a:r>
            <a:endParaRPr lang="en-US" sz="1200" b="1" dirty="0">
              <a:solidFill>
                <a:srgbClr val="C0C0C0"/>
              </a:solidFill>
            </a:endParaRPr>
          </a:p>
        </p:txBody>
      </p:sp>
      <p:pic>
        <p:nvPicPr>
          <p:cNvPr id="11" name="Picture 10"/>
          <p:cNvPicPr>
            <a:picLocks noChangeAspect="1"/>
          </p:cNvPicPr>
          <p:nvPr/>
        </p:nvPicPr>
        <p:blipFill>
          <a:blip r:embed="rId6"/>
          <a:stretch>
            <a:fillRect/>
          </a:stretch>
        </p:blipFill>
        <p:spPr>
          <a:xfrm>
            <a:off x="9794631" y="3478960"/>
            <a:ext cx="2162907" cy="216958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7396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4173"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8835769" y="3728459"/>
            <a:ext cx="3025810" cy="1896171"/>
            <a:chOff x="6837353" y="2158410"/>
            <a:chExt cx="5177733" cy="4191780"/>
          </a:xfrm>
        </p:grpSpPr>
        <p:pic>
          <p:nvPicPr>
            <p:cNvPr id="9" name="DA40435A-344D-4FC2-9E65-482510AA9235" descr="2D5DBBC8-94E1-4F4B-B5EF-F45345C9D166@fios-rout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custDataLst>
      <p:tags r:id="rId1"/>
    </p:custDataLst>
    <p:extLst>
      <p:ext uri="{BB962C8B-B14F-4D97-AF65-F5344CB8AC3E}">
        <p14:creationId xmlns:p14="http://schemas.microsoft.com/office/powerpoint/2010/main" val="343154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29016"/>
            <a:ext cx="9979785" cy="1067092"/>
          </a:xfrm>
        </p:spPr>
        <p:txBody>
          <a:bodyPr/>
          <a:lstStyle/>
          <a:p>
            <a:r>
              <a:rPr lang="en-US" dirty="0" smtClean="0"/>
              <a:t>Topic of the Month </a:t>
            </a:r>
            <a:r>
              <a:rPr lang="en-US" smtClean="0"/>
              <a:t>- October </a:t>
            </a:r>
            <a:endParaRPr lang="en-US" dirty="0" smtClean="0"/>
          </a:p>
          <a:p>
            <a:r>
              <a:rPr lang="en-US" dirty="0" smtClean="0"/>
              <a:t>Pilots and Medications</a:t>
            </a:r>
          </a:p>
        </p:txBody>
      </p:sp>
    </p:spTree>
    <p:custDataLst>
      <p:tags r:id="rId1"/>
    </p:custDataLst>
    <p:extLst>
      <p:ext uri="{BB962C8B-B14F-4D97-AF65-F5344CB8AC3E}">
        <p14:creationId xmlns:p14="http://schemas.microsoft.com/office/powerpoint/2010/main" val="28985545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FAA Safety Briefing Magazine</a:t>
            </a:r>
            <a:r>
              <a:rPr lang="en-US" dirty="0" smtClean="0">
                <a:solidFill>
                  <a:schemeClr val="accent2"/>
                </a:solidFill>
              </a:rPr>
              <a:t>	</a:t>
            </a:r>
            <a:r>
              <a:rPr lang="en-US" dirty="0" smtClean="0"/>
              <a:t>	</a:t>
            </a:r>
            <a:endParaRPr lang="en-US" dirty="0"/>
          </a:p>
        </p:txBody>
      </p:sp>
      <p:sp>
        <p:nvSpPr>
          <p:cNvPr id="3" name="Content Placeholder 2"/>
          <p:cNvSpPr>
            <a:spLocks noGrp="1"/>
          </p:cNvSpPr>
          <p:nvPr>
            <p:ph idx="1"/>
          </p:nvPr>
        </p:nvSpPr>
        <p:spPr>
          <a:xfrm>
            <a:off x="695469" y="1162050"/>
            <a:ext cx="5923992" cy="4374574"/>
          </a:xfrm>
        </p:spPr>
        <p:txBody>
          <a:bodyPr/>
          <a:lstStyle/>
          <a:p>
            <a:r>
              <a:rPr lang="en-US" dirty="0" smtClean="0"/>
              <a:t>January/February 2022 Issue</a:t>
            </a:r>
          </a:p>
          <a:p>
            <a:pPr lvl="1"/>
            <a:r>
              <a:rPr lang="en-US" dirty="0" smtClean="0"/>
              <a:t>Aerospace Medicine focus</a:t>
            </a:r>
          </a:p>
          <a:p>
            <a:pPr lvl="2"/>
            <a:r>
              <a:rPr lang="en-US" dirty="0" smtClean="0"/>
              <a:t>Roles and responsibilities</a:t>
            </a:r>
          </a:p>
          <a:p>
            <a:pPr lvl="1"/>
            <a:r>
              <a:rPr lang="en-US" dirty="0" smtClean="0"/>
              <a:t>Medical Certification</a:t>
            </a:r>
          </a:p>
          <a:p>
            <a:pPr lvl="2"/>
            <a:r>
              <a:rPr lang="en-US" dirty="0" smtClean="0"/>
              <a:t>Basic Med</a:t>
            </a:r>
          </a:p>
          <a:p>
            <a:pPr lvl="2"/>
            <a:r>
              <a:rPr lang="en-US" dirty="0" smtClean="0"/>
              <a:t>Speeding up the certification process </a:t>
            </a:r>
          </a:p>
          <a:p>
            <a:pPr lvl="1"/>
            <a:r>
              <a:rPr lang="en-US" dirty="0" smtClean="0"/>
              <a:t>Prescription and OTC Medications</a:t>
            </a:r>
          </a:p>
          <a:p>
            <a:pPr lvl="1"/>
            <a:r>
              <a:rPr lang="en-US" dirty="0" smtClean="0"/>
              <a:t>The Human Factor</a:t>
            </a:r>
          </a:p>
          <a:p>
            <a:pPr lvl="1"/>
            <a:r>
              <a:rPr lang="en-US" dirty="0" smtClean="0"/>
              <a:t>And more ….</a:t>
            </a:r>
          </a:p>
        </p:txBody>
      </p:sp>
      <p:pic>
        <p:nvPicPr>
          <p:cNvPr id="5" name="Picture 4"/>
          <p:cNvPicPr>
            <a:picLocks noChangeAspect="1"/>
          </p:cNvPicPr>
          <p:nvPr/>
        </p:nvPicPr>
        <p:blipFill>
          <a:blip r:embed="rId4"/>
          <a:stretch>
            <a:fillRect/>
          </a:stretch>
        </p:blipFill>
        <p:spPr>
          <a:xfrm rot="751854">
            <a:off x="8204909" y="954088"/>
            <a:ext cx="3237634" cy="416798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66429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Office of Aerospace Medicine</a:t>
            </a:r>
            <a:endParaRPr lang="en-US" dirty="0"/>
          </a:p>
        </p:txBody>
      </p:sp>
      <p:sp>
        <p:nvSpPr>
          <p:cNvPr id="7" name="Content Placeholder 3"/>
          <p:cNvSpPr>
            <a:spLocks noGrp="1"/>
          </p:cNvSpPr>
          <p:nvPr>
            <p:ph idx="1"/>
          </p:nvPr>
        </p:nvSpPr>
        <p:spPr>
          <a:xfrm>
            <a:off x="339025" y="1099911"/>
            <a:ext cx="11152414" cy="5250668"/>
          </a:xfrm>
          <a:prstGeom prst="rect">
            <a:avLst/>
          </a:prstGeom>
        </p:spPr>
        <p:txBody>
          <a:bodyPr wrap="square">
            <a:spAutoFit/>
          </a:bodyPr>
          <a:lstStyle/>
          <a:p>
            <a:r>
              <a:rPr lang="en-US" dirty="0" smtClean="0"/>
              <a:t>Headquarters – Washington DC</a:t>
            </a:r>
          </a:p>
          <a:p>
            <a:pPr lvl="1"/>
            <a:r>
              <a:rPr lang="en-US" dirty="0" smtClean="0"/>
              <a:t>Federal Air Surgeon – Dr. Susan Northrup</a:t>
            </a:r>
          </a:p>
          <a:p>
            <a:r>
              <a:rPr lang="en-US" dirty="0" smtClean="0"/>
              <a:t>Aerospace Medical Certification Division</a:t>
            </a:r>
          </a:p>
          <a:p>
            <a:pPr lvl="1"/>
            <a:r>
              <a:rPr lang="en-US" dirty="0" smtClean="0"/>
              <a:t>Pilot &amp; employee medical certification</a:t>
            </a:r>
          </a:p>
          <a:p>
            <a:r>
              <a:rPr lang="en-US" dirty="0" smtClean="0"/>
              <a:t>Civil Aerospace Medical Institute (CAMI)</a:t>
            </a:r>
          </a:p>
          <a:p>
            <a:pPr lvl="1"/>
            <a:r>
              <a:rPr lang="en-US" dirty="0" smtClean="0"/>
              <a:t>Medical and human factors research and education</a:t>
            </a:r>
          </a:p>
          <a:p>
            <a:r>
              <a:rPr lang="en-US" dirty="0" smtClean="0"/>
              <a:t>Drug Abatement Division</a:t>
            </a:r>
          </a:p>
          <a:p>
            <a:pPr lvl="1"/>
            <a:r>
              <a:rPr lang="en-US" dirty="0" smtClean="0"/>
              <a:t>Aviation industry drug &amp; alcohol testing</a:t>
            </a:r>
            <a:endParaRPr lang="en-US" dirty="0"/>
          </a:p>
          <a:p>
            <a:r>
              <a:rPr lang="en-US" dirty="0"/>
              <a:t>Regional Medical Divisions</a:t>
            </a:r>
          </a:p>
          <a:p>
            <a:pPr lvl="1"/>
            <a:r>
              <a:rPr lang="en-US" dirty="0">
                <a:hlinkClick r:id="rId4" action="ppaction://hlinkfile"/>
              </a:rPr>
              <a:t>Bit.ly/</a:t>
            </a:r>
            <a:r>
              <a:rPr lang="en-US" dirty="0" err="1">
                <a:hlinkClick r:id="rId4" action="ppaction://hlinkfile"/>
              </a:rPr>
              <a:t>RFScontacts</a:t>
            </a:r>
            <a:r>
              <a:rPr lang="en-US" dirty="0"/>
              <a:t>  </a:t>
            </a:r>
          </a:p>
          <a:p>
            <a:pPr lvl="1"/>
            <a:endParaRPr lang="en-US" dirty="0"/>
          </a:p>
        </p:txBody>
      </p:sp>
      <p:pic>
        <p:nvPicPr>
          <p:cNvPr id="3" name="Picture 2"/>
          <p:cNvPicPr>
            <a:picLocks noChangeAspect="1"/>
          </p:cNvPicPr>
          <p:nvPr/>
        </p:nvPicPr>
        <p:blipFill>
          <a:blip r:embed="rId5"/>
          <a:stretch>
            <a:fillRect/>
          </a:stretch>
        </p:blipFill>
        <p:spPr>
          <a:xfrm>
            <a:off x="9593451" y="3372036"/>
            <a:ext cx="2083968" cy="2163106"/>
          </a:xfrm>
          <a:prstGeom prst="rect">
            <a:avLst/>
          </a:prstGeom>
        </p:spPr>
      </p:pic>
    </p:spTree>
    <p:custDataLst>
      <p:tags r:id="rId1"/>
    </p:custDataLst>
    <p:extLst>
      <p:ext uri="{BB962C8B-B14F-4D97-AF65-F5344CB8AC3E}">
        <p14:creationId xmlns:p14="http://schemas.microsoft.com/office/powerpoint/2010/main" val="184477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Medical Certification</a:t>
            </a:r>
            <a:endParaRPr lang="en-US" dirty="0"/>
          </a:p>
        </p:txBody>
      </p:sp>
      <p:sp>
        <p:nvSpPr>
          <p:cNvPr id="6" name="Content Placeholder 3"/>
          <p:cNvSpPr txBox="1">
            <a:spLocks/>
          </p:cNvSpPr>
          <p:nvPr/>
        </p:nvSpPr>
        <p:spPr bwMode="auto">
          <a:xfrm>
            <a:off x="339025" y="1099911"/>
            <a:ext cx="1115241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Medical certificates</a:t>
            </a:r>
          </a:p>
          <a:p>
            <a:r>
              <a:rPr lang="en-US" kern="0" dirty="0" smtClean="0"/>
              <a:t>Pilot Information</a:t>
            </a:r>
          </a:p>
          <a:p>
            <a:r>
              <a:rPr lang="en-US" kern="0" dirty="0" smtClean="0"/>
              <a:t>Aviation Medical Examiner Locator</a:t>
            </a:r>
          </a:p>
          <a:p>
            <a:r>
              <a:rPr lang="en-US" kern="0" dirty="0" smtClean="0"/>
              <a:t>Q&amp;A</a:t>
            </a:r>
          </a:p>
          <a:p>
            <a:r>
              <a:rPr lang="en-US" kern="0" dirty="0" err="1" smtClean="0"/>
              <a:t>MedXpress</a:t>
            </a:r>
            <a:endParaRPr lang="en-US" kern="0" dirty="0" smtClean="0"/>
          </a:p>
          <a:p>
            <a:r>
              <a:rPr lang="en-US" kern="0" dirty="0" smtClean="0"/>
              <a:t>BasicMed</a:t>
            </a:r>
          </a:p>
        </p:txBody>
      </p:sp>
      <p:pic>
        <p:nvPicPr>
          <p:cNvPr id="7" name="Content Placeholder 3" descr="Doctor greating patient | Medical office - middle-aged ..."/>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62719" y="2157731"/>
            <a:ext cx="4752975" cy="317182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10793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CAMI  </a:t>
            </a:r>
            <a:endParaRPr lang="en-US" dirty="0"/>
          </a:p>
        </p:txBody>
      </p:sp>
      <p:sp>
        <p:nvSpPr>
          <p:cNvPr id="3" name="Content Placeholder 2"/>
          <p:cNvSpPr>
            <a:spLocks noGrp="1"/>
          </p:cNvSpPr>
          <p:nvPr>
            <p:ph idx="1"/>
          </p:nvPr>
        </p:nvSpPr>
        <p:spPr>
          <a:xfrm>
            <a:off x="571500" y="1136166"/>
            <a:ext cx="10733617" cy="4391025"/>
          </a:xfrm>
        </p:spPr>
        <p:txBody>
          <a:bodyPr/>
          <a:lstStyle/>
          <a:p>
            <a:r>
              <a:rPr lang="en-US" dirty="0" smtClean="0"/>
              <a:t>Aerospace Medical &amp; Human Factors Research</a:t>
            </a:r>
          </a:p>
          <a:p>
            <a:r>
              <a:rPr lang="en-US" dirty="0" smtClean="0"/>
              <a:t>Aerospace Medical Education Training Programs</a:t>
            </a:r>
          </a:p>
          <a:p>
            <a:pPr lvl="1"/>
            <a:r>
              <a:rPr lang="en-US" dirty="0" smtClean="0"/>
              <a:t>Aviation Medicine</a:t>
            </a:r>
          </a:p>
          <a:p>
            <a:pPr lvl="1"/>
            <a:r>
              <a:rPr lang="en-US" dirty="0" smtClean="0"/>
              <a:t>Aviation Medical Examiners (AMEs)</a:t>
            </a:r>
          </a:p>
          <a:p>
            <a:pPr lvl="1"/>
            <a:r>
              <a:rPr lang="en-US" dirty="0" smtClean="0"/>
              <a:t>Airman Education Programs</a:t>
            </a:r>
          </a:p>
          <a:p>
            <a:r>
              <a:rPr lang="en-US" dirty="0" smtClean="0"/>
              <a:t>Aeromedical Safety Brochures</a:t>
            </a:r>
          </a:p>
          <a:p>
            <a:pPr lvl="1"/>
            <a:endParaRPr lang="en-US" dirty="0"/>
          </a:p>
          <a:p>
            <a:pPr marL="457200" lvl="1" indent="0">
              <a:buNone/>
            </a:pPr>
            <a:endParaRPr lang="en-US" dirty="0" smtClean="0">
              <a:hlinkClick r:id="rId4"/>
            </a:endParaRPr>
          </a:p>
          <a:p>
            <a:pPr marL="457200" lvl="1" indent="0">
              <a:buNone/>
            </a:pPr>
            <a:endParaRPr lang="en-US" dirty="0">
              <a:hlinkClick r:id="rId4"/>
            </a:endParaRPr>
          </a:p>
          <a:p>
            <a:pPr marL="457200" lvl="1" indent="0">
              <a:buNone/>
            </a:pPr>
            <a:endParaRPr lang="en-US" dirty="0">
              <a:hlinkClick r:id="rId4"/>
            </a:endParaRPr>
          </a:p>
          <a:p>
            <a:pPr marL="457200" lvl="1" indent="0">
              <a:buNone/>
            </a:pPr>
            <a:endParaRPr lang="en-US" dirty="0" smtClean="0"/>
          </a:p>
        </p:txBody>
      </p:sp>
      <p:pic>
        <p:nvPicPr>
          <p:cNvPr id="4" name="Picture 3"/>
          <p:cNvPicPr>
            <a:picLocks noChangeAspect="1"/>
          </p:cNvPicPr>
          <p:nvPr/>
        </p:nvPicPr>
        <p:blipFill>
          <a:blip r:embed="rId5"/>
          <a:stretch>
            <a:fillRect/>
          </a:stretch>
        </p:blipFill>
        <p:spPr>
          <a:xfrm>
            <a:off x="9768035" y="3594717"/>
            <a:ext cx="1727156" cy="1825851"/>
          </a:xfrm>
          <a:prstGeom prst="rect">
            <a:avLst/>
          </a:prstGeom>
          <a:ln>
            <a:noFill/>
          </a:ln>
          <a:effectLst>
            <a:outerShdw blurRad="292100" dist="139700" dir="2700000" algn="tl" rotWithShape="0">
              <a:srgbClr val="333333">
                <a:alpha val="65000"/>
              </a:srgbClr>
            </a:outerShdw>
          </a:effectLst>
        </p:spPr>
      </p:pic>
      <p:pic>
        <p:nvPicPr>
          <p:cNvPr id="1026" name="Picture 2" descr="Civil Aerospace Medical Institute - Wikip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2973" y="954088"/>
            <a:ext cx="2235178" cy="22196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331418" y="4835470"/>
            <a:ext cx="41095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2800" b="1" dirty="0">
                <a:hlinkClick r:id="rId4"/>
              </a:rPr>
              <a:t>https://bit.ly/3HV28BW</a:t>
            </a:r>
            <a:r>
              <a:rPr lang="en-US" sz="2800" b="1" dirty="0"/>
              <a:t> </a:t>
            </a:r>
          </a:p>
        </p:txBody>
      </p:sp>
    </p:spTree>
    <p:custDataLst>
      <p:tags r:id="rId1"/>
    </p:custDataLst>
    <p:extLst>
      <p:ext uri="{BB962C8B-B14F-4D97-AF65-F5344CB8AC3E}">
        <p14:creationId xmlns:p14="http://schemas.microsoft.com/office/powerpoint/2010/main" val="3721545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Maintenance</a:t>
            </a:r>
            <a:endParaRPr lang="en-US" dirty="0"/>
          </a:p>
        </p:txBody>
      </p:sp>
      <p:pic>
        <p:nvPicPr>
          <p:cNvPr id="10" name="Content Placeholder 9"/>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5940" t="6840" r="6633" b="5698"/>
          <a:stretch/>
        </p:blipFill>
        <p:spPr>
          <a:xfrm>
            <a:off x="9022862" y="649288"/>
            <a:ext cx="2571261" cy="198072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9573477" y="3145294"/>
            <a:ext cx="2020646" cy="2534089"/>
          </a:xfrm>
          <a:prstGeom prst="rect">
            <a:avLst/>
          </a:prstGeom>
          <a:ln>
            <a:noFill/>
          </a:ln>
          <a:effectLst>
            <a:outerShdw blurRad="292100" dist="139700" dir="2700000" algn="tl" rotWithShape="0">
              <a:srgbClr val="333333">
                <a:alpha val="65000"/>
              </a:srgbClr>
            </a:outerShdw>
          </a:effectLst>
        </p:spPr>
      </p:pic>
      <p:sp>
        <p:nvSpPr>
          <p:cNvPr id="12" name="Content Placeholder 3"/>
          <p:cNvSpPr txBox="1">
            <a:spLocks/>
          </p:cNvSpPr>
          <p:nvPr/>
        </p:nvSpPr>
        <p:spPr bwMode="auto">
          <a:xfrm>
            <a:off x="571500" y="1149602"/>
            <a:ext cx="6764572" cy="296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Annual/100 hour inspections</a:t>
            </a:r>
          </a:p>
          <a:p>
            <a:pPr lvl="1"/>
            <a:r>
              <a:rPr lang="en-US" kern="0" dirty="0" smtClean="0"/>
              <a:t>Periodic medical examinations</a:t>
            </a:r>
          </a:p>
          <a:p>
            <a:r>
              <a:rPr lang="en-US" kern="0" dirty="0" smtClean="0"/>
              <a:t>Preflight and Post-flight Inspections</a:t>
            </a:r>
          </a:p>
          <a:p>
            <a:pPr lvl="1"/>
            <a:r>
              <a:rPr lang="en-US" kern="0" dirty="0" smtClean="0"/>
              <a:t>I’m SAFE Checklist</a:t>
            </a:r>
          </a:p>
          <a:p>
            <a:r>
              <a:rPr lang="en-US" kern="0" dirty="0" smtClean="0"/>
              <a:t>Detect and correct small problems</a:t>
            </a:r>
          </a:p>
          <a:p>
            <a:pPr lvl="1"/>
            <a:r>
              <a:rPr lang="en-US" kern="0" dirty="0" smtClean="0"/>
              <a:t>Before they become big ones</a:t>
            </a:r>
          </a:p>
        </p:txBody>
      </p:sp>
      <p:pic>
        <p:nvPicPr>
          <p:cNvPr id="13" name="Picture 4" descr="yellow"/>
          <p:cNvPicPr>
            <a:picLocks noChangeAspect="1" noChangeArrowheads="1"/>
          </p:cNvPicPr>
          <p:nvPr/>
        </p:nvPicPr>
        <p:blipFill rotWithShape="1">
          <a:blip r:embed="rId6">
            <a:extLst>
              <a:ext uri="{28A0092B-C50C-407E-A947-70E740481C1C}">
                <a14:useLocalDpi xmlns:a14="http://schemas.microsoft.com/office/drawing/2010/main" val="0"/>
              </a:ext>
            </a:extLst>
          </a:blip>
          <a:srcRect r="2846" b="3860"/>
          <a:stretch/>
        </p:blipFill>
        <p:spPr bwMode="auto">
          <a:xfrm>
            <a:off x="8121111" y="566609"/>
            <a:ext cx="3747039" cy="2229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4" name="Group 7"/>
          <p:cNvGrpSpPr>
            <a:grpSpLocks/>
          </p:cNvGrpSpPr>
          <p:nvPr/>
        </p:nvGrpSpPr>
        <p:grpSpPr bwMode="auto">
          <a:xfrm>
            <a:off x="7132320" y="3145293"/>
            <a:ext cx="2039716" cy="3025265"/>
            <a:chOff x="5953011" y="3593675"/>
            <a:chExt cx="2102417" cy="3153626"/>
          </a:xfrm>
        </p:grpSpPr>
        <p:pic>
          <p:nvPicPr>
            <p:cNvPr id="15" name="Picture 13" descr="C:\Users\awp204js\AppData\Local\Microsoft\Windows\Temporary Internet Files\Content.IE5\1WPW159W\MC90044204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3011" y="3593675"/>
              <a:ext cx="2102417" cy="315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C:\Users\awp204js\Documents\FAASTeam\Projects\2013 Projects\National Projects\SSD\Research Material\284px-Gold_seal_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854" y="4003079"/>
              <a:ext cx="1380730" cy="138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0"/>
            <p:cNvSpPr txBox="1">
              <a:spLocks noChangeArrowheads="1"/>
            </p:cNvSpPr>
            <p:nvPr/>
          </p:nvSpPr>
          <p:spPr bwMode="auto">
            <a:xfrm>
              <a:off x="6397610" y="4177495"/>
              <a:ext cx="1213219" cy="7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sz="2000" b="1" dirty="0" smtClean="0">
                  <a:solidFill>
                    <a:srgbClr val="0070C0"/>
                  </a:solidFill>
                  <a:cs typeface="Arial" charset="0"/>
                </a:rPr>
                <a:t>Best Practice</a:t>
              </a:r>
              <a:endParaRPr lang="en-US" sz="2000" b="1" dirty="0">
                <a:solidFill>
                  <a:srgbClr val="0070C0"/>
                </a:solidFill>
                <a:cs typeface="Arial" charset="0"/>
              </a:endParaRPr>
            </a:p>
          </p:txBody>
        </p:sp>
      </p:grpSp>
    </p:spTree>
    <p:custDataLst>
      <p:tags r:id="rId1"/>
    </p:custDataLst>
    <p:extLst>
      <p:ext uri="{BB962C8B-B14F-4D97-AF65-F5344CB8AC3E}">
        <p14:creationId xmlns:p14="http://schemas.microsoft.com/office/powerpoint/2010/main" val="152393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Safe Checklist</a:t>
            </a:r>
            <a:endParaRPr lang="en-US" dirty="0"/>
          </a:p>
        </p:txBody>
      </p:sp>
      <p:sp>
        <p:nvSpPr>
          <p:cNvPr id="3" name="Content Placeholder 2"/>
          <p:cNvSpPr>
            <a:spLocks noGrp="1"/>
          </p:cNvSpPr>
          <p:nvPr>
            <p:ph idx="1"/>
          </p:nvPr>
        </p:nvSpPr>
        <p:spPr>
          <a:xfrm>
            <a:off x="571500" y="1167164"/>
            <a:ext cx="10733617" cy="4391025"/>
          </a:xfrm>
        </p:spPr>
        <p:txBody>
          <a:bodyPr/>
          <a:lstStyle/>
          <a:p>
            <a:pPr marL="0" indent="0">
              <a:buNone/>
            </a:pPr>
            <a:r>
              <a:rPr lang="en-US" dirty="0" smtClean="0"/>
              <a:t> </a:t>
            </a:r>
            <a:r>
              <a:rPr lang="en-US" sz="3600" dirty="0" smtClean="0">
                <a:solidFill>
                  <a:srgbClr val="00B050"/>
                </a:solidFill>
              </a:rPr>
              <a:t>I  – Illness</a:t>
            </a:r>
          </a:p>
          <a:p>
            <a:pPr marL="0" indent="0">
              <a:buNone/>
            </a:pPr>
            <a:r>
              <a:rPr lang="en-US" sz="3600" dirty="0" smtClean="0">
                <a:solidFill>
                  <a:srgbClr val="0070C0"/>
                </a:solidFill>
              </a:rPr>
              <a:t>M – Medication</a:t>
            </a:r>
          </a:p>
          <a:p>
            <a:pPr marL="0" indent="0">
              <a:buNone/>
            </a:pPr>
            <a:r>
              <a:rPr lang="en-US" sz="3600" dirty="0" smtClean="0">
                <a:solidFill>
                  <a:srgbClr val="C00000"/>
                </a:solidFill>
              </a:rPr>
              <a:t>S – Stress</a:t>
            </a:r>
          </a:p>
          <a:p>
            <a:pPr marL="0" indent="0">
              <a:buNone/>
            </a:pPr>
            <a:r>
              <a:rPr lang="en-US" sz="3600" dirty="0" smtClean="0">
                <a:solidFill>
                  <a:srgbClr val="00B050"/>
                </a:solidFill>
              </a:rPr>
              <a:t>A – Alcohol</a:t>
            </a:r>
          </a:p>
          <a:p>
            <a:pPr marL="0" indent="0">
              <a:buNone/>
            </a:pPr>
            <a:r>
              <a:rPr lang="en-US" sz="3600" dirty="0" smtClean="0">
                <a:solidFill>
                  <a:srgbClr val="0070C0"/>
                </a:solidFill>
              </a:rPr>
              <a:t>F – Fatigue</a:t>
            </a:r>
          </a:p>
          <a:p>
            <a:pPr marL="0" indent="0">
              <a:buNone/>
            </a:pPr>
            <a:r>
              <a:rPr lang="en-US" sz="3600" dirty="0" smtClean="0">
                <a:solidFill>
                  <a:srgbClr val="C00000"/>
                </a:solidFill>
              </a:rPr>
              <a:t>E – Eating &amp; Emotion</a:t>
            </a:r>
            <a:endParaRPr lang="en-US" sz="3600" dirty="0">
              <a:solidFill>
                <a:srgbClr val="C00000"/>
              </a:solidFill>
            </a:endParaRPr>
          </a:p>
        </p:txBody>
      </p:sp>
      <p:pic>
        <p:nvPicPr>
          <p:cNvPr id="4" name="Picture 3" descr="The Ultimate Design Checklist for Your eCommerce Websit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170" y="1167164"/>
            <a:ext cx="3711844" cy="371184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1045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a9R79j5C"/>
  <p:tag name="ARTICULATE_DESIGN_ID_2_CUSTOM DESIGN" val="Nx0yMFiO"/>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5YDFD77UPU3F-311-4948</_dlc_DocId>
    <_dlc_DocIdUrl xmlns="04289566-cf42-4ce7-aa7c-2469c3d4502e">
      <Url>https://avssp.faa.gov/avs/afsfaast/_layouts/15/DocIdRedir.aspx?ID=5YDFD77UPU3F-311-4948</Url>
      <Description>5YDFD77UPU3F-311-4948</Description>
    </_dlc_DocIdUrl>
    <IconOverlay xmlns="http://schemas.microsoft.com/sharepoint/v4"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BD951-C135-4E8C-9E93-3CF1A7363E31}">
  <ds:schemaRefs>
    <ds:schemaRef ds:uri="http://schemas.microsoft.com/sharepoint/v3/contenttype/forms"/>
  </ds:schemaRefs>
</ds:datastoreItem>
</file>

<file path=customXml/itemProps2.xml><?xml version="1.0" encoding="utf-8"?>
<ds:datastoreItem xmlns:ds="http://schemas.openxmlformats.org/officeDocument/2006/customXml" ds:itemID="{08C7BF1A-395C-4DF4-8DC5-26E46AB932D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4289566-cf42-4ce7-aa7c-2469c3d4502e"/>
    <ds:schemaRef ds:uri="http://schemas.microsoft.com/sharepoint/v4"/>
    <ds:schemaRef ds:uri="http://www.w3.org/XML/1998/namespace"/>
  </ds:schemaRefs>
</ds:datastoreItem>
</file>

<file path=customXml/itemProps3.xml><?xml version="1.0" encoding="utf-8"?>
<ds:datastoreItem xmlns:ds="http://schemas.openxmlformats.org/officeDocument/2006/customXml" ds:itemID="{C4BCC240-9C75-4184-B1E5-AC0A6AC1BEF1}">
  <ds:schemaRefs>
    <ds:schemaRef ds:uri="http://schemas.microsoft.com/sharepoint/events"/>
  </ds:schemaRefs>
</ds:datastoreItem>
</file>

<file path=customXml/itemProps4.xml><?xml version="1.0" encoding="utf-8"?>
<ds:datastoreItem xmlns:ds="http://schemas.openxmlformats.org/officeDocument/2006/customXml" ds:itemID="{950A2EC3-A31C-4DA5-8E7B-9DF7F2AA5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7103</TotalTime>
  <Words>5245</Words>
  <Application>Microsoft Office PowerPoint</Application>
  <PresentationFormat>Widescreen</PresentationFormat>
  <Paragraphs>546</Paragraphs>
  <Slides>37</Slides>
  <Notes>37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ＭＳ Ｐゴシック</vt:lpstr>
      <vt:lpstr>Arial</vt:lpstr>
      <vt:lpstr>Helvetica Neue Medium</vt:lpstr>
      <vt:lpstr>Times New Roman</vt:lpstr>
      <vt:lpstr>1_Custom Design</vt:lpstr>
      <vt:lpstr>2_Custom Design</vt:lpstr>
      <vt:lpstr>PowerPoint Presentation</vt:lpstr>
      <vt:lpstr>Welcome</vt:lpstr>
      <vt:lpstr>Overview </vt:lpstr>
      <vt:lpstr>FAA Safety Briefing Magazine  </vt:lpstr>
      <vt:lpstr>FAA Office of Aerospace Medicine</vt:lpstr>
      <vt:lpstr>More about Medical Certification</vt:lpstr>
      <vt:lpstr>More about CAMI  </vt:lpstr>
      <vt:lpstr>Pilot Maintenance</vt:lpstr>
      <vt:lpstr>I’m Safe Checklist</vt:lpstr>
      <vt:lpstr>Getting started with medical certification </vt:lpstr>
      <vt:lpstr>Schedule an examination</vt:lpstr>
      <vt:lpstr>BasicMed at 5-years</vt:lpstr>
      <vt:lpstr>BasicMed Limitations</vt:lpstr>
      <vt:lpstr>Getting started with basic med</vt:lpstr>
      <vt:lpstr>Comprehensive Medical Exam Checklist</vt:lpstr>
      <vt:lpstr>Online Course</vt:lpstr>
      <vt:lpstr>CAMI Toxicology Study  </vt:lpstr>
      <vt:lpstr>What’s the Problem </vt:lpstr>
      <vt:lpstr>Federal Drug Labeling Standards </vt:lpstr>
      <vt:lpstr>OTC Medication Labeling</vt:lpstr>
      <vt:lpstr>OTC Medication Labeling</vt:lpstr>
      <vt:lpstr>Sleep Aids &amp; Cough Medications </vt:lpstr>
      <vt:lpstr>How long must I wait?</vt:lpstr>
      <vt:lpstr>Prescription Medications</vt:lpstr>
      <vt:lpstr>Prescription Drug Labeling</vt:lpstr>
      <vt:lpstr>Do not issue - Do not fly</vt:lpstr>
      <vt:lpstr>Combining Medications</vt:lpstr>
      <vt:lpstr>FAA Clarifies Marijuana and CBD Policy</vt:lpstr>
      <vt:lpstr>Tips</vt:lpstr>
      <vt:lpstr>Resources</vt:lpstr>
      <vt:lpstr>Questions?</vt:lpstr>
      <vt:lpstr>Have you earned your WINGS?</vt:lpstr>
      <vt:lpstr> </vt:lpstr>
      <vt:lpstr>Proficiency and Peace of Mind</vt:lpstr>
      <vt:lpstr>Safety Management Systems (SMS) Coming to General Aviation</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Steuernagle, John W (FAA)</cp:lastModifiedBy>
  <cp:revision>376</cp:revision>
  <dcterms:created xsi:type="dcterms:W3CDTF">2005-01-28T20:32:53Z</dcterms:created>
  <dcterms:modified xsi:type="dcterms:W3CDTF">2022-09-08T20:34:14Z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3335223a-94a8-4469-8f5f-b2433fc20eb2</vt:lpwstr>
  </property>
  <property fmtid="{D5CDD505-2E9C-101B-9397-08002B2CF9AE}" pid="3" name="ContentTypeId">
    <vt:lpwstr>0x010100DD5FDB223F4C0E4A8408399FFA4EDA33</vt:lpwstr>
  </property>
  <property fmtid="{D5CDD505-2E9C-101B-9397-08002B2CF9AE}" pid="4" name="ArticulateGUID">
    <vt:lpwstr>21AB0BEE-D491-435F-8094-998D2AF66BDF</vt:lpwstr>
  </property>
  <property fmtid="{D5CDD505-2E9C-101B-9397-08002B2CF9AE}" pid="5" name="ArticulatePath">
    <vt:lpwstr>22-01-Oct-TOM-Pilots and Meds-PPT-Rev-0</vt:lpwstr>
  </property>
</Properties>
</file>