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1"/>
  </p:notesMasterIdLst>
  <p:handoutMasterIdLst>
    <p:handoutMasterId r:id="rId32"/>
  </p:handoutMasterIdLst>
  <p:sldIdLst>
    <p:sldId id="273" r:id="rId7"/>
    <p:sldId id="310" r:id="rId8"/>
    <p:sldId id="311" r:id="rId9"/>
    <p:sldId id="340" r:id="rId10"/>
    <p:sldId id="312" r:id="rId11"/>
    <p:sldId id="313" r:id="rId12"/>
    <p:sldId id="339" r:id="rId13"/>
    <p:sldId id="338" r:id="rId14"/>
    <p:sldId id="342" r:id="rId15"/>
    <p:sldId id="343" r:id="rId16"/>
    <p:sldId id="314" r:id="rId17"/>
    <p:sldId id="326" r:id="rId18"/>
    <p:sldId id="316" r:id="rId19"/>
    <p:sldId id="344" r:id="rId20"/>
    <p:sldId id="345" r:id="rId21"/>
    <p:sldId id="347" r:id="rId22"/>
    <p:sldId id="348" r:id="rId23"/>
    <p:sldId id="349" r:id="rId24"/>
    <p:sldId id="334" r:id="rId25"/>
    <p:sldId id="351" r:id="rId26"/>
    <p:sldId id="350" r:id="rId27"/>
    <p:sldId id="333" r:id="rId28"/>
    <p:sldId id="335" r:id="rId29"/>
    <p:sldId id="346" r:id="rId30"/>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10"/>
            <p14:sldId id="311"/>
            <p14:sldId id="340"/>
            <p14:sldId id="312"/>
            <p14:sldId id="313"/>
            <p14:sldId id="339"/>
            <p14:sldId id="338"/>
            <p14:sldId id="342"/>
            <p14:sldId id="343"/>
            <p14:sldId id="314"/>
            <p14:sldId id="326"/>
            <p14:sldId id="316"/>
            <p14:sldId id="344"/>
            <p14:sldId id="345"/>
            <p14:sldId id="347"/>
            <p14:sldId id="348"/>
            <p14:sldId id="349"/>
            <p14:sldId id="334"/>
            <p14:sldId id="351"/>
            <p14:sldId id="350"/>
            <p14:sldId id="333"/>
            <p14:sldId id="335"/>
            <p14:sldId id="34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72727" autoAdjust="0"/>
  </p:normalViewPr>
  <p:slideViewPr>
    <p:cSldViewPr snapToGrid="0">
      <p:cViewPr varScale="1">
        <p:scale>
          <a:sx n="67" d="100"/>
          <a:sy n="67" d="100"/>
        </p:scale>
        <p:origin x="389" y="4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smtClean="0">
                <a:solidFill>
                  <a:schemeClr val="tx1"/>
                </a:solidFill>
                <a:effectLst/>
                <a:latin typeface="Times New Roman" pitchFamily="18" charset="0"/>
                <a:ea typeface="+mn-ea"/>
                <a:cs typeface="+mn-cs"/>
              </a:rPr>
              <a:t>2018/5-14-128(I)PP </a:t>
            </a:r>
            <a:r>
              <a:rPr lang="en-US"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 Steuernagle April 2018  POC: K. CloverAFS-920 Operations Lead Office 562-888-2020 Revised by:  Name</a:t>
            </a:r>
            <a:r>
              <a:rPr lang="en-US" baseline="0" dirty="0" smtClean="0">
                <a:latin typeface="Times New Roman" pitchFamily="18" charset="0"/>
                <a:ea typeface="ＭＳ Ｐゴシック" pitchFamily="34" charset="-128"/>
              </a:rPr>
              <a:t> Date</a:t>
            </a:r>
            <a:r>
              <a:rPr lang="en-US" dirty="0" smtClean="0">
                <a:latin typeface="Times New Roman" pitchFamily="18" charset="0"/>
                <a:ea typeface="ＭＳ Ｐゴシック" pitchFamily="34" charset="-128"/>
              </a:rPr>
              <a:t> </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Pilot Proficiency</a:t>
            </a:r>
            <a:r>
              <a:rPr lang="en-US" b="1" i="1" baseline="0" dirty="0" smtClean="0">
                <a:latin typeface="Times New Roman" pitchFamily="18" charset="0"/>
                <a:ea typeface="ＭＳ Ｐゴシック" pitchFamily="34" charset="-128"/>
              </a:rPr>
              <a:t> Training</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chart</a:t>
            </a:r>
            <a:r>
              <a:rPr lang="en-US" baseline="0" dirty="0" smtClean="0"/>
              <a:t> that some pilots use to document their wind, takeoff and landing performance.  We’ll tell you where you can find this and other useful charts at the end of this program.  </a:t>
            </a:r>
          </a:p>
          <a:p>
            <a:endParaRPr lang="en-US" baseline="0" dirty="0" smtClean="0"/>
          </a:p>
          <a:p>
            <a:r>
              <a:rPr lang="en-US" baseline="0" dirty="0" smtClean="0"/>
              <a:t>Once you’ve completed the chart you’ll have a performance baseline to work with.  You can adjust the performance expectations to compensate for human factors such as stress and fatigue and you can also adjust your baseline as you gain experience and skill.  If you want to adjust your baseline we strongly suggest that you do it with a CFI.  That way you’ll have an objective assessment of your capabilities and a flight instructor may offer suggestions and instruction for improving your baseline performance.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369185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Pilots usually think of proficiency training in terms of</a:t>
            </a:r>
            <a:r>
              <a:rPr lang="en-US" baseline="0" dirty="0" smtClean="0">
                <a:latin typeface="Times New Roman" pitchFamily="18" charset="0"/>
                <a:ea typeface="ＭＳ Ｐゴシック" pitchFamily="34" charset="-128"/>
              </a:rPr>
              <a:t> their usual aviation operations but if you are willing to expand your horizons there are host of options to make proficiency flying more interesting.  Twin engine turbine or instrument training can boost capability and confidence in cross country operations.  Seaplane and tailwheel training are particularly satisfying for folks who learned in nose wheel airplanes.</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even if you don’t take on the challenges of another rating or airframe, there’s another great way to expand your horizons.</a:t>
            </a:r>
            <a:r>
              <a:rPr lang="en-US" baseline="0" dirty="0" smtClean="0">
                <a:latin typeface="Times New Roman" pitchFamily="18" charset="0"/>
                <a:ea typeface="ＭＳ Ｐゴシック" pitchFamily="34" charset="-128"/>
              </a:rPr>
              <a:t>  </a:t>
            </a:r>
          </a:p>
          <a:p>
            <a:endParaRPr lang="en-US"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92A38D6-525B-40C2-B392-EC030882B215}" type="slidenum">
              <a:rPr lang="en-US" sz="1200" smtClean="0">
                <a:latin typeface="Times New Roman" pitchFamily="18" charset="0"/>
              </a:rPr>
              <a:pPr eaLnBrk="1" hangingPunct="1"/>
              <a:t>11</a:t>
            </a:fld>
            <a:endParaRPr lang="en-US" sz="1200" dirty="0" smtClean="0">
              <a:latin typeface="Times New Roman" pitchFamily="18" charset="0"/>
            </a:endParaRPr>
          </a:p>
        </p:txBody>
      </p:sp>
    </p:spTree>
    <p:extLst>
      <p:ext uri="{BB962C8B-B14F-4D97-AF65-F5344CB8AC3E}">
        <p14:creationId xmlns:p14="http://schemas.microsoft.com/office/powerpoint/2010/main" val="174175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Training in new operational environments builds confidence too.  If you learned to fly at a small</a:t>
            </a:r>
            <a:r>
              <a:rPr lang="en-US" baseline="0" dirty="0" smtClean="0">
                <a:latin typeface="Times New Roman" pitchFamily="18" charset="0"/>
                <a:ea typeface="ＭＳ Ｐゴシック" pitchFamily="34" charset="-128"/>
              </a:rPr>
              <a:t> country airport you’re probably very comfortable in a non-towered environment.  How about a trip to a major metropolitan airport with your flight coach?  The traffic and rapid pace of ATC communications can be daunting at first but mastering the environment can be very satisfying.</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Likewise, big city pilots who are comfortable with busy towered operations can be overwhelmed when operating to non-towered or back country airstrips.  Back country transition training can acquaint you with the nuances of rural environments and ensure your wilderness flying can be done safely.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770E33C-618D-4DE3-965C-C868FC1D9C1C}" type="slidenum">
              <a:rPr lang="en-US" sz="1200" smtClean="0">
                <a:latin typeface="Times New Roman" pitchFamily="18" charset="0"/>
              </a:rPr>
              <a:pPr eaLnBrk="1" hangingPunct="1"/>
              <a:t>12</a:t>
            </a:fld>
            <a:endParaRPr lang="en-US" sz="1200" dirty="0" smtClean="0">
              <a:latin typeface="Times New Roman" pitchFamily="18" charset="0"/>
            </a:endParaRPr>
          </a:p>
        </p:txBody>
      </p:sp>
    </p:spTree>
    <p:extLst>
      <p:ext uri="{BB962C8B-B14F-4D97-AF65-F5344CB8AC3E}">
        <p14:creationId xmlns:p14="http://schemas.microsoft.com/office/powerpoint/2010/main" val="262518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Whatever proficiency training you do,</a:t>
            </a:r>
            <a:r>
              <a:rPr lang="en-US" baseline="0" dirty="0" smtClean="0">
                <a:latin typeface="Times New Roman" pitchFamily="18" charset="0"/>
                <a:ea typeface="ＭＳ Ｐゴシック" pitchFamily="34" charset="-128"/>
              </a:rPr>
              <a:t> you’re ahead of the game</a:t>
            </a:r>
            <a:r>
              <a:rPr lang="en-US" dirty="0" smtClean="0">
                <a:latin typeface="Times New Roman" pitchFamily="18" charset="0"/>
                <a:ea typeface="ＭＳ Ｐゴシック" pitchFamily="34" charset="-128"/>
              </a:rPr>
              <a:t> if you study the book first.  	</a:t>
            </a:r>
          </a:p>
          <a:p>
            <a:r>
              <a:rPr lang="en-US" dirty="0" smtClean="0">
                <a:latin typeface="Times New Roman" pitchFamily="18" charset="0"/>
                <a:ea typeface="ＭＳ Ｐゴシック" pitchFamily="34" charset="-128"/>
              </a:rPr>
              <a:t>Be</a:t>
            </a:r>
            <a:r>
              <a:rPr lang="en-US" baseline="0" dirty="0" smtClean="0">
                <a:latin typeface="Times New Roman" pitchFamily="18" charset="0"/>
                <a:ea typeface="ＭＳ Ｐゴシック" pitchFamily="34" charset="-128"/>
              </a:rPr>
              <a:t> sure to k</a:t>
            </a:r>
            <a:r>
              <a:rPr lang="en-US" dirty="0" smtClean="0">
                <a:latin typeface="Times New Roman" pitchFamily="18" charset="0"/>
                <a:ea typeface="ＭＳ Ｐゴシック" pitchFamily="34" charset="-128"/>
              </a:rPr>
              <a:t>now these cold before flying with your coach :</a:t>
            </a:r>
          </a:p>
          <a:p>
            <a:r>
              <a:rPr lang="en-US" dirty="0" smtClean="0">
                <a:latin typeface="Times New Roman" pitchFamily="18" charset="0"/>
                <a:ea typeface="ＭＳ Ｐゴシック" pitchFamily="34" charset="-128"/>
              </a:rPr>
              <a:t>	Emergency procedures</a:t>
            </a:r>
          </a:p>
          <a:p>
            <a:r>
              <a:rPr lang="en-US" dirty="0" smtClean="0">
                <a:latin typeface="Times New Roman" pitchFamily="18" charset="0"/>
                <a:ea typeface="ＭＳ Ｐゴシック" pitchFamily="34" charset="-128"/>
              </a:rPr>
              <a:t>	Speeds, power settings, &amp; configurations for normal operations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As you progress with</a:t>
            </a:r>
            <a:r>
              <a:rPr lang="en-US" baseline="0" dirty="0" smtClean="0">
                <a:latin typeface="Times New Roman" pitchFamily="18" charset="0"/>
                <a:ea typeface="ＭＳ Ｐゴシック" pitchFamily="34" charset="-128"/>
              </a:rPr>
              <a:t> your study note any questions you have </a:t>
            </a:r>
            <a:r>
              <a:rPr lang="en-US" dirty="0" smtClean="0">
                <a:latin typeface="Times New Roman" pitchFamily="18" charset="0"/>
                <a:ea typeface="ＭＳ Ｐゴシック" pitchFamily="34" charset="-128"/>
              </a:rPr>
              <a:t>and review them when</a:t>
            </a:r>
            <a:r>
              <a:rPr lang="en-US" baseline="0" dirty="0" smtClean="0">
                <a:latin typeface="Times New Roman" pitchFamily="18" charset="0"/>
                <a:ea typeface="ＭＳ Ｐゴシック" pitchFamily="34" charset="-128"/>
              </a:rPr>
              <a:t> you fly with</a:t>
            </a:r>
            <a:r>
              <a:rPr lang="en-US" dirty="0" smtClean="0">
                <a:latin typeface="Times New Roman" pitchFamily="18" charset="0"/>
                <a:ea typeface="ＭＳ Ｐゴシック" pitchFamily="34" charset="-128"/>
              </a:rPr>
              <a:t> your CFI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18FC4C-434B-40CF-AF61-035CAB9D73F8}" type="slidenum">
              <a:rPr lang="en-US" sz="1200" smtClean="0">
                <a:latin typeface="Times New Roman" pitchFamily="18" charset="0"/>
              </a:rPr>
              <a:pPr eaLnBrk="1" hangingPunct="1"/>
              <a:t>13</a:t>
            </a:fld>
            <a:endParaRPr lang="en-US" sz="1200" dirty="0" smtClean="0">
              <a:latin typeface="Times New Roman" pitchFamily="18" charset="0"/>
            </a:endParaRPr>
          </a:p>
        </p:txBody>
      </p:sp>
    </p:spTree>
    <p:extLst>
      <p:ext uri="{BB962C8B-B14F-4D97-AF65-F5344CB8AC3E}">
        <p14:creationId xmlns:p14="http://schemas.microsoft.com/office/powerpoint/2010/main" val="51947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FAA’s </a:t>
            </a:r>
            <a:r>
              <a:rPr lang="en-US" i="1" dirty="0" smtClean="0"/>
              <a:t>WINGS </a:t>
            </a:r>
            <a:r>
              <a:rPr lang="en-US" i="0" dirty="0" smtClean="0"/>
              <a:t>Pilot</a:t>
            </a:r>
            <a:r>
              <a:rPr lang="en-US" i="0" baseline="0" dirty="0" smtClean="0"/>
              <a:t> Proficiency Program is an excellent way to document your training.  Your training record is retained on line and always available to you and to your CFI.</a:t>
            </a:r>
          </a:p>
          <a:p>
            <a:endParaRPr lang="en-US" i="0" baseline="0" dirty="0" smtClean="0"/>
          </a:p>
          <a:p>
            <a:r>
              <a:rPr lang="en-US" i="0" baseline="0" dirty="0" smtClean="0"/>
              <a:t>Wings knowledge and flight activities are designed to address common general aviation accident precursors and your flight activities can be further customized to fit your operations and experience.  And there are hundreds of </a:t>
            </a:r>
            <a:r>
              <a:rPr lang="en-US" i="1" baseline="0" dirty="0" smtClean="0"/>
              <a:t>WINGS </a:t>
            </a:r>
            <a:r>
              <a:rPr lang="en-US" i="0" baseline="0" dirty="0" smtClean="0"/>
              <a:t>seminars, webinars, and on line course available to you each year.</a:t>
            </a:r>
          </a:p>
          <a:p>
            <a:endParaRPr lang="en-US" i="0" baseline="0" dirty="0" smtClean="0"/>
          </a:p>
          <a:p>
            <a:r>
              <a:rPr lang="en-US" i="0" baseline="0" dirty="0" smtClean="0"/>
              <a:t>It’s all available on one website:  FAASafety.gov</a:t>
            </a:r>
          </a:p>
          <a:p>
            <a:endParaRPr lang="en-US" i="0" baseline="0" dirty="0" smtClean="0"/>
          </a:p>
          <a:p>
            <a:endParaRPr lang="en-US" i="0" baseline="0" dirty="0" smtClean="0"/>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406585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started in </a:t>
            </a:r>
            <a:r>
              <a:rPr lang="en-US" i="1" dirty="0" smtClean="0"/>
              <a:t>WINGS </a:t>
            </a:r>
            <a:r>
              <a:rPr lang="en-US" i="0" dirty="0" smtClean="0"/>
              <a:t>is as easy as one, two,</a:t>
            </a:r>
            <a:r>
              <a:rPr lang="en-US" i="0" baseline="0" dirty="0" smtClean="0"/>
              <a:t> three. </a:t>
            </a:r>
          </a:p>
          <a:p>
            <a:endParaRPr lang="en-US" i="0" baseline="0" dirty="0" smtClean="0"/>
          </a:p>
          <a:p>
            <a:pPr marL="228600" indent="-228600">
              <a:buAutoNum type="arabicPeriod"/>
            </a:pPr>
            <a:r>
              <a:rPr lang="en-US" i="0" baseline="0" dirty="0" smtClean="0"/>
              <a:t>Create an account on FAASafety.gov</a:t>
            </a:r>
          </a:p>
          <a:p>
            <a:pPr marL="228600" indent="-228600">
              <a:buAutoNum type="arabicPeriod"/>
            </a:pPr>
            <a:r>
              <a:rPr lang="en-US" i="0" baseline="0" dirty="0" smtClean="0"/>
              <a:t>Complete your WINGS Pilot Profile</a:t>
            </a:r>
          </a:p>
          <a:p>
            <a:pPr marL="228600" indent="-228600">
              <a:buAutoNum type="arabicPeriod"/>
            </a:pPr>
            <a:r>
              <a:rPr lang="en-US" i="0" baseline="0" dirty="0" smtClean="0"/>
              <a:t>Attend a WINGS seminar or take a WINGS flight with your CFI.</a:t>
            </a:r>
          </a:p>
          <a:p>
            <a:pPr marL="228600" indent="-228600">
              <a:buAutoNum type="arabicPeriod"/>
            </a:pPr>
            <a:endParaRPr lang="en-US" i="0" baseline="0" dirty="0" smtClean="0"/>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pPr marL="0" indent="0">
              <a:buNone/>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30154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pre-register for credit on FAASafety.gov or you can</a:t>
            </a:r>
            <a:r>
              <a:rPr lang="en-US" baseline="0" dirty="0" smtClean="0"/>
              <a:t> register via the sign-in sheet at the seminar door.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45618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need to request credit for each flight activity.  It’s easy to do.  Just go to your “My Wings” page and click on request</a:t>
            </a:r>
            <a:r>
              <a:rPr lang="en-US" baseline="0" dirty="0" smtClean="0"/>
              <a:t> credit after the activity has been completed.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60732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You’ll see a screen that looks like this.  Normally</a:t>
            </a:r>
            <a:r>
              <a:rPr lang="en-US" baseline="0" dirty="0" smtClean="0"/>
              <a:t> CFIs validate flight credit and requests are sent to them.  But if your CFI doesn’t participate in </a:t>
            </a:r>
            <a:br>
              <a:rPr lang="en-US" baseline="0" dirty="0" smtClean="0"/>
            </a:br>
            <a:r>
              <a:rPr lang="en-US" b="1" i="1" baseline="0" dirty="0" smtClean="0"/>
              <a:t>WINGS </a:t>
            </a:r>
            <a:r>
              <a:rPr lang="en-US" b="0" i="0" baseline="0" dirty="0" smtClean="0"/>
              <a:t>you can find a credit validator near you.</a:t>
            </a:r>
          </a:p>
          <a:p>
            <a:pPr algn="l"/>
            <a:endParaRPr lang="en-US" b="0" i="0" baseline="0" dirty="0" smtClean="0"/>
          </a:p>
          <a:p>
            <a:pPr algn="l"/>
            <a:r>
              <a:rPr lang="en-US" b="1" i="0" baseline="0" dirty="0" smtClean="0"/>
              <a:t>(Next Slide)</a:t>
            </a:r>
            <a:endParaRPr lang="en-US" b="1"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2231991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good coaching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402122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337102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way – CFI’s in the audience are encouraged to navigate to mywingsinitiative.org for information on</a:t>
            </a:r>
            <a:r>
              <a:rPr lang="en-US" baseline="0" dirty="0" smtClean="0"/>
              <a:t> </a:t>
            </a:r>
            <a:r>
              <a:rPr lang="en-US" i="1" baseline="0" dirty="0" smtClean="0"/>
              <a:t>WINGS</a:t>
            </a:r>
            <a:r>
              <a:rPr lang="en-US" baseline="0" dirty="0" smtClean="0"/>
              <a:t> for CFIs.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282853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references for</a:t>
            </a:r>
            <a:r>
              <a:rPr lang="en-US" baseline="0" dirty="0" smtClean="0"/>
              <a:t> additional information:</a:t>
            </a:r>
          </a:p>
          <a:p>
            <a:endParaRPr lang="en-US" baseline="0" dirty="0" smtClean="0"/>
          </a:p>
          <a:p>
            <a:r>
              <a:rPr lang="en-US" baseline="0" dirty="0" smtClean="0"/>
              <a:t>FAASafety.gov is the FAASTeam website where you’ll find a wealth of safety information.  You can enroll and track your progress in the FAA WINGS Pilot Proficiency Program here.</a:t>
            </a:r>
          </a:p>
          <a:p>
            <a:endParaRPr lang="en-US" baseline="0" dirty="0" smtClean="0"/>
          </a:p>
          <a:p>
            <a:r>
              <a:rPr lang="en-US" baseline="0" dirty="0" smtClean="0"/>
              <a:t>Look in the FAASafety.gov library for the Off Airport Operations Guide.  In it you’ll find instructions for developing a short field performance baseline together with other useful information on operating to small fields.</a:t>
            </a:r>
          </a:p>
          <a:p>
            <a:endParaRPr lang="en-US" baseline="0" dirty="0" smtClean="0"/>
          </a:p>
          <a:p>
            <a:r>
              <a:rPr lang="en-US" baseline="0" dirty="0" smtClean="0"/>
              <a:t>Also in the FAASafety.gov Library – the Personal Minimums Development Guide – Your documented proficiency performance can be used to develop minimums that are tailored to you, your aircraft, and your mission.</a:t>
            </a:r>
          </a:p>
          <a:p>
            <a:endParaRPr lang="en-US" baseline="0" dirty="0" smtClean="0"/>
          </a:p>
          <a:p>
            <a:r>
              <a:rPr lang="en-US" baseline="0" dirty="0" smtClean="0"/>
              <a:t>I’ll leave this slide on screen while I take some questions from the audience.</a:t>
            </a:r>
          </a:p>
          <a:p>
            <a:endParaRPr lang="en-US" baseline="0" dirty="0" smtClean="0"/>
          </a:p>
          <a:p>
            <a:r>
              <a:rPr lang="en-US" b="1" baseline="0" dirty="0" smtClean="0"/>
              <a:t>Presentation note:  </a:t>
            </a:r>
            <a:r>
              <a:rPr lang="en-US" b="0" i="1" baseline="0" dirty="0" smtClean="0"/>
              <a:t>Take questions from the audience while they copy information from the screen.  Then:</a:t>
            </a:r>
            <a:endParaRPr lang="en-US" b="1" baseline="0" dirty="0" smtClean="0"/>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325626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You may wish to provide your contact information and main FSDO phone number here.  Modify with </a:t>
            </a:r>
          </a:p>
          <a:p>
            <a:r>
              <a:rPr lang="en-US" altLang="en-US" i="1" dirty="0" smtClean="0">
                <a:latin typeface="Times New Roman" pitchFamily="18" charset="0"/>
                <a:ea typeface="ＭＳ Ｐゴシック" pitchFamily="34" charset="-128"/>
              </a:rPr>
              <a:t>Your information or leave blank.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a:p>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B1B2E31-3BE4-4017-8680-D8EAFAACF82F}" type="slidenum">
              <a:rPr lang="en-US" altLang="en-US" sz="1200" smtClean="0">
                <a:latin typeface="Times New Roman" pitchFamily="18" charset="0"/>
              </a:rPr>
              <a:pPr eaLnBrk="1" hangingPunct="1"/>
              <a:t>22</a:t>
            </a:fld>
            <a:endParaRPr lang="en-US" altLang="en-US" sz="1200" dirty="0" smtClean="0">
              <a:latin typeface="Times New Roman" pitchFamily="18" charset="0"/>
            </a:endParaRPr>
          </a:p>
        </p:txBody>
      </p:sp>
    </p:spTree>
    <p:extLst>
      <p:ext uri="{BB962C8B-B14F-4D97-AF65-F5344CB8AC3E}">
        <p14:creationId xmlns:p14="http://schemas.microsoft.com/office/powerpoint/2010/main" val="184246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403711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24</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b="0" i="1" dirty="0" smtClean="0">
              <a:latin typeface="Times New Roman" pitchFamily="18" charset="0"/>
              <a:ea typeface="ＭＳ Ｐゴシック" pitchFamily="34" charset="-128"/>
            </a:endParaRPr>
          </a:p>
          <a:p>
            <a:pPr eaLnBrk="1" hangingPunct="1"/>
            <a:endParaRPr lang="en-US" b="0" i="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(The</a:t>
            </a:r>
            <a:r>
              <a:rPr lang="en-US" b="1" baseline="0" dirty="0" smtClean="0">
                <a:latin typeface="Times New Roman" pitchFamily="18" charset="0"/>
                <a:ea typeface="ＭＳ Ｐゴシック" pitchFamily="34" charset="-128"/>
              </a:rPr>
              <a:t> End</a:t>
            </a:r>
            <a:r>
              <a:rPr lang="en-US" b="1" dirty="0" smtClean="0">
                <a:latin typeface="Times New Roman" pitchFamily="18" charset="0"/>
                <a:ea typeface="ＭＳ Ｐゴシック" pitchFamily="34" charset="-128"/>
              </a:rPr>
              <a:t>)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72244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Loss of Control Accidents and Proficiency Training recommendations from the GAJSC - a work group that studies loss of control.  We’ll talk about the benefits</a:t>
            </a:r>
            <a:r>
              <a:rPr lang="en-US" baseline="0" dirty="0" smtClean="0">
                <a:latin typeface="Times New Roman" pitchFamily="18" charset="0"/>
                <a:ea typeface="ＭＳ Ｐゴシック" pitchFamily="34" charset="-128"/>
              </a:rPr>
              <a:t> of proficiency </a:t>
            </a:r>
            <a:r>
              <a:rPr lang="en-US" dirty="0" smtClean="0">
                <a:latin typeface="Times New Roman" pitchFamily="18" charset="0"/>
                <a:ea typeface="ＭＳ Ｐゴシック" pitchFamily="34" charset="-128"/>
              </a:rPr>
              <a:t>training and offer suggestions that will help you to get the most from the experience.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6D2F0CE-BAB5-4DD3-B234-22D64F243ABE}" type="slidenum">
              <a:rPr lang="en-US" sz="1200" smtClean="0">
                <a:latin typeface="Times New Roman" pitchFamily="18" charset="0"/>
              </a:rPr>
              <a:pPr eaLnBrk="1" hangingPunct="1"/>
              <a:t>3</a:t>
            </a:fld>
            <a:endParaRPr lang="en-US" sz="1200" dirty="0" smtClean="0">
              <a:latin typeface="Times New Roman" pitchFamily="18" charset="0"/>
            </a:endParaRPr>
          </a:p>
        </p:txBody>
      </p:sp>
    </p:spTree>
    <p:extLst>
      <p:ext uri="{BB962C8B-B14F-4D97-AF65-F5344CB8AC3E}">
        <p14:creationId xmlns:p14="http://schemas.microsoft.com/office/powerpoint/2010/main" val="172987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Loss</a:t>
            </a:r>
            <a:r>
              <a:rPr lang="en-US" baseline="0" dirty="0" smtClean="0"/>
              <a:t> of control is the most lethal General Aviation accident precursor and there are 5 principal reasons why LOC occurs.  </a:t>
            </a:r>
            <a:r>
              <a:rPr lang="en-US" b="1" baseline="0" dirty="0" smtClean="0"/>
              <a:t>(Click)</a:t>
            </a:r>
          </a:p>
          <a:p>
            <a:endParaRPr lang="en-US" b="1" baseline="0" dirty="0" smtClean="0"/>
          </a:p>
          <a:p>
            <a:r>
              <a:rPr lang="en-US" b="0" baseline="0" dirty="0" smtClean="0"/>
              <a:t>We’ve all heard about disorientation following intentional or inadvertent continued VFR into Instrument Meteorological Conditions.  Indeed more than 90 percent of GA accidents that occur in this phase of flight are fatal.  Advancements  in pilot training and aircraft equipment have reduced the numbers of Continued VFR into IMC accidents so they’re not the top GA fatal accident cause.  Loss of Control during maneuvering flight has that distinction. </a:t>
            </a:r>
            <a:r>
              <a:rPr lang="en-US" b="1" baseline="0" dirty="0" smtClean="0"/>
              <a:t>(Click)</a:t>
            </a:r>
            <a:endParaRPr lang="en-US" b="0" baseline="0" dirty="0" smtClean="0"/>
          </a:p>
          <a:p>
            <a:endParaRPr lang="en-US" b="0" baseline="0" dirty="0" smtClean="0"/>
          </a:p>
          <a:p>
            <a:r>
              <a:rPr lang="en-US" b="0" baseline="0" dirty="0" smtClean="0"/>
              <a:t>Sometimes accidents occur while pilots are distracted by something on the ground or in the airplane.  The term “Moose Stall” is familiar to Alaskan pilots.  More than a few Alaskan aviators have lost control while maneuvering for a better view of a moose on the ground.  Low altitude maneuvering for aerial photography is another activity that generates opportunities for loss of control due to distraction. </a:t>
            </a:r>
            <a:r>
              <a:rPr lang="en-US" b="1" baseline="0" dirty="0" smtClean="0"/>
              <a:t>(Click)</a:t>
            </a:r>
            <a:endParaRPr lang="en-US" b="0" baseline="0" dirty="0" smtClean="0"/>
          </a:p>
          <a:p>
            <a:endParaRPr lang="en-US" b="0" baseline="0" dirty="0" smtClean="0"/>
          </a:p>
          <a:p>
            <a:r>
              <a:rPr lang="en-US" b="0" baseline="0" dirty="0" smtClean="0"/>
              <a:t>The FAASTeam has done several programs on the “Startle Response” that human quality that delays or inhibits response to hazards that occur suddenly.  There are many stories of pilots who lost control of their aircraft while maneuvering to return to the airport following an engine failure on takeoff or climb out. </a:t>
            </a:r>
            <a:r>
              <a:rPr lang="en-US" b="1" baseline="0" dirty="0" smtClean="0"/>
              <a:t>(Click)</a:t>
            </a:r>
            <a:endParaRPr lang="en-US" b="0" baseline="0" dirty="0" smtClean="0"/>
          </a:p>
          <a:p>
            <a:endParaRPr lang="en-US" b="0" baseline="0" dirty="0" smtClean="0"/>
          </a:p>
          <a:p>
            <a:r>
              <a:rPr lang="en-US" b="0" baseline="0" dirty="0" smtClean="0"/>
              <a:t>Lack of – or rusty aircraft handling skill has contributed to loss of control in crosswind operations. </a:t>
            </a:r>
            <a:r>
              <a:rPr lang="en-US" b="1" baseline="0" dirty="0" smtClean="0"/>
              <a:t>(Click)</a:t>
            </a:r>
            <a:endParaRPr lang="en-US" b="0" baseline="0" dirty="0" smtClean="0"/>
          </a:p>
          <a:p>
            <a:endParaRPr lang="en-US" b="0" baseline="0" dirty="0" smtClean="0"/>
          </a:p>
          <a:p>
            <a:r>
              <a:rPr lang="en-US" b="0" baseline="0" dirty="0" smtClean="0"/>
              <a:t>And finally, inadequate risk management has led many pilots into situations that they lacked the skill to cope with. </a:t>
            </a:r>
            <a:r>
              <a:rPr lang="en-US" b="1" baseline="0" dirty="0" smtClean="0"/>
              <a:t>(Click)</a:t>
            </a:r>
            <a:endParaRPr lang="en-US" b="0" baseline="0" dirty="0" smtClean="0"/>
          </a:p>
          <a:p>
            <a:endParaRPr lang="en-US" b="0" baseline="0" dirty="0" smtClean="0"/>
          </a:p>
          <a:p>
            <a:r>
              <a:rPr lang="en-US" b="0" baseline="0" dirty="0" smtClean="0"/>
              <a:t>The beautiful thing about proficiency training is that: through it, you can maintain and improve pilot performance with respect to each of these loss of control precursors; making it much less likely that LOC will occur.</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74975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We’ve all heard the phrase, “practice makes perfect”.  But does it really?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According to Vince Lombardi only perfect</a:t>
            </a:r>
            <a:r>
              <a:rPr lang="en-US" baseline="0" dirty="0" smtClean="0">
                <a:latin typeface="Times New Roman" pitchFamily="18" charset="0"/>
                <a:ea typeface="ＭＳ Ｐゴシック" pitchFamily="34" charset="-128"/>
              </a:rPr>
              <a:t> practice makes perfect.  In other words you must execute plays and procedures perfectly in practice if you expect to them to be perfect in the big game, or - in the case of pilots – in flight.  </a:t>
            </a:r>
            <a:r>
              <a:rPr lang="en-US" b="1" baseline="0" dirty="0" smtClean="0">
                <a:latin typeface="Times New Roman" pitchFamily="18" charset="0"/>
                <a:ea typeface="ＭＳ Ｐゴシック" pitchFamily="34" charset="-128"/>
              </a:rPr>
              <a:t>(Click)</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This quote is attributed to Paderewski (Pad er ev ski) and many other professional musicians.  It acknowledges the necessity of regular practice in order to stay on top of your game.  In our case we might substitute co-pilots and passengers for critics and the audience.  The main takeaway is, of course, that no matter what your profession, regular practice to perfection is essential to operating at the top of your game.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FEF35BC-37FF-43B9-973C-687057F9147E}" type="slidenum">
              <a:rPr lang="en-US" sz="1200" smtClean="0">
                <a:latin typeface="Times New Roman" pitchFamily="18" charset="0"/>
              </a:rPr>
              <a:pPr eaLnBrk="1" hangingPunct="1"/>
              <a:t>5</a:t>
            </a:fld>
            <a:endParaRPr lang="en-US" sz="1200" dirty="0" smtClean="0">
              <a:latin typeface="Times New Roman" pitchFamily="18" charset="0"/>
            </a:endParaRPr>
          </a:p>
        </p:txBody>
      </p:sp>
    </p:spTree>
    <p:extLst>
      <p:ext uri="{BB962C8B-B14F-4D97-AF65-F5344CB8AC3E}">
        <p14:creationId xmlns:p14="http://schemas.microsoft.com/office/powerpoint/2010/main" val="37953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Most of us have a favorite destination for that hundred</a:t>
            </a:r>
            <a:r>
              <a:rPr lang="en-US" baseline="0" dirty="0" smtClean="0">
                <a:latin typeface="Times New Roman" pitchFamily="18" charset="0"/>
                <a:ea typeface="ＭＳ Ｐゴシック" pitchFamily="34" charset="-128"/>
              </a:rPr>
              <a:t> dollar hamburger.  We’ve been there before, the route is familiar, and we often bring the family along.  That’s not the ideal proficiency flight though.  Proficiency flying should involve less frequently practiced evolutions such as stalls, slow flight, ground reference maneuvers, takeoffs and landings, and instrument flying.  </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While it’s good to practice at typical mission weights, passengers may not enjoy the experience; at least not as much as straight and level to a popular destination.  </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And passengers are not usually good at critiquing performance or offering useful suggestions for improvement.  For that you need a coach.</a:t>
            </a:r>
          </a:p>
          <a:p>
            <a:endParaRPr lang="en-US" baseline="0" dirty="0" smtClean="0">
              <a:latin typeface="Times New Roman" pitchFamily="18" charset="0"/>
              <a:ea typeface="ＭＳ Ｐゴシック" pitchFamily="34" charset="-128"/>
            </a:endParaRPr>
          </a:p>
          <a:p>
            <a:r>
              <a:rPr lang="en-US" b="1" baseline="0" dirty="0" smtClean="0">
                <a:latin typeface="Times New Roman" pitchFamily="18" charset="0"/>
                <a:ea typeface="ＭＳ Ｐゴシック" pitchFamily="34" charset="-128"/>
              </a:rPr>
              <a:t>(Next Slide)</a:t>
            </a:r>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a:p>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	</a:t>
            </a:r>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4432D59-8F75-4C6E-BED0-45BB69D29F2C}" type="slidenum">
              <a:rPr lang="en-US" sz="1200" smtClean="0">
                <a:latin typeface="Times New Roman" pitchFamily="18" charset="0"/>
              </a:rPr>
              <a:pPr eaLnBrk="1" hangingPunct="1"/>
              <a:t>6</a:t>
            </a:fld>
            <a:endParaRPr lang="en-US" sz="1200" dirty="0" smtClean="0">
              <a:latin typeface="Times New Roman" pitchFamily="18" charset="0"/>
            </a:endParaRPr>
          </a:p>
        </p:txBody>
      </p:sp>
    </p:spTree>
    <p:extLst>
      <p:ext uri="{BB962C8B-B14F-4D97-AF65-F5344CB8AC3E}">
        <p14:creationId xmlns:p14="http://schemas.microsoft.com/office/powerpoint/2010/main" val="379142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maintain</a:t>
            </a:r>
            <a:r>
              <a:rPr lang="en-US" baseline="0" dirty="0" smtClean="0"/>
              <a:t> and enhance our proficiency while flying solo?  That’s a good question and the answer is yes ….. sort of.  All practice hours are worthwhile but some are definitely more worthwhile than others.  If you’re going to practice on your own you need to make the most of each opportunity.  Here are some suggestions: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First of all we strongly suggest that you have a plan that lists what maneuvers and evolutions you’re going to fly and what the acceptable performance standards will be for each item.  Write your plan on paper and take it with you on your flight.  Check off each maneuver completed and whether or not you met the standard.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Back on the ground – document your results.  That way you can see progress and you’ll have information to document your baseline performance that will, in turn, feed into your personal minimums.  More about that later. </a:t>
            </a:r>
            <a:r>
              <a:rPr lang="en-US" b="1" baseline="0" dirty="0" smtClean="0"/>
              <a:t>(Click)</a:t>
            </a:r>
          </a:p>
          <a:p>
            <a:endParaRPr lang="en-US" b="0" baseline="0" dirty="0" smtClean="0"/>
          </a:p>
          <a:p>
            <a:r>
              <a:rPr lang="en-US" b="0" baseline="0" dirty="0" smtClean="0"/>
              <a:t>For now – let’s just say solo proficiency flying is useful but there’s a way to get much more bang for your proficiency buck and that’s to hire a coach.</a:t>
            </a:r>
          </a:p>
          <a:p>
            <a:endParaRPr lang="en-US" b="0" baseline="0" dirty="0" smtClean="0"/>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63379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profession relies on coaching to keep practitioners sharp. </a:t>
            </a:r>
            <a:r>
              <a:rPr lang="en-US" dirty="0" smtClean="0"/>
              <a:t>All</a:t>
            </a:r>
            <a:r>
              <a:rPr lang="en-US" baseline="0" dirty="0" smtClean="0"/>
              <a:t> Flight Instructors are trained in performance evaluation and critique and most make great coaches.  Obviously you’re going to look for a coach who’s expert in the airplane you’ll be flying and familiar with the flight environment.  For best results you want a keen observer and teacher who will push you to excellence in flying.  </a:t>
            </a:r>
            <a:r>
              <a:rPr lang="en-US" b="1" baseline="0" dirty="0" smtClean="0"/>
              <a:t>(Click)</a:t>
            </a:r>
            <a:endParaRPr lang="en-US" baseline="0" dirty="0" smtClean="0"/>
          </a:p>
          <a:p>
            <a:endParaRPr lang="en-US" baseline="0" dirty="0" smtClean="0"/>
          </a:p>
          <a:p>
            <a:r>
              <a:rPr lang="en-US" baseline="0" dirty="0" smtClean="0"/>
              <a:t>Together you and your CFI can develop your Pilot Performance Baseline that you can use for flight planning.  As you do when you fly solo – be sure to document your results.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15745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establish personal minimums you need to have a baseline – think of it as your personal,</a:t>
            </a:r>
            <a:r>
              <a:rPr lang="en-US" baseline="0" dirty="0" smtClean="0"/>
              <a:t> documented, demonstration of performance.  We suggest you document your performance at least once a year with a CFI.  Try to pick a day when you can experience actual cross-wind conditions in the airplane you usually fly and loaded to your typical mission weight.  Select an airfield that’s typical for the missions you fly.   If you’re planning trips to a short, obstructed runway; try to find something similar to train on.  Gather information about the destination airfield from pilots who’ve flown there and share that information with your instructor.  That will help your CFI to construct realistic scenarios for you to fly.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426488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139447"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361182" y="3393863"/>
            <a:ext cx="155726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95012" y="518036"/>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79317" y="413875"/>
            <a:ext cx="1061321" cy="908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t>
            </a:r>
          </a:p>
          <a:p>
            <a:pPr>
              <a:buNone/>
            </a:pPr>
            <a:r>
              <a:rPr lang="en-US" sz="1800" baseline="0" dirty="0" smtClean="0"/>
              <a:t>The FAA Safety Promotion Program Office</a:t>
            </a:r>
          </a:p>
        </p:txBody>
      </p:sp>
      <p:pic>
        <p:nvPicPr>
          <p:cNvPr id="1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762" y="3110753"/>
            <a:ext cx="4816500" cy="321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313085" y="6113458"/>
            <a:ext cx="2167467" cy="679450"/>
            <a:chOff x="3647" y="3851"/>
            <a:chExt cx="1024" cy="428"/>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47" y="3851"/>
              <a:ext cx="319" cy="428"/>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aasafety.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faasafety.gov/"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ywingsinitiativ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aasafety.gov/gslac/ALC/libview_normal.aspx?id=13589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www.faasafety.gov/gslac/ALC/lib_categoryview.aspx?categoryId=15&amp;r_s=50&amp;r_c=5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0388" y="390292"/>
            <a:ext cx="4940269" cy="1395412"/>
          </a:xfrm>
        </p:spPr>
        <p:txBody>
          <a:bodyPr/>
          <a:lstStyle/>
          <a:p>
            <a:r>
              <a:rPr lang="en-US" dirty="0"/>
              <a:t>The National FAA Safety Team Presents</a:t>
            </a:r>
          </a:p>
        </p:txBody>
      </p:sp>
      <p:sp>
        <p:nvSpPr>
          <p:cNvPr id="32785" name="Text Box 17"/>
          <p:cNvSpPr txBox="1">
            <a:spLocks noChangeArrowheads="1"/>
          </p:cNvSpPr>
          <p:nvPr/>
        </p:nvSpPr>
        <p:spPr bwMode="auto">
          <a:xfrm>
            <a:off x="2324188" y="342171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2324188" y="376839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2324188" y="4104942"/>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8" name="Rectangle 12"/>
          <p:cNvSpPr>
            <a:spLocks noGrp="1" noChangeArrowheads="1"/>
          </p:cNvSpPr>
          <p:nvPr>
            <p:ph type="subTitle" idx="1"/>
          </p:nvPr>
        </p:nvSpPr>
        <p:spPr>
          <a:xfrm>
            <a:off x="313831" y="1826082"/>
            <a:ext cx="9979785" cy="1067092"/>
          </a:xfrm>
        </p:spPr>
        <p:txBody>
          <a:bodyPr/>
          <a:lstStyle/>
          <a:p>
            <a:r>
              <a:rPr lang="en-US" dirty="0" smtClean="0"/>
              <a:t>Topic of the Month – March</a:t>
            </a:r>
            <a:br>
              <a:rPr lang="en-US" dirty="0" smtClean="0"/>
            </a:br>
            <a:r>
              <a:rPr lang="en-US" dirty="0" smtClean="0"/>
              <a:t>Pilot Proficiency Training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rotWithShape="1">
          <a:blip r:embed="rId3"/>
          <a:srcRect l="-5996" r="8072"/>
          <a:stretch/>
        </p:blipFill>
        <p:spPr bwMode="auto">
          <a:xfrm>
            <a:off x="1524000" y="1379538"/>
            <a:ext cx="8593138" cy="3033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7891" name="Title 1"/>
          <p:cNvSpPr>
            <a:spLocks noGrp="1"/>
          </p:cNvSpPr>
          <p:nvPr>
            <p:ph type="title"/>
          </p:nvPr>
        </p:nvSpPr>
        <p:spPr/>
        <p:txBody>
          <a:bodyPr/>
          <a:lstStyle/>
          <a:p>
            <a:r>
              <a:rPr lang="en-US" dirty="0" smtClean="0">
                <a:ea typeface="ＭＳ Ｐゴシック" pitchFamily="34" charset="-128"/>
              </a:rPr>
              <a:t>What’s my baseline?</a:t>
            </a:r>
          </a:p>
        </p:txBody>
      </p:sp>
      <p:sp>
        <p:nvSpPr>
          <p:cNvPr id="3789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AD8D007-BE6D-437E-AECA-3F8DCE0BC126}" type="slidenum">
              <a:rPr lang="en-US" sz="1400">
                <a:solidFill>
                  <a:schemeClr val="bg1"/>
                </a:solidFill>
                <a:latin typeface="Times New Roman" pitchFamily="18" charset="0"/>
              </a:rPr>
              <a:pPr eaLnBrk="1" hangingPunct="1"/>
              <a:t>10</a:t>
            </a:fld>
            <a:endParaRPr lang="en-US" sz="1400" dirty="0">
              <a:solidFill>
                <a:schemeClr val="bg1"/>
              </a:solidFill>
              <a:latin typeface="Times New Roman" pitchFamily="18" charset="0"/>
            </a:endParaRPr>
          </a:p>
        </p:txBody>
      </p:sp>
      <p:grpSp>
        <p:nvGrpSpPr>
          <p:cNvPr id="2" name="Group 1"/>
          <p:cNvGrpSpPr/>
          <p:nvPr/>
        </p:nvGrpSpPr>
        <p:grpSpPr>
          <a:xfrm>
            <a:off x="10294513" y="3523538"/>
            <a:ext cx="1573638" cy="2643188"/>
            <a:chOff x="10294513" y="3523538"/>
            <a:chExt cx="1573638" cy="2643188"/>
          </a:xfrm>
        </p:grpSpPr>
        <p:pic>
          <p:nvPicPr>
            <p:cNvPr id="37896"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4513" y="3523538"/>
              <a:ext cx="15736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2" descr="C:\Users\awp204js\Documents\FAASTeam\Projects\2013 Projects\National Projects\SSD\Research Material\284px-Gold_seal_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4601" y="3834625"/>
              <a:ext cx="1033462" cy="115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20"/>
            <p:cNvSpPr txBox="1">
              <a:spLocks noChangeArrowheads="1"/>
            </p:cNvSpPr>
            <p:nvPr/>
          </p:nvSpPr>
          <p:spPr bwMode="auto">
            <a:xfrm>
              <a:off x="10693488" y="4059306"/>
              <a:ext cx="775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buFontTx/>
                <a:buNone/>
              </a:pPr>
              <a:r>
                <a:rPr lang="en-US" sz="2000" b="1" dirty="0">
                  <a:solidFill>
                    <a:srgbClr val="0070C0"/>
                  </a:solidFill>
                </a:rPr>
                <a:t>Gold Seal</a:t>
              </a:r>
            </a:p>
          </p:txBody>
        </p:sp>
      </p:grpSp>
      <p:sp>
        <p:nvSpPr>
          <p:cNvPr id="37894" name="Oval 1"/>
          <p:cNvSpPr>
            <a:spLocks noChangeArrowheads="1"/>
          </p:cNvSpPr>
          <p:nvPr/>
        </p:nvSpPr>
        <p:spPr bwMode="auto">
          <a:xfrm>
            <a:off x="4310063" y="3903663"/>
            <a:ext cx="10223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
        <p:nvSpPr>
          <p:cNvPr id="37895" name="Oval 2"/>
          <p:cNvSpPr>
            <a:spLocks noChangeArrowheads="1"/>
          </p:cNvSpPr>
          <p:nvPr/>
        </p:nvSpPr>
        <p:spPr bwMode="auto">
          <a:xfrm>
            <a:off x="-2678113" y="1689100"/>
            <a:ext cx="1354138"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Tree>
    <p:extLst>
      <p:ext uri="{BB962C8B-B14F-4D97-AF65-F5344CB8AC3E}">
        <p14:creationId xmlns:p14="http://schemas.microsoft.com/office/powerpoint/2010/main" val="2395603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61975" y="239717"/>
            <a:ext cx="11296651" cy="609600"/>
          </a:xfrm>
        </p:spPr>
        <p:txBody>
          <a:bodyPr/>
          <a:lstStyle/>
          <a:p>
            <a:r>
              <a:rPr lang="en-US" dirty="0" smtClean="0">
                <a:ea typeface="ＭＳ Ｐゴシック" pitchFamily="34" charset="-128"/>
              </a:rPr>
              <a:t>Expand your horizons</a:t>
            </a:r>
          </a:p>
        </p:txBody>
      </p:sp>
      <p:sp>
        <p:nvSpPr>
          <p:cNvPr id="9219"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66CA289-E60A-49D2-808B-D017C417CF80}" type="slidenum">
              <a:rPr lang="en-US" sz="1400">
                <a:solidFill>
                  <a:schemeClr val="bg1"/>
                </a:solidFill>
                <a:latin typeface="Times New Roman" pitchFamily="18" charset="0"/>
              </a:rPr>
              <a:pPr eaLnBrk="1" hangingPunct="1"/>
              <a:t>11</a:t>
            </a:fld>
            <a:endParaRPr lang="en-US" sz="1400" dirty="0">
              <a:solidFill>
                <a:schemeClr val="bg1"/>
              </a:solidFill>
              <a:latin typeface="Times New Roman" pitchFamily="18" charset="0"/>
            </a:endParaRPr>
          </a:p>
        </p:txBody>
      </p:sp>
      <p:pic>
        <p:nvPicPr>
          <p:cNvPr id="9220" name="Picture 15"/>
          <p:cNvPicPr>
            <a:picLocks noChangeAspect="1"/>
          </p:cNvPicPr>
          <p:nvPr/>
        </p:nvPicPr>
        <p:blipFill>
          <a:blip r:embed="rId3">
            <a:extLst>
              <a:ext uri="{28A0092B-C50C-407E-A947-70E740481C1C}">
                <a14:useLocalDpi xmlns:a14="http://schemas.microsoft.com/office/drawing/2010/main" val="0"/>
              </a:ext>
            </a:extLst>
          </a:blip>
          <a:srcRect r="8730" b="13934"/>
          <a:stretch>
            <a:fillRect/>
          </a:stretch>
        </p:blipFill>
        <p:spPr bwMode="auto">
          <a:xfrm>
            <a:off x="1963739" y="1076326"/>
            <a:ext cx="3641725" cy="2201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6582" y="3657601"/>
            <a:ext cx="3856037" cy="216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373" t="17890" r="13848" b="17901"/>
          <a:stretch/>
        </p:blipFill>
        <p:spPr>
          <a:xfrm>
            <a:off x="6767513" y="1058866"/>
            <a:ext cx="3676650" cy="221932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3965" t="24828" r="17414" b="21839"/>
          <a:stretch/>
        </p:blipFill>
        <p:spPr>
          <a:xfrm>
            <a:off x="6710363" y="3657601"/>
            <a:ext cx="3790950"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5251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a typeface="ＭＳ Ｐゴシック" pitchFamily="34" charset="-128"/>
              </a:rPr>
              <a:t>Operations Environments</a:t>
            </a:r>
          </a:p>
        </p:txBody>
      </p:sp>
      <p:pic>
        <p:nvPicPr>
          <p:cNvPr id="215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41514" y="3121674"/>
            <a:ext cx="3503323" cy="2626664"/>
          </a:xfrm>
        </p:spPr>
      </p:pic>
      <p:sp>
        <p:nvSpPr>
          <p:cNvPr id="2150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F31D206-2406-4A83-A977-7C34048F2F9D}" type="slidenum">
              <a:rPr lang="en-US" sz="1400">
                <a:solidFill>
                  <a:schemeClr val="bg1"/>
                </a:solidFill>
                <a:latin typeface="Times New Roman" pitchFamily="18" charset="0"/>
              </a:rPr>
              <a:pPr eaLnBrk="1" hangingPunct="1"/>
              <a:t>12</a:t>
            </a:fld>
            <a:endParaRPr lang="en-US" sz="1400" dirty="0">
              <a:solidFill>
                <a:schemeClr val="bg1"/>
              </a:solidFill>
              <a:latin typeface="Times New Roman" pitchFamily="18" charset="0"/>
            </a:endParaRPr>
          </a:p>
        </p:txBody>
      </p:sp>
      <p:pic>
        <p:nvPicPr>
          <p:cNvPr id="21509" name="Content Placeholder 6"/>
          <p:cNvPicPr>
            <a:picLocks noChangeAspect="1"/>
          </p:cNvPicPr>
          <p:nvPr/>
        </p:nvPicPr>
        <p:blipFill>
          <a:blip r:embed="rId4" cstate="print">
            <a:extLst>
              <a:ext uri="{28A0092B-C50C-407E-A947-70E740481C1C}">
                <a14:useLocalDpi xmlns:a14="http://schemas.microsoft.com/office/drawing/2010/main" val="0"/>
              </a:ext>
            </a:extLst>
          </a:blip>
          <a:srcRect t="26283"/>
          <a:stretch>
            <a:fillRect/>
          </a:stretch>
        </p:blipFill>
        <p:spPr bwMode="auto">
          <a:xfrm>
            <a:off x="6373223" y="1411288"/>
            <a:ext cx="4037602" cy="223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02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Read the book	</a:t>
            </a:r>
          </a:p>
        </p:txBody>
      </p:sp>
      <p:sp>
        <p:nvSpPr>
          <p:cNvPr id="11267" name="Content Placeholder 2"/>
          <p:cNvSpPr>
            <a:spLocks noGrp="1"/>
          </p:cNvSpPr>
          <p:nvPr>
            <p:ph idx="1"/>
          </p:nvPr>
        </p:nvSpPr>
        <p:spPr>
          <a:xfrm>
            <a:off x="571500" y="1301640"/>
            <a:ext cx="10733617" cy="4391025"/>
          </a:xfrm>
        </p:spPr>
        <p:txBody>
          <a:bodyPr/>
          <a:lstStyle/>
          <a:p>
            <a:r>
              <a:rPr lang="en-US" dirty="0" smtClean="0">
                <a:ea typeface="ＭＳ Ｐゴシック" pitchFamily="34" charset="-128"/>
              </a:rPr>
              <a:t>Pilot’s Operating Handbook</a:t>
            </a:r>
          </a:p>
          <a:p>
            <a:r>
              <a:rPr lang="en-US" dirty="0" smtClean="0">
                <a:ea typeface="ＭＳ Ｐゴシック" pitchFamily="34" charset="-128"/>
              </a:rPr>
              <a:t>Performance Charts</a:t>
            </a:r>
          </a:p>
          <a:p>
            <a:r>
              <a:rPr lang="en-US" dirty="0" smtClean="0">
                <a:ea typeface="ＭＳ Ｐゴシック" pitchFamily="34" charset="-128"/>
              </a:rPr>
              <a:t>Speeds for safe operation</a:t>
            </a:r>
          </a:p>
          <a:p>
            <a:r>
              <a:rPr lang="en-US" dirty="0" smtClean="0">
                <a:ea typeface="ＭＳ Ｐゴシック" pitchFamily="34" charset="-128"/>
              </a:rPr>
              <a:t>Weight &amp; balance</a:t>
            </a:r>
          </a:p>
          <a:p>
            <a:r>
              <a:rPr lang="en-US" dirty="0" smtClean="0">
                <a:ea typeface="ＭＳ Ｐゴシック" pitchFamily="34" charset="-128"/>
              </a:rPr>
              <a:t>Mission planning</a:t>
            </a:r>
          </a:p>
          <a:p>
            <a:r>
              <a:rPr lang="en-US" dirty="0" smtClean="0">
                <a:ea typeface="ＭＳ Ｐゴシック" pitchFamily="34" charset="-128"/>
              </a:rPr>
              <a:t>Emergency procedures</a:t>
            </a:r>
          </a:p>
          <a:p>
            <a:r>
              <a:rPr lang="en-US" dirty="0" smtClean="0">
                <a:ea typeface="ＭＳ Ｐゴシック" pitchFamily="34" charset="-128"/>
              </a:rPr>
              <a:t>Systems</a:t>
            </a:r>
          </a:p>
        </p:txBody>
      </p:sp>
      <p:sp>
        <p:nvSpPr>
          <p:cNvPr id="1126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F9C79A6-BBC7-4687-BE36-A99D68353AFF}" type="slidenum">
              <a:rPr lang="en-US" sz="1400">
                <a:solidFill>
                  <a:schemeClr val="bg1"/>
                </a:solidFill>
                <a:latin typeface="Times New Roman" pitchFamily="18" charset="0"/>
              </a:rPr>
              <a:pPr eaLnBrk="1" hangingPunct="1"/>
              <a:t>13</a:t>
            </a:fld>
            <a:endParaRPr lang="en-US" sz="1400" dirty="0">
              <a:solidFill>
                <a:schemeClr val="bg1"/>
              </a:solidFill>
              <a:latin typeface="Times New Roman" pitchFamily="18" charset="0"/>
            </a:endParaRP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31" y="2707758"/>
            <a:ext cx="3944938" cy="295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90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your training</a:t>
            </a:r>
            <a:endParaRPr lang="en-US" dirty="0"/>
          </a:p>
        </p:txBody>
      </p:sp>
      <p:sp>
        <p:nvSpPr>
          <p:cNvPr id="3" name="Content Placeholder 2"/>
          <p:cNvSpPr>
            <a:spLocks noGrp="1"/>
          </p:cNvSpPr>
          <p:nvPr>
            <p:ph idx="1"/>
          </p:nvPr>
        </p:nvSpPr>
        <p:spPr>
          <a:xfrm>
            <a:off x="571500" y="1196742"/>
            <a:ext cx="10733617" cy="4391025"/>
          </a:xfrm>
        </p:spPr>
        <p:txBody>
          <a:bodyPr/>
          <a:lstStyle/>
          <a:p>
            <a:r>
              <a:rPr lang="en-US" b="0" i="1" dirty="0" smtClean="0"/>
              <a:t>WINGS </a:t>
            </a:r>
            <a:r>
              <a:rPr lang="en-US" b="0" dirty="0" smtClean="0"/>
              <a:t>Pilot Proficiency Program</a:t>
            </a:r>
          </a:p>
          <a:p>
            <a:pPr lvl="1"/>
            <a:r>
              <a:rPr lang="en-US" dirty="0" smtClean="0"/>
              <a:t>On line records retention</a:t>
            </a:r>
          </a:p>
          <a:p>
            <a:pPr lvl="1"/>
            <a:r>
              <a:rPr lang="en-US" dirty="0" smtClean="0"/>
              <a:t>Tailored to common GA accident precursors</a:t>
            </a:r>
          </a:p>
          <a:p>
            <a:pPr lvl="2"/>
            <a:r>
              <a:rPr lang="en-US" b="0" dirty="0" smtClean="0"/>
              <a:t>And to your flying experience</a:t>
            </a:r>
          </a:p>
          <a:p>
            <a:pPr lvl="1"/>
            <a:r>
              <a:rPr lang="en-US" dirty="0" smtClean="0"/>
              <a:t>Seminars and Webinars near you </a:t>
            </a:r>
          </a:p>
          <a:p>
            <a:pPr lvl="1"/>
            <a:endParaRPr lang="en-US" b="0" dirty="0"/>
          </a:p>
          <a:p>
            <a:pPr marL="457200" lvl="1" indent="0">
              <a:buNone/>
            </a:pPr>
            <a:r>
              <a:rPr lang="en-US" dirty="0" smtClean="0">
                <a:hlinkClick r:id="rId3"/>
              </a:rPr>
              <a:t>http://faasafety.gov</a:t>
            </a:r>
            <a:r>
              <a:rPr lang="en-US" dirty="0" smtClean="0"/>
              <a:t> </a:t>
            </a:r>
            <a:endParaRPr lang="en-US" b="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729" y="3480163"/>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252" y="957371"/>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0539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WINGS – </a:t>
            </a:r>
            <a:r>
              <a:rPr lang="en-US" dirty="0" smtClean="0"/>
              <a:t>easy as 1, 2, 3</a:t>
            </a:r>
            <a:endParaRPr lang="en-US" i="1" dirty="0"/>
          </a:p>
        </p:txBody>
      </p:sp>
      <p:sp>
        <p:nvSpPr>
          <p:cNvPr id="3" name="Content Placeholder 2"/>
          <p:cNvSpPr>
            <a:spLocks noGrp="1"/>
          </p:cNvSpPr>
          <p:nvPr>
            <p:ph idx="1"/>
          </p:nvPr>
        </p:nvSpPr>
        <p:spPr>
          <a:xfrm>
            <a:off x="596278" y="1163997"/>
            <a:ext cx="10733617" cy="4391025"/>
          </a:xfrm>
        </p:spPr>
        <p:txBody>
          <a:bodyPr/>
          <a:lstStyle/>
          <a:p>
            <a:pPr marL="514350" indent="-514350">
              <a:buAutoNum type="arabicPeriod"/>
            </a:pPr>
            <a:r>
              <a:rPr lang="en-US" dirty="0" smtClean="0"/>
              <a:t>Create an account on </a:t>
            </a:r>
            <a:r>
              <a:rPr lang="en-US" dirty="0" smtClean="0">
                <a:hlinkClick r:id="rId3"/>
              </a:rPr>
              <a:t>http://faasafety.gov</a:t>
            </a:r>
            <a:r>
              <a:rPr lang="en-US" dirty="0" smtClean="0"/>
              <a:t> </a:t>
            </a:r>
          </a:p>
          <a:p>
            <a:pPr marL="514350" indent="-514350">
              <a:buAutoNum type="arabicPeriod"/>
            </a:pPr>
            <a:r>
              <a:rPr lang="en-US" dirty="0" smtClean="0"/>
              <a:t>Complete your </a:t>
            </a:r>
            <a:r>
              <a:rPr lang="en-US" i="1" dirty="0" smtClean="0"/>
              <a:t>WINGS </a:t>
            </a:r>
            <a:r>
              <a:rPr lang="en-US" dirty="0" smtClean="0"/>
              <a:t>Pilot Profile</a:t>
            </a:r>
          </a:p>
          <a:p>
            <a:pPr marL="514350" indent="-514350">
              <a:buAutoNum type="arabicPeriod"/>
            </a:pPr>
            <a:r>
              <a:rPr lang="en-US" dirty="0" smtClean="0"/>
              <a:t>Attend a </a:t>
            </a:r>
            <a:r>
              <a:rPr lang="en-US" i="1" dirty="0" smtClean="0"/>
              <a:t>WINGS</a:t>
            </a:r>
            <a:r>
              <a:rPr lang="en-US" dirty="0" smtClean="0"/>
              <a:t> seminar or take a </a:t>
            </a:r>
            <a:r>
              <a:rPr lang="en-US" i="1" dirty="0" smtClean="0"/>
              <a:t>WINGS</a:t>
            </a:r>
            <a:r>
              <a:rPr lang="en-US" dirty="0" smtClean="0"/>
              <a:t> flight</a:t>
            </a:r>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4"/>
          <p:cNvPicPr>
            <a:picLocks noChangeAspect="1"/>
          </p:cNvPicPr>
          <p:nvPr/>
        </p:nvPicPr>
        <p:blipFill>
          <a:blip r:embed="rId4"/>
          <a:stretch>
            <a:fillRect/>
          </a:stretch>
        </p:blipFill>
        <p:spPr>
          <a:xfrm>
            <a:off x="924999" y="2981583"/>
            <a:ext cx="2049455" cy="257343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3637156" y="2951060"/>
            <a:ext cx="3601037" cy="2573439"/>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0895" y="3094037"/>
            <a:ext cx="3429000" cy="2287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3428" y="538500"/>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63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32730"/>
          <a:stretch/>
        </p:blipFill>
        <p:spPr>
          <a:xfrm>
            <a:off x="2138901" y="4097777"/>
            <a:ext cx="7580671" cy="152815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Register for knowledge credit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6" name="Picture 5"/>
          <p:cNvPicPr>
            <a:picLocks noChangeAspect="1"/>
          </p:cNvPicPr>
          <p:nvPr/>
        </p:nvPicPr>
        <p:blipFill>
          <a:blip r:embed="rId4"/>
          <a:stretch>
            <a:fillRect/>
          </a:stretch>
        </p:blipFill>
        <p:spPr>
          <a:xfrm>
            <a:off x="143183" y="954088"/>
            <a:ext cx="9030315" cy="294169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bwMode="auto">
          <a:xfrm>
            <a:off x="4154260" y="5281719"/>
            <a:ext cx="1359054" cy="344213"/>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2956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grpSp>
        <p:nvGrpSpPr>
          <p:cNvPr id="7" name="Group 6"/>
          <p:cNvGrpSpPr/>
          <p:nvPr/>
        </p:nvGrpSpPr>
        <p:grpSpPr>
          <a:xfrm>
            <a:off x="2018463" y="1711465"/>
            <a:ext cx="7648575" cy="2952750"/>
            <a:chOff x="2018463" y="1711465"/>
            <a:chExt cx="7648575" cy="2952750"/>
          </a:xfrm>
        </p:grpSpPr>
        <p:pic>
          <p:nvPicPr>
            <p:cNvPr id="5" name="Picture 4"/>
            <p:cNvPicPr>
              <a:picLocks noChangeAspect="1"/>
            </p:cNvPicPr>
            <p:nvPr/>
          </p:nvPicPr>
          <p:blipFill>
            <a:blip r:embed="rId3"/>
            <a:stretch>
              <a:fillRect/>
            </a:stretch>
          </p:blipFill>
          <p:spPr>
            <a:xfrm>
              <a:off x="2018463" y="1711465"/>
              <a:ext cx="7648575" cy="2952750"/>
            </a:xfrm>
            <a:prstGeom prst="rect">
              <a:avLst/>
            </a:prstGeom>
          </p:spPr>
        </p:pic>
        <p:sp>
          <p:nvSpPr>
            <p:cNvPr id="6" name="Rectangle 5"/>
            <p:cNvSpPr/>
            <p:nvPr/>
          </p:nvSpPr>
          <p:spPr bwMode="auto">
            <a:xfrm>
              <a:off x="7229970" y="2446155"/>
              <a:ext cx="1322903" cy="509481"/>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357469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Validation of Flight Activities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
        <p:nvSpPr>
          <p:cNvPr id="6" name="Rectangle 5"/>
          <p:cNvSpPr/>
          <p:nvPr/>
        </p:nvSpPr>
        <p:spPr bwMode="auto">
          <a:xfrm>
            <a:off x="5731099" y="4134118"/>
            <a:ext cx="1395211" cy="14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5731099" y="4134118"/>
            <a:ext cx="1395211" cy="11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nvGrpSpPr>
          <p:cNvPr id="9" name="Group 8"/>
          <p:cNvGrpSpPr/>
          <p:nvPr/>
        </p:nvGrpSpPr>
        <p:grpSpPr>
          <a:xfrm>
            <a:off x="2107123" y="954088"/>
            <a:ext cx="6758354" cy="4719829"/>
            <a:chOff x="2107123" y="954088"/>
            <a:chExt cx="6758354" cy="4719829"/>
          </a:xfrm>
        </p:grpSpPr>
        <p:pic>
          <p:nvPicPr>
            <p:cNvPr id="5" name="Picture 4"/>
            <p:cNvPicPr>
              <a:picLocks noChangeAspect="1"/>
            </p:cNvPicPr>
            <p:nvPr/>
          </p:nvPicPr>
          <p:blipFill>
            <a:blip r:embed="rId3"/>
            <a:stretch>
              <a:fillRect/>
            </a:stretch>
          </p:blipFill>
          <p:spPr>
            <a:xfrm>
              <a:off x="2107123" y="954088"/>
              <a:ext cx="6758354" cy="4719829"/>
            </a:xfrm>
            <a:prstGeom prst="rect">
              <a:avLst/>
            </a:prstGeom>
            <a:solidFill>
              <a:schemeClr val="bg1"/>
            </a:solidFill>
          </p:spPr>
        </p:pic>
        <p:sp>
          <p:nvSpPr>
            <p:cNvPr id="8" name="Rectangle 7"/>
            <p:cNvSpPr/>
            <p:nvPr/>
          </p:nvSpPr>
          <p:spPr bwMode="auto">
            <a:xfrm>
              <a:off x="5731099" y="4134118"/>
              <a:ext cx="1395211" cy="14166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3703587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8399438" y="1349260"/>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8226" y="3190799"/>
            <a:ext cx="3113956" cy="2338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71500"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pic>
        <p:nvPicPr>
          <p:cNvPr id="7"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0027" y="3190799"/>
            <a:ext cx="3178455" cy="238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cell phones and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1933506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for CFIs</a:t>
            </a:r>
            <a:endParaRPr lang="en-US" dirty="0"/>
          </a:p>
        </p:txBody>
      </p:sp>
      <p:pic>
        <p:nvPicPr>
          <p:cNvPr id="5" name="Content Placeholder 4"/>
          <p:cNvPicPr>
            <a:picLocks noGrp="1" noChangeAspect="1"/>
          </p:cNvPicPr>
          <p:nvPr>
            <p:ph idx="1"/>
          </p:nvPr>
        </p:nvPicPr>
        <p:blipFill rotWithShape="1">
          <a:blip r:embed="rId3"/>
          <a:srcRect l="1674"/>
          <a:stretch/>
        </p:blipFill>
        <p:spPr>
          <a:xfrm>
            <a:off x="2179674" y="954088"/>
            <a:ext cx="7291261" cy="4391025"/>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sp>
        <p:nvSpPr>
          <p:cNvPr id="3" name="Rectangle 2"/>
          <p:cNvSpPr/>
          <p:nvPr/>
        </p:nvSpPr>
        <p:spPr>
          <a:xfrm>
            <a:off x="5496850" y="4601666"/>
            <a:ext cx="5804602" cy="523220"/>
          </a:xfrm>
          <a:prstGeom prst="rect">
            <a:avLst/>
          </a:prstGeom>
        </p:spPr>
        <p:txBody>
          <a:bodyPr wrap="none">
            <a:spAutoFit/>
          </a:bodyPr>
          <a:lstStyle/>
          <a:p>
            <a:r>
              <a:rPr lang="en-US" sz="2800" b="1" u="sng" dirty="0">
                <a:solidFill>
                  <a:srgbClr val="0563C1"/>
                </a:solidFill>
                <a:latin typeface="Calibri" panose="020F0502020204030204" pitchFamily="34" charset="0"/>
                <a:ea typeface="Calibri" panose="020F0502020204030204" pitchFamily="34" charset="0"/>
                <a:hlinkClick r:id="rId4"/>
              </a:rPr>
              <a:t>https://www.mywingsinitiative.org/</a:t>
            </a:r>
            <a:endParaRPr lang="en-US" sz="2800" b="1" dirty="0"/>
          </a:p>
        </p:txBody>
      </p:sp>
    </p:spTree>
    <p:extLst>
      <p:ext uri="{BB962C8B-B14F-4D97-AF65-F5344CB8AC3E}">
        <p14:creationId xmlns:p14="http://schemas.microsoft.com/office/powerpoint/2010/main" val="3072448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sp>
        <p:nvSpPr>
          <p:cNvPr id="6" name="Content Placeholder 5"/>
          <p:cNvSpPr>
            <a:spLocks noGrp="1"/>
          </p:cNvSpPr>
          <p:nvPr>
            <p:ph idx="1"/>
          </p:nvPr>
        </p:nvSpPr>
        <p:spPr>
          <a:xfrm>
            <a:off x="571500" y="1105790"/>
            <a:ext cx="10733617" cy="4391025"/>
          </a:xfrm>
        </p:spPr>
        <p:txBody>
          <a:bodyPr/>
          <a:lstStyle/>
          <a:p>
            <a:r>
              <a:rPr lang="en-US" dirty="0"/>
              <a:t>FAASafety.gov</a:t>
            </a:r>
          </a:p>
          <a:p>
            <a:pPr lvl="1"/>
            <a:r>
              <a:rPr lang="en-US" sz="1800" dirty="0"/>
              <a:t>Information and enrollment for </a:t>
            </a:r>
            <a:r>
              <a:rPr lang="en-US" sz="1800" i="1" dirty="0"/>
              <a:t>WINGS </a:t>
            </a:r>
            <a:r>
              <a:rPr lang="en-US" sz="1800" dirty="0"/>
              <a:t>Pilot Proficiency </a:t>
            </a:r>
            <a:r>
              <a:rPr lang="en-US" sz="1800" dirty="0" smtClean="0"/>
              <a:t>Program</a:t>
            </a:r>
            <a:endParaRPr lang="en-US" dirty="0" smtClean="0"/>
          </a:p>
          <a:p>
            <a:r>
              <a:rPr lang="en-US" dirty="0" smtClean="0"/>
              <a:t>Off Airport Ops Guide</a:t>
            </a:r>
          </a:p>
          <a:p>
            <a:pPr lvl="1"/>
            <a:r>
              <a:rPr lang="en-US" sz="1800" dirty="0" smtClean="0"/>
              <a:t>Baseline performance determination examples</a:t>
            </a:r>
            <a:endParaRPr lang="en-US" sz="1800" dirty="0"/>
          </a:p>
          <a:p>
            <a:pPr lvl="1"/>
            <a:r>
              <a:rPr lang="en-US" sz="1600" dirty="0">
                <a:hlinkClick r:id="rId3"/>
              </a:rPr>
              <a:t>https://</a:t>
            </a:r>
            <a:r>
              <a:rPr lang="en-US" sz="1600" dirty="0" smtClean="0">
                <a:hlinkClick r:id="rId3"/>
              </a:rPr>
              <a:t>www.faasafety.gov/gslac/ALC/libview_normal.aspx?id=135893</a:t>
            </a:r>
            <a:endParaRPr lang="en-US" sz="1600" dirty="0" smtClean="0"/>
          </a:p>
          <a:p>
            <a:r>
              <a:rPr lang="en-US" dirty="0" smtClean="0"/>
              <a:t>Personal Minimums Development Guide</a:t>
            </a:r>
          </a:p>
          <a:p>
            <a:pPr lvl="1"/>
            <a:r>
              <a:rPr lang="en-US" sz="1800" dirty="0">
                <a:hlinkClick r:id="rId4"/>
              </a:rPr>
              <a:t>https://</a:t>
            </a:r>
            <a:r>
              <a:rPr lang="en-US" sz="1800" dirty="0" smtClean="0">
                <a:hlinkClick r:id="rId4"/>
              </a:rPr>
              <a:t>www.faasafety.gov/gslac/ALC/lib_categoryview.aspx?categoryId=15&amp;r_s=50&amp;r_c=50</a:t>
            </a:r>
            <a:r>
              <a:rPr lang="en-US" sz="1800" dirty="0" smtClean="0"/>
              <a:t> </a:t>
            </a:r>
            <a:endParaRPr lang="en-US" sz="1800" dirty="0"/>
          </a:p>
          <a:p>
            <a:pPr marL="457200" lvl="1" indent="0">
              <a:buNone/>
            </a:pPr>
            <a:r>
              <a:rPr lang="en-US" sz="1800" dirty="0" smtClean="0"/>
              <a:t> </a:t>
            </a:r>
            <a:endParaRPr lang="en-US" sz="1800" dirty="0"/>
          </a:p>
          <a:p>
            <a:pPr marL="457200" lvl="1" indent="0">
              <a:buNone/>
            </a:pPr>
            <a:r>
              <a:rPr lang="en-US" sz="1600" dirty="0" smtClean="0"/>
              <a:t> </a:t>
            </a:r>
            <a:r>
              <a:rPr lang="en-US" sz="1400" dirty="0"/>
              <a:t>	</a:t>
            </a:r>
            <a:r>
              <a:rPr lang="en-US" sz="1400" dirty="0" smtClean="0"/>
              <a:t>	</a:t>
            </a:r>
            <a:endParaRPr lang="en-US" sz="1400" dirty="0"/>
          </a:p>
        </p:txBody>
      </p:sp>
      <p:pic>
        <p:nvPicPr>
          <p:cNvPr id="7" name="Picture 6"/>
          <p:cNvPicPr>
            <a:picLocks noChangeAspect="1"/>
          </p:cNvPicPr>
          <p:nvPr/>
        </p:nvPicPr>
        <p:blipFill>
          <a:blip r:embed="rId5"/>
          <a:stretch>
            <a:fillRect/>
          </a:stretch>
        </p:blipFill>
        <p:spPr>
          <a:xfrm>
            <a:off x="8133545" y="649288"/>
            <a:ext cx="3612642" cy="2531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712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87B8EF-1A65-4184-AD9B-1727DB6D9025}" type="slidenum">
              <a:rPr lang="en-US" altLang="en-US" sz="1400">
                <a:solidFill>
                  <a:schemeClr val="bg1"/>
                </a:solidFill>
                <a:latin typeface="Times New Roman" pitchFamily="18" charset="0"/>
              </a:rPr>
              <a:pPr eaLnBrk="1" hangingPunct="1"/>
              <a:t>22</a:t>
            </a:fld>
            <a:endParaRPr lang="en-US" altLang="en-US" sz="1400" dirty="0">
              <a:solidFill>
                <a:schemeClr val="bg1"/>
              </a:solidFill>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altLang="en-US" sz="3600" dirty="0">
                <a:ea typeface="ＭＳ Ｐゴシック" pitchFamily="34" charset="-128"/>
              </a:rPr>
              <a:t>Questions?</a:t>
            </a:r>
          </a:p>
        </p:txBody>
      </p:sp>
      <p:pic>
        <p:nvPicPr>
          <p:cNvPr id="36868"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105" y="2015614"/>
            <a:ext cx="2794588" cy="3479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25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4127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0388" y="390292"/>
            <a:ext cx="4940269" cy="1395412"/>
          </a:xfrm>
        </p:spPr>
        <p:txBody>
          <a:bodyPr/>
          <a:lstStyle/>
          <a:p>
            <a:r>
              <a:rPr lang="en-US" dirty="0"/>
              <a:t>The National FAA Safety Team Presents</a:t>
            </a:r>
          </a:p>
        </p:txBody>
      </p:sp>
      <p:sp>
        <p:nvSpPr>
          <p:cNvPr id="32785" name="Text Box 17"/>
          <p:cNvSpPr txBox="1">
            <a:spLocks noChangeArrowheads="1"/>
          </p:cNvSpPr>
          <p:nvPr/>
        </p:nvSpPr>
        <p:spPr bwMode="auto">
          <a:xfrm>
            <a:off x="2324188" y="342171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2324188" y="376839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2324188" y="4062173"/>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8" name="Rectangle 12"/>
          <p:cNvSpPr>
            <a:spLocks noGrp="1" noChangeArrowheads="1"/>
          </p:cNvSpPr>
          <p:nvPr>
            <p:ph type="subTitle" idx="1"/>
          </p:nvPr>
        </p:nvSpPr>
        <p:spPr>
          <a:xfrm>
            <a:off x="313831" y="1826082"/>
            <a:ext cx="9979785" cy="1067092"/>
          </a:xfrm>
        </p:spPr>
        <p:txBody>
          <a:bodyPr/>
          <a:lstStyle/>
          <a:p>
            <a:r>
              <a:rPr lang="en-US" dirty="0" smtClean="0"/>
              <a:t>Topic of the Month – March</a:t>
            </a:r>
            <a:br>
              <a:rPr lang="en-US" dirty="0" smtClean="0"/>
            </a:br>
            <a:r>
              <a:rPr lang="en-US" dirty="0" smtClean="0"/>
              <a:t>Pilot Proficiency Training</a:t>
            </a:r>
          </a:p>
        </p:txBody>
      </p:sp>
    </p:spTree>
    <p:extLst>
      <p:ext uri="{BB962C8B-B14F-4D97-AF65-F5344CB8AC3E}">
        <p14:creationId xmlns:p14="http://schemas.microsoft.com/office/powerpoint/2010/main" val="11924420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 y="344488"/>
            <a:ext cx="11296651" cy="609600"/>
          </a:xfrm>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571500" y="1137876"/>
            <a:ext cx="8737600" cy="4391025"/>
          </a:xfrm>
        </p:spPr>
        <p:txBody>
          <a:bodyPr/>
          <a:lstStyle/>
          <a:p>
            <a:r>
              <a:rPr lang="en-US" dirty="0" smtClean="0">
                <a:ea typeface="ＭＳ Ｐゴシック" pitchFamily="34" charset="-128"/>
              </a:rPr>
              <a:t>Loss of Control Accidents</a:t>
            </a:r>
          </a:p>
          <a:p>
            <a:r>
              <a:rPr lang="en-US" dirty="0" smtClean="0">
                <a:ea typeface="ＭＳ Ｐゴシック" pitchFamily="34" charset="-128"/>
              </a:rPr>
              <a:t>Loss of Control Work Group* Recommendations</a:t>
            </a:r>
          </a:p>
          <a:p>
            <a:r>
              <a:rPr lang="en-US" dirty="0" smtClean="0">
                <a:ea typeface="ＭＳ Ｐゴシック" pitchFamily="34" charset="-128"/>
              </a:rPr>
              <a:t>Benefits of Proficiency Training</a:t>
            </a:r>
          </a:p>
          <a:p>
            <a:r>
              <a:rPr lang="en-US" dirty="0" smtClean="0">
                <a:ea typeface="ＭＳ Ｐゴシック" pitchFamily="34" charset="-128"/>
              </a:rPr>
              <a:t>How to get the most from your training</a:t>
            </a:r>
          </a:p>
          <a:p>
            <a:endParaRPr lang="en-US" dirty="0" smtClean="0">
              <a:ea typeface="ＭＳ Ｐゴシック" pitchFamily="34" charset="-128"/>
            </a:endParaRPr>
          </a:p>
          <a:p>
            <a:pPr marL="0" indent="0">
              <a:buNone/>
            </a:pPr>
            <a:endParaRPr lang="en-US" sz="2000" dirty="0" smtClean="0">
              <a:ea typeface="ＭＳ Ｐゴシック" pitchFamily="34" charset="-128"/>
            </a:endParaRPr>
          </a:p>
          <a:p>
            <a:pPr marL="0" indent="0">
              <a:buNone/>
            </a:pPr>
            <a:endParaRPr lang="en-US" sz="2000" dirty="0">
              <a:ea typeface="ＭＳ Ｐゴシック" pitchFamily="34" charset="-128"/>
            </a:endParaRPr>
          </a:p>
          <a:p>
            <a:pPr marL="0" indent="0">
              <a:buNone/>
            </a:pPr>
            <a:endParaRPr lang="en-US" sz="2000" dirty="0" smtClean="0">
              <a:ea typeface="ＭＳ Ｐゴシック" pitchFamily="34" charset="-128"/>
            </a:endParaRPr>
          </a:p>
          <a:p>
            <a:pPr marL="0" indent="0">
              <a:buNone/>
            </a:pPr>
            <a:r>
              <a:rPr lang="en-US" sz="2000" dirty="0">
                <a:ea typeface="ＭＳ Ｐゴシック" pitchFamily="34" charset="-128"/>
              </a:rPr>
              <a:t> </a:t>
            </a:r>
            <a:r>
              <a:rPr lang="en-US" sz="2000" dirty="0" smtClean="0">
                <a:ea typeface="ＭＳ Ｐゴシック" pitchFamily="34" charset="-128"/>
              </a:rPr>
              <a:t>                  </a:t>
            </a:r>
            <a:r>
              <a:rPr lang="en-US" sz="1800" dirty="0" smtClean="0">
                <a:ea typeface="ＭＳ Ｐゴシック" pitchFamily="34" charset="-128"/>
              </a:rPr>
              <a:t>                      </a:t>
            </a:r>
            <a:r>
              <a:rPr lang="en-US" sz="1600" dirty="0" smtClean="0">
                <a:ea typeface="ＭＳ Ｐゴシック" pitchFamily="34" charset="-128"/>
              </a:rPr>
              <a:t>*General Aviation Joint Steering Committee (GAJSC)</a:t>
            </a:r>
          </a:p>
        </p:txBody>
      </p:sp>
      <p:sp>
        <p:nvSpPr>
          <p:cNvPr id="614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25A0987-008E-48FA-87E5-2A4CC13F63DE}"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778" y="2382982"/>
            <a:ext cx="2562162" cy="3329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836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Control	</a:t>
            </a:r>
            <a:endParaRPr lang="en-US" dirty="0"/>
          </a:p>
        </p:txBody>
      </p:sp>
      <p:sp>
        <p:nvSpPr>
          <p:cNvPr id="3" name="Content Placeholder 2"/>
          <p:cNvSpPr>
            <a:spLocks noGrp="1"/>
          </p:cNvSpPr>
          <p:nvPr>
            <p:ph idx="1"/>
          </p:nvPr>
        </p:nvSpPr>
        <p:spPr>
          <a:xfrm>
            <a:off x="426028" y="1226095"/>
            <a:ext cx="10733617" cy="4391025"/>
          </a:xfrm>
        </p:spPr>
        <p:txBody>
          <a:bodyPr/>
          <a:lstStyle/>
          <a:p>
            <a:r>
              <a:rPr lang="en-US" dirty="0" smtClean="0"/>
              <a:t>The Most lethal GA accident precursor</a:t>
            </a:r>
          </a:p>
          <a:p>
            <a:pPr lvl="1"/>
            <a:r>
              <a:rPr lang="en-US" dirty="0" smtClean="0"/>
              <a:t>Disorientation (Continued VFR into IMC)</a:t>
            </a:r>
          </a:p>
          <a:p>
            <a:pPr lvl="1"/>
            <a:r>
              <a:rPr lang="en-US" dirty="0" smtClean="0"/>
              <a:t>Distraction</a:t>
            </a:r>
          </a:p>
          <a:p>
            <a:pPr lvl="1"/>
            <a:r>
              <a:rPr lang="en-US" dirty="0" smtClean="0"/>
              <a:t>Inappropriate response to emergent event</a:t>
            </a:r>
          </a:p>
          <a:p>
            <a:pPr lvl="1"/>
            <a:r>
              <a:rPr lang="en-US" dirty="0" smtClean="0"/>
              <a:t>Lack of aircraft handling skill</a:t>
            </a:r>
          </a:p>
          <a:p>
            <a:pPr lvl="1"/>
            <a:r>
              <a:rPr lang="en-US" dirty="0" smtClean="0"/>
              <a:t>Inadequate risk management</a:t>
            </a:r>
          </a:p>
          <a:p>
            <a:r>
              <a:rPr lang="en-US" dirty="0" smtClean="0"/>
              <a:t>Proficiency Training addresses all of these.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0768"/>
          <a:stretch/>
        </p:blipFill>
        <p:spPr>
          <a:xfrm>
            <a:off x="8421130" y="954088"/>
            <a:ext cx="3447021" cy="4604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40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Practice makes perfect?</a:t>
            </a:r>
          </a:p>
        </p:txBody>
      </p:sp>
      <p:sp>
        <p:nvSpPr>
          <p:cNvPr id="7171"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5CD7BC6-F7CE-44D6-AD82-BA54264FA6C0}" type="slidenum">
              <a:rPr lang="en-US" sz="1400">
                <a:solidFill>
                  <a:schemeClr val="bg1"/>
                </a:solidFill>
                <a:latin typeface="Times New Roman" pitchFamily="18" charset="0"/>
              </a:rPr>
              <a:pPr eaLnBrk="1" hangingPunct="1"/>
              <a:t>5</a:t>
            </a:fld>
            <a:endParaRPr lang="en-US" sz="1400" dirty="0">
              <a:solidFill>
                <a:schemeClr val="bg1"/>
              </a:solidFill>
              <a:latin typeface="Times New Roman" pitchFamily="18" charset="0"/>
            </a:endParaRPr>
          </a:p>
        </p:txBody>
      </p:sp>
      <p:sp>
        <p:nvSpPr>
          <p:cNvPr id="2" name="Content Placeholder 1"/>
          <p:cNvSpPr>
            <a:spLocks noGrp="1"/>
          </p:cNvSpPr>
          <p:nvPr>
            <p:ph idx="1"/>
          </p:nvPr>
        </p:nvSpPr>
        <p:spPr>
          <a:xfrm>
            <a:off x="502674" y="1239226"/>
            <a:ext cx="10733617" cy="4391025"/>
          </a:xfrm>
        </p:spPr>
        <p:txBody>
          <a:bodyPr/>
          <a:lstStyle/>
          <a:p>
            <a:r>
              <a:rPr lang="en-US" dirty="0" smtClean="0"/>
              <a:t>“Practice does not make perfect. Only perfect practice makes perfect”.  </a:t>
            </a:r>
            <a:r>
              <a:rPr lang="en-US" b="0" i="1" dirty="0" smtClean="0"/>
              <a:t>Vince Lombardi </a:t>
            </a:r>
            <a:r>
              <a:rPr lang="en-US" b="0" dirty="0" smtClean="0"/>
              <a:t>– football coach</a:t>
            </a:r>
          </a:p>
          <a:p>
            <a:endParaRPr lang="en-US" i="1" dirty="0" smtClean="0"/>
          </a:p>
          <a:p>
            <a:endParaRPr lang="en-US" i="1" dirty="0"/>
          </a:p>
          <a:p>
            <a:r>
              <a:rPr lang="en-US" i="1" dirty="0" smtClean="0"/>
              <a:t>“If I miss one day’s practice – I notice it. If I miss 2 days – </a:t>
            </a:r>
            <a:br>
              <a:rPr lang="en-US" i="1" dirty="0" smtClean="0"/>
            </a:br>
            <a:r>
              <a:rPr lang="en-US" i="1" dirty="0" smtClean="0"/>
              <a:t>the critics notice it; and if I miss 3 days – the audience notices it”.  </a:t>
            </a:r>
            <a:r>
              <a:rPr lang="en-US" b="0" i="1" dirty="0" smtClean="0"/>
              <a:t>Ignacy Paderewski </a:t>
            </a:r>
            <a:r>
              <a:rPr lang="en-US" b="0" dirty="0" smtClean="0"/>
              <a:t>– concert pianist</a:t>
            </a:r>
            <a:endParaRPr lang="en-US" b="0" i="1" dirty="0"/>
          </a:p>
        </p:txBody>
      </p:sp>
      <p:pic>
        <p:nvPicPr>
          <p:cNvPr id="1028" name="Picture 4" descr="Image result for Ignacy paderews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950" y="4015871"/>
            <a:ext cx="1324385" cy="1614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vince lombar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401" y="1744220"/>
            <a:ext cx="1599934" cy="13332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Beyond the $100.00 hamburger</a:t>
            </a:r>
          </a:p>
        </p:txBody>
      </p:sp>
      <p:sp>
        <p:nvSpPr>
          <p:cNvPr id="8195" name="Content Placeholder 2"/>
          <p:cNvSpPr>
            <a:spLocks noGrp="1"/>
          </p:cNvSpPr>
          <p:nvPr>
            <p:ph idx="1"/>
          </p:nvPr>
        </p:nvSpPr>
        <p:spPr>
          <a:xfrm>
            <a:off x="691339" y="1452452"/>
            <a:ext cx="8050213" cy="3938698"/>
          </a:xfrm>
        </p:spPr>
        <p:txBody>
          <a:bodyPr/>
          <a:lstStyle/>
          <a:p>
            <a:r>
              <a:rPr lang="en-US" dirty="0" smtClean="0">
                <a:ea typeface="ＭＳ Ｐゴシック" pitchFamily="34" charset="-128"/>
              </a:rPr>
              <a:t>Stalls &amp; slow flight</a:t>
            </a:r>
          </a:p>
          <a:p>
            <a:r>
              <a:rPr lang="en-US" dirty="0" smtClean="0">
                <a:ea typeface="ＭＳ Ｐゴシック" pitchFamily="34" charset="-128"/>
              </a:rPr>
              <a:t>Ground reference maneuvers</a:t>
            </a:r>
          </a:p>
          <a:p>
            <a:r>
              <a:rPr lang="en-US" dirty="0" smtClean="0">
                <a:ea typeface="ＭＳ Ｐゴシック" pitchFamily="34" charset="-128"/>
              </a:rPr>
              <a:t>Short &amp; soft takeoffs &amp; landings</a:t>
            </a:r>
          </a:p>
          <a:p>
            <a:r>
              <a:rPr lang="en-US" dirty="0" smtClean="0">
                <a:ea typeface="ＭＳ Ｐゴシック" pitchFamily="34" charset="-128"/>
              </a:rPr>
              <a:t>Power-off landings</a:t>
            </a:r>
          </a:p>
          <a:p>
            <a:r>
              <a:rPr lang="en-US" dirty="0" smtClean="0">
                <a:ea typeface="ＭＳ Ｐゴシック" pitchFamily="34" charset="-128"/>
              </a:rPr>
              <a:t>Instrument flying</a:t>
            </a:r>
          </a:p>
        </p:txBody>
      </p:sp>
      <p:sp>
        <p:nvSpPr>
          <p:cNvPr id="819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A7CD9CA-EA0B-4B3C-AADA-BC875E51CCCF}" type="slidenum">
              <a:rPr lang="en-US" sz="1400">
                <a:solidFill>
                  <a:schemeClr val="bg1"/>
                </a:solidFill>
                <a:latin typeface="Times New Roman" pitchFamily="18" charset="0"/>
              </a:rPr>
              <a:pPr eaLnBrk="1" hangingPunct="1"/>
              <a:t>6</a:t>
            </a:fld>
            <a:endParaRPr lang="en-US" sz="1400" dirty="0">
              <a:solidFill>
                <a:schemeClr val="bg1"/>
              </a:solidFill>
              <a:latin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099" y="2202424"/>
            <a:ext cx="4608052" cy="34560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7942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go it alone?</a:t>
            </a:r>
            <a:endParaRPr lang="en-US" dirty="0"/>
          </a:p>
        </p:txBody>
      </p:sp>
      <p:sp>
        <p:nvSpPr>
          <p:cNvPr id="3" name="Content Placeholder 2"/>
          <p:cNvSpPr>
            <a:spLocks noGrp="1"/>
          </p:cNvSpPr>
          <p:nvPr>
            <p:ph idx="1"/>
          </p:nvPr>
        </p:nvSpPr>
        <p:spPr>
          <a:xfrm>
            <a:off x="674602" y="1222376"/>
            <a:ext cx="10733617" cy="4391025"/>
          </a:xfrm>
        </p:spPr>
        <p:txBody>
          <a:bodyPr/>
          <a:lstStyle/>
          <a:p>
            <a:r>
              <a:rPr lang="en-US" dirty="0" smtClean="0"/>
              <a:t>Have a plan</a:t>
            </a:r>
          </a:p>
          <a:p>
            <a:pPr lvl="1"/>
            <a:r>
              <a:rPr lang="en-US" dirty="0" smtClean="0"/>
              <a:t>What you’re going to do</a:t>
            </a:r>
          </a:p>
          <a:p>
            <a:pPr lvl="1"/>
            <a:r>
              <a:rPr lang="en-US" dirty="0" smtClean="0"/>
              <a:t>Acceptable performance standards</a:t>
            </a:r>
          </a:p>
          <a:p>
            <a:r>
              <a:rPr lang="en-US" dirty="0" smtClean="0"/>
              <a:t>Document your results</a:t>
            </a:r>
          </a:p>
          <a:p>
            <a:pPr lvl="1"/>
            <a:r>
              <a:rPr lang="en-US" dirty="0" smtClean="0"/>
              <a:t>Progress monitor</a:t>
            </a:r>
          </a:p>
          <a:p>
            <a:pPr lvl="1"/>
            <a:r>
              <a:rPr lang="en-US" dirty="0" smtClean="0"/>
              <a:t>Personal minimums</a:t>
            </a:r>
          </a:p>
          <a:p>
            <a:r>
              <a:rPr lang="en-US" dirty="0" smtClean="0"/>
              <a:t>Want more bang for your proficiency buck?</a:t>
            </a:r>
          </a:p>
          <a:p>
            <a:pPr lvl="1"/>
            <a:r>
              <a:rPr lang="en-US" dirty="0" smtClean="0"/>
              <a:t>Consider hiring a coach</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5" name="Picture 4" descr="Gikiwiki - guidance for writing essays (hl exten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883" y="2580653"/>
            <a:ext cx="3353268" cy="2715004"/>
          </a:xfrm>
          <a:prstGeom prst="rect">
            <a:avLst/>
          </a:prstGeom>
          <a:effectLst/>
        </p:spPr>
      </p:pic>
    </p:spTree>
    <p:extLst>
      <p:ext uri="{BB962C8B-B14F-4D97-AF65-F5344CB8AC3E}">
        <p14:creationId xmlns:p14="http://schemas.microsoft.com/office/powerpoint/2010/main" val="287096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coach	</a:t>
            </a:r>
            <a:endParaRPr lang="en-US" dirty="0"/>
          </a:p>
        </p:txBody>
      </p:sp>
      <p:sp>
        <p:nvSpPr>
          <p:cNvPr id="3" name="Content Placeholder 2"/>
          <p:cNvSpPr>
            <a:spLocks noGrp="1"/>
          </p:cNvSpPr>
          <p:nvPr>
            <p:ph idx="1"/>
          </p:nvPr>
        </p:nvSpPr>
        <p:spPr>
          <a:xfrm>
            <a:off x="674602" y="1085339"/>
            <a:ext cx="10733617" cy="4391025"/>
          </a:xfrm>
        </p:spPr>
        <p:txBody>
          <a:bodyPr/>
          <a:lstStyle/>
          <a:p>
            <a:r>
              <a:rPr lang="en-US" dirty="0" smtClean="0"/>
              <a:t>Rated in the airplane</a:t>
            </a:r>
          </a:p>
          <a:p>
            <a:r>
              <a:rPr lang="en-US" dirty="0" smtClean="0"/>
              <a:t>Familiar with the environment</a:t>
            </a:r>
          </a:p>
          <a:p>
            <a:r>
              <a:rPr lang="en-US" dirty="0" smtClean="0"/>
              <a:t>Keen observer</a:t>
            </a:r>
          </a:p>
          <a:p>
            <a:r>
              <a:rPr lang="en-US" dirty="0" smtClean="0"/>
              <a:t>Teacher</a:t>
            </a:r>
          </a:p>
          <a:p>
            <a:r>
              <a:rPr lang="en-US" dirty="0" smtClean="0"/>
              <a:t>Motivator</a:t>
            </a:r>
            <a:br>
              <a:rPr lang="en-US" dirty="0" smtClean="0"/>
            </a:br>
            <a:endParaRPr lang="en-US" dirty="0" smtClean="0"/>
          </a:p>
          <a:p>
            <a:r>
              <a:rPr lang="en-US" dirty="0" smtClean="0"/>
              <a:t>Develop your Pilot Performance </a:t>
            </a:r>
            <a:br>
              <a:rPr lang="en-US" dirty="0" smtClean="0"/>
            </a:br>
            <a:r>
              <a:rPr lang="en-US" dirty="0" smtClean="0"/>
              <a:t>Baseline </a:t>
            </a:r>
          </a:p>
          <a:p>
            <a:pPr lvl="1"/>
            <a:r>
              <a:rPr lang="en-US" dirty="0" smtClean="0"/>
              <a:t>Document your results</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6" name="Picture 5" descr="Naval Archive Pictures from the Navy Color Sli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930" y="2413360"/>
            <a:ext cx="4563221" cy="3194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9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my baseline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122" name="Picture 2" descr="E:\Desktop\My Documents\FAASTeam\O Backup\images\FAAad2_img_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2393560"/>
            <a:ext cx="4330907" cy="3252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571500" y="103553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dirty="0"/>
              <a:t>Aircraft</a:t>
            </a:r>
          </a:p>
          <a:p>
            <a:pPr lvl="1"/>
            <a:r>
              <a:rPr lang="en-US" dirty="0"/>
              <a:t>Mission weight</a:t>
            </a:r>
          </a:p>
          <a:p>
            <a:pPr lvl="1"/>
            <a:r>
              <a:rPr lang="en-US" dirty="0"/>
              <a:t>Maximum wind experienced</a:t>
            </a:r>
          </a:p>
          <a:p>
            <a:pPr lvl="2"/>
            <a:r>
              <a:rPr lang="en-US" dirty="0"/>
              <a:t>In aircraft type</a:t>
            </a:r>
          </a:p>
          <a:p>
            <a:r>
              <a:rPr lang="en-US" dirty="0"/>
              <a:t>Airfield</a:t>
            </a:r>
          </a:p>
          <a:p>
            <a:pPr lvl="1"/>
            <a:r>
              <a:rPr lang="en-US" dirty="0"/>
              <a:t>Typical for mission</a:t>
            </a:r>
          </a:p>
          <a:p>
            <a:pPr lvl="1"/>
            <a:r>
              <a:rPr lang="en-US" dirty="0"/>
              <a:t>Seek local knowledge</a:t>
            </a:r>
          </a:p>
          <a:p>
            <a:pPr lvl="1"/>
            <a:endParaRPr lang="en-US" dirty="0"/>
          </a:p>
          <a:p>
            <a:pPr lvl="1"/>
            <a:endParaRPr lang="en-US" dirty="0"/>
          </a:p>
          <a:p>
            <a:pPr marL="114300" indent="0">
              <a:buNone/>
            </a:pPr>
            <a:endParaRPr lang="en-US" dirty="0"/>
          </a:p>
        </p:txBody>
      </p:sp>
    </p:spTree>
    <p:extLst>
      <p:ext uri="{BB962C8B-B14F-4D97-AF65-F5344CB8AC3E}">
        <p14:creationId xmlns:p14="http://schemas.microsoft.com/office/powerpoint/2010/main" val="20457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5YDFD77UPU3F-311-1022</_dlc_DocId>
    <_dlc_DocIdUrl xmlns="04289566-cf42-4ce7-aa7c-2469c3d4502e">
      <Url>https://avssp.faa.gov/avs/afsfaast/_layouts/15/DocIdRedir.aspx?ID=5YDFD77UPU3F-311-1022</Url>
      <Description>5YDFD77UPU3F-311-1022</Description>
    </_dlc_DocIdUrl>
    <IconOverlay xmlns="http://schemas.microsoft.com/sharepoint/v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A8A1D35-1D41-44A0-8A8F-25C431B5C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0B80675E-01F7-49AA-B61E-EE85CFCAD03B}">
  <ds:schemaRefs>
    <ds:schemaRef ds:uri="http://schemas.microsoft.com/office/2006/documentManagement/types"/>
    <ds:schemaRef ds:uri="http://schemas.microsoft.com/sharepoint/v4"/>
    <ds:schemaRef ds:uri="http://purl.org/dc/terms/"/>
    <ds:schemaRef ds:uri="http://www.w3.org/XML/1998/namespace"/>
    <ds:schemaRef ds:uri="http://purl.org/dc/elements/1.1/"/>
    <ds:schemaRef ds:uri="04289566-cf42-4ce7-aa7c-2469c3d4502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6199</TotalTime>
  <Words>2700</Words>
  <Application>Microsoft Office PowerPoint</Application>
  <PresentationFormat>Widescreen</PresentationFormat>
  <Paragraphs>330</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Calibri</vt:lpstr>
      <vt:lpstr>Helvetica Neue Medium</vt:lpstr>
      <vt:lpstr>Times New Roman</vt:lpstr>
      <vt:lpstr>1_Custom Design</vt:lpstr>
      <vt:lpstr>2_Custom Design</vt:lpstr>
      <vt:lpstr>The National FAA Safety Team Presents</vt:lpstr>
      <vt:lpstr>Welcome</vt:lpstr>
      <vt:lpstr>Overview </vt:lpstr>
      <vt:lpstr>Loss of Control </vt:lpstr>
      <vt:lpstr>Practice makes perfect?</vt:lpstr>
      <vt:lpstr>Beyond the $100.00 hamburger</vt:lpstr>
      <vt:lpstr>Can we go it alone?</vt:lpstr>
      <vt:lpstr>Flight coach </vt:lpstr>
      <vt:lpstr>What’s my baseline</vt:lpstr>
      <vt:lpstr>What’s my baseline?</vt:lpstr>
      <vt:lpstr>Expand your horizons</vt:lpstr>
      <vt:lpstr>Operations Environments</vt:lpstr>
      <vt:lpstr>Read the book </vt:lpstr>
      <vt:lpstr>Document your training</vt:lpstr>
      <vt:lpstr>WINGS – easy as 1, 2, 3</vt:lpstr>
      <vt:lpstr>Register for knowledge credit</vt:lpstr>
      <vt:lpstr>PowerPoint Presentation</vt:lpstr>
      <vt:lpstr>Request Validation of Flight Activities</vt:lpstr>
      <vt:lpstr>Proficiency and Peace of Mind</vt:lpstr>
      <vt:lpstr>Special for CFIs</vt:lpstr>
      <vt:lpstr>References</vt:lpstr>
      <vt:lpstr>Questions?</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Month-March 2019-Pilot Proficiency Training</dc:title>
  <dc:creator>MTONEY</dc:creator>
  <cp:lastModifiedBy>@@BGQPY9uE5MwG8oZM3MjHdPjRMWNH</cp:lastModifiedBy>
  <cp:revision>298</cp:revision>
  <dcterms:created xsi:type="dcterms:W3CDTF">2005-01-28T20:32:53Z</dcterms:created>
  <dcterms:modified xsi:type="dcterms:W3CDTF">2018-05-15T16:24:22Z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70f10e68-5594-479a-8190-f397a4aa8313</vt:lpwstr>
  </property>
</Properties>
</file>