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5"/>
  </p:notesMasterIdLst>
  <p:handoutMasterIdLst>
    <p:handoutMasterId r:id="rId46"/>
  </p:handoutMasterIdLst>
  <p:sldIdLst>
    <p:sldId id="273" r:id="rId7"/>
    <p:sldId id="274" r:id="rId8"/>
    <p:sldId id="275" r:id="rId9"/>
    <p:sldId id="292" r:id="rId10"/>
    <p:sldId id="293" r:id="rId11"/>
    <p:sldId id="343" r:id="rId12"/>
    <p:sldId id="310" r:id="rId13"/>
    <p:sldId id="311" r:id="rId14"/>
    <p:sldId id="312" r:id="rId15"/>
    <p:sldId id="313" r:id="rId16"/>
    <p:sldId id="314" r:id="rId17"/>
    <p:sldId id="315" r:id="rId18"/>
    <p:sldId id="316" r:id="rId19"/>
    <p:sldId id="317" r:id="rId20"/>
    <p:sldId id="318" r:id="rId21"/>
    <p:sldId id="319" r:id="rId22"/>
    <p:sldId id="320" r:id="rId23"/>
    <p:sldId id="336" r:id="rId24"/>
    <p:sldId id="338" r:id="rId25"/>
    <p:sldId id="337" r:id="rId26"/>
    <p:sldId id="339" r:id="rId27"/>
    <p:sldId id="321" r:id="rId28"/>
    <p:sldId id="322" r:id="rId29"/>
    <p:sldId id="323" r:id="rId30"/>
    <p:sldId id="324" r:id="rId31"/>
    <p:sldId id="325" r:id="rId32"/>
    <p:sldId id="326" r:id="rId33"/>
    <p:sldId id="327" r:id="rId34"/>
    <p:sldId id="328" r:id="rId35"/>
    <p:sldId id="330" r:id="rId36"/>
    <p:sldId id="331" r:id="rId37"/>
    <p:sldId id="332" r:id="rId38"/>
    <p:sldId id="333" r:id="rId39"/>
    <p:sldId id="341" r:id="rId40"/>
    <p:sldId id="288" r:id="rId41"/>
    <p:sldId id="334" r:id="rId42"/>
    <p:sldId id="335" r:id="rId43"/>
    <p:sldId id="342" r:id="rId44"/>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92"/>
            <p14:sldId id="293"/>
            <p14:sldId id="343"/>
            <p14:sldId id="310"/>
            <p14:sldId id="311"/>
            <p14:sldId id="312"/>
            <p14:sldId id="313"/>
            <p14:sldId id="314"/>
            <p14:sldId id="315"/>
            <p14:sldId id="316"/>
            <p14:sldId id="317"/>
            <p14:sldId id="318"/>
            <p14:sldId id="319"/>
            <p14:sldId id="320"/>
            <p14:sldId id="336"/>
            <p14:sldId id="338"/>
            <p14:sldId id="337"/>
            <p14:sldId id="339"/>
            <p14:sldId id="321"/>
            <p14:sldId id="322"/>
            <p14:sldId id="323"/>
            <p14:sldId id="324"/>
            <p14:sldId id="325"/>
            <p14:sldId id="326"/>
            <p14:sldId id="327"/>
            <p14:sldId id="328"/>
            <p14:sldId id="330"/>
            <p14:sldId id="331"/>
            <p14:sldId id="332"/>
            <p14:sldId id="333"/>
            <p14:sldId id="341"/>
            <p14:sldId id="288"/>
            <p14:sldId id="334"/>
            <p14:sldId id="335"/>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33482" autoAdjust="0"/>
  </p:normalViewPr>
  <p:slideViewPr>
    <p:cSldViewPr snapToGrid="0">
      <p:cViewPr varScale="1">
        <p:scale>
          <a:sx n="36" d="100"/>
          <a:sy n="36" d="100"/>
        </p:scale>
        <p:origin x="2622" y="60"/>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2020/03-06-184(I)PP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01/30/2019;  POC Kevin Clover AFS-850 Operations Lead, Office (562-888-2020 revised by (Name) (MM/DD/YYYY)</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Pilot</a:t>
            </a:r>
            <a:r>
              <a:rPr lang="en-US" b="1" i="0" baseline="0" dirty="0" smtClean="0">
                <a:latin typeface="Times New Roman" pitchFamily="18" charset="0"/>
                <a:ea typeface="ＭＳ Ｐゴシック" pitchFamily="34" charset="-128"/>
              </a:rPr>
              <a:t> Proficiency and </a:t>
            </a:r>
            <a:r>
              <a:rPr lang="en-US" b="1" i="1" dirty="0" smtClean="0">
                <a:latin typeface="Times New Roman" pitchFamily="18" charset="0"/>
                <a:ea typeface="ＭＳ Ｐゴシック" pitchFamily="34" charset="-128"/>
              </a:rPr>
              <a:t>WINGS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3, and 4 for examples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a:t>
            </a:r>
            <a:r>
              <a:rPr lang="en-US" i="1" smtClean="0">
                <a:latin typeface="Times New Roman" pitchFamily="18" charset="0"/>
                <a:ea typeface="ＭＳ Ｐゴシック" pitchFamily="34" charset="-128"/>
              </a:rPr>
              <a:t>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maintain</a:t>
            </a:r>
            <a:r>
              <a:rPr lang="en-US" baseline="0" dirty="0" smtClean="0"/>
              <a:t> and enhance our proficiency while flying solo?  That’s a good question and the answer is yes ….. sort of.  All practice hours are worthwhile but some are definitely more worthwhile than others.  If you’re going to practice on your own you need to make the most of each opportunity.  Here are some suggestions: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First of all we strongly suggest that you have a plan that lists what maneuvers and evolutions you’re going to fly and what the acceptable performance standards will be for each item.  Write your plan on paper and take it with you on your flight.  Check off each maneuver completed and whether or not you met the standard.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Back on the ground – document your results.  That way you can see progress and you’ll have information to document your baseline performance that will, in turn, feed into your personal minimums.  More about that later. </a:t>
            </a:r>
            <a:r>
              <a:rPr lang="en-US" b="1" baseline="0" dirty="0" smtClean="0"/>
              <a:t>(Click)</a:t>
            </a:r>
          </a:p>
          <a:p>
            <a:endParaRPr lang="en-US" b="0" baseline="0" dirty="0" smtClean="0"/>
          </a:p>
          <a:p>
            <a:r>
              <a:rPr lang="en-US" b="0" baseline="0" dirty="0" smtClean="0"/>
              <a:t>For now – let’s just say solo proficiency flying is useful but there’s a way to get much more bang for your proficiency buck and that’s to hire a coach.</a:t>
            </a:r>
          </a:p>
          <a:p>
            <a:endParaRPr lang="en-US" b="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367956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profession relies on coaching to keep practitioners sharp. </a:t>
            </a:r>
            <a:r>
              <a:rPr lang="en-US" dirty="0" smtClean="0"/>
              <a:t>All</a:t>
            </a:r>
            <a:r>
              <a:rPr lang="en-US" baseline="0" dirty="0" smtClean="0"/>
              <a:t> Flight Instructors are trained in performance evaluation and critique and most make great coaches.  Obviously you’re going to look for a coach who’s expert in the airplane you’ll be flying and familiar with the flight environment.  For best results you want a keen observer and teacher who will push you to excellence in flying.  </a:t>
            </a:r>
            <a:r>
              <a:rPr lang="en-US" b="1" baseline="0" dirty="0" smtClean="0"/>
              <a:t>(Click)</a:t>
            </a:r>
            <a:endParaRPr lang="en-US" baseline="0" dirty="0" smtClean="0"/>
          </a:p>
          <a:p>
            <a:endParaRPr lang="en-US" baseline="0" dirty="0" smtClean="0"/>
          </a:p>
          <a:p>
            <a:r>
              <a:rPr lang="en-US" baseline="0" dirty="0" smtClean="0"/>
              <a:t>Together you and your CFI can develop your Personal Minimums – A set of conditions, procedures, rules, criteria, and guidelines that help pilots to decide when it’s safe to fly.  As the name implies, your Personal Minimums are unique to you and keyed to your demonstrated ability.   As you do when you fly solo – be sure to document your results.  Because our abilities change with experience you should review and adjust your personal minimums periodically.</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326130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 need to have a baseline – think of it as your personal,</a:t>
            </a:r>
            <a:r>
              <a:rPr lang="en-US" baseline="0" dirty="0" smtClean="0"/>
              <a:t> documented, demonstration of performance.  We suggest you document your performance at least once a year with a CFI.  Try to pick a day when you can experience actual cross-wind conditions in the airplane you usually fly and loaded to your typical mission weight.  Select an airfield that’s typical for the missions you fly.   If you’re planning trips to a short, obstructed runway; try to find something similar to train on.  Gather information about the destination airfield from pilots who’ve flown there and share that information with your instructor.  That will help your CFI to construct realistic scenarios for you to fly.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1783380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you’ll need a baseline of your performance.  Here’s a chart</a:t>
            </a:r>
            <a:r>
              <a:rPr lang="en-US" baseline="0" dirty="0" smtClean="0"/>
              <a:t> that some pilots use to document their wind, takeoff and landing performance.  We’ll tell you where you can find this and other useful charts at the end of this program.  </a:t>
            </a:r>
          </a:p>
          <a:p>
            <a:endParaRPr lang="en-US" baseline="0" dirty="0" smtClean="0"/>
          </a:p>
          <a:p>
            <a:r>
              <a:rPr lang="en-US" baseline="0" dirty="0" smtClean="0"/>
              <a:t>Once you’ve completed the chart you’ll have a performance baseline to work with.  You can adjust the performance expectations to compensate for human factors such as stress and fatigue and you can also adjust your baseline as you gain experience and skill.  If you want to adjust your baseline we strongly suggest that you do it with a CFI.  That way you’ll have an objective assessment of your capabilities and a flight instructor may offer suggestions and instruction for improving your baseline performance.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dirty="0"/>
          </a:p>
        </p:txBody>
      </p:sp>
    </p:spTree>
    <p:extLst>
      <p:ext uri="{BB962C8B-B14F-4D97-AF65-F5344CB8AC3E}">
        <p14:creationId xmlns:p14="http://schemas.microsoft.com/office/powerpoint/2010/main" val="109394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Pilots usually think of proficiency training in terms of</a:t>
            </a:r>
            <a:r>
              <a:rPr lang="en-US" baseline="0" dirty="0" smtClean="0">
                <a:latin typeface="Times New Roman" pitchFamily="18" charset="0"/>
                <a:ea typeface="ＭＳ Ｐゴシック" pitchFamily="34" charset="-128"/>
              </a:rPr>
              <a:t> their usual aviation operations but if you are willing to expand your horizons there are host of options to make proficiency flying more interesting.  Twin engine, turbine, or instrument training can boost capability and confidence in cross country operations.  Seaplane and tailwheel training are particularly satisfying for folks who learned in nose wheel airplanes.</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even if you don’t take on the challenges of another rating or airframe, there’s another great way to expand your horizons.</a:t>
            </a:r>
            <a:r>
              <a:rPr lang="en-US" baseline="0" dirty="0" smtClean="0">
                <a:latin typeface="Times New Roman" pitchFamily="18" charset="0"/>
                <a:ea typeface="ＭＳ Ｐゴシック" pitchFamily="34" charset="-128"/>
              </a:rPr>
              <a:t>  </a:t>
            </a:r>
          </a:p>
          <a:p>
            <a:endParaRPr lang="en-US" baseline="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14</a:t>
            </a:fld>
            <a:endParaRPr lang="en-US" sz="1200" smtClean="0">
              <a:latin typeface="Times New Roman" pitchFamily="18" charset="0"/>
            </a:endParaRPr>
          </a:p>
        </p:txBody>
      </p:sp>
    </p:spTree>
    <p:extLst>
      <p:ext uri="{BB962C8B-B14F-4D97-AF65-F5344CB8AC3E}">
        <p14:creationId xmlns:p14="http://schemas.microsoft.com/office/powerpoint/2010/main" val="70406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Training in new operational environments builds confidence too.  If you learned to fly at a small</a:t>
            </a:r>
            <a:r>
              <a:rPr lang="en-US" baseline="0" dirty="0" smtClean="0">
                <a:latin typeface="Times New Roman" pitchFamily="18" charset="0"/>
                <a:ea typeface="ＭＳ Ｐゴシック" pitchFamily="34" charset="-128"/>
              </a:rPr>
              <a:t> country airport you’re probably very comfortable in a non-towered environment.  How about a trip to a major metropolitan airport with your flight coach?  The traffic and rapid pace of ATC communications can be daunting at first but mastering the environment can be very satisfying.</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Likewise, big city pilots who are comfortable with busy towered operations can be overwhelmed when operating to non-towered or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15</a:t>
            </a:fld>
            <a:endParaRPr lang="en-US" sz="1200" smtClean="0">
              <a:latin typeface="Times New Roman" pitchFamily="18" charset="0"/>
            </a:endParaRPr>
          </a:p>
        </p:txBody>
      </p:sp>
    </p:spTree>
    <p:extLst>
      <p:ext uri="{BB962C8B-B14F-4D97-AF65-F5344CB8AC3E}">
        <p14:creationId xmlns:p14="http://schemas.microsoft.com/office/powerpoint/2010/main" val="1724172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Whatever proficiency training you do,</a:t>
            </a:r>
            <a:r>
              <a:rPr lang="en-US" baseline="0" dirty="0" smtClean="0">
                <a:latin typeface="Times New Roman" pitchFamily="18" charset="0"/>
                <a:ea typeface="ＭＳ Ｐゴシック" pitchFamily="34" charset="-128"/>
              </a:rPr>
              <a:t> you’re ahead of the game</a:t>
            </a:r>
            <a:r>
              <a:rPr lang="en-US" dirty="0" smtClean="0">
                <a:latin typeface="Times New Roman" pitchFamily="18" charset="0"/>
                <a:ea typeface="ＭＳ Ｐゴシック" pitchFamily="34" charset="-128"/>
              </a:rPr>
              <a:t> if you study the book first.  	</a:t>
            </a:r>
          </a:p>
          <a:p>
            <a:r>
              <a:rPr lang="en-US" dirty="0" smtClean="0">
                <a:latin typeface="Times New Roman" pitchFamily="18" charset="0"/>
                <a:ea typeface="ＭＳ Ｐゴシック" pitchFamily="34" charset="-128"/>
              </a:rPr>
              <a:t>Be</a:t>
            </a:r>
            <a:r>
              <a:rPr lang="en-US" baseline="0" dirty="0" smtClean="0">
                <a:latin typeface="Times New Roman" pitchFamily="18" charset="0"/>
                <a:ea typeface="ＭＳ Ｐゴシック" pitchFamily="34" charset="-128"/>
              </a:rPr>
              <a:t> sure to k</a:t>
            </a:r>
            <a:r>
              <a:rPr lang="en-US" dirty="0" smtClean="0">
                <a:latin typeface="Times New Roman" pitchFamily="18" charset="0"/>
                <a:ea typeface="ＭＳ Ｐゴシック" pitchFamily="34" charset="-128"/>
              </a:rPr>
              <a:t>now these cold before flying with your coach :</a:t>
            </a:r>
          </a:p>
          <a:p>
            <a:r>
              <a:rPr lang="en-US" dirty="0" smtClean="0">
                <a:latin typeface="Times New Roman" pitchFamily="18" charset="0"/>
                <a:ea typeface="ＭＳ Ｐゴシック" pitchFamily="34" charset="-128"/>
              </a:rPr>
              <a:t>	Emergency procedures</a:t>
            </a:r>
          </a:p>
          <a:p>
            <a:r>
              <a:rPr lang="en-US" dirty="0" smtClean="0">
                <a:latin typeface="Times New Roman" pitchFamily="18" charset="0"/>
                <a:ea typeface="ＭＳ Ｐゴシック" pitchFamily="34" charset="-128"/>
              </a:rPr>
              <a:t>	Speeds, power settings, &amp; configurations for normal operations</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As you progress with</a:t>
            </a:r>
            <a:r>
              <a:rPr lang="en-US" baseline="0" dirty="0" smtClean="0">
                <a:latin typeface="Times New Roman" pitchFamily="18" charset="0"/>
                <a:ea typeface="ＭＳ Ｐゴシック" pitchFamily="34" charset="-128"/>
              </a:rPr>
              <a:t> your study, note any questions you have </a:t>
            </a:r>
            <a:r>
              <a:rPr lang="en-US" dirty="0" smtClean="0">
                <a:latin typeface="Times New Roman" pitchFamily="18" charset="0"/>
                <a:ea typeface="ＭＳ Ｐゴシック" pitchFamily="34" charset="-128"/>
              </a:rPr>
              <a:t>and review them when</a:t>
            </a:r>
            <a:r>
              <a:rPr lang="en-US" baseline="0" dirty="0" smtClean="0">
                <a:latin typeface="Times New Roman" pitchFamily="18" charset="0"/>
                <a:ea typeface="ＭＳ Ｐゴシック" pitchFamily="34" charset="-128"/>
              </a:rPr>
              <a:t> you fly with</a:t>
            </a:r>
            <a:r>
              <a:rPr lang="en-US" dirty="0" smtClean="0">
                <a:latin typeface="Times New Roman" pitchFamily="18" charset="0"/>
                <a:ea typeface="ＭＳ Ｐゴシック" pitchFamily="34" charset="-128"/>
              </a:rPr>
              <a:t> your CFI.</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D18FC4C-434B-40CF-AF61-035CAB9D73F8}" type="slidenum">
              <a:rPr lang="en-US" sz="1200" smtClean="0">
                <a:latin typeface="Times New Roman" pitchFamily="18" charset="0"/>
              </a:rPr>
              <a:pPr eaLnBrk="1" hangingPunct="1"/>
              <a:t>16</a:t>
            </a:fld>
            <a:endParaRPr lang="en-US" sz="1200" smtClean="0">
              <a:latin typeface="Times New Roman" pitchFamily="18" charset="0"/>
            </a:endParaRPr>
          </a:p>
        </p:txBody>
      </p:sp>
    </p:spTree>
    <p:extLst>
      <p:ext uri="{BB962C8B-B14F-4D97-AF65-F5344CB8AC3E}">
        <p14:creationId xmlns:p14="http://schemas.microsoft.com/office/powerpoint/2010/main" val="420793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FAA’s </a:t>
            </a:r>
            <a:r>
              <a:rPr lang="en-US" b="1" i="1" dirty="0" smtClean="0"/>
              <a:t>WINGS</a:t>
            </a:r>
            <a:r>
              <a:rPr lang="en-US" i="1" dirty="0" smtClean="0"/>
              <a:t> </a:t>
            </a:r>
            <a:r>
              <a:rPr lang="en-US" i="0" dirty="0" smtClean="0"/>
              <a:t>Pilot</a:t>
            </a:r>
            <a:r>
              <a:rPr lang="en-US" i="0" baseline="0" dirty="0" smtClean="0"/>
              <a:t> Proficiency Program is an excellent way to document your training.  Your training record is retained on line and always available to you and to your CFI.</a:t>
            </a:r>
          </a:p>
          <a:p>
            <a:endParaRPr lang="en-US" i="0" baseline="0" dirty="0" smtClean="0"/>
          </a:p>
          <a:p>
            <a:r>
              <a:rPr lang="en-US" b="1" i="1" baseline="0" dirty="0" smtClean="0"/>
              <a:t>WINGS</a:t>
            </a:r>
            <a:r>
              <a:rPr lang="en-US" i="0" baseline="0" dirty="0" smtClean="0"/>
              <a:t> knowledge and flight activities are designed to address common general aviation accident precursors and your flight activities can be further customized to fit your operations and experience.  And there are hundreds of </a:t>
            </a:r>
            <a:r>
              <a:rPr lang="en-US" b="1" i="1" baseline="0" dirty="0" smtClean="0"/>
              <a:t>WINGS</a:t>
            </a:r>
            <a:r>
              <a:rPr lang="en-US" i="1" baseline="0" dirty="0" smtClean="0"/>
              <a:t> </a:t>
            </a:r>
            <a:r>
              <a:rPr lang="en-US" i="0" baseline="0" dirty="0" smtClean="0"/>
              <a:t>seminars, webinars, and on line courses available to you each year.</a:t>
            </a:r>
          </a:p>
          <a:p>
            <a:endParaRPr lang="en-US" i="0" baseline="0" dirty="0" smtClean="0"/>
          </a:p>
          <a:p>
            <a:r>
              <a:rPr lang="en-US" i="0" baseline="0" dirty="0" smtClean="0"/>
              <a:t>It’s all available on one website:  </a:t>
            </a:r>
            <a:r>
              <a:rPr lang="en-US" i="0" baseline="0" dirty="0" err="1" smtClean="0"/>
              <a:t>faasafety</a:t>
            </a:r>
            <a:r>
              <a:rPr lang="en-US" i="0" baseline="0" dirty="0" smtClean="0"/>
              <a:t> dot gov.</a:t>
            </a:r>
          </a:p>
          <a:p>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410248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a:t>
            </a:r>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970706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Times New Roman" pitchFamily="18" charset="0"/>
                <a:ea typeface="+mn-ea"/>
                <a:cs typeface="+mn-cs"/>
              </a:rPr>
              <a:t>WINGS</a:t>
            </a:r>
            <a:r>
              <a:rPr lang="en-US" dirty="0" smtClean="0"/>
              <a:t> spring training begins with Aeronautical</a:t>
            </a:r>
            <a:r>
              <a:rPr lang="en-US" baseline="0" dirty="0" smtClean="0"/>
              <a:t> Decision Making for VFR Pilots.  This on-line course helps pilots to build solid, reliable, decision making skills for use on the ground and in the air.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44177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a:t>
            </a:r>
          </a:p>
          <a:p>
            <a:endParaRPr lang="en-US" dirty="0" smtClean="0"/>
          </a:p>
          <a:p>
            <a:r>
              <a:rPr lang="en-US" dirty="0" smtClean="0"/>
              <a:t>Let’s take a look at the activities</a:t>
            </a:r>
            <a:r>
              <a:rPr lang="en-US" baseline="0" dirty="0" smtClean="0"/>
              <a:t> for the spring quarter.</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456636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 is also a great</a:t>
            </a:r>
            <a:r>
              <a:rPr lang="en-US" baseline="0" dirty="0" smtClean="0"/>
              <a:t> time to practice takeoffs, landings, go-arounds and forced landing emergencies.</a:t>
            </a:r>
          </a:p>
          <a:p>
            <a:endParaRPr lang="en-US" baseline="0" dirty="0" smtClean="0"/>
          </a:p>
          <a:p>
            <a:r>
              <a:rPr lang="en-US" baseline="0" dirty="0" smtClean="0"/>
              <a:t>The strong spring winds in many parts of the country add to the challenge.  At the end of this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flight </a:t>
            </a:r>
            <a:r>
              <a:rPr lang="en-US" baseline="0" dirty="0" smtClean="0"/>
              <a:t>activity you’ll be well aware of the aircraft’s performance capabilities and you’ll have the confidence that comes from practice and expert coaching from your CFI.</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258230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started in </a:t>
            </a:r>
            <a:r>
              <a:rPr lang="en-US" i="1" dirty="0" smtClean="0"/>
              <a:t>WINGS </a:t>
            </a:r>
            <a:r>
              <a:rPr lang="en-US" i="0" dirty="0" smtClean="0"/>
              <a:t>is as easy as one, two,</a:t>
            </a:r>
            <a:r>
              <a:rPr lang="en-US" i="0" baseline="0" dirty="0" smtClean="0"/>
              <a:t> three. </a:t>
            </a:r>
          </a:p>
          <a:p>
            <a:endParaRPr lang="en-US" i="0" baseline="0" dirty="0" smtClean="0"/>
          </a:p>
          <a:p>
            <a:pPr marL="228600" indent="-228600">
              <a:buAutoNum type="arabicPeriod"/>
            </a:pPr>
            <a:r>
              <a:rPr lang="en-US" i="0" baseline="0" dirty="0" smtClean="0"/>
              <a:t>Create an account on faasafety.gov</a:t>
            </a:r>
          </a:p>
          <a:p>
            <a:pPr marL="228600" indent="-228600">
              <a:buAutoNum type="arabicPeriod"/>
            </a:pPr>
            <a:r>
              <a:rPr lang="en-US" i="0" baseline="0" dirty="0" smtClean="0"/>
              <a:t>Complete your WINGS Pilot Profile</a:t>
            </a:r>
          </a:p>
          <a:p>
            <a:pPr marL="228600" indent="-228600">
              <a:buAutoNum type="arabicPeriod"/>
            </a:pPr>
            <a:r>
              <a:rPr lang="en-US" i="0" baseline="0" dirty="0" smtClean="0"/>
              <a:t>Attend a WINGS seminar or take a WINGS flight with your CFI.</a:t>
            </a:r>
          </a:p>
          <a:p>
            <a:pPr marL="228600" indent="-228600">
              <a:buAutoNum type="arabicPeriod"/>
            </a:pPr>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marL="0" indent="0">
              <a:buNone/>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91349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pre-register for credit on FAASafety.gov or you can</a:t>
            </a:r>
            <a:r>
              <a:rPr lang="en-US" baseline="0" dirty="0" smtClean="0"/>
              <a:t> register via the sign-in sheet at the seminar door.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64544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need to request credit for each flight activity.  It’s easy to do.  Just go to your “My Wings” page and click on request</a:t>
            </a:r>
            <a:r>
              <a:rPr lang="en-US" baseline="0" dirty="0" smtClean="0"/>
              <a:t> credit after the activity has been completed.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76545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You’ll see a screen that looks like this.  Normally</a:t>
            </a:r>
            <a:r>
              <a:rPr lang="en-US" baseline="0" dirty="0" smtClean="0"/>
              <a:t> CFIs validate flight credit and requests are sent to them.  But if your CFI doesn’t participate in </a:t>
            </a:r>
            <a:r>
              <a:rPr lang="en-US" b="1" i="1" baseline="0" dirty="0" smtClean="0"/>
              <a:t>WINGS </a:t>
            </a:r>
            <a:r>
              <a:rPr lang="en-US" b="0" i="0" baseline="0" dirty="0" smtClean="0"/>
              <a:t>you can find a credit validator near you.</a:t>
            </a:r>
          </a:p>
          <a:p>
            <a:pPr algn="l"/>
            <a:endParaRPr lang="en-US" b="0" i="0" baseline="0" dirty="0" smtClean="0"/>
          </a:p>
          <a:p>
            <a:pPr algn="l"/>
            <a:r>
              <a:rPr lang="en-US" b="1" i="0" baseline="0" dirty="0" smtClean="0"/>
              <a:t>(Next Slide)</a:t>
            </a:r>
            <a:endParaRPr lang="en-US" b="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155904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err="1" smtClean="0"/>
              <a:t>WINGSPros</a:t>
            </a:r>
            <a:r>
              <a:rPr lang="en-US" b="1" i="1" baseline="0" dirty="0" smtClean="0"/>
              <a:t> </a:t>
            </a:r>
            <a:r>
              <a:rPr lang="en-US" b="0" i="0" baseline="0" dirty="0" smtClean="0"/>
              <a:t>in your area are available to help you with the FAA </a:t>
            </a:r>
            <a:r>
              <a:rPr lang="en-US" b="1" i="1" baseline="0" dirty="0" smtClean="0"/>
              <a:t>WINGS </a:t>
            </a:r>
            <a:r>
              <a:rPr lang="en-US" b="0" i="0" baseline="0" dirty="0" smtClean="0"/>
              <a:t>Pilot Proficiency Program.  Here’s how to find your local </a:t>
            </a:r>
            <a:r>
              <a:rPr lang="en-US" b="1" i="1" baseline="0" dirty="0" err="1" smtClean="0"/>
              <a:t>WINGSPro</a:t>
            </a:r>
            <a:r>
              <a:rPr lang="en-US" b="1" i="1" baseline="0" dirty="0" smtClean="0"/>
              <a:t>(s).</a:t>
            </a:r>
          </a:p>
          <a:p>
            <a:endParaRPr lang="en-US" b="1" i="1"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595015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your local </a:t>
            </a:r>
            <a:r>
              <a:rPr lang="en-US" b="1" i="1" dirty="0" err="1" smtClean="0"/>
              <a:t>WINGSPros</a:t>
            </a:r>
            <a:r>
              <a:rPr lang="en-US" b="1" i="1" dirty="0" smtClean="0"/>
              <a:t> </a:t>
            </a:r>
            <a:r>
              <a:rPr lang="en-US" b="0" i="0" dirty="0" smtClean="0"/>
              <a:t>just navigate </a:t>
            </a:r>
            <a:r>
              <a:rPr lang="en-US" b="0" i="0" baseline="0" dirty="0" smtClean="0"/>
              <a:t>to FAASafety.gov.  Hover over the resources tab and click on FAASTeam Directory.</a:t>
            </a:r>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83235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select your region and district in this drop down box.  </a:t>
            </a:r>
            <a:r>
              <a:rPr lang="en-US" b="1" dirty="0" smtClean="0"/>
              <a:t>(Click)</a:t>
            </a:r>
          </a:p>
          <a:p>
            <a:endParaRPr lang="en-US" b="1" dirty="0" smtClean="0"/>
          </a:p>
          <a:p>
            <a:r>
              <a:rPr lang="en-US" b="0" dirty="0" smtClean="0"/>
              <a:t>Next</a:t>
            </a:r>
            <a:r>
              <a:rPr lang="en-US" b="0" baseline="0" dirty="0" smtClean="0"/>
              <a:t> type </a:t>
            </a:r>
            <a:r>
              <a:rPr lang="en-US" b="0" baseline="0" dirty="0" err="1" smtClean="0"/>
              <a:t>WINGSPro</a:t>
            </a:r>
            <a:r>
              <a:rPr lang="en-US" b="0" baseline="0" dirty="0" smtClean="0"/>
              <a:t> in the key word box, </a:t>
            </a:r>
            <a:r>
              <a:rPr lang="en-US" b="1" dirty="0" smtClean="0"/>
              <a:t>(Click)</a:t>
            </a:r>
          </a:p>
          <a:p>
            <a:endParaRPr lang="en-US" b="1" dirty="0" smtClean="0"/>
          </a:p>
          <a:p>
            <a:r>
              <a:rPr lang="en-US" b="0" dirty="0" smtClean="0"/>
              <a:t>Then</a:t>
            </a:r>
            <a:r>
              <a:rPr lang="en-US" b="0" baseline="0" dirty="0" smtClean="0"/>
              <a:t> click on search. </a:t>
            </a:r>
            <a:r>
              <a:rPr lang="en-US" b="1" dirty="0" smtClean="0"/>
              <a:t>(Click)</a:t>
            </a:r>
            <a:endParaRPr lang="en-US" b="0" baseline="0" dirty="0" smtClean="0"/>
          </a:p>
          <a:p>
            <a:endParaRPr lang="en-US" b="0" baseline="0" dirty="0" smtClean="0"/>
          </a:p>
          <a:p>
            <a:r>
              <a:rPr lang="en-US" b="0" baseline="0" dirty="0" smtClean="0"/>
              <a:t>Your </a:t>
            </a:r>
            <a:r>
              <a:rPr lang="en-US" b="1" i="1" baseline="0" dirty="0" err="1" smtClean="0"/>
              <a:t>WINGSPros</a:t>
            </a:r>
            <a:r>
              <a:rPr lang="en-US" b="0" baseline="0" dirty="0" smtClean="0"/>
              <a:t> will appear in the list below.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t>Presentation note:  </a:t>
            </a:r>
            <a:r>
              <a:rPr lang="en-US" b="0" i="1" baseline="0" dirty="0" smtClean="0"/>
              <a:t>We suggest that you modify this slide with your local </a:t>
            </a:r>
            <a:r>
              <a:rPr lang="en-US" b="1" i="1" baseline="0" dirty="0" err="1" smtClean="0"/>
              <a:t>WINGSPro</a:t>
            </a:r>
            <a:r>
              <a:rPr lang="en-US" b="1" i="1" baseline="0" dirty="0" smtClean="0"/>
              <a:t> </a:t>
            </a:r>
            <a:r>
              <a:rPr lang="en-US" b="0" i="1" baseline="0" dirty="0" smtClean="0"/>
              <a:t>information.</a:t>
            </a:r>
            <a:endParaRPr lang="en-US" b="1" i="0" baseline="0" dirty="0" smtClean="0"/>
          </a:p>
          <a:p>
            <a:endParaRPr lang="en-US" b="0" baseline="0" dirty="0" smtClean="0"/>
          </a:p>
          <a:p>
            <a:endParaRPr lang="en-US" b="0" baseline="0" dirty="0" smtClean="0"/>
          </a:p>
          <a:p>
            <a:r>
              <a:rPr lang="en-US" b="1" dirty="0" smtClean="0"/>
              <a:t>(Next Slide)</a:t>
            </a:r>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176145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a:t>
            </a:r>
            <a:r>
              <a:rPr lang="en-US" b="1" i="1" dirty="0" smtClean="0"/>
              <a:t>WINGS</a:t>
            </a:r>
            <a:r>
              <a:rPr lang="en-US" dirty="0" smtClean="0"/>
              <a:t>?</a:t>
            </a:r>
            <a:r>
              <a:rPr lang="en-US" baseline="0" dirty="0" smtClean="0"/>
              <a:t>  Well proficiency is key to success in almost every thing worth doing – especially flying.  Proficient pilots are confident, capable, and safe.  </a:t>
            </a:r>
          </a:p>
          <a:p>
            <a:endParaRPr lang="en-US" baseline="0" dirty="0" smtClean="0"/>
          </a:p>
          <a:p>
            <a:r>
              <a:rPr lang="en-US" b="1" i="1" baseline="0" dirty="0" smtClean="0"/>
              <a:t>WINGS</a:t>
            </a:r>
            <a:r>
              <a:rPr lang="en-US" baseline="0" dirty="0" smtClean="0"/>
              <a:t> is a proficiency training system specifically designed for general aviation pilots and, regular participation will keep you on top of your flying game.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Today we’ll be discussing an exciting new program – the </a:t>
            </a:r>
            <a:r>
              <a:rPr lang="en-US" b="0" i="1" dirty="0" smtClean="0">
                <a:latin typeface="Times New Roman" pitchFamily="18" charset="0"/>
                <a:ea typeface="ＭＳ Ｐゴシック" pitchFamily="34" charset="-128"/>
              </a:rPr>
              <a:t>WINGS </a:t>
            </a:r>
            <a:r>
              <a:rPr lang="en-US" b="0" i="0" dirty="0" smtClean="0">
                <a:latin typeface="Times New Roman" pitchFamily="18" charset="0"/>
                <a:ea typeface="ＭＳ Ｐゴシック" pitchFamily="34" charset="-128"/>
              </a:rPr>
              <a:t>Topic of the Quarter.</a:t>
            </a:r>
          </a:p>
          <a:p>
            <a:endParaRPr lang="en-US" b="0" i="0" dirty="0" smtClean="0">
              <a:latin typeface="Times New Roman" pitchFamily="18" charset="0"/>
              <a:ea typeface="ＭＳ Ｐゴシック" pitchFamily="34" charset="-128"/>
            </a:endParaRPr>
          </a:p>
          <a:p>
            <a:r>
              <a:rPr lang="en-US" b="0" i="0" dirty="0" smtClean="0">
                <a:latin typeface="Times New Roman" pitchFamily="18" charset="0"/>
                <a:ea typeface="ＭＳ Ｐゴシック" pitchFamily="34" charset="-128"/>
              </a:rPr>
              <a:t>We’ll show you how </a:t>
            </a:r>
            <a:r>
              <a:rPr lang="en-US" b="1" i="1" dirty="0" smtClean="0">
                <a:latin typeface="Times New Roman" pitchFamily="18" charset="0"/>
                <a:ea typeface="ＭＳ Ｐゴシック" pitchFamily="34" charset="-128"/>
              </a:rPr>
              <a:t>WINGS</a:t>
            </a:r>
            <a:r>
              <a:rPr lang="en-US" b="1" i="1" baseline="0" dirty="0" smtClean="0">
                <a:latin typeface="Times New Roman" pitchFamily="18" charset="0"/>
                <a:ea typeface="ＭＳ Ｐゴシック" pitchFamily="34" charset="-128"/>
              </a:rPr>
              <a:t> </a:t>
            </a:r>
            <a:r>
              <a:rPr lang="en-US" b="0" i="0" baseline="0" dirty="0" smtClean="0">
                <a:latin typeface="Times New Roman" pitchFamily="18" charset="0"/>
                <a:ea typeface="ＭＳ Ｐゴシック" pitchFamily="34" charset="-128"/>
              </a:rPr>
              <a:t>participation puts pilots on the path to proficiency</a:t>
            </a:r>
          </a:p>
          <a:p>
            <a:endParaRPr lang="en-US" b="0" i="0" baseline="0" dirty="0" smtClean="0">
              <a:latin typeface="Times New Roman" pitchFamily="18" charset="0"/>
              <a:ea typeface="ＭＳ Ｐゴシック" pitchFamily="34" charset="-128"/>
            </a:endParaRPr>
          </a:p>
          <a:p>
            <a:r>
              <a:rPr lang="en-US" b="0" i="0" baseline="0" dirty="0" smtClean="0">
                <a:latin typeface="Times New Roman" pitchFamily="18" charset="0"/>
                <a:ea typeface="ＭＳ Ｐゴシック" pitchFamily="34" charset="-128"/>
              </a:rPr>
              <a:t>And we’ll detail this quarter’s knowledge and flight activities.</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0" i="0" dirty="0" smtClean="0"/>
              <a:t>One more thing - </a:t>
            </a:r>
            <a:r>
              <a:rPr lang="en-US" b="0" i="0" baseline="0" dirty="0" smtClean="0"/>
              <a:t> </a:t>
            </a:r>
            <a:r>
              <a:rPr lang="en-US" b="1" i="1" dirty="0" smtClean="0"/>
              <a:t>WINGS </a:t>
            </a:r>
            <a:r>
              <a:rPr lang="en-US" b="0" i="0" dirty="0"/>
              <a:t>participation</a:t>
            </a:r>
            <a:r>
              <a:rPr lang="en-US" b="0" i="0" baseline="0" dirty="0"/>
              <a:t> also means chances to win cash!  </a:t>
            </a:r>
            <a:r>
              <a:rPr lang="en-US" b="1" i="0" baseline="0" dirty="0"/>
              <a:t>(Click)  </a:t>
            </a:r>
          </a:p>
          <a:p>
            <a:r>
              <a:rPr lang="en-US" dirty="0"/>
              <a:t>The </a:t>
            </a:r>
            <a:r>
              <a:rPr lang="en-US" b="1" i="1" dirty="0"/>
              <a:t>WINGS</a:t>
            </a:r>
            <a:r>
              <a:rPr lang="en-US" dirty="0"/>
              <a:t> Industry Advisory Committee is a coalition of FAASTeam Industry Partners, associations and devoted individuals committed to increasing awareness and participation in the </a:t>
            </a:r>
            <a:r>
              <a:rPr lang="en-US" b="1" i="1" dirty="0"/>
              <a:t>WINGS</a:t>
            </a:r>
            <a:r>
              <a:rPr lang="en-US" dirty="0"/>
              <a:t> program. And they believe it </a:t>
            </a:r>
            <a:r>
              <a:rPr lang="en-US" b="1" i="1" dirty="0"/>
              <a:t>WINGS</a:t>
            </a:r>
            <a:r>
              <a:rPr lang="en-US" dirty="0"/>
              <a:t> enough to offer chances to win cash prizes for completion or validation of </a:t>
            </a:r>
            <a:r>
              <a:rPr lang="en-US" b="1" i="1" dirty="0"/>
              <a:t>WINGS</a:t>
            </a:r>
            <a:r>
              <a:rPr lang="en-US" dirty="0"/>
              <a:t> phases!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89036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sweepstakes is generously funded by Paul Burger, a long time advocate for general aviation safety and a retired aviator who believes participation in this program saves lives. VISIT WWW.MYWINGSINIATIVE.ORG 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dirty="0"/>
          </a:p>
        </p:txBody>
      </p:sp>
    </p:spTree>
    <p:extLst>
      <p:ext uri="{BB962C8B-B14F-4D97-AF65-F5344CB8AC3E}">
        <p14:creationId xmlns:p14="http://schemas.microsoft.com/office/powerpoint/2010/main" val="1272735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After you’ve completed a phase of </a:t>
            </a:r>
            <a:r>
              <a:rPr lang="en-US" b="1" i="1" dirty="0"/>
              <a:t>WINGS</a:t>
            </a:r>
            <a:r>
              <a:rPr lang="en-US" dirty="0"/>
              <a:t> you can enter the sweepstakes  by clicking on “Claim Rewards” in the “</a:t>
            </a:r>
            <a:r>
              <a:rPr lang="en-US" b="1" i="1" dirty="0"/>
              <a:t>WINGS</a:t>
            </a:r>
            <a:r>
              <a:rPr lang="en-US" dirty="0"/>
              <a:t> – at a glance” section of your My WINGS page and select </a:t>
            </a:r>
            <a:r>
              <a:rPr lang="en-US" b="1" i="1" dirty="0"/>
              <a:t>WINGS</a:t>
            </a:r>
            <a:r>
              <a:rPr lang="en-US" dirty="0"/>
              <a:t> Sweepstakes. Or you can go directly to their website.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32</a:t>
            </a:fld>
            <a:endParaRPr lang="en-US" dirty="0"/>
          </a:p>
        </p:txBody>
      </p:sp>
    </p:spTree>
    <p:extLst>
      <p:ext uri="{BB962C8B-B14F-4D97-AF65-F5344CB8AC3E}">
        <p14:creationId xmlns:p14="http://schemas.microsoft.com/office/powerpoint/2010/main" val="273493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Catherine</a:t>
            </a:r>
            <a:r>
              <a:rPr lang="en-US" baseline="0" dirty="0" smtClean="0"/>
              <a:t> </a:t>
            </a:r>
            <a:r>
              <a:rPr lang="en-US" baseline="0" dirty="0" err="1" smtClean="0"/>
              <a:t>Cavagnaro</a:t>
            </a:r>
            <a:r>
              <a:rPr lang="en-US" baseline="0" dirty="0" smtClean="0"/>
              <a:t> and Karen </a:t>
            </a:r>
            <a:r>
              <a:rPr lang="en-US" baseline="0" dirty="0" err="1" smtClean="0"/>
              <a:t>Kalishek</a:t>
            </a:r>
            <a:r>
              <a:rPr lang="en-US" baseline="0" dirty="0" smtClean="0"/>
              <a:t> – FAASTeam Representatives of the Year Honorees - are staunch </a:t>
            </a:r>
            <a:r>
              <a:rPr lang="en-US" b="1" i="1" baseline="0" dirty="0" smtClean="0"/>
              <a:t>WINGS </a:t>
            </a:r>
            <a:r>
              <a:rPr lang="en-US" baseline="0" dirty="0" smtClean="0"/>
              <a:t>supporters.  They join us in inviting your participation.</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204536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The Library also contains additional WINGS Information and Guidance</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419683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38</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540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31603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a:t>
            </a:r>
            <a:r>
              <a:rPr lang="en-US" baseline="0" dirty="0" smtClean="0"/>
              <a:t> for General Aviation pilots too.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75332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Proficient Pilots</a:t>
            </a:r>
            <a:r>
              <a:rPr lang="en-US" baseline="0" dirty="0" smtClean="0"/>
              <a:t> and Flight Instructors realize that proficiency is not a destination but rather a journey that never ends.  Pilots who follow the Path to Proficiency are well aware of their capabilities and their limitations.  They dedicate time and resources to practice and training.  And they understand that c</a:t>
            </a:r>
            <a:r>
              <a:rPr lang="en-US" b="0" baseline="0" dirty="0" smtClean="0"/>
              <a:t>ontinuing education through Proficiency Training is essential to keeping them on top of their game.</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64320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Loss</a:t>
            </a:r>
            <a:r>
              <a:rPr lang="en-US" baseline="0" dirty="0" smtClean="0"/>
              <a:t> of control is the most lethal General Aviation accident precursor and there are 5 principal reasons why LOC occurs.  </a:t>
            </a:r>
            <a:r>
              <a:rPr lang="en-US" b="1" baseline="0" dirty="0" smtClean="0"/>
              <a:t>(Click)</a:t>
            </a:r>
          </a:p>
          <a:p>
            <a:endParaRPr lang="en-US" b="1" baseline="0" dirty="0" smtClean="0"/>
          </a:p>
          <a:p>
            <a:r>
              <a:rPr lang="en-US" b="0" baseline="0" dirty="0" smtClean="0"/>
              <a:t>We’ve all heard about disorientation following intentional or inadvertent continued VFR into Instrument Meteorological Conditions.  Indeed more than 90 percent of GA accidents that occur in this phase of flight are fatal.  Advancements  in pilot training and aircraft equipment have reduced the numbers of Continued VFR into IMC accidents so they’re not the top GA fatal accident cause.  Loss of Control during maneuvering flight has that distinction. </a:t>
            </a:r>
            <a:r>
              <a:rPr lang="en-US" b="1" baseline="0" dirty="0" smtClean="0"/>
              <a:t>(Click)</a:t>
            </a:r>
            <a:endParaRPr lang="en-US" b="0" baseline="0" dirty="0" smtClean="0"/>
          </a:p>
          <a:p>
            <a:endParaRPr lang="en-US" b="0" baseline="0" dirty="0" smtClean="0"/>
          </a:p>
          <a:p>
            <a:r>
              <a:rPr lang="en-US" b="0" baseline="0" dirty="0" smtClean="0"/>
              <a:t>Sometimes accidents occur while pilots are distracted by something on the ground or in the airplane.  The term “Moose Stall” is familiar to Alaskan pilots.  More than a few Alaskan aviators have lost control while maneuvering for a better view of a moose on the ground.  Low altitude maneuvering for aerial photography is another activity that generates opportunities for loss of control due to distraction. </a:t>
            </a:r>
            <a:r>
              <a:rPr lang="en-US" b="1" baseline="0" dirty="0" smtClean="0"/>
              <a:t>(Click)</a:t>
            </a:r>
            <a:endParaRPr lang="en-US" b="0" baseline="0" dirty="0" smtClean="0"/>
          </a:p>
          <a:p>
            <a:endParaRPr lang="en-US" b="0" baseline="0" dirty="0" smtClean="0"/>
          </a:p>
          <a:p>
            <a:r>
              <a:rPr lang="en-US" b="0" baseline="0" dirty="0" smtClean="0"/>
              <a:t>The FAASTeam has done several programs on the “Startle Response” that human quality that delays or inhibits response to hazards that occur suddenly.  There are many stories of pilots who lost control of their aircraft while maneuvering to return to the airport following an engine failure on takeoff or climb out. </a:t>
            </a:r>
            <a:r>
              <a:rPr lang="en-US" b="1" baseline="0" dirty="0" smtClean="0"/>
              <a:t>(Click)</a:t>
            </a:r>
            <a:endParaRPr lang="en-US" b="0" baseline="0" dirty="0" smtClean="0"/>
          </a:p>
          <a:p>
            <a:endParaRPr lang="en-US" b="0" baseline="0" dirty="0" smtClean="0"/>
          </a:p>
          <a:p>
            <a:r>
              <a:rPr lang="en-US" b="0" baseline="0" dirty="0" smtClean="0"/>
              <a:t>Lack of – or rusty aircraft handling skill has contributed to loss of control in crosswind operations. </a:t>
            </a:r>
            <a:r>
              <a:rPr lang="en-US" b="1" baseline="0" dirty="0" smtClean="0"/>
              <a:t>(Click)</a:t>
            </a:r>
            <a:endParaRPr lang="en-US" b="0" baseline="0" dirty="0" smtClean="0"/>
          </a:p>
          <a:p>
            <a:endParaRPr lang="en-US" b="0" baseline="0" dirty="0" smtClean="0"/>
          </a:p>
          <a:p>
            <a:r>
              <a:rPr lang="en-US" b="0" baseline="0" dirty="0" smtClean="0"/>
              <a:t>And finally, inadequate risk management has led many pilots into situations that they lacked the skill to cope with. </a:t>
            </a:r>
            <a:r>
              <a:rPr lang="en-US" b="1" baseline="0" dirty="0" smtClean="0"/>
              <a:t>(Click)</a:t>
            </a:r>
            <a:endParaRPr lang="en-US" b="0" baseline="0" dirty="0" smtClean="0"/>
          </a:p>
          <a:p>
            <a:endParaRPr lang="en-US" b="0" baseline="0" dirty="0" smtClean="0"/>
          </a:p>
          <a:p>
            <a:r>
              <a:rPr lang="en-US" b="0" baseline="0" dirty="0" smtClean="0"/>
              <a:t>The beautiful thing about proficiency training is that: through it, you can maintain and improve pilot performance with respect to each of these loss of control precursors; making it much less likely that LOC will occur.</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2027212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We’ve all heard the phrase, “practice makes perfect”.  But does it really?  </a:t>
            </a:r>
            <a:r>
              <a:rPr lang="en-US" b="1" dirty="0" smtClean="0">
                <a:latin typeface="Times New Roman" pitchFamily="18" charset="0"/>
                <a:ea typeface="ＭＳ Ｐゴシック" pitchFamily="34" charset="-128"/>
              </a:rPr>
              <a:t>(Click)</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According to Vince Lombardi only perfect</a:t>
            </a:r>
            <a:r>
              <a:rPr lang="en-US" baseline="0" dirty="0" smtClean="0">
                <a:latin typeface="Times New Roman" pitchFamily="18" charset="0"/>
                <a:ea typeface="ＭＳ Ｐゴシック" pitchFamily="34" charset="-128"/>
              </a:rPr>
              <a:t> practice makes perfect.  In other words you must execute plays and procedures perfectly in practice if you expect to them to be perfect in the big game, or - in the case of pilots – in flight.  </a:t>
            </a:r>
            <a:r>
              <a:rPr lang="en-US" b="1" baseline="0" dirty="0" smtClean="0">
                <a:latin typeface="Times New Roman" pitchFamily="18" charset="0"/>
                <a:ea typeface="ＭＳ Ｐゴシック" pitchFamily="34" charset="-128"/>
              </a:rPr>
              <a:t>(Click)</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This quote is attributed to Paderewski (Pad </a:t>
            </a:r>
            <a:r>
              <a:rPr lang="en-US" baseline="0" dirty="0" err="1" smtClean="0">
                <a:latin typeface="Times New Roman" pitchFamily="18" charset="0"/>
                <a:ea typeface="ＭＳ Ｐゴシック" pitchFamily="34" charset="-128"/>
              </a:rPr>
              <a:t>er</a:t>
            </a:r>
            <a:r>
              <a:rPr lang="en-US" baseline="0" dirty="0" smtClean="0">
                <a:latin typeface="Times New Roman" pitchFamily="18" charset="0"/>
                <a:ea typeface="ＭＳ Ｐゴシック" pitchFamily="34" charset="-128"/>
              </a:rPr>
              <a:t> </a:t>
            </a:r>
            <a:r>
              <a:rPr lang="en-US" baseline="0" dirty="0" err="1" smtClean="0">
                <a:latin typeface="Times New Roman" pitchFamily="18" charset="0"/>
                <a:ea typeface="ＭＳ Ｐゴシック" pitchFamily="34" charset="-128"/>
              </a:rPr>
              <a:t>ev</a:t>
            </a:r>
            <a:r>
              <a:rPr lang="en-US" baseline="0" dirty="0" smtClean="0">
                <a:latin typeface="Times New Roman" pitchFamily="18" charset="0"/>
                <a:ea typeface="ＭＳ Ｐゴシック" pitchFamily="34" charset="-128"/>
              </a:rPr>
              <a:t> ski) and many other professional musicians.  It acknowledges the necessity of regular practice in order to stay on top of your game.  In our case we might substitute co-pilots and passengers for critics and the audience.  The main takeaway is, of course, that no matter what your profession, regular practice to perfection is essential to operating at the top of your game.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FEF35BC-37FF-43B9-973C-687057F9147E}" type="slidenum">
              <a:rPr lang="en-US" sz="1200" smtClean="0">
                <a:latin typeface="Times New Roman" pitchFamily="18" charset="0"/>
              </a:rPr>
              <a:pPr eaLnBrk="1" hangingPunct="1"/>
              <a:t>8</a:t>
            </a:fld>
            <a:endParaRPr lang="en-US" sz="1200" smtClean="0">
              <a:latin typeface="Times New Roman" pitchFamily="18" charset="0"/>
            </a:endParaRPr>
          </a:p>
        </p:txBody>
      </p:sp>
    </p:spTree>
    <p:extLst>
      <p:ext uri="{BB962C8B-B14F-4D97-AF65-F5344CB8AC3E}">
        <p14:creationId xmlns:p14="http://schemas.microsoft.com/office/powerpoint/2010/main" val="232270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Most of us have a favorite destination for that hundred</a:t>
            </a:r>
            <a:r>
              <a:rPr lang="en-US" baseline="0" dirty="0" smtClean="0">
                <a:latin typeface="Times New Roman" pitchFamily="18" charset="0"/>
                <a:ea typeface="ＭＳ Ｐゴシック" pitchFamily="34" charset="-128"/>
              </a:rPr>
              <a:t> dollar hamburger.  We’ve been there before, the route is familiar, and we often bring the family along.  That’s not the ideal proficiency flight though.  Proficiency flying should involve less frequently practiced evolutions such as stalls, slow flight, ground reference maneuvers, takeoffs and landings, and instrument flying.  </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While it’s good to practice at typical mission weights, passengers may not enjoy the experience; at least not as much as straight and level to a popular destination.  </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And passengers are not usually good at critiquing performance or offering useful suggestions for improvement.  For that you need a coach.</a:t>
            </a:r>
          </a:p>
          <a:p>
            <a:endParaRPr lang="en-US" baseline="0" dirty="0" smtClean="0">
              <a:latin typeface="Times New Roman" pitchFamily="18" charset="0"/>
              <a:ea typeface="ＭＳ Ｐゴシック" pitchFamily="34" charset="-128"/>
            </a:endParaRPr>
          </a:p>
          <a:p>
            <a:r>
              <a:rPr lang="en-US" b="1" baseline="0" dirty="0" smtClean="0">
                <a:latin typeface="Times New Roman" pitchFamily="18" charset="0"/>
                <a:ea typeface="ＭＳ Ｐゴシック" pitchFamily="34" charset="-128"/>
              </a:rPr>
              <a:t>(Next Slide)</a:t>
            </a:r>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a:p>
            <a:r>
              <a:rPr lang="en-US" b="1"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	</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4432D59-8F75-4C6E-BED0-45BB69D29F2C}" type="slidenum">
              <a:rPr lang="en-US" sz="1200" smtClean="0">
                <a:latin typeface="Times New Roman" pitchFamily="18" charset="0"/>
              </a:rPr>
              <a:pPr eaLnBrk="1" hangingPunct="1"/>
              <a:t>9</a:t>
            </a:fld>
            <a:endParaRPr lang="en-US" sz="1200" smtClean="0">
              <a:latin typeface="Times New Roman" pitchFamily="18" charset="0"/>
            </a:endParaRPr>
          </a:p>
        </p:txBody>
      </p:sp>
    </p:spTree>
    <p:extLst>
      <p:ext uri="{BB962C8B-B14F-4D97-AF65-F5344CB8AC3E}">
        <p14:creationId xmlns:p14="http://schemas.microsoft.com/office/powerpoint/2010/main" val="2909854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i="0" baseline="0" dirty="0" smtClean="0"/>
              <a:t>The FAA Safety Team </a:t>
            </a:r>
            <a:r>
              <a:rPr lang="en-US" sz="1800" i="0" baseline="0" smtClean="0"/>
              <a:t>(FAASTeam)</a:t>
            </a:r>
            <a:endParaRPr lang="en-US" sz="1800" i="0" baseline="0" dirty="0" smtClean="0"/>
          </a:p>
        </p:txBody>
      </p:sp>
      <p:pic>
        <p:nvPicPr>
          <p:cNvPr id="11" name="Picture 1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2065" r="20389"/>
          <a:stretch/>
        </p:blipFill>
        <p:spPr bwMode="auto">
          <a:xfrm>
            <a:off x="7799619" y="1657350"/>
            <a:ext cx="4100722" cy="475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faasafety.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asafety.gov/gslac/ALC/course_content.aspx?enroll=true&amp;cID=6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asafety.gov/WINGS/pub/accreditedactivities/accreditedActivityViewer.aspx?aaid=%201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hyperlink" Target="http://faasafety.gov/" TargetMode="External"/><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www.mywingsinitiative.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ywingsinitiative.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hyperlink" Target="https://www.faasafety.gov/gslac/ALC/libview_normal.aspx?id=135893"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faasafety.gov/gslac/ALC/lib_categoryview.aspx?categoryId=39" TargetMode="External"/><Relationship Id="rId4" Type="http://schemas.openxmlformats.org/officeDocument/2006/relationships/hyperlink" Target="https://www.faasafety.gov/gslac/ALC/lib_categoryview.aspx?categoryId=15&amp;r_s=50&amp;r_c=5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9.jpeg"/><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go it alone?</a:t>
            </a:r>
            <a:endParaRPr lang="en-US" dirty="0"/>
          </a:p>
        </p:txBody>
      </p:sp>
      <p:sp>
        <p:nvSpPr>
          <p:cNvPr id="3" name="Content Placeholder 2"/>
          <p:cNvSpPr>
            <a:spLocks noGrp="1"/>
          </p:cNvSpPr>
          <p:nvPr>
            <p:ph idx="1"/>
          </p:nvPr>
        </p:nvSpPr>
        <p:spPr>
          <a:xfrm>
            <a:off x="674602" y="1222376"/>
            <a:ext cx="10733617" cy="4391025"/>
          </a:xfrm>
        </p:spPr>
        <p:txBody>
          <a:bodyPr/>
          <a:lstStyle/>
          <a:p>
            <a:r>
              <a:rPr lang="en-US" dirty="0" smtClean="0"/>
              <a:t>Have a plan</a:t>
            </a:r>
          </a:p>
          <a:p>
            <a:pPr lvl="1"/>
            <a:r>
              <a:rPr lang="en-US" dirty="0" smtClean="0"/>
              <a:t>What you’re going to do</a:t>
            </a:r>
          </a:p>
          <a:p>
            <a:pPr lvl="1"/>
            <a:r>
              <a:rPr lang="en-US" dirty="0" smtClean="0"/>
              <a:t>Acceptable performance standards</a:t>
            </a:r>
          </a:p>
          <a:p>
            <a:r>
              <a:rPr lang="en-US" dirty="0" smtClean="0"/>
              <a:t>Document your results</a:t>
            </a:r>
          </a:p>
          <a:p>
            <a:pPr lvl="1"/>
            <a:r>
              <a:rPr lang="en-US" dirty="0" smtClean="0"/>
              <a:t>Progress monitor</a:t>
            </a:r>
          </a:p>
          <a:p>
            <a:pPr lvl="1"/>
            <a:r>
              <a:rPr lang="en-US" dirty="0" smtClean="0"/>
              <a:t>Personal minimums</a:t>
            </a:r>
          </a:p>
          <a:p>
            <a:r>
              <a:rPr lang="en-US" dirty="0" smtClean="0"/>
              <a:t>Want more bang for your proficiency buck?</a:t>
            </a:r>
          </a:p>
          <a:p>
            <a:pPr lvl="1"/>
            <a:r>
              <a:rPr lang="en-US" dirty="0" smtClean="0"/>
              <a:t>Consider hiring a coach</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 name="Picture 4" descr="Gikiwiki - guidance for writing essays (hl exten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883" y="2580653"/>
            <a:ext cx="3353268" cy="2715004"/>
          </a:xfrm>
          <a:prstGeom prst="rect">
            <a:avLst/>
          </a:prstGeom>
          <a:effectLst/>
        </p:spPr>
      </p:pic>
    </p:spTree>
    <p:extLst>
      <p:ext uri="{BB962C8B-B14F-4D97-AF65-F5344CB8AC3E}">
        <p14:creationId xmlns:p14="http://schemas.microsoft.com/office/powerpoint/2010/main" val="26294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coach	</a:t>
            </a:r>
            <a:endParaRPr lang="en-US" dirty="0"/>
          </a:p>
        </p:txBody>
      </p:sp>
      <p:sp>
        <p:nvSpPr>
          <p:cNvPr id="3" name="Content Placeholder 2"/>
          <p:cNvSpPr>
            <a:spLocks noGrp="1"/>
          </p:cNvSpPr>
          <p:nvPr>
            <p:ph idx="1"/>
          </p:nvPr>
        </p:nvSpPr>
        <p:spPr>
          <a:xfrm>
            <a:off x="674602" y="1085339"/>
            <a:ext cx="10733617" cy="4391025"/>
          </a:xfrm>
        </p:spPr>
        <p:txBody>
          <a:bodyPr/>
          <a:lstStyle/>
          <a:p>
            <a:r>
              <a:rPr lang="en-US" dirty="0" smtClean="0"/>
              <a:t>Rated in the airplane</a:t>
            </a:r>
          </a:p>
          <a:p>
            <a:r>
              <a:rPr lang="en-US" dirty="0" smtClean="0"/>
              <a:t>Familiar with the environment</a:t>
            </a:r>
          </a:p>
          <a:p>
            <a:pPr lvl="1"/>
            <a:r>
              <a:rPr lang="en-US" dirty="0" smtClean="0"/>
              <a:t>Keen observer</a:t>
            </a:r>
          </a:p>
          <a:p>
            <a:pPr lvl="1"/>
            <a:r>
              <a:rPr lang="en-US" dirty="0" smtClean="0"/>
              <a:t>Teacher</a:t>
            </a:r>
          </a:p>
          <a:p>
            <a:pPr lvl="1"/>
            <a:r>
              <a:rPr lang="en-US" dirty="0" smtClean="0"/>
              <a:t>Motivator</a:t>
            </a:r>
          </a:p>
          <a:p>
            <a:r>
              <a:rPr lang="en-US" dirty="0" smtClean="0"/>
              <a:t>Develop your Personal Minimums</a:t>
            </a:r>
          </a:p>
          <a:p>
            <a:pPr lvl="1"/>
            <a:r>
              <a:rPr lang="en-US" dirty="0" smtClean="0"/>
              <a:t>Conditions for safe flight</a:t>
            </a:r>
          </a:p>
          <a:p>
            <a:pPr lvl="2"/>
            <a:r>
              <a:rPr lang="en-US" dirty="0" smtClean="0"/>
              <a:t>Keyed to individual performance</a:t>
            </a:r>
          </a:p>
          <a:p>
            <a:pPr lvl="2"/>
            <a:r>
              <a:rPr lang="en-US" dirty="0" smtClean="0"/>
              <a:t>Document and periodically review</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pic>
        <p:nvPicPr>
          <p:cNvPr id="6" name="Picture 5" descr="Naval Archive Pictures from the Navy Color Slid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930" y="2413360"/>
            <a:ext cx="4563221" cy="3194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66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my baseline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pic>
        <p:nvPicPr>
          <p:cNvPr id="5122" name="Picture 2" descr="E:\Desktop\My Documents\FAASTeam\O Backup\images\FAAad2_img_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58100" y="2393560"/>
            <a:ext cx="4330907" cy="3252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1500" y="103553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a:t>Aircraft</a:t>
            </a:r>
          </a:p>
          <a:p>
            <a:pPr lvl="1"/>
            <a:r>
              <a:rPr lang="en-US" dirty="0"/>
              <a:t>Mission weight</a:t>
            </a:r>
          </a:p>
          <a:p>
            <a:pPr lvl="1"/>
            <a:r>
              <a:rPr lang="en-US" dirty="0"/>
              <a:t>Maximum wind experienced</a:t>
            </a:r>
          </a:p>
          <a:p>
            <a:pPr lvl="2"/>
            <a:r>
              <a:rPr lang="en-US" dirty="0"/>
              <a:t>In aircraft type</a:t>
            </a:r>
          </a:p>
          <a:p>
            <a:r>
              <a:rPr lang="en-US" dirty="0"/>
              <a:t>Airfield</a:t>
            </a:r>
          </a:p>
          <a:p>
            <a:pPr lvl="1"/>
            <a:r>
              <a:rPr lang="en-US" dirty="0"/>
              <a:t>Typical for mission</a:t>
            </a:r>
          </a:p>
          <a:p>
            <a:pPr lvl="1"/>
            <a:r>
              <a:rPr lang="en-US" dirty="0"/>
              <a:t>Seek local knowledge</a:t>
            </a:r>
          </a:p>
          <a:p>
            <a:pPr lvl="1"/>
            <a:endParaRPr lang="en-US" dirty="0"/>
          </a:p>
          <a:p>
            <a:pPr lvl="1"/>
            <a:endParaRPr lang="en-US" dirty="0"/>
          </a:p>
          <a:p>
            <a:pPr marL="114300" indent="0">
              <a:buNone/>
            </a:pPr>
            <a:endParaRPr lang="en-US" dirty="0"/>
          </a:p>
        </p:txBody>
      </p:sp>
    </p:spTree>
    <p:extLst>
      <p:ext uri="{BB962C8B-B14F-4D97-AF65-F5344CB8AC3E}">
        <p14:creationId xmlns:p14="http://schemas.microsoft.com/office/powerpoint/2010/main" val="14541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3"/>
          <a:srcRect l="-5996" r="8072"/>
          <a:stretch/>
        </p:blipFill>
        <p:spPr bwMode="auto">
          <a:xfrm>
            <a:off x="152400" y="1194545"/>
            <a:ext cx="9512566" cy="335830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37891" name="Title 1"/>
          <p:cNvSpPr>
            <a:spLocks noGrp="1"/>
          </p:cNvSpPr>
          <p:nvPr>
            <p:ph type="title"/>
          </p:nvPr>
        </p:nvSpPr>
        <p:spPr/>
        <p:txBody>
          <a:bodyPr/>
          <a:lstStyle/>
          <a:p>
            <a:r>
              <a:rPr lang="en-US" dirty="0" smtClean="0">
                <a:ea typeface="ＭＳ Ｐゴシック" pitchFamily="34" charset="-128"/>
              </a:rPr>
              <a:t>What’s my baseline?</a:t>
            </a:r>
          </a:p>
        </p:txBody>
      </p:sp>
      <p:sp>
        <p:nvSpPr>
          <p:cNvPr id="3789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AD8D007-BE6D-437E-AECA-3F8DCE0BC126}" type="slidenum">
              <a:rPr lang="en-US" sz="1400">
                <a:solidFill>
                  <a:schemeClr val="bg1"/>
                </a:solidFill>
                <a:latin typeface="Times New Roman" pitchFamily="18" charset="0"/>
              </a:rPr>
              <a:pPr eaLnBrk="1" hangingPunct="1"/>
              <a:t>13</a:t>
            </a:fld>
            <a:endParaRPr lang="en-US" sz="1400" dirty="0">
              <a:solidFill>
                <a:schemeClr val="bg1"/>
              </a:solidFill>
              <a:latin typeface="Times New Roman" pitchFamily="18" charset="0"/>
            </a:endParaRPr>
          </a:p>
        </p:txBody>
      </p:sp>
      <p:grpSp>
        <p:nvGrpSpPr>
          <p:cNvPr id="2" name="Group 1"/>
          <p:cNvGrpSpPr/>
          <p:nvPr/>
        </p:nvGrpSpPr>
        <p:grpSpPr>
          <a:xfrm>
            <a:off x="10294513" y="3523538"/>
            <a:ext cx="1573638" cy="2643188"/>
            <a:chOff x="10294513" y="3523538"/>
            <a:chExt cx="1573638" cy="2643188"/>
          </a:xfrm>
        </p:grpSpPr>
        <p:pic>
          <p:nvPicPr>
            <p:cNvPr id="37896"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4513" y="3523538"/>
              <a:ext cx="15736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2" descr="C:\Users\awp204js\Documents\FAASTeam\Projects\2013 Projects\National Projects\SSD\Research Material\284px-Gold_seal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4601" y="3834625"/>
              <a:ext cx="1033462" cy="11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20"/>
            <p:cNvSpPr txBox="1">
              <a:spLocks noChangeArrowheads="1"/>
            </p:cNvSpPr>
            <p:nvPr/>
          </p:nvSpPr>
          <p:spPr bwMode="auto">
            <a:xfrm>
              <a:off x="10693488" y="4059306"/>
              <a:ext cx="775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2000" b="1" dirty="0">
                  <a:solidFill>
                    <a:srgbClr val="0070C0"/>
                  </a:solidFill>
                </a:rPr>
                <a:t>Gold Seal</a:t>
              </a:r>
            </a:p>
          </p:txBody>
        </p:sp>
      </p:grpSp>
      <p:sp>
        <p:nvSpPr>
          <p:cNvPr id="37894"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
        <p:nvSpPr>
          <p:cNvPr id="37895"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Tree>
    <p:extLst>
      <p:ext uri="{BB962C8B-B14F-4D97-AF65-F5344CB8AC3E}">
        <p14:creationId xmlns:p14="http://schemas.microsoft.com/office/powerpoint/2010/main" val="1127469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61975" y="239717"/>
            <a:ext cx="11296651" cy="609600"/>
          </a:xfrm>
        </p:spPr>
        <p:txBody>
          <a:bodyPr/>
          <a:lstStyle/>
          <a:p>
            <a:r>
              <a:rPr lang="en-US" dirty="0" smtClean="0">
                <a:ea typeface="ＭＳ Ｐゴシック" pitchFamily="34" charset="-128"/>
              </a:rPr>
              <a:t>Expand your horizons</a:t>
            </a:r>
          </a:p>
        </p:txBody>
      </p:sp>
      <p:sp>
        <p:nvSpPr>
          <p:cNvPr id="921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CA289-E60A-49D2-808B-D017C417CF80}" type="slidenum">
              <a:rPr lang="en-US" sz="1400">
                <a:solidFill>
                  <a:schemeClr val="bg1"/>
                </a:solidFill>
                <a:latin typeface="Times New Roman" pitchFamily="18" charset="0"/>
              </a:rPr>
              <a:pPr eaLnBrk="1" hangingPunct="1"/>
              <a:t>14</a:t>
            </a:fld>
            <a:endParaRPr lang="en-US" sz="1400">
              <a:solidFill>
                <a:schemeClr val="bg1"/>
              </a:solidFill>
              <a:latin typeface="Times New Roman" pitchFamily="18" charset="0"/>
            </a:endParaRPr>
          </a:p>
        </p:txBody>
      </p:sp>
      <p:pic>
        <p:nvPicPr>
          <p:cNvPr id="9220" name="Picture 15"/>
          <p:cNvPicPr>
            <a:picLocks noChangeAspect="1"/>
          </p:cNvPicPr>
          <p:nvPr/>
        </p:nvPicPr>
        <p:blipFill>
          <a:blip r:embed="rId3">
            <a:extLst>
              <a:ext uri="{28A0092B-C50C-407E-A947-70E740481C1C}">
                <a14:useLocalDpi xmlns:a14="http://schemas.microsoft.com/office/drawing/2010/main" val="0"/>
              </a:ext>
            </a:extLst>
          </a:blip>
          <a:srcRect r="8730" b="13934"/>
          <a:stretch>
            <a:fillRect/>
          </a:stretch>
        </p:blipFill>
        <p:spPr bwMode="auto">
          <a:xfrm>
            <a:off x="1963739" y="1076326"/>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6582" y="3657601"/>
            <a:ext cx="3856037"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373" t="17890" r="13848" b="17901"/>
          <a:stretch/>
        </p:blipFill>
        <p:spPr>
          <a:xfrm>
            <a:off x="6767513" y="1058866"/>
            <a:ext cx="3676650" cy="2219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3965" t="24828" r="17414" b="21839"/>
          <a:stretch/>
        </p:blipFill>
        <p:spPr>
          <a:xfrm>
            <a:off x="6710363" y="3657601"/>
            <a:ext cx="3790950" cy="220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3554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ea typeface="ＭＳ Ｐゴシック" pitchFamily="34" charset="-128"/>
              </a:rPr>
              <a:t>Operations Environments</a:t>
            </a:r>
          </a:p>
        </p:txBody>
      </p:sp>
      <p:pic>
        <p:nvPicPr>
          <p:cNvPr id="2150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88892" y="2602182"/>
            <a:ext cx="3914301" cy="2934800"/>
          </a:xfrm>
          <a:prstGeom prst="rect">
            <a:avLst/>
          </a:prstGeom>
          <a:ln>
            <a:noFill/>
          </a:ln>
          <a:effectLst>
            <a:outerShdw blurRad="292100" dist="139700" dir="2700000" algn="tl" rotWithShape="0">
              <a:srgbClr val="333333">
                <a:alpha val="65000"/>
              </a:srgbClr>
            </a:outerShdw>
          </a:effectLst>
        </p:spPr>
      </p:pic>
      <p:sp>
        <p:nvSpPr>
          <p:cNvPr id="2150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F31D206-2406-4A83-A977-7C34048F2F9D}" type="slidenum">
              <a:rPr lang="en-US" sz="1400">
                <a:solidFill>
                  <a:schemeClr val="bg1"/>
                </a:solidFill>
                <a:latin typeface="Times New Roman" pitchFamily="18" charset="0"/>
              </a:rPr>
              <a:pPr eaLnBrk="1" hangingPunct="1"/>
              <a:t>15</a:t>
            </a:fld>
            <a:endParaRPr lang="en-US" sz="1400">
              <a:solidFill>
                <a:schemeClr val="bg1"/>
              </a:solidFill>
              <a:latin typeface="Times New Roman" pitchFamily="18" charset="0"/>
            </a:endParaRPr>
          </a:p>
        </p:txBody>
      </p:sp>
      <p:pic>
        <p:nvPicPr>
          <p:cNvPr id="21509" name="Content Placeholder 6"/>
          <p:cNvPicPr>
            <a:picLocks noChangeAspect="1"/>
          </p:cNvPicPr>
          <p:nvPr/>
        </p:nvPicPr>
        <p:blipFill>
          <a:blip r:embed="rId4" cstate="print">
            <a:extLst>
              <a:ext uri="{28A0092B-C50C-407E-A947-70E740481C1C}">
                <a14:useLocalDpi xmlns:a14="http://schemas.microsoft.com/office/drawing/2010/main" val="0"/>
              </a:ext>
            </a:extLst>
          </a:blip>
          <a:srcRect t="26283"/>
          <a:stretch>
            <a:fillRect/>
          </a:stretch>
        </p:blipFill>
        <p:spPr bwMode="auto">
          <a:xfrm>
            <a:off x="6373222" y="1411288"/>
            <a:ext cx="4807767" cy="26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61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ea typeface="ＭＳ Ｐゴシック" pitchFamily="34" charset="-128"/>
              </a:rPr>
              <a:t>Read the book	</a:t>
            </a:r>
          </a:p>
        </p:txBody>
      </p:sp>
      <p:sp>
        <p:nvSpPr>
          <p:cNvPr id="11267" name="Content Placeholder 2"/>
          <p:cNvSpPr>
            <a:spLocks noGrp="1"/>
          </p:cNvSpPr>
          <p:nvPr>
            <p:ph idx="1"/>
          </p:nvPr>
        </p:nvSpPr>
        <p:spPr>
          <a:xfrm>
            <a:off x="571500" y="1301640"/>
            <a:ext cx="10733617" cy="4391025"/>
          </a:xfrm>
        </p:spPr>
        <p:txBody>
          <a:bodyPr/>
          <a:lstStyle/>
          <a:p>
            <a:r>
              <a:rPr lang="en-US" dirty="0" smtClean="0">
                <a:ea typeface="ＭＳ Ｐゴシック" pitchFamily="34" charset="-128"/>
              </a:rPr>
              <a:t>Pilot’s Operating Handbook</a:t>
            </a:r>
          </a:p>
          <a:p>
            <a:r>
              <a:rPr lang="en-US" dirty="0" smtClean="0">
                <a:ea typeface="ＭＳ Ｐゴシック" pitchFamily="34" charset="-128"/>
              </a:rPr>
              <a:t>Performance Charts</a:t>
            </a:r>
          </a:p>
          <a:p>
            <a:r>
              <a:rPr lang="en-US" dirty="0" smtClean="0">
                <a:ea typeface="ＭＳ Ｐゴシック" pitchFamily="34" charset="-128"/>
              </a:rPr>
              <a:t>Speeds for safe operation</a:t>
            </a:r>
          </a:p>
          <a:p>
            <a:r>
              <a:rPr lang="en-US" dirty="0" smtClean="0">
                <a:ea typeface="ＭＳ Ｐゴシック" pitchFamily="34" charset="-128"/>
              </a:rPr>
              <a:t>Weight &amp; balance</a:t>
            </a:r>
          </a:p>
          <a:p>
            <a:r>
              <a:rPr lang="en-US" dirty="0" smtClean="0">
                <a:ea typeface="ＭＳ Ｐゴシック" pitchFamily="34" charset="-128"/>
              </a:rPr>
              <a:t>Mission planning</a:t>
            </a:r>
          </a:p>
          <a:p>
            <a:r>
              <a:rPr lang="en-US" dirty="0" smtClean="0">
                <a:ea typeface="ＭＳ Ｐゴシック" pitchFamily="34" charset="-128"/>
              </a:rPr>
              <a:t>Emergency procedures</a:t>
            </a:r>
          </a:p>
          <a:p>
            <a:r>
              <a:rPr lang="en-US" dirty="0" smtClean="0">
                <a:ea typeface="ＭＳ Ｐゴシック" pitchFamily="34" charset="-128"/>
              </a:rPr>
              <a:t>Systems</a:t>
            </a:r>
          </a:p>
        </p:txBody>
      </p:sp>
      <p:sp>
        <p:nvSpPr>
          <p:cNvPr id="1126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F9C79A6-BBC7-4687-BE36-A99D68353AFF}" type="slidenum">
              <a:rPr lang="en-US" sz="1400">
                <a:solidFill>
                  <a:schemeClr val="bg1"/>
                </a:solidFill>
                <a:latin typeface="Times New Roman" pitchFamily="18" charset="0"/>
              </a:rPr>
              <a:pPr eaLnBrk="1" hangingPunct="1"/>
              <a:t>16</a:t>
            </a:fld>
            <a:endParaRPr lang="en-US" sz="1400">
              <a:solidFill>
                <a:schemeClr val="bg1"/>
              </a:solidFill>
              <a:latin typeface="Times New Roman" pitchFamily="18" charset="0"/>
            </a:endParaRPr>
          </a:p>
        </p:txBody>
      </p:sp>
      <p:pic>
        <p:nvPicPr>
          <p:cNvPr id="1126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9731" y="2707758"/>
            <a:ext cx="3944938" cy="295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5238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your training</a:t>
            </a:r>
            <a:endParaRPr lang="en-US" dirty="0"/>
          </a:p>
        </p:txBody>
      </p:sp>
      <p:sp>
        <p:nvSpPr>
          <p:cNvPr id="3" name="Content Placeholder 2"/>
          <p:cNvSpPr>
            <a:spLocks noGrp="1"/>
          </p:cNvSpPr>
          <p:nvPr>
            <p:ph idx="1"/>
          </p:nvPr>
        </p:nvSpPr>
        <p:spPr>
          <a:xfrm>
            <a:off x="571500" y="1196742"/>
            <a:ext cx="10733617" cy="4391025"/>
          </a:xfrm>
        </p:spPr>
        <p:txBody>
          <a:bodyPr/>
          <a:lstStyle/>
          <a:p>
            <a:r>
              <a:rPr lang="en-US" i="1" dirty="0" smtClean="0"/>
              <a:t>WINGS</a:t>
            </a:r>
            <a:r>
              <a:rPr lang="en-US" b="0" i="1" dirty="0" smtClean="0"/>
              <a:t> </a:t>
            </a:r>
            <a:r>
              <a:rPr lang="en-US" b="0" dirty="0" smtClean="0"/>
              <a:t>Pilot Proficiency Program</a:t>
            </a:r>
          </a:p>
          <a:p>
            <a:pPr lvl="1"/>
            <a:r>
              <a:rPr lang="en-US" dirty="0" smtClean="0"/>
              <a:t>On line records retention</a:t>
            </a:r>
          </a:p>
          <a:p>
            <a:pPr lvl="1"/>
            <a:r>
              <a:rPr lang="en-US" dirty="0" smtClean="0"/>
              <a:t>Tailored to common GA accident precursors</a:t>
            </a:r>
          </a:p>
          <a:p>
            <a:pPr lvl="2"/>
            <a:r>
              <a:rPr lang="en-US" b="0" dirty="0" smtClean="0"/>
              <a:t>And to your flying experience</a:t>
            </a:r>
          </a:p>
          <a:p>
            <a:pPr lvl="1"/>
            <a:r>
              <a:rPr lang="en-US" dirty="0" smtClean="0"/>
              <a:t>Seminars and Webinars near you </a:t>
            </a:r>
          </a:p>
          <a:p>
            <a:pPr lvl="1"/>
            <a:endParaRPr lang="en-US" b="0" dirty="0"/>
          </a:p>
          <a:p>
            <a:pPr marL="457200" lvl="1" indent="0">
              <a:buNone/>
            </a:pPr>
            <a:r>
              <a:rPr lang="en-US" dirty="0" smtClean="0">
                <a:hlinkClick r:id="rId3"/>
              </a:rPr>
              <a:t>http://faasafety.gov</a:t>
            </a:r>
            <a:r>
              <a:rPr lang="en-US" dirty="0" smtClean="0"/>
              <a:t> </a:t>
            </a:r>
            <a:endParaRPr lang="en-US"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729" y="3480163"/>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8555565" y="886120"/>
            <a:ext cx="3019265" cy="2160120"/>
            <a:chOff x="6837353" y="2158410"/>
            <a:chExt cx="5177733" cy="4191780"/>
          </a:xfrm>
        </p:grpSpPr>
        <p:pic>
          <p:nvPicPr>
            <p:cNvPr id="8" name="DA40435A-344D-4FC2-9E65-482510AA9235" descr="2D5DBBC8-94E1-4F4B-B5EF-F45345C9D166@fios-rou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1012832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641023" y="937215"/>
            <a:ext cx="6177360" cy="4755587"/>
            <a:chOff x="735291" y="1011952"/>
            <a:chExt cx="6177360" cy="4755587"/>
          </a:xfrm>
        </p:grpSpPr>
        <p:pic>
          <p:nvPicPr>
            <p:cNvPr id="6" name="Picture 5"/>
            <p:cNvPicPr>
              <a:picLocks noChangeAspect="1"/>
            </p:cNvPicPr>
            <p:nvPr/>
          </p:nvPicPr>
          <p:blipFill>
            <a:blip r:embed="rId4"/>
            <a:stretch>
              <a:fillRect/>
            </a:stretch>
          </p:blipFill>
          <p:spPr>
            <a:xfrm>
              <a:off x="735291" y="1011952"/>
              <a:ext cx="6177360" cy="4755587"/>
            </a:xfrm>
            <a:prstGeom prst="rect">
              <a:avLst/>
            </a:prstGeom>
          </p:spPr>
        </p:pic>
        <p:sp>
          <p:nvSpPr>
            <p:cNvPr id="7" name="Rectangle 6"/>
            <p:cNvSpPr/>
            <p:nvPr/>
          </p:nvSpPr>
          <p:spPr bwMode="auto">
            <a:xfrm>
              <a:off x="999242" y="1838227"/>
              <a:ext cx="1451728" cy="2894029"/>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482430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419102"/>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10812" y="1194516"/>
            <a:ext cx="10733617" cy="4391025"/>
          </a:xfrm>
        </p:spPr>
        <p:txBody>
          <a:bodyPr/>
          <a:lstStyle/>
          <a:p>
            <a:r>
              <a:rPr lang="en-US" dirty="0" smtClean="0"/>
              <a:t>Refresh your knowledge with this online course:</a:t>
            </a:r>
          </a:p>
          <a:p>
            <a:pPr lvl="1"/>
            <a:r>
              <a:rPr lang="en-US" u="sng" dirty="0">
                <a:hlinkClick r:id="rId3"/>
              </a:rPr>
              <a:t>ALC 62 Aeronautical Decision Making for VFR </a:t>
            </a:r>
            <a:r>
              <a:rPr lang="en-US" u="sng" dirty="0" smtClean="0">
                <a:hlinkClick r:id="rId3"/>
              </a:rPr>
              <a:t>Pilots</a:t>
            </a:r>
            <a:endParaRPr lang="en-US" u="sng" dirty="0" smtClean="0"/>
          </a:p>
          <a:p>
            <a:r>
              <a:rPr lang="en-US" dirty="0" smtClean="0"/>
              <a:t>Build solid decision making skills</a:t>
            </a:r>
          </a:p>
          <a:p>
            <a:pPr lvl="1"/>
            <a:r>
              <a:rPr lang="en-US" dirty="0" smtClean="0"/>
              <a:t>On the ground and in the air</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88" y="3818296"/>
            <a:ext cx="3327662" cy="1868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8421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47784" y="954088"/>
            <a:ext cx="5873539" cy="4562528"/>
            <a:chOff x="847784" y="954088"/>
            <a:chExt cx="5873539" cy="4562528"/>
          </a:xfrm>
        </p:grpSpPr>
        <p:pic>
          <p:nvPicPr>
            <p:cNvPr id="6" name="Picture 5"/>
            <p:cNvPicPr>
              <a:picLocks noChangeAspect="1"/>
            </p:cNvPicPr>
            <p:nvPr/>
          </p:nvPicPr>
          <p:blipFill>
            <a:blip r:embed="rId4"/>
            <a:stretch>
              <a:fillRect/>
            </a:stretch>
          </p:blipFill>
          <p:spPr>
            <a:xfrm>
              <a:off x="847784" y="954088"/>
              <a:ext cx="5873539" cy="4562528"/>
            </a:xfrm>
            <a:prstGeom prst="rect">
              <a:avLst/>
            </a:prstGeom>
          </p:spPr>
        </p:pic>
        <p:sp>
          <p:nvSpPr>
            <p:cNvPr id="7" name="Rectangle 6"/>
            <p:cNvSpPr/>
            <p:nvPr/>
          </p:nvSpPr>
          <p:spPr bwMode="auto">
            <a:xfrm>
              <a:off x="1065228" y="1735210"/>
              <a:ext cx="1423447" cy="359093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065325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419102"/>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53145" y="1115698"/>
            <a:ext cx="10733617" cy="4391025"/>
          </a:xfrm>
        </p:spPr>
        <p:txBody>
          <a:bodyPr/>
          <a:lstStyle/>
          <a:p>
            <a:r>
              <a:rPr lang="en-US" dirty="0" smtClean="0"/>
              <a:t>Practice your flying skill by completing these flight activities with your CFI:</a:t>
            </a:r>
          </a:p>
          <a:p>
            <a:pPr lvl="1"/>
            <a:r>
              <a:rPr lang="en-US" u="sng" dirty="0">
                <a:hlinkClick r:id="rId3"/>
              </a:rPr>
              <a:t>ASEL – Takeoffs, Landings, </a:t>
            </a:r>
            <a:r>
              <a:rPr lang="en-US" u="sng" dirty="0" smtClean="0">
                <a:hlinkClick r:id="rId3"/>
              </a:rPr>
              <a:t>Go-Arounds</a:t>
            </a:r>
            <a:endParaRPr lang="en-US" u="sng" dirty="0" smtClean="0"/>
          </a:p>
          <a:p>
            <a:r>
              <a:rPr lang="en-US" dirty="0" smtClean="0"/>
              <a:t>Hone your takeoff &amp; landing skills</a:t>
            </a:r>
          </a:p>
          <a:p>
            <a:r>
              <a:rPr lang="en-US" dirty="0" smtClean="0"/>
              <a:t>Practice for emergencies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3448" y="1848295"/>
            <a:ext cx="3053604" cy="22928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797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 – </a:t>
            </a:r>
            <a:r>
              <a:rPr lang="en-US" dirty="0" smtClean="0"/>
              <a:t>easy as 1, 2, 3</a:t>
            </a:r>
            <a:endParaRPr lang="en-US" i="1" dirty="0"/>
          </a:p>
        </p:txBody>
      </p:sp>
      <p:sp>
        <p:nvSpPr>
          <p:cNvPr id="3" name="Content Placeholder 2"/>
          <p:cNvSpPr>
            <a:spLocks noGrp="1"/>
          </p:cNvSpPr>
          <p:nvPr>
            <p:ph idx="1"/>
          </p:nvPr>
        </p:nvSpPr>
        <p:spPr>
          <a:xfrm>
            <a:off x="596278" y="1163997"/>
            <a:ext cx="10733617" cy="4391025"/>
          </a:xfrm>
        </p:spPr>
        <p:txBody>
          <a:bodyPr/>
          <a:lstStyle/>
          <a:p>
            <a:pPr marL="514350" indent="-514350">
              <a:buAutoNum type="arabicPeriod"/>
            </a:pPr>
            <a:r>
              <a:rPr lang="en-US" dirty="0" smtClean="0"/>
              <a:t>Create an account on </a:t>
            </a:r>
            <a:r>
              <a:rPr lang="en-US" dirty="0" smtClean="0">
                <a:hlinkClick r:id="rId3"/>
              </a:rPr>
              <a:t>http://faasafety.gov</a:t>
            </a:r>
            <a:r>
              <a:rPr lang="en-US" dirty="0" smtClean="0"/>
              <a:t> </a:t>
            </a:r>
          </a:p>
          <a:p>
            <a:pPr marL="514350" indent="-514350">
              <a:buAutoNum type="arabicPeriod"/>
            </a:pPr>
            <a:r>
              <a:rPr lang="en-US" dirty="0" smtClean="0"/>
              <a:t>Complete your </a:t>
            </a:r>
            <a:r>
              <a:rPr lang="en-US" i="1" dirty="0" smtClean="0"/>
              <a:t>WINGS </a:t>
            </a:r>
            <a:r>
              <a:rPr lang="en-US" dirty="0" smtClean="0"/>
              <a:t>Pilot Profile</a:t>
            </a:r>
          </a:p>
          <a:p>
            <a:pPr marL="514350" indent="-514350">
              <a:buAutoNum type="arabicPeriod"/>
            </a:pPr>
            <a:r>
              <a:rPr lang="en-US" dirty="0" smtClean="0"/>
              <a:t>Attend a </a:t>
            </a:r>
            <a:r>
              <a:rPr lang="en-US" i="1" dirty="0" smtClean="0"/>
              <a:t>WINGS</a:t>
            </a:r>
            <a:r>
              <a:rPr lang="en-US" dirty="0" smtClean="0"/>
              <a:t> seminar or take a </a:t>
            </a:r>
            <a:r>
              <a:rPr lang="en-US" i="1" dirty="0" smtClean="0"/>
              <a:t>WINGS</a:t>
            </a:r>
            <a:r>
              <a:rPr lang="en-US" dirty="0" smtClean="0"/>
              <a:t> flight</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4"/>
          <p:cNvPicPr>
            <a:picLocks noChangeAspect="1"/>
          </p:cNvPicPr>
          <p:nvPr/>
        </p:nvPicPr>
        <p:blipFill>
          <a:blip r:embed="rId4"/>
          <a:stretch>
            <a:fillRect/>
          </a:stretch>
        </p:blipFill>
        <p:spPr>
          <a:xfrm>
            <a:off x="924999" y="2981583"/>
            <a:ext cx="2049455" cy="25734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637156" y="2951060"/>
            <a:ext cx="3601037" cy="2573439"/>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0895" y="3094037"/>
            <a:ext cx="3429000" cy="228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3428" y="538500"/>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07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t="32730"/>
          <a:stretch/>
        </p:blipFill>
        <p:spPr>
          <a:xfrm>
            <a:off x="2138901" y="4097777"/>
            <a:ext cx="7580671" cy="15281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Register for knowledge credit</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6" name="Picture 5"/>
          <p:cNvPicPr>
            <a:picLocks noChangeAspect="1"/>
          </p:cNvPicPr>
          <p:nvPr/>
        </p:nvPicPr>
        <p:blipFill>
          <a:blip r:embed="rId4"/>
          <a:stretch>
            <a:fillRect/>
          </a:stretch>
        </p:blipFill>
        <p:spPr>
          <a:xfrm>
            <a:off x="143183" y="954088"/>
            <a:ext cx="9030315" cy="29416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4154260" y="5281719"/>
            <a:ext cx="1359054" cy="34421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73494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flight credit</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grpSp>
        <p:nvGrpSpPr>
          <p:cNvPr id="7" name="Group 6"/>
          <p:cNvGrpSpPr/>
          <p:nvPr/>
        </p:nvGrpSpPr>
        <p:grpSpPr>
          <a:xfrm>
            <a:off x="2018463" y="1711465"/>
            <a:ext cx="7648575" cy="2952750"/>
            <a:chOff x="2018463" y="1711465"/>
            <a:chExt cx="7648575" cy="2952750"/>
          </a:xfrm>
        </p:grpSpPr>
        <p:pic>
          <p:nvPicPr>
            <p:cNvPr id="5" name="Picture 4"/>
            <p:cNvPicPr>
              <a:picLocks noChangeAspect="1"/>
            </p:cNvPicPr>
            <p:nvPr/>
          </p:nvPicPr>
          <p:blipFill>
            <a:blip r:embed="rId3"/>
            <a:stretch>
              <a:fillRect/>
            </a:stretch>
          </p:blipFill>
          <p:spPr>
            <a:xfrm>
              <a:off x="2018463" y="1711465"/>
              <a:ext cx="7648575" cy="2952750"/>
            </a:xfrm>
            <a:prstGeom prst="rect">
              <a:avLst/>
            </a:prstGeom>
          </p:spPr>
        </p:pic>
        <p:sp>
          <p:nvSpPr>
            <p:cNvPr id="6" name="Rectangle 5"/>
            <p:cNvSpPr/>
            <p:nvPr/>
          </p:nvSpPr>
          <p:spPr bwMode="auto">
            <a:xfrm>
              <a:off x="7229970" y="2446155"/>
              <a:ext cx="1322903" cy="50948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565094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Validation of Flight Activities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sp>
        <p:nvSpPr>
          <p:cNvPr id="6" name="Rectangle 5"/>
          <p:cNvSpPr/>
          <p:nvPr/>
        </p:nvSpPr>
        <p:spPr bwMode="auto">
          <a:xfrm>
            <a:off x="5731099" y="4134118"/>
            <a:ext cx="1395211" cy="14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731099" y="4134118"/>
            <a:ext cx="1395211" cy="11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2107123" y="954088"/>
            <a:ext cx="6758354" cy="4719829"/>
            <a:chOff x="2107123" y="954088"/>
            <a:chExt cx="6758354" cy="4719829"/>
          </a:xfrm>
        </p:grpSpPr>
        <p:pic>
          <p:nvPicPr>
            <p:cNvPr id="5" name="Picture 4"/>
            <p:cNvPicPr>
              <a:picLocks noChangeAspect="1"/>
            </p:cNvPicPr>
            <p:nvPr/>
          </p:nvPicPr>
          <p:blipFill>
            <a:blip r:embed="rId3"/>
            <a:stretch>
              <a:fillRect/>
            </a:stretch>
          </p:blipFill>
          <p:spPr>
            <a:xfrm>
              <a:off x="2107123" y="954088"/>
              <a:ext cx="6758354" cy="4719829"/>
            </a:xfrm>
            <a:prstGeom prst="rect">
              <a:avLst/>
            </a:prstGeom>
            <a:solidFill>
              <a:schemeClr val="bg1"/>
            </a:solidFill>
          </p:spPr>
        </p:pic>
        <p:sp>
          <p:nvSpPr>
            <p:cNvPr id="8" name="Rectangle 7"/>
            <p:cNvSpPr/>
            <p:nvPr/>
          </p:nvSpPr>
          <p:spPr bwMode="auto">
            <a:xfrm>
              <a:off x="5731099" y="4134118"/>
              <a:ext cx="1395211" cy="14166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88231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236821"/>
            <a:ext cx="10733617" cy="4391025"/>
          </a:xfrm>
        </p:spPr>
        <p:txBody>
          <a:bodyPr/>
          <a:lstStyle/>
          <a:p>
            <a:r>
              <a:rPr lang="en-US" dirty="0" smtClean="0"/>
              <a:t>Contact your local </a:t>
            </a:r>
            <a:r>
              <a:rPr lang="en-US" i="1" dirty="0" err="1" smtClean="0"/>
              <a:t>WINGSPro</a:t>
            </a:r>
            <a:endParaRPr lang="en-US" i="1" dirty="0" smtClean="0"/>
          </a:p>
          <a:p>
            <a:pPr lvl="1"/>
            <a:r>
              <a:rPr lang="en-US" dirty="0" smtClean="0"/>
              <a:t>Or your FAASTeam Program</a:t>
            </a:r>
            <a:br>
              <a:rPr lang="en-US" dirty="0" smtClean="0"/>
            </a:br>
            <a:r>
              <a:rPr lang="en-US" dirty="0" smtClean="0"/>
              <a:t>Manager (FPM)</a:t>
            </a:r>
          </a:p>
          <a:p>
            <a:pPr lvl="1"/>
            <a:endParaRPr lang="en-US" dirty="0" smtClean="0"/>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963"/>
          <a:stretch/>
        </p:blipFill>
        <p:spPr>
          <a:xfrm>
            <a:off x="6684156" y="2127225"/>
            <a:ext cx="5183995" cy="3500621"/>
          </a:xfrm>
          <a:prstGeom prst="rect">
            <a:avLst/>
          </a:prstGeom>
        </p:spPr>
      </p:pic>
    </p:spTree>
    <p:extLst>
      <p:ext uri="{BB962C8B-B14F-4D97-AF65-F5344CB8AC3E}">
        <p14:creationId xmlns:p14="http://schemas.microsoft.com/office/powerpoint/2010/main" val="688856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a:t>
            </a:r>
            <a:r>
              <a:rPr lang="en-US" i="1" dirty="0" err="1" smtClean="0"/>
              <a:t>WINGSPro</a:t>
            </a:r>
            <a:endParaRPr lang="en-US" dirty="0"/>
          </a:p>
        </p:txBody>
      </p:sp>
      <p:pic>
        <p:nvPicPr>
          <p:cNvPr id="5" name="Content Placeholder 4"/>
          <p:cNvPicPr>
            <a:picLocks noGrp="1" noChangeAspect="1"/>
          </p:cNvPicPr>
          <p:nvPr>
            <p:ph idx="1"/>
          </p:nvPr>
        </p:nvPicPr>
        <p:blipFill rotWithShape="1">
          <a:blip r:embed="rId3"/>
          <a:srcRect r="50180"/>
          <a:stretch/>
        </p:blipFill>
        <p:spPr>
          <a:xfrm>
            <a:off x="1820313" y="1113700"/>
            <a:ext cx="7981209" cy="4505703"/>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sp>
        <p:nvSpPr>
          <p:cNvPr id="6" name="Rectangle 5"/>
          <p:cNvSpPr/>
          <p:nvPr/>
        </p:nvSpPr>
        <p:spPr bwMode="auto">
          <a:xfrm>
            <a:off x="5855516" y="2315361"/>
            <a:ext cx="1359016" cy="5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67487" y="2315361"/>
            <a:ext cx="1271544" cy="595619"/>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5187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2849171" y="536663"/>
            <a:ext cx="6956878" cy="523327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sp>
        <p:nvSpPr>
          <p:cNvPr id="6" name="Rectangle 5"/>
          <p:cNvSpPr/>
          <p:nvPr/>
        </p:nvSpPr>
        <p:spPr bwMode="auto">
          <a:xfrm>
            <a:off x="2916096" y="5275384"/>
            <a:ext cx="3953628" cy="49455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281978" y="1284376"/>
            <a:ext cx="1820229" cy="19497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3194848" y="1479347"/>
            <a:ext cx="2019803" cy="235612"/>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860759" y="1907140"/>
            <a:ext cx="554933" cy="234275"/>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6836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187284"/>
            <a:ext cx="10733617" cy="4391025"/>
          </a:xfrm>
        </p:spPr>
        <p:txBody>
          <a:bodyPr/>
          <a:lstStyle/>
          <a:p>
            <a:r>
              <a:rPr lang="en-US" dirty="0" smtClean="0"/>
              <a:t>Why proficiency is important</a:t>
            </a:r>
          </a:p>
          <a:p>
            <a:r>
              <a:rPr lang="en-US" dirty="0" smtClean="0"/>
              <a:t>The path to proficiency	</a:t>
            </a:r>
          </a:p>
          <a:p>
            <a:r>
              <a:rPr lang="en-US" dirty="0" smtClean="0"/>
              <a:t>Spring quarter activities</a:t>
            </a:r>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BDAE-0D8F-43F6-9D87-312C32B6D138}"/>
              </a:ext>
            </a:extLst>
          </p:cNvPr>
          <p:cNvSpPr>
            <a:spLocks noGrp="1"/>
          </p:cNvSpPr>
          <p:nvPr>
            <p:ph type="title"/>
          </p:nvPr>
        </p:nvSpPr>
        <p:spPr/>
        <p:txBody>
          <a:bodyPr/>
          <a:lstStyle/>
          <a:p>
            <a:r>
              <a:rPr lang="en-US" i="1" dirty="0"/>
              <a:t>WINGS</a:t>
            </a:r>
            <a:r>
              <a:rPr lang="en-US" dirty="0"/>
              <a:t> Also Means Chances to WIN $$$</a:t>
            </a:r>
          </a:p>
        </p:txBody>
      </p:sp>
      <p:pic>
        <p:nvPicPr>
          <p:cNvPr id="6" name="Content Placeholder 5">
            <a:extLst>
              <a:ext uri="{FF2B5EF4-FFF2-40B4-BE49-F238E27FC236}">
                <a16:creationId xmlns:a16="http://schemas.microsoft.com/office/drawing/2014/main" id="{6D4C690A-5E6C-43CE-8E3C-067980C05B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8855" y="2260538"/>
            <a:ext cx="4234598" cy="2692196"/>
          </a:xfrm>
          <a:effectLst/>
        </p:spPr>
      </p:pic>
      <p:sp>
        <p:nvSpPr>
          <p:cNvPr id="4" name="Slide Number Placeholder 3">
            <a:extLst>
              <a:ext uri="{FF2B5EF4-FFF2-40B4-BE49-F238E27FC236}">
                <a16:creationId xmlns:a16="http://schemas.microsoft.com/office/drawing/2014/main" id="{B0F6D0F4-7A99-416E-877B-8E59C3C395B1}"/>
              </a:ext>
            </a:extLst>
          </p:cNvPr>
          <p:cNvSpPr>
            <a:spLocks noGrp="1"/>
          </p:cNvSpPr>
          <p:nvPr>
            <p:ph type="sldNum" sz="quarter" idx="4"/>
          </p:nvPr>
        </p:nvSpPr>
        <p:spPr/>
        <p:txBody>
          <a:bodyPr/>
          <a:lstStyle/>
          <a:p>
            <a:fld id="{74438B1A-AF1B-4C8B-993E-1BADE62A2451}" type="slidenum">
              <a:rPr lang="en-US" smtClean="0"/>
              <a:pPr/>
              <a:t>30</a:t>
            </a:fld>
            <a:endParaRPr lang="en-US" dirty="0"/>
          </a:p>
        </p:txBody>
      </p:sp>
      <p:sp>
        <p:nvSpPr>
          <p:cNvPr id="7" name="TextBox 6">
            <a:extLst>
              <a:ext uri="{FF2B5EF4-FFF2-40B4-BE49-F238E27FC236}">
                <a16:creationId xmlns:a16="http://schemas.microsoft.com/office/drawing/2014/main" id="{83EBEEFC-8190-4790-8794-8F8AF520DF77}"/>
              </a:ext>
            </a:extLst>
          </p:cNvPr>
          <p:cNvSpPr txBox="1"/>
          <p:nvPr/>
        </p:nvSpPr>
        <p:spPr bwMode="auto">
          <a:xfrm>
            <a:off x="1524002" y="1625256"/>
            <a:ext cx="91439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700" b="1" dirty="0">
                <a:solidFill>
                  <a:srgbClr val="C00000"/>
                </a:solidFill>
              </a:rPr>
              <a:t>Introducing the </a:t>
            </a:r>
            <a:r>
              <a:rPr lang="en-US" sz="2700" b="1" i="1" dirty="0">
                <a:solidFill>
                  <a:srgbClr val="C00000"/>
                </a:solidFill>
              </a:rPr>
              <a:t>WINGS</a:t>
            </a:r>
            <a:r>
              <a:rPr lang="en-US" sz="2700" b="1" dirty="0">
                <a:solidFill>
                  <a:srgbClr val="C00000"/>
                </a:solidFill>
              </a:rPr>
              <a:t> Industry Advisory Committee</a:t>
            </a:r>
          </a:p>
        </p:txBody>
      </p:sp>
    </p:spTree>
    <p:extLst>
      <p:ext uri="{BB962C8B-B14F-4D97-AF65-F5344CB8AC3E}">
        <p14:creationId xmlns:p14="http://schemas.microsoft.com/office/powerpoint/2010/main" val="6366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1952626" y="914147"/>
            <a:ext cx="8472488" cy="457200"/>
          </a:xfrm>
        </p:spPr>
        <p:txBody>
          <a:bodyPr/>
          <a:lstStyle/>
          <a:p>
            <a:pPr algn="ctr"/>
            <a:r>
              <a:rPr lang="en-US" dirty="0"/>
              <a:t>The Paul &amp; Fran Burger 2019                </a:t>
            </a:r>
            <a:br>
              <a:rPr lang="en-US" dirty="0"/>
            </a:br>
            <a:r>
              <a:rPr lang="en-US" i="1" dirty="0"/>
              <a:t>WINGS $10,000 </a:t>
            </a:r>
            <a:r>
              <a:rPr lang="en-US" dirty="0"/>
              <a:t>Sweepstakes</a:t>
            </a:r>
            <a:br>
              <a:rPr lang="en-US" dirty="0"/>
            </a:br>
            <a:endParaRPr lang="en-US" dirty="0"/>
          </a:p>
        </p:txBody>
      </p:sp>
      <p:pic>
        <p:nvPicPr>
          <p:cNvPr id="11" name="Content Placeholder 10">
            <a:extLst>
              <a:ext uri="{FF2B5EF4-FFF2-40B4-BE49-F238E27FC236}">
                <a16:creationId xmlns:a16="http://schemas.microsoft.com/office/drawing/2014/main" id="{834E7E4D-38FF-444D-AFB8-E7AD8D15D1C7}"/>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568" t="12119" r="22494" b="4207"/>
          <a:stretch/>
        </p:blipFill>
        <p:spPr>
          <a:xfrm>
            <a:off x="1952626" y="1723398"/>
            <a:ext cx="3969001" cy="2671010"/>
          </a:xfrm>
        </p:spPr>
      </p:pic>
      <p:sp>
        <p:nvSpPr>
          <p:cNvPr id="2" name="Slide Number Placeholder 1">
            <a:extLst>
              <a:ext uri="{FF2B5EF4-FFF2-40B4-BE49-F238E27FC236}">
                <a16:creationId xmlns:a16="http://schemas.microsoft.com/office/drawing/2014/main" id="{9AFD15A0-CC4F-4415-8953-F79019962A33}"/>
              </a:ext>
            </a:extLst>
          </p:cNvPr>
          <p:cNvSpPr>
            <a:spLocks noGrp="1"/>
          </p:cNvSpPr>
          <p:nvPr>
            <p:ph type="sldNum" sz="quarter" idx="12"/>
          </p:nvPr>
        </p:nvSpPr>
        <p:spPr/>
        <p:txBody>
          <a:bodyPr/>
          <a:lstStyle/>
          <a:p>
            <a:fld id="{8579F915-29B1-4ADF-B1F4-B9108899500C}" type="slidenum">
              <a:rPr lang="en-US" smtClean="0"/>
              <a:pPr/>
              <a:t>31</a:t>
            </a:fld>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1600702" y="4408093"/>
            <a:ext cx="91763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a:ln w="11430"/>
                <a:solidFill>
                  <a:schemeClr val="accent2">
                    <a:lumMod val="50000"/>
                  </a:schemeClr>
                </a:solidFill>
                <a:effectLst>
                  <a:outerShdw blurRad="50800" dist="39000" dir="5460000" algn="tl">
                    <a:srgbClr val="000000">
                      <a:alpha val="38000"/>
                    </a:srgbClr>
                  </a:outerShdw>
                </a:effectLst>
              </a:rPr>
              <a:t>Complete WINGS Phases and WIN Cash Awards</a:t>
            </a:r>
            <a:r>
              <a:rPr lang="en-US" sz="3000" b="1" i="1" dirty="0" smtClean="0">
                <a:ln w="11430"/>
                <a:solidFill>
                  <a:schemeClr val="accent2">
                    <a:lumMod val="50000"/>
                  </a:schemeClr>
                </a:solidFill>
                <a:effectLst>
                  <a:outerShdw blurRad="50800" dist="39000" dir="5460000" algn="tl">
                    <a:srgbClr val="000000">
                      <a:alpha val="38000"/>
                    </a:srgbClr>
                  </a:outerShdw>
                </a:effectLst>
              </a:rPr>
              <a:t>!</a:t>
            </a:r>
          </a:p>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4"/>
              </a:rPr>
              <a:t>www.mywingsinitiative.org</a:t>
            </a:r>
            <a:endParaRPr lang="en-US" sz="3000" b="1" i="1" dirty="0" smtClean="0">
              <a:ln w="11430"/>
              <a:solidFill>
                <a:schemeClr val="accent2">
                  <a:lumMod val="50000"/>
                </a:schemeClr>
              </a:solidFill>
              <a:effectLst>
                <a:outerShdw blurRad="50800" dist="39000" dir="5460000" algn="tl">
                  <a:srgbClr val="000000">
                    <a:alpha val="38000"/>
                  </a:srgbClr>
                </a:outerShdw>
              </a:effectLst>
            </a:endParaRPr>
          </a:p>
          <a:p>
            <a:pPr>
              <a:buNone/>
            </a:pPr>
            <a:endParaRPr lang="en-US" sz="3000" b="1" i="1" dirty="0" smtClean="0">
              <a:ln w="11430"/>
              <a:solidFill>
                <a:schemeClr val="accent2">
                  <a:lumMod val="50000"/>
                </a:schemeClr>
              </a:solidFill>
              <a:effectLst>
                <a:outerShdw blurRad="50800" dist="39000" dir="5460000" algn="tl">
                  <a:srgbClr val="000000">
                    <a:alpha val="38000"/>
                  </a:srgbClr>
                </a:outerShdw>
              </a:effectLst>
            </a:endParaRPr>
          </a:p>
        </p:txBody>
      </p:sp>
      <p:pic>
        <p:nvPicPr>
          <p:cNvPr id="7" name="Content Placeholder 6">
            <a:extLst>
              <a:ext uri="{FF2B5EF4-FFF2-40B4-BE49-F238E27FC236}">
                <a16:creationId xmlns:a16="http://schemas.microsoft.com/office/drawing/2014/main" id="{806AF40A-5C56-4B79-A6E7-8908E692228D}"/>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424" t="15047" r="25228" b="6250"/>
          <a:stretch/>
        </p:blipFill>
        <p:spPr>
          <a:xfrm>
            <a:off x="6062216" y="1723398"/>
            <a:ext cx="4362898" cy="2671010"/>
          </a:xfrm>
        </p:spPr>
      </p:pic>
    </p:spTree>
    <p:extLst>
      <p:ext uri="{BB962C8B-B14F-4D97-AF65-F5344CB8AC3E}">
        <p14:creationId xmlns:p14="http://schemas.microsoft.com/office/powerpoint/2010/main" val="376604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4AAE-2B86-4B24-B83E-5F2D84DB3459}"/>
              </a:ext>
            </a:extLst>
          </p:cNvPr>
          <p:cNvSpPr>
            <a:spLocks noGrp="1"/>
          </p:cNvSpPr>
          <p:nvPr>
            <p:ph type="title"/>
          </p:nvPr>
        </p:nvSpPr>
        <p:spPr>
          <a:xfrm>
            <a:off x="844247" y="396747"/>
            <a:ext cx="9017127" cy="457200"/>
          </a:xfrm>
        </p:spPr>
        <p:txBody>
          <a:bodyPr/>
          <a:lstStyle/>
          <a:p>
            <a:r>
              <a:rPr lang="en-US" sz="2700" dirty="0"/>
              <a:t/>
            </a:r>
            <a:br>
              <a:rPr lang="en-US" sz="2700" dirty="0"/>
            </a:br>
            <a:r>
              <a:rPr lang="en-US" dirty="0"/>
              <a:t>How To Win – It’s Easy</a:t>
            </a:r>
            <a:br>
              <a:rPr lang="en-US" dirty="0"/>
            </a:br>
            <a:endParaRPr lang="en-US" dirty="0"/>
          </a:p>
        </p:txBody>
      </p:sp>
      <p:sp>
        <p:nvSpPr>
          <p:cNvPr id="3" name="Content Placeholder 2">
            <a:extLst>
              <a:ext uri="{FF2B5EF4-FFF2-40B4-BE49-F238E27FC236}">
                <a16:creationId xmlns:a16="http://schemas.microsoft.com/office/drawing/2014/main" id="{808AC1EA-EB81-4686-B68B-7B4DB124E53F}"/>
              </a:ext>
            </a:extLst>
          </p:cNvPr>
          <p:cNvSpPr>
            <a:spLocks noGrp="1"/>
          </p:cNvSpPr>
          <p:nvPr>
            <p:ph idx="1"/>
          </p:nvPr>
        </p:nvSpPr>
        <p:spPr>
          <a:xfrm>
            <a:off x="844247" y="970017"/>
            <a:ext cx="8050213" cy="3293269"/>
          </a:xfrm>
        </p:spPr>
        <p:txBody>
          <a:bodyPr/>
          <a:lstStyle/>
          <a:p>
            <a:pPr>
              <a:spcBef>
                <a:spcPts val="450"/>
              </a:spcBef>
              <a:buFont typeface="Arial" panose="020B0604020202020204" pitchFamily="34" charset="0"/>
              <a:buChar char="•"/>
            </a:pPr>
            <a:r>
              <a:rPr lang="en-US" sz="2400" dirty="0">
                <a:solidFill>
                  <a:schemeClr val="accent2">
                    <a:lumMod val="50000"/>
                  </a:schemeClr>
                </a:solidFill>
              </a:rPr>
              <a:t>S</a:t>
            </a:r>
            <a:r>
              <a:rPr lang="en-US" dirty="0">
                <a:solidFill>
                  <a:schemeClr val="accent2">
                    <a:lumMod val="50000"/>
                  </a:schemeClr>
                </a:solidFill>
              </a:rPr>
              <a:t>elect </a:t>
            </a:r>
            <a:r>
              <a:rPr lang="en-US" i="1" dirty="0">
                <a:solidFill>
                  <a:schemeClr val="accent2">
                    <a:lumMod val="50000"/>
                  </a:schemeClr>
                </a:solidFill>
              </a:rPr>
              <a:t>WINGS</a:t>
            </a:r>
            <a:r>
              <a:rPr lang="en-US" dirty="0">
                <a:solidFill>
                  <a:schemeClr val="accent2">
                    <a:lumMod val="50000"/>
                  </a:schemeClr>
                </a:solidFill>
              </a:rPr>
              <a:t> Sweepstakes on the Team Member Award section of your My </a:t>
            </a:r>
            <a:r>
              <a:rPr lang="en-US" i="1" dirty="0">
                <a:solidFill>
                  <a:schemeClr val="accent2">
                    <a:lumMod val="50000"/>
                  </a:schemeClr>
                </a:solidFill>
              </a:rPr>
              <a:t>WINGS</a:t>
            </a:r>
            <a:r>
              <a:rPr lang="en-US" dirty="0">
                <a:solidFill>
                  <a:schemeClr val="accent2">
                    <a:lumMod val="50000"/>
                  </a:schemeClr>
                </a:solidFill>
              </a:rPr>
              <a:t> page </a:t>
            </a:r>
          </a:p>
          <a:p>
            <a:pPr>
              <a:spcBef>
                <a:spcPts val="450"/>
              </a:spcBef>
              <a:buFont typeface="Arial" panose="020B0604020202020204" pitchFamily="34" charset="0"/>
              <a:buChar char="•"/>
            </a:pPr>
            <a:r>
              <a:rPr lang="en-US" dirty="0">
                <a:solidFill>
                  <a:schemeClr val="accent2">
                    <a:lumMod val="50000"/>
                  </a:schemeClr>
                </a:solidFill>
              </a:rPr>
              <a:t>Or Visit </a:t>
            </a:r>
            <a:r>
              <a:rPr lang="en-US" dirty="0">
                <a:solidFill>
                  <a:schemeClr val="accent2">
                    <a:lumMod val="50000"/>
                  </a:schemeClr>
                </a:solidFill>
                <a:hlinkClick r:id="rId3"/>
              </a:rPr>
              <a:t>www.mywingsinitiative.org</a:t>
            </a:r>
            <a:r>
              <a:rPr lang="en-US" dirty="0">
                <a:solidFill>
                  <a:schemeClr val="accent2">
                    <a:lumMod val="50000"/>
                  </a:schemeClr>
                </a:solidFill>
              </a:rPr>
              <a:t> &amp; click on “Sweepstakes Entry”</a:t>
            </a:r>
          </a:p>
          <a:p>
            <a:pPr>
              <a:spcBef>
                <a:spcPts val="450"/>
              </a:spcBef>
              <a:buFont typeface="Arial" panose="020B0604020202020204" pitchFamily="34" charset="0"/>
              <a:buChar char="•"/>
            </a:pPr>
            <a:r>
              <a:rPr lang="en-US" dirty="0">
                <a:solidFill>
                  <a:schemeClr val="accent2">
                    <a:lumMod val="50000"/>
                  </a:schemeClr>
                </a:solidFill>
              </a:rPr>
              <a:t>You are earning Knowledge Credit today, keep going to win!</a:t>
            </a:r>
          </a:p>
          <a:p>
            <a:pPr>
              <a:spcBef>
                <a:spcPts val="450"/>
              </a:spcBef>
              <a:buFont typeface="Arial" panose="020B0604020202020204" pitchFamily="34" charset="0"/>
              <a:buChar char="•"/>
            </a:pPr>
            <a:r>
              <a:rPr lang="en-US" dirty="0">
                <a:solidFill>
                  <a:schemeClr val="accent2">
                    <a:lumMod val="50000"/>
                  </a:schemeClr>
                </a:solidFill>
              </a:rPr>
              <a:t>Complete the form, get chances to win one of 10 cash prizes! </a:t>
            </a:r>
          </a:p>
          <a:p>
            <a:pPr marL="0" indent="0" algn="ctr">
              <a:spcBef>
                <a:spcPts val="450"/>
              </a:spcBef>
              <a:buNone/>
            </a:pPr>
            <a:endParaRPr lang="en-US" sz="1050" i="1" dirty="0">
              <a:solidFill>
                <a:srgbClr val="FF0000"/>
              </a:solidFill>
              <a:ea typeface="Arial"/>
              <a:cs typeface="Cambria"/>
            </a:endParaRPr>
          </a:p>
          <a:p>
            <a:pPr marL="0" indent="0" algn="ctr">
              <a:spcBef>
                <a:spcPts val="450"/>
              </a:spcBef>
              <a:buNone/>
            </a:pPr>
            <a:r>
              <a:rPr lang="en-US" i="1" dirty="0">
                <a:solidFill>
                  <a:srgbClr val="FF0000"/>
                </a:solidFill>
                <a:ea typeface="Arial"/>
                <a:cs typeface="Cambria"/>
              </a:rPr>
              <a:t>Four $1,500, Four $750,Two $500 Winners</a:t>
            </a:r>
          </a:p>
          <a:p>
            <a:pPr marL="0" indent="0" algn="ctr">
              <a:spcBef>
                <a:spcPts val="450"/>
              </a:spcBef>
              <a:buNone/>
            </a:pPr>
            <a:endParaRPr lang="en-US" sz="750" dirty="0"/>
          </a:p>
        </p:txBody>
      </p:sp>
      <p:sp>
        <p:nvSpPr>
          <p:cNvPr id="4" name="Slide Number Placeholder 3">
            <a:extLst>
              <a:ext uri="{FF2B5EF4-FFF2-40B4-BE49-F238E27FC236}">
                <a16:creationId xmlns:a16="http://schemas.microsoft.com/office/drawing/2014/main" id="{9DF18604-DF2B-4B89-9AA5-0660D4912BBC}"/>
              </a:ext>
            </a:extLst>
          </p:cNvPr>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Content Placeholder 5">
            <a:extLst>
              <a:ext uri="{FF2B5EF4-FFF2-40B4-BE49-F238E27FC236}">
                <a16:creationId xmlns:a16="http://schemas.microsoft.com/office/drawing/2014/main" id="{6D4C690A-5E6C-43CE-8E3C-067980C05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2" y="4479608"/>
            <a:ext cx="1294448" cy="822960"/>
          </a:xfrm>
          <a:prstGeom prst="rect">
            <a:avLst/>
          </a:prstGeom>
          <a:effectLst/>
        </p:spPr>
      </p:pic>
    </p:spTree>
    <p:extLst>
      <p:ext uri="{BB962C8B-B14F-4D97-AF65-F5344CB8AC3E}">
        <p14:creationId xmlns:p14="http://schemas.microsoft.com/office/powerpoint/2010/main" val="3398910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WIAC National Ambassadors</a:t>
            </a:r>
            <a:endParaRPr lang="en-US" dirty="0"/>
          </a:p>
        </p:txBody>
      </p:sp>
      <p:sp>
        <p:nvSpPr>
          <p:cNvPr id="4" name="Content Placeholder 3"/>
          <p:cNvSpPr>
            <a:spLocks noGrp="1"/>
          </p:cNvSpPr>
          <p:nvPr>
            <p:ph sz="half" idx="1"/>
          </p:nvPr>
        </p:nvSpPr>
        <p:spPr>
          <a:xfrm>
            <a:off x="1336432" y="1457011"/>
            <a:ext cx="4966740" cy="3847187"/>
          </a:xfrm>
        </p:spPr>
        <p:txBody>
          <a:bodyPr/>
          <a:lstStyle/>
          <a:p>
            <a:pPr marL="0" indent="0" algn="ctr">
              <a:buNone/>
            </a:pPr>
            <a:r>
              <a:rPr lang="en-US" i="1" dirty="0">
                <a:solidFill>
                  <a:schemeClr val="accent2">
                    <a:lumMod val="50000"/>
                  </a:schemeClr>
                </a:solidFill>
              </a:rPr>
              <a:t>WIAC WINGS</a:t>
            </a:r>
            <a:r>
              <a:rPr lang="en-US" dirty="0">
                <a:solidFill>
                  <a:schemeClr val="accent2">
                    <a:lumMod val="50000"/>
                  </a:schemeClr>
                </a:solidFill>
              </a:rPr>
              <a:t> Safety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a:p>
            <a:pPr marL="0" indent="0">
              <a:buNone/>
            </a:pPr>
            <a:endParaRPr lang="en-US" dirty="0"/>
          </a:p>
        </p:txBody>
      </p:sp>
      <p:sp>
        <p:nvSpPr>
          <p:cNvPr id="5" name="Content Placeholder 4"/>
          <p:cNvSpPr>
            <a:spLocks noGrp="1"/>
          </p:cNvSpPr>
          <p:nvPr>
            <p:ph sz="half" idx="2"/>
          </p:nvPr>
        </p:nvSpPr>
        <p:spPr>
          <a:xfrm>
            <a:off x="6493123" y="1457011"/>
            <a:ext cx="4310061" cy="3847187"/>
          </a:xfrm>
        </p:spPr>
        <p:txBody>
          <a:bodyPr/>
          <a:lstStyle/>
          <a:p>
            <a:pPr marL="0" indent="0" algn="ctr">
              <a:buNone/>
            </a:pPr>
            <a:r>
              <a:rPr lang="en-US" i="1" dirty="0" smtClean="0">
                <a:solidFill>
                  <a:schemeClr val="accent2">
                    <a:lumMod val="50000"/>
                  </a:schemeClr>
                </a:solidFill>
              </a:rPr>
              <a:t>WIAC </a:t>
            </a:r>
            <a:r>
              <a:rPr lang="en-US" i="1" dirty="0" err="1" smtClean="0">
                <a:solidFill>
                  <a:schemeClr val="accent2">
                    <a:lumMod val="50000"/>
                  </a:schemeClr>
                </a:solidFill>
              </a:rPr>
              <a:t>WINGSPro</a:t>
            </a:r>
            <a:r>
              <a:rPr lang="en-US" i="1" dirty="0" smtClean="0">
                <a:solidFill>
                  <a:schemeClr val="accent2">
                    <a:lumMod val="50000"/>
                  </a:schemeClr>
                </a:solidFill>
              </a:rPr>
              <a:t>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fld id="{8579F915-29B1-4ADF-B1F4-B9108899500C}" type="slidenum">
              <a:rPr lang="en-US" smtClean="0"/>
              <a:pPr/>
              <a:t>33</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649" y="2580370"/>
            <a:ext cx="1696300" cy="1783094"/>
          </a:xfrm>
          <a:prstGeom prst="rect">
            <a:avLst/>
          </a:prstGeom>
          <a:ln>
            <a:noFill/>
          </a:ln>
          <a:effectLst>
            <a:outerShdw blurRad="292100" dist="139700" dir="2700000" algn="tl" rotWithShape="0">
              <a:srgbClr val="333333">
                <a:alpha val="65000"/>
              </a:srgbClr>
            </a:outerShdw>
          </a:effectLst>
        </p:spPr>
      </p:pic>
      <p:pic>
        <p:nvPicPr>
          <p:cNvPr id="8" name="Picture Placeholder 5">
            <a:extLst>
              <a:ext uri="{FF2B5EF4-FFF2-40B4-BE49-F238E27FC236}">
                <a16:creationId xmlns:a16="http://schemas.microsoft.com/office/drawing/2014/main" id="{BD0F9DF1-EB2C-4344-903A-1BB4B6648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201" y="2612581"/>
            <a:ext cx="1775199" cy="178439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bwMode="auto">
          <a:xfrm>
            <a:off x="1998145" y="4723678"/>
            <a:ext cx="36433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Catherine </a:t>
            </a:r>
            <a:r>
              <a:rPr lang="en-US" sz="1500" b="1" dirty="0" err="1">
                <a:solidFill>
                  <a:schemeClr val="accent2">
                    <a:lumMod val="50000"/>
                  </a:schemeClr>
                </a:solidFill>
                <a:latin typeface="+mn-lt"/>
              </a:rPr>
              <a:t>Cavagnaro</a:t>
            </a:r>
            <a:r>
              <a:rPr lang="en-US" sz="1500" b="1" dirty="0">
                <a:solidFill>
                  <a:schemeClr val="accent2">
                    <a:lumMod val="50000"/>
                  </a:schemeClr>
                </a:solidFill>
                <a:latin typeface="+mn-lt"/>
              </a:rPr>
              <a:t>, 2018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
        <p:nvSpPr>
          <p:cNvPr id="10" name="TextBox 9"/>
          <p:cNvSpPr txBox="1"/>
          <p:nvPr/>
        </p:nvSpPr>
        <p:spPr bwMode="auto">
          <a:xfrm>
            <a:off x="6836996" y="4723678"/>
            <a:ext cx="370760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Karen </a:t>
            </a:r>
            <a:r>
              <a:rPr lang="en-US" sz="1500" b="1" dirty="0" err="1">
                <a:solidFill>
                  <a:schemeClr val="accent2">
                    <a:lumMod val="50000"/>
                  </a:schemeClr>
                </a:solidFill>
                <a:latin typeface="+mn-lt"/>
              </a:rPr>
              <a:t>Kalishek</a:t>
            </a:r>
            <a:r>
              <a:rPr lang="en-US" sz="1500" b="1" dirty="0">
                <a:solidFill>
                  <a:schemeClr val="accent2">
                    <a:lumMod val="50000"/>
                  </a:schemeClr>
                </a:solidFill>
                <a:latin typeface="+mn-lt"/>
              </a:rPr>
              <a:t>, 2019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Tree>
    <p:extLst>
      <p:ext uri="{BB962C8B-B14F-4D97-AF65-F5344CB8AC3E}">
        <p14:creationId xmlns:p14="http://schemas.microsoft.com/office/powerpoint/2010/main" val="3524007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3"/>
              </a:rPr>
              <a:t>https://</a:t>
            </a:r>
            <a:r>
              <a:rPr lang="en-US" sz="1600" dirty="0" smtClean="0">
                <a:hlinkClick r:id="rId3"/>
              </a:rPr>
              <a:t>www.faasafety.gov/gslac/ALC/libview_normal.aspx?id=135893</a:t>
            </a:r>
            <a:endParaRPr lang="en-US" sz="1600" dirty="0" smtClean="0"/>
          </a:p>
          <a:p>
            <a:r>
              <a:rPr lang="en-US" dirty="0" smtClean="0"/>
              <a:t>Personal Minimums Development Guide</a:t>
            </a:r>
          </a:p>
          <a:p>
            <a:pPr lvl="1"/>
            <a:r>
              <a:rPr lang="en-US" sz="1800" dirty="0">
                <a:hlinkClick r:id="rId4"/>
              </a:rPr>
              <a:t>https://</a:t>
            </a:r>
            <a:r>
              <a:rPr lang="en-US" sz="1800" dirty="0" smtClean="0">
                <a:hlinkClick r:id="rId4"/>
              </a:rPr>
              <a:t>www.faasafety.gov/gslac/ALC/lib_categoryview.aspx?categoryId=15&amp;r_s=50&amp;r_c=50</a:t>
            </a:r>
            <a:endParaRPr lang="en-US" sz="1800" dirty="0" smtClean="0"/>
          </a:p>
          <a:p>
            <a:r>
              <a:rPr lang="en-US" i="1" dirty="0" smtClean="0"/>
              <a:t>WINGS</a:t>
            </a:r>
            <a:r>
              <a:rPr lang="en-US" sz="2200" dirty="0" smtClean="0"/>
              <a:t>  </a:t>
            </a:r>
            <a:r>
              <a:rPr lang="en-US" dirty="0" smtClean="0"/>
              <a:t>Information and Guidance</a:t>
            </a:r>
          </a:p>
          <a:p>
            <a:pPr lvl="1"/>
            <a:r>
              <a:rPr lang="en-US" sz="1800" dirty="0">
                <a:hlinkClick r:id="rId5"/>
              </a:rPr>
              <a:t>https://</a:t>
            </a:r>
            <a:r>
              <a:rPr lang="en-US" sz="1800" dirty="0" smtClean="0">
                <a:hlinkClick r:id="rId5"/>
              </a:rPr>
              <a:t>faasafety.gov/gslac/ALC/lib_categoryview.aspx?categoryId=39</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6"/>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36</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37</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extLst>
      <p:ext uri="{BB962C8B-B14F-4D97-AF65-F5344CB8AC3E}">
        <p14:creationId xmlns:p14="http://schemas.microsoft.com/office/powerpoint/2010/main" val="311676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smtClean="0"/>
              <a:t>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28125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Training Works</a:t>
            </a:r>
            <a:endParaRPr lang="en-US" dirty="0"/>
          </a:p>
        </p:txBody>
      </p:sp>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Expands horizons</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a:t>
            </a:r>
            <a:r>
              <a:rPr lang="en-US" b="1" i="1" dirty="0" smtClean="0">
                <a:solidFill>
                  <a:srgbClr val="002060"/>
                </a:solidFill>
              </a:rPr>
              <a:t>WINGS</a:t>
            </a:r>
            <a:r>
              <a:rPr lang="en-US" b="1" dirty="0" smtClean="0">
                <a:solidFill>
                  <a:srgbClr val="002060"/>
                </a:solidFill>
              </a:rPr>
              <a:t>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78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Path to Proficiency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8" name="Content Placeholder 7" descr="Esperanza para todos | Palabra de vida. Soluciones para un ..."/>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746" t="16347" r="27565"/>
          <a:stretch/>
        </p:blipFill>
        <p:spPr>
          <a:xfrm>
            <a:off x="8101912" y="502476"/>
            <a:ext cx="3407230" cy="4135664"/>
          </a:xfrm>
          <a:prstGeom prst="rect">
            <a:avLst/>
          </a:prstGeom>
          <a:ln>
            <a:noFill/>
          </a:ln>
          <a:effectLst>
            <a:outerShdw blurRad="292100" dist="139700" dir="2700000" algn="tl" rotWithShape="0">
              <a:srgbClr val="333333">
                <a:alpha val="65000"/>
              </a:srgbClr>
            </a:outerShdw>
          </a:effectLst>
        </p:spPr>
      </p:pic>
      <p:pic>
        <p:nvPicPr>
          <p:cNvPr id="10" name="Picture 9" descr="Basic Climbing Gear Must Haves | Mountain Weeky New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543" y="1173382"/>
            <a:ext cx="5417356" cy="361157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bwMode="auto">
          <a:xfrm>
            <a:off x="787853" y="5210113"/>
            <a:ext cx="10863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i="1" dirty="0" smtClean="0">
                <a:latin typeface="Arial" panose="020B0604020202020204" pitchFamily="34" charset="0"/>
                <a:cs typeface="Arial" panose="020B0604020202020204" pitchFamily="34" charset="0"/>
              </a:rPr>
              <a:t>The path to proficiency doesn’t end with a check-ride.  It continues throughout your flying career</a:t>
            </a:r>
            <a:r>
              <a:rPr lang="en-US" sz="1200" b="1" dirty="0" smtClean="0">
                <a:solidFill>
                  <a:srgbClr val="C0C0C0"/>
                </a:solidFill>
              </a:rPr>
              <a:t>.</a:t>
            </a:r>
            <a:endParaRPr lang="en-US" sz="1200" b="1" dirty="0">
              <a:solidFill>
                <a:srgbClr val="C0C0C0"/>
              </a:solidFill>
            </a:endParaRPr>
          </a:p>
        </p:txBody>
      </p:sp>
    </p:spTree>
    <p:extLst>
      <p:ext uri="{BB962C8B-B14F-4D97-AF65-F5344CB8AC3E}">
        <p14:creationId xmlns:p14="http://schemas.microsoft.com/office/powerpoint/2010/main" val="162766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Control	</a:t>
            </a:r>
            <a:endParaRPr lang="en-US" dirty="0"/>
          </a:p>
        </p:txBody>
      </p:sp>
      <p:sp>
        <p:nvSpPr>
          <p:cNvPr id="3" name="Content Placeholder 2"/>
          <p:cNvSpPr>
            <a:spLocks noGrp="1"/>
          </p:cNvSpPr>
          <p:nvPr>
            <p:ph idx="1"/>
          </p:nvPr>
        </p:nvSpPr>
        <p:spPr>
          <a:xfrm>
            <a:off x="426028" y="1226095"/>
            <a:ext cx="10733617" cy="4391025"/>
          </a:xfrm>
        </p:spPr>
        <p:txBody>
          <a:bodyPr/>
          <a:lstStyle/>
          <a:p>
            <a:r>
              <a:rPr lang="en-US" dirty="0" smtClean="0"/>
              <a:t>The Most lethal GA accident precursor</a:t>
            </a:r>
          </a:p>
          <a:p>
            <a:pPr lvl="1"/>
            <a:r>
              <a:rPr lang="en-US" dirty="0" smtClean="0"/>
              <a:t>Disorientation (Continued VFR into IMC)</a:t>
            </a:r>
          </a:p>
          <a:p>
            <a:pPr lvl="1"/>
            <a:r>
              <a:rPr lang="en-US" dirty="0" smtClean="0"/>
              <a:t>Distraction</a:t>
            </a:r>
          </a:p>
          <a:p>
            <a:pPr lvl="1"/>
            <a:r>
              <a:rPr lang="en-US" dirty="0" smtClean="0"/>
              <a:t>Inappropriate response to emergent event</a:t>
            </a:r>
          </a:p>
          <a:p>
            <a:pPr lvl="1"/>
            <a:r>
              <a:rPr lang="en-US" dirty="0" smtClean="0"/>
              <a:t>Lack of aircraft handling skill</a:t>
            </a:r>
          </a:p>
          <a:p>
            <a:pPr lvl="1"/>
            <a:r>
              <a:rPr lang="en-US" dirty="0" smtClean="0"/>
              <a:t>Inadequate risk management</a:t>
            </a:r>
          </a:p>
          <a:p>
            <a:r>
              <a:rPr lang="en-US" dirty="0" smtClean="0"/>
              <a:t>Proficiency Training addresses all of these.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921" b="10768"/>
          <a:stretch/>
        </p:blipFill>
        <p:spPr>
          <a:xfrm>
            <a:off x="8421131" y="954088"/>
            <a:ext cx="3415270" cy="4604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37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ea typeface="ＭＳ Ｐゴシック" pitchFamily="34" charset="-128"/>
              </a:rPr>
              <a:t>Practice makes perfect?</a:t>
            </a:r>
          </a:p>
        </p:txBody>
      </p:sp>
      <p:sp>
        <p:nvSpPr>
          <p:cNvPr id="7171"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5CD7BC6-F7CE-44D6-AD82-BA54264FA6C0}" type="slidenum">
              <a:rPr lang="en-US" sz="1400">
                <a:solidFill>
                  <a:schemeClr val="bg1"/>
                </a:solidFill>
                <a:latin typeface="Times New Roman" pitchFamily="18" charset="0"/>
              </a:rPr>
              <a:pPr eaLnBrk="1" hangingPunct="1"/>
              <a:t>8</a:t>
            </a:fld>
            <a:endParaRPr lang="en-US" sz="1400">
              <a:solidFill>
                <a:schemeClr val="bg1"/>
              </a:solidFill>
              <a:latin typeface="Times New Roman" pitchFamily="18" charset="0"/>
            </a:endParaRPr>
          </a:p>
        </p:txBody>
      </p:sp>
      <p:sp>
        <p:nvSpPr>
          <p:cNvPr id="2" name="Content Placeholder 1"/>
          <p:cNvSpPr>
            <a:spLocks noGrp="1"/>
          </p:cNvSpPr>
          <p:nvPr>
            <p:ph idx="1"/>
          </p:nvPr>
        </p:nvSpPr>
        <p:spPr>
          <a:xfrm>
            <a:off x="502674" y="1239226"/>
            <a:ext cx="10733617" cy="4391025"/>
          </a:xfrm>
        </p:spPr>
        <p:txBody>
          <a:bodyPr/>
          <a:lstStyle/>
          <a:p>
            <a:r>
              <a:rPr lang="en-US" dirty="0" smtClean="0"/>
              <a:t>“Practice does not make perfect. Only perfect practice makes perfect”.  </a:t>
            </a:r>
            <a:r>
              <a:rPr lang="en-US" b="0" i="1" dirty="0" smtClean="0"/>
              <a:t>Vince Lombardi </a:t>
            </a:r>
            <a:r>
              <a:rPr lang="en-US" b="0" dirty="0" smtClean="0"/>
              <a:t>– football coach</a:t>
            </a:r>
          </a:p>
          <a:p>
            <a:endParaRPr lang="en-US" i="1" dirty="0" smtClean="0"/>
          </a:p>
          <a:p>
            <a:endParaRPr lang="en-US" i="1" dirty="0"/>
          </a:p>
          <a:p>
            <a:r>
              <a:rPr lang="en-US" i="1" dirty="0" smtClean="0"/>
              <a:t>“If I miss one day’s practice – I notice it. If I miss 2 days – </a:t>
            </a:r>
            <a:br>
              <a:rPr lang="en-US" i="1" dirty="0" smtClean="0"/>
            </a:br>
            <a:r>
              <a:rPr lang="en-US" i="1" dirty="0" smtClean="0"/>
              <a:t>the critics notice it; and if I miss 3 days – the audience notices it”.  </a:t>
            </a:r>
            <a:r>
              <a:rPr lang="en-US" b="0" i="1" dirty="0" err="1" smtClean="0"/>
              <a:t>Ignacy</a:t>
            </a:r>
            <a:r>
              <a:rPr lang="en-US" b="0" i="1" dirty="0" smtClean="0"/>
              <a:t> Paderewski </a:t>
            </a:r>
            <a:r>
              <a:rPr lang="en-US" b="0" dirty="0" smtClean="0"/>
              <a:t>– concert pianist</a:t>
            </a:r>
            <a:endParaRPr lang="en-US" b="0" i="1" dirty="0"/>
          </a:p>
        </p:txBody>
      </p:sp>
      <p:pic>
        <p:nvPicPr>
          <p:cNvPr id="1028" name="Picture 4" descr="Image result for Ignacy paderews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6950" y="4015871"/>
            <a:ext cx="1324385" cy="1614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vince lombar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1401" y="1744220"/>
            <a:ext cx="1599934" cy="13332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2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ea typeface="ＭＳ Ｐゴシック" pitchFamily="34" charset="-128"/>
              </a:rPr>
              <a:t>Beyond the $100.00 hamburger</a:t>
            </a:r>
          </a:p>
        </p:txBody>
      </p:sp>
      <p:sp>
        <p:nvSpPr>
          <p:cNvPr id="8195" name="Content Placeholder 2"/>
          <p:cNvSpPr>
            <a:spLocks noGrp="1"/>
          </p:cNvSpPr>
          <p:nvPr>
            <p:ph idx="1"/>
          </p:nvPr>
        </p:nvSpPr>
        <p:spPr>
          <a:xfrm>
            <a:off x="691339" y="1452452"/>
            <a:ext cx="8050213" cy="3938698"/>
          </a:xfrm>
        </p:spPr>
        <p:txBody>
          <a:bodyPr/>
          <a:lstStyle/>
          <a:p>
            <a:r>
              <a:rPr lang="en-US" dirty="0" smtClean="0">
                <a:ea typeface="ＭＳ Ｐゴシック" pitchFamily="34" charset="-128"/>
              </a:rPr>
              <a:t>Stalls &amp; slow flight</a:t>
            </a:r>
          </a:p>
          <a:p>
            <a:r>
              <a:rPr lang="en-US" dirty="0" smtClean="0">
                <a:ea typeface="ＭＳ Ｐゴシック" pitchFamily="34" charset="-128"/>
              </a:rPr>
              <a:t>Ground reference maneuvers</a:t>
            </a:r>
          </a:p>
          <a:p>
            <a:r>
              <a:rPr lang="en-US" dirty="0" smtClean="0">
                <a:ea typeface="ＭＳ Ｐゴシック" pitchFamily="34" charset="-128"/>
              </a:rPr>
              <a:t>Short &amp; soft takeoffs &amp; landings</a:t>
            </a:r>
          </a:p>
          <a:p>
            <a:r>
              <a:rPr lang="en-US" dirty="0" smtClean="0">
                <a:ea typeface="ＭＳ Ｐゴシック" pitchFamily="34" charset="-128"/>
              </a:rPr>
              <a:t>Power-off landings</a:t>
            </a:r>
          </a:p>
          <a:p>
            <a:r>
              <a:rPr lang="en-US" dirty="0" smtClean="0">
                <a:ea typeface="ＭＳ Ｐゴシック" pitchFamily="34" charset="-128"/>
              </a:rPr>
              <a:t>Instrument flying</a:t>
            </a:r>
          </a:p>
        </p:txBody>
      </p:sp>
      <p:sp>
        <p:nvSpPr>
          <p:cNvPr id="8196"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A7CD9CA-EA0B-4B3C-AADA-BC875E51CCCF}" type="slidenum">
              <a:rPr lang="en-US" sz="1400">
                <a:solidFill>
                  <a:schemeClr val="bg1"/>
                </a:solidFill>
                <a:latin typeface="Times New Roman" pitchFamily="18" charset="0"/>
              </a:rPr>
              <a:pPr eaLnBrk="1" hangingPunct="1"/>
              <a:t>9</a:t>
            </a:fld>
            <a:endParaRPr lang="en-US" sz="1400">
              <a:solidFill>
                <a:schemeClr val="bg1"/>
              </a:solidFill>
              <a:latin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099" y="2202424"/>
            <a:ext cx="4608052" cy="3456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4230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5YDFD77UPU3F-311-1768</_dlc_DocId>
    <_dlc_DocIdUrl xmlns="04289566-cf42-4ce7-aa7c-2469c3d4502e">
      <Url>https://avssp.faa.gov/avs/afsfaast/_layouts/15/DocIdRedir.aspx?ID=5YDFD77UPU3F-311-1768</Url>
      <Description>5YDFD77UPU3F-311-1768</Description>
    </_dlc_DocIdUrl>
    <IconOverlay xmlns="http://schemas.microsoft.com/sharepoint/v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DD153B-CBBD-4DFA-9C0E-8E7ED74512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0B80675E-01F7-49AA-B61E-EE85CFCAD03B}">
  <ds:schemaRefs>
    <ds:schemaRef ds:uri="http://schemas.microsoft.com/office/2006/documentManagement/types"/>
    <ds:schemaRef ds:uri="http://schemas.microsoft.com/sharepoint/v4"/>
    <ds:schemaRef ds:uri="http://schemas.openxmlformats.org/package/2006/metadata/core-properties"/>
    <ds:schemaRef ds:uri="http://purl.org/dc/elements/1.1/"/>
    <ds:schemaRef ds:uri="http://schemas.microsoft.com/office/infopath/2007/PartnerControls"/>
    <ds:schemaRef ds:uri="04289566-cf42-4ce7-aa7c-2469c3d4502e"/>
    <ds:schemaRef ds:uri="http://purl.org/dc/terms/"/>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5233</TotalTime>
  <Words>4226</Words>
  <Application>Microsoft Office PowerPoint</Application>
  <PresentationFormat>Widescreen</PresentationFormat>
  <Paragraphs>489</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ＭＳ Ｐゴシック</vt:lpstr>
      <vt:lpstr>Arial</vt:lpstr>
      <vt:lpstr>Cambria</vt:lpstr>
      <vt:lpstr>Helvetica Neue Medium</vt:lpstr>
      <vt:lpstr>Times New Roman</vt:lpstr>
      <vt:lpstr>1_Custom Design</vt:lpstr>
      <vt:lpstr>2_Custom Design</vt:lpstr>
      <vt:lpstr>The National FAA Safety Team Presents</vt:lpstr>
      <vt:lpstr>Welcome</vt:lpstr>
      <vt:lpstr>Overview  </vt:lpstr>
      <vt:lpstr>Proficiency training works!</vt:lpstr>
      <vt:lpstr>Proficiency Training Works</vt:lpstr>
      <vt:lpstr>The Path to Proficiency</vt:lpstr>
      <vt:lpstr>Loss of Control </vt:lpstr>
      <vt:lpstr>Practice makes perfect?</vt:lpstr>
      <vt:lpstr>Beyond the $100.00 hamburger</vt:lpstr>
      <vt:lpstr>Can we go it alone?</vt:lpstr>
      <vt:lpstr>Flight coach </vt:lpstr>
      <vt:lpstr>What’s my baseline</vt:lpstr>
      <vt:lpstr>What’s my baseline?</vt:lpstr>
      <vt:lpstr>Expand your horizons</vt:lpstr>
      <vt:lpstr>Operations Environments</vt:lpstr>
      <vt:lpstr>Read the book </vt:lpstr>
      <vt:lpstr>Document your training</vt:lpstr>
      <vt:lpstr>WINGS Topic of the Quarter</vt:lpstr>
      <vt:lpstr>Spring Training</vt:lpstr>
      <vt:lpstr>WINGS Topic of the Quarter</vt:lpstr>
      <vt:lpstr>Spring Training</vt:lpstr>
      <vt:lpstr>WINGS – easy as 1, 2, 3</vt:lpstr>
      <vt:lpstr>Register for knowledge credit</vt:lpstr>
      <vt:lpstr>Request flight credit</vt:lpstr>
      <vt:lpstr>Request Validation of Flight Activities</vt:lpstr>
      <vt:lpstr>Need help with WINGS?</vt:lpstr>
      <vt:lpstr>Find your WINGSPro</vt:lpstr>
      <vt:lpstr>PowerPoint Presentation</vt:lpstr>
      <vt:lpstr>Why WINGS?</vt:lpstr>
      <vt:lpstr>WINGS Also Means Chances to WIN $$$</vt:lpstr>
      <vt:lpstr>The Paul &amp; Fran Burger 2019                 WINGS $10,000 Sweepstakes </vt:lpstr>
      <vt:lpstr> How To Win – It’s Easy </vt:lpstr>
      <vt:lpstr>WIAC National Ambassadors</vt:lpstr>
      <vt:lpstr>References</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302</cp:revision>
  <dcterms:created xsi:type="dcterms:W3CDTF">2005-01-28T20:32:53Z</dcterms:created>
  <dcterms:modified xsi:type="dcterms:W3CDTF">2020-09-30T14:53:26Z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f87ce69e-dca4-46c9-a51a-99c98fc2b065</vt:lpwstr>
  </property>
</Properties>
</file>