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8"/>
  </p:notesMasterIdLst>
  <p:handoutMasterIdLst>
    <p:handoutMasterId r:id="rId29"/>
  </p:handoutMasterIdLst>
  <p:sldIdLst>
    <p:sldId id="292" r:id="rId7"/>
    <p:sldId id="274" r:id="rId8"/>
    <p:sldId id="329" r:id="rId9"/>
    <p:sldId id="293" r:id="rId10"/>
    <p:sldId id="294" r:id="rId11"/>
    <p:sldId id="298" r:id="rId12"/>
    <p:sldId id="297" r:id="rId13"/>
    <p:sldId id="328" r:id="rId14"/>
    <p:sldId id="300" r:id="rId15"/>
    <p:sldId id="301" r:id="rId16"/>
    <p:sldId id="316" r:id="rId17"/>
    <p:sldId id="306" r:id="rId18"/>
    <p:sldId id="317" r:id="rId19"/>
    <p:sldId id="319" r:id="rId20"/>
    <p:sldId id="320" r:id="rId21"/>
    <p:sldId id="321" r:id="rId22"/>
    <p:sldId id="324" r:id="rId23"/>
    <p:sldId id="288" r:id="rId24"/>
    <p:sldId id="290" r:id="rId25"/>
    <p:sldId id="291" r:id="rId26"/>
    <p:sldId id="330" r:id="rId27"/>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92"/>
            <p14:sldId id="274"/>
            <p14:sldId id="329"/>
            <p14:sldId id="293"/>
            <p14:sldId id="294"/>
            <p14:sldId id="298"/>
            <p14:sldId id="297"/>
            <p14:sldId id="328"/>
            <p14:sldId id="300"/>
            <p14:sldId id="301"/>
            <p14:sldId id="316"/>
            <p14:sldId id="306"/>
            <p14:sldId id="317"/>
            <p14:sldId id="319"/>
            <p14:sldId id="320"/>
            <p14:sldId id="321"/>
            <p14:sldId id="324"/>
            <p14:sldId id="288"/>
            <p14:sldId id="290"/>
            <p14:sldId id="291"/>
            <p14:sldId id="330"/>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D2E3"/>
    <a:srgbClr val="F0EFEB"/>
    <a:srgbClr val="BAD9E5"/>
    <a:srgbClr val="D3E3EA"/>
    <a:srgbClr val="DDDDDD"/>
    <a:srgbClr val="CCECFF"/>
    <a:srgbClr val="FF0000"/>
    <a:srgbClr val="FFFF99"/>
    <a:srgbClr val="FFCC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0" autoAdjust="0"/>
    <p:restoredTop sz="47080" autoAdjust="0"/>
  </p:normalViewPr>
  <p:slideViewPr>
    <p:cSldViewPr snapToGrid="0">
      <p:cViewPr varScale="1">
        <p:scale>
          <a:sx n="52" d="100"/>
          <a:sy n="52" d="100"/>
        </p:scale>
        <p:origin x="1896" y="60"/>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2808"/>
    </p:cViewPr>
  </p:sorterViewPr>
  <p:notesViewPr>
    <p:cSldViewPr snapToGrid="0">
      <p:cViewPr varScale="1">
        <p:scale>
          <a:sx n="86" d="100"/>
          <a:sy n="86" d="100"/>
        </p:scale>
        <p:origin x="3864"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2020/10-05-207(I)PP  </a:t>
            </a:r>
            <a:r>
              <a:rPr lang="en-US" dirty="0" smtClean="0">
                <a:latin typeface="Times New Roman" pitchFamily="18" charset="0"/>
                <a:ea typeface="ＭＳ Ｐゴシック" pitchFamily="34" charset="-128"/>
              </a:rPr>
              <a:t>Original </a:t>
            </a:r>
            <a:r>
              <a:rPr lang="en-US" dirty="0">
                <a:latin typeface="Times New Roman" pitchFamily="18" charset="0"/>
                <a:ea typeface="ＭＳ Ｐゴシック" pitchFamily="34" charset="-128"/>
              </a:rPr>
              <a:t>Author: (Gary Knaggs)</a:t>
            </a:r>
            <a:r>
              <a:rPr lang="en-US" baseline="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(10/1/2020);  POC (Guy Minor), AFS-850 (A/W Lead), Office (707-704-3530); revised by Original</a:t>
            </a:r>
            <a:endParaRPr lang="en-US" b="1"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This is the title slide </a:t>
            </a:r>
            <a:r>
              <a:rPr lang="en-US" b="0" i="1" dirty="0">
                <a:latin typeface="Times New Roman" pitchFamily="18" charset="0"/>
                <a:ea typeface="ＭＳ Ｐゴシック" pitchFamily="34" charset="-128"/>
              </a:rPr>
              <a:t>for </a:t>
            </a:r>
            <a:r>
              <a:rPr lang="en-US" b="1" i="1" dirty="0">
                <a:latin typeface="Times New Roman" pitchFamily="18" charset="0"/>
                <a:ea typeface="ＭＳ Ｐゴシック" pitchFamily="34" charset="-128"/>
              </a:rPr>
              <a:t>Owner</a:t>
            </a:r>
            <a:r>
              <a:rPr lang="en-US" b="1" i="1" baseline="0" dirty="0">
                <a:latin typeface="Times New Roman" pitchFamily="18" charset="0"/>
                <a:ea typeface="ＭＳ Ｐゴシック" pitchFamily="34" charset="-128"/>
              </a:rPr>
              <a:t>/Mechanic </a:t>
            </a:r>
            <a:r>
              <a:rPr lang="en-US" b="1" i="1" baseline="0" dirty="0" smtClean="0">
                <a:latin typeface="Times New Roman" pitchFamily="18" charset="0"/>
                <a:ea typeface="ＭＳ Ｐゴシック" pitchFamily="34" charset="-128"/>
              </a:rPr>
              <a:t>Relations.</a:t>
            </a:r>
          </a:p>
          <a:p>
            <a:pPr eaLnBrk="1" hangingPunct="1"/>
            <a:endParaRPr lang="en-US" b="1"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Script</a:t>
            </a:r>
            <a:r>
              <a:rPr lang="en-US" b="1" i="0" baseline="0" dirty="0">
                <a:latin typeface="Times New Roman" pitchFamily="18" charset="0"/>
                <a:ea typeface="ＭＳ Ｐゴシック" pitchFamily="34" charset="-128"/>
              </a:rPr>
              <a:t> -  </a:t>
            </a:r>
            <a:r>
              <a:rPr lang="en-US" i="0" dirty="0">
                <a:latin typeface="Times New Roman" pitchFamily="18" charset="0"/>
                <a:ea typeface="ＭＳ Ｐゴシック" pitchFamily="34" charset="-128"/>
              </a:rPr>
              <a:t>We have included a script of suggested dialog with most slides.  The</a:t>
            </a:r>
            <a:r>
              <a:rPr lang="en-US" i="0" baseline="0" dirty="0">
                <a:latin typeface="Times New Roman" pitchFamily="18" charset="0"/>
                <a:ea typeface="ＭＳ Ｐゴシック" pitchFamily="34" charset="-128"/>
              </a:rPr>
              <a:t> script will always appear in a </a:t>
            </a:r>
            <a:r>
              <a:rPr lang="en-US" b="1" i="0" baseline="0" dirty="0">
                <a:latin typeface="Times New Roman" pitchFamily="18" charset="0"/>
                <a:ea typeface="ＭＳ Ｐゴシック" pitchFamily="34" charset="-128"/>
              </a:rPr>
              <a:t>non-italic font</a:t>
            </a:r>
            <a:r>
              <a:rPr lang="en-US" i="0" baseline="0" dirty="0">
                <a:latin typeface="Times New Roman" pitchFamily="18" charset="0"/>
                <a:ea typeface="ＭＳ Ｐゴシック" pitchFamily="34" charset="-128"/>
              </a:rPr>
              <a:t>. </a:t>
            </a:r>
            <a:r>
              <a:rPr lang="en-US" i="0" dirty="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Presentation Instructions - </a:t>
            </a:r>
            <a:r>
              <a:rPr lang="en-US" i="1" dirty="0">
                <a:latin typeface="Times New Roman" pitchFamily="18" charset="0"/>
                <a:ea typeface="ＭＳ Ｐゴシック" pitchFamily="34" charset="-128"/>
              </a:rPr>
              <a:t>(stage direction and  presentation suggestions) will be preceded by a  </a:t>
            </a:r>
            <a:r>
              <a:rPr lang="en-US" b="1" dirty="0">
                <a:latin typeface="Times New Roman" pitchFamily="18" charset="0"/>
                <a:ea typeface="ＭＳ Ｐゴシック" pitchFamily="34" charset="-128"/>
              </a:rPr>
              <a:t>Bold header:</a:t>
            </a:r>
            <a:r>
              <a:rPr lang="en-US" b="1" baseline="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the instructions themselves will be in </a:t>
            </a:r>
            <a:r>
              <a:rPr lang="en-US" b="1" i="1" dirty="0">
                <a:latin typeface="Times New Roman" pitchFamily="18" charset="0"/>
                <a:ea typeface="ＭＳ Ｐゴシック" pitchFamily="34" charset="-128"/>
              </a:rPr>
              <a:t>Italic fonts</a:t>
            </a:r>
            <a:r>
              <a:rPr lang="en-US" i="1" dirty="0">
                <a:latin typeface="Times New Roman" pitchFamily="18" charset="0"/>
                <a:ea typeface="ＭＳ Ｐゴシック" pitchFamily="34" charset="-128"/>
              </a:rPr>
              <a:t>.  See slides 2,</a:t>
            </a:r>
            <a:r>
              <a:rPr lang="en-US" i="1" baseline="0" dirty="0">
                <a:latin typeface="Times New Roman" pitchFamily="18" charset="0"/>
                <a:ea typeface="ＭＳ Ｐゴシック" pitchFamily="34" charset="-128"/>
              </a:rPr>
              <a:t> 3, and 4 for examples of slides with Presentation Instructions only.</a:t>
            </a:r>
            <a:endParaRPr lang="en-US" i="1"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Program control instructions</a:t>
            </a:r>
            <a:r>
              <a:rPr lang="en-US" b="1" i="0" baseline="0" dirty="0">
                <a:latin typeface="Times New Roman" pitchFamily="18" charset="0"/>
                <a:ea typeface="ＭＳ Ｐゴシック" pitchFamily="34" charset="-128"/>
              </a:rPr>
              <a:t> -</a:t>
            </a:r>
            <a:r>
              <a:rPr lang="en-US" b="1" i="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will be in bold fonts and look like this:  </a:t>
            </a:r>
            <a:r>
              <a:rPr lang="en-US" b="1" dirty="0">
                <a:latin typeface="Times New Roman" pitchFamily="18" charset="0"/>
                <a:ea typeface="ＭＳ Ｐゴシック" pitchFamily="34" charset="-128"/>
              </a:rPr>
              <a:t>(Click) </a:t>
            </a:r>
            <a:r>
              <a:rPr lang="en-US" i="1" dirty="0">
                <a:latin typeface="Times New Roman" pitchFamily="18" charset="0"/>
                <a:ea typeface="ＭＳ Ｐゴシック" pitchFamily="34" charset="-128"/>
              </a:rPr>
              <a:t>for building information within a slide;  or this:  </a:t>
            </a:r>
            <a:r>
              <a:rPr lang="en-US" b="1" dirty="0">
                <a:latin typeface="Times New Roman" pitchFamily="18" charset="0"/>
                <a:ea typeface="ＭＳ Ｐゴシック" pitchFamily="34" charset="-128"/>
              </a:rPr>
              <a:t>(Next Slide) </a:t>
            </a:r>
            <a:r>
              <a:rPr lang="en-US" i="1" dirty="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Background</a:t>
            </a:r>
            <a:r>
              <a:rPr lang="en-US" b="1" i="0" baseline="0" dirty="0">
                <a:latin typeface="Times New Roman" pitchFamily="18" charset="0"/>
                <a:ea typeface="ＭＳ Ｐゴシック" pitchFamily="34" charset="-128"/>
              </a:rPr>
              <a:t> information - </a:t>
            </a:r>
            <a:r>
              <a:rPr lang="en-US" i="1" dirty="0">
                <a:latin typeface="Times New Roman" pitchFamily="18" charset="0"/>
                <a:ea typeface="ＭＳ Ｐゴシック" pitchFamily="34" charset="-128"/>
              </a:rPr>
              <a:t>Some slides may contain background information that supports the concepts presented in the program.  </a:t>
            </a:r>
            <a:br>
              <a:rPr lang="en-US" i="1" dirty="0">
                <a:latin typeface="Times New Roman" pitchFamily="18" charset="0"/>
                <a:ea typeface="ＭＳ Ｐゴシック" pitchFamily="34" charset="-128"/>
              </a:rPr>
            </a:br>
            <a:r>
              <a:rPr lang="en-US" i="1" dirty="0">
                <a:latin typeface="Times New Roman" pitchFamily="18" charset="0"/>
                <a:ea typeface="ＭＳ Ｐゴシック" pitchFamily="34" charset="-128"/>
              </a:rPr>
              <a:t>Background information will always appear last and will be preceded by a bold  </a:t>
            </a:r>
            <a:r>
              <a:rPr lang="en-US" b="1" dirty="0">
                <a:latin typeface="Times New Roman" pitchFamily="18" charset="0"/>
                <a:ea typeface="ＭＳ Ｐゴシック" pitchFamily="34" charset="-128"/>
              </a:rPr>
              <a:t>Background: </a:t>
            </a:r>
            <a:r>
              <a:rPr lang="en-US" i="1" dirty="0">
                <a:latin typeface="Times New Roman" pitchFamily="18" charset="0"/>
                <a:ea typeface="ＭＳ Ｐゴシック" pitchFamily="34" charset="-128"/>
              </a:rPr>
              <a:t>identification.</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The production team hope you and your audience will enjoy the show.   Break a leg!  </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(Next Slide) </a:t>
            </a:r>
            <a:endParaRPr lang="en-US" dirty="0"/>
          </a:p>
        </p:txBody>
      </p:sp>
      <p:sp>
        <p:nvSpPr>
          <p:cNvPr id="4" name="Slide Number Placeholder 3"/>
          <p:cNvSpPr>
            <a:spLocks noGrp="1"/>
          </p:cNvSpPr>
          <p:nvPr>
            <p:ph type="sldNum" sz="quarter" idx="10"/>
          </p:nvPr>
        </p:nvSpPr>
        <p:spPr/>
        <p:txBody>
          <a:bodyPr/>
          <a:lstStyle/>
          <a:p>
            <a:fld id="{49DFEA18-7A73-4E61-B7AE-3483238DDBC5}" type="slidenum">
              <a:rPr lang="en-US" smtClean="0"/>
              <a:pPr/>
              <a:t>1</a:t>
            </a:fld>
            <a:endParaRPr lang="en-US"/>
          </a:p>
        </p:txBody>
      </p:sp>
    </p:spTree>
    <p:extLst>
      <p:ext uri="{BB962C8B-B14F-4D97-AF65-F5344CB8AC3E}">
        <p14:creationId xmlns:p14="http://schemas.microsoft.com/office/powerpoint/2010/main" val="264921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08AF2-DDBD-4ACF-B430-B7C28C93CAB7}" type="slidenum">
              <a:rPr lang="en-US"/>
              <a:pPr/>
              <a:t>10</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 clean and neat shop area is an excellent indicator of a mechanic’s organizational skills.  It is also a good indicator of his/her professionalism</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parts and materials are not stored correctly, it can seriously affect the airworthiness of the item.  For example, if maintainers do not protect parts from dust and humidity, they can become contaminated with dust and dirt or corrode</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they do not have adequate lighting to perform inspections, they cannot see any potential problems</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They are required by regulation to have adequate tools and equipment to perform an inspection and maintenance on aircraft.</a:t>
            </a:r>
          </a:p>
          <a:p>
            <a:endParaRPr lang="en-US" dirty="0"/>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(Next Slide)</a:t>
            </a:r>
            <a:endParaRPr lang="en-US" dirty="0"/>
          </a:p>
        </p:txBody>
      </p:sp>
    </p:spTree>
    <p:extLst>
      <p:ext uri="{BB962C8B-B14F-4D97-AF65-F5344CB8AC3E}">
        <p14:creationId xmlns:p14="http://schemas.microsoft.com/office/powerpoint/2010/main" val="155429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98673-8B13-4960-A8DD-EDF0E71625E3}" type="slidenum">
              <a:rPr lang="en-US"/>
              <a:pPr/>
              <a:t>11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marL="0" marR="0">
              <a:lnSpc>
                <a:spcPct val="115000"/>
              </a:lnSpc>
              <a:spcBef>
                <a:spcPts val="0"/>
              </a:spcBef>
              <a:spcAft>
                <a:spcPts val="10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Presentation Note: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Click on each of the bullet points below</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Data could not be more critical. Maintenance and Parts manuals have, in some cases, become very expensive to buy and maintain.  Therefore some mechanics may not choose to keep their manuals updated.  There can be severe consequences of not having current repair data.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mechanic if the manual they are using for the aircraft is current.  Call the tech support line of the aircraft’s manufacturer and ask them what the current revisions are for the plane.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mechanic if they have the manual for this specific aircraft</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mechanic if they have the approved data for any maintenance or alterations they might perform outside the maintenance manual.</a:t>
            </a:r>
          </a:p>
          <a:p>
            <a:pPr marL="342900" marR="0" lvl="0" indent="-342900">
              <a:lnSpc>
                <a:spcPct val="115000"/>
              </a:lnSpc>
              <a:spcBef>
                <a:spcPts val="0"/>
              </a:spcBef>
              <a:spcAft>
                <a:spcPts val="10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(Next Slide)</a:t>
            </a:r>
            <a:endParaRPr lang="en-US" dirty="0"/>
          </a:p>
        </p:txBody>
      </p:sp>
    </p:spTree>
    <p:extLst>
      <p:ext uri="{BB962C8B-B14F-4D97-AF65-F5344CB8AC3E}">
        <p14:creationId xmlns:p14="http://schemas.microsoft.com/office/powerpoint/2010/main" val="259199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8EA40-6739-4A70-85BB-004386AE83B2}" type="slidenum">
              <a:rPr lang="en-US"/>
              <a:pPr/>
              <a:t>12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Regulations state what the mechanic must do as a minimum standard.  The next three bullet points come directly from 14 CFR 43.15 and .13.  These are excellent minimum standards, but maintainers can do more.</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 14 CFR Section 43.15 during annual/100 hour, maintainers must:</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Perform the inspection to determine whether the aircraft meets all applicable airworthiness requirements by using:</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 checklist that meets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Appendix </a:t>
            </a:r>
            <a:r>
              <a:rPr lang="en-US" sz="1800" dirty="0">
                <a:effectLst/>
                <a:latin typeface="Calibri" panose="020F0502020204030204" pitchFamily="34" charset="0"/>
                <a:ea typeface="Calibri" panose="020F0502020204030204" pitchFamily="34" charset="0"/>
                <a:cs typeface="Times New Roman" panose="02020603050405020304" pitchFamily="18" charset="0"/>
              </a:rPr>
              <a:t>D of Part 43</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Type Certificate Data Sheets (TCDS)</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Supplemental Type Certificates (STC)</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Airworthiness Certificate (Parts 21, 43, and 91)</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Manufacturers Airworthiness Limitations</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All maintenance personnel are required to use parts that are traceable and have a known history.  These parts should carry some sort of serviceable tag or FAA Form 8130-3 when the mechanic receives them.  If the mechanic can’t prove where the part came from or determine the part’s airworthiness, they cannot use it on an aircraft.  Ask to see, or better yet, require the mechanic to provide the paperwork for all parts installed on the plane.</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Parts Manufacturer Approval or PMA parts are not original manufacturers parts but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they have been approved by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FAA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for installation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on certain aircraft models.  There is a list of effective aircraft that goes with each PMA part.  If the make and model airplane is not on the list,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 part cannot </a:t>
            </a:r>
            <a:r>
              <a:rPr lang="en-US" sz="1800" dirty="0">
                <a:effectLst/>
                <a:latin typeface="Calibri" panose="020F0502020204030204" pitchFamily="34" charset="0"/>
                <a:ea typeface="Calibri" panose="020F0502020204030204" pitchFamily="34" charset="0"/>
                <a:cs typeface="Times New Roman" panose="02020603050405020304" pitchFamily="18" charset="0"/>
              </a:rPr>
              <a:t>be installed on the plane without further approval, such as a Field Approval, from the FAA.</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finished, the Mechanic, IA,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or Repair </a:t>
            </a:r>
            <a:r>
              <a:rPr lang="en-US" sz="1800" dirty="0">
                <a:effectLst/>
                <a:latin typeface="Calibri" panose="020F0502020204030204" pitchFamily="34" charset="0"/>
                <a:ea typeface="Calibri" panose="020F0502020204030204" pitchFamily="34" charset="0"/>
                <a:cs typeface="Times New Roman" panose="02020603050405020304" pitchFamily="18" charset="0"/>
              </a:rPr>
              <a:t>Station must Run the engine to check for proper operation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(Next Slide)</a:t>
            </a:r>
            <a:endParaRPr lang="en-US" sz="1200" kern="1200" dirty="0">
              <a:solidFill>
                <a:schemeClr val="tx1"/>
              </a:solidFill>
              <a:effectLst/>
              <a:latin typeface="Times New Roman" pitchFamily="18" charset="0"/>
              <a:ea typeface="+mn-ea"/>
              <a:cs typeface="+mn-cs"/>
            </a:endParaRPr>
          </a:p>
          <a:p>
            <a:pPr>
              <a:buFontTx/>
              <a:buNone/>
            </a:pPr>
            <a:endParaRPr lang="en-US" dirty="0"/>
          </a:p>
        </p:txBody>
      </p:sp>
    </p:spTree>
    <p:extLst>
      <p:ext uri="{BB962C8B-B14F-4D97-AF65-F5344CB8AC3E}">
        <p14:creationId xmlns:p14="http://schemas.microsoft.com/office/powerpoint/2010/main" val="52697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6C5D8-1569-4DC3-9B46-6FD2C07F274E}" type="slidenum">
              <a:rPr lang="en-US"/>
              <a:pPr/>
              <a:t>13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0" marR="0">
              <a:lnSpc>
                <a:spcPct val="115000"/>
              </a:lnSpc>
              <a:spcBef>
                <a:spcPts val="0"/>
              </a:spcBef>
              <a:spcAft>
                <a:spcPts val="10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After maintenance has been performed,</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the aircraft logbooks must contain: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1000"/>
              </a:spcAft>
              <a:buAutoNum type="arabicParenBoth"/>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description of the work performed</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indent="-342900">
              <a:lnSpc>
                <a:spcPct val="115000"/>
              </a:lnSpc>
              <a:spcBef>
                <a:spcPts val="0"/>
              </a:spcBef>
              <a:spcAft>
                <a:spcPts val="1000"/>
              </a:spcAft>
              <a:buAutoNum type="arabicParenBoth"/>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date of completion of the work performed</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1000"/>
              </a:spcAft>
              <a:buAutoNum type="arabicParenBoth"/>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name of the person performing the work if other than the person approving for return to service. The signature, certificate number and type of certificate held by the person approving the work. The signature constitutes the approval for return to service only for the work performed</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14 CFR section 43.11 requires the mechanic to include all of these components for a proper sign-off and return to service after they have performed an inspection.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(Click)</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  The Type of inspection</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(2)</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  The inspection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Date and the</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aircraft Total Time in Service and,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1000"/>
              </a:spcAft>
              <a:buAutoNum type="arabicParenBoth" startAt="3"/>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signature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certificate number, and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 kind of certificate held by the person approving or disapproving return to service.</a:t>
            </a:r>
          </a:p>
          <a:p>
            <a:pPr marL="0" marR="0" indent="0">
              <a:lnSpc>
                <a:spcPct val="115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Note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Aircraft total time almost always is not tach time.  And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frequently, </a:t>
            </a:r>
            <a:r>
              <a:rPr lang="en-US" sz="1800" dirty="0">
                <a:effectLst/>
                <a:latin typeface="Calibri" panose="020F0502020204030204" pitchFamily="34" charset="0"/>
                <a:ea typeface="Calibri" panose="020F0502020204030204" pitchFamily="34" charset="0"/>
                <a:cs typeface="Times New Roman" panose="02020603050405020304" pitchFamily="18" charset="0"/>
              </a:rPr>
              <a:t>it’s not Hobbs meter time either.  The aircraft records are the only place to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find </a:t>
            </a:r>
            <a:r>
              <a:rPr lang="en-US" sz="1800" dirty="0">
                <a:effectLst/>
                <a:latin typeface="Calibri" panose="020F0502020204030204" pitchFamily="34" charset="0"/>
                <a:ea typeface="Calibri" panose="020F0502020204030204" pitchFamily="34" charset="0"/>
                <a:cs typeface="Times New Roman" panose="02020603050405020304" pitchFamily="18" charset="0"/>
              </a:rPr>
              <a:t>total time and usually only after some research.</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mechanic has discovered a discrepancy and the aircraft owner chooses not to repair it then the mechanic should sign off the log books as unairworthy and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must give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aircraft owner a list of discrepancies. They may then take it to another mechanic for further repairs. Remember: If the aircraft owner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flies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it to the other mechanic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Special Flight Permit “ferry permit”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must be obtained before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flight.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(Next Slide)</a:t>
            </a:r>
            <a:endParaRPr lang="en-US" dirty="0"/>
          </a:p>
          <a:p>
            <a:endParaRPr lang="en-US" dirty="0"/>
          </a:p>
        </p:txBody>
      </p:sp>
    </p:spTree>
    <p:extLst>
      <p:ext uri="{BB962C8B-B14F-4D97-AF65-F5344CB8AC3E}">
        <p14:creationId xmlns:p14="http://schemas.microsoft.com/office/powerpoint/2010/main" val="223457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65A97-7297-47E0-911A-D00022B55BCA}"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marL="0" marR="0">
              <a:lnSpc>
                <a:spcPct val="115000"/>
              </a:lnSpc>
              <a:spcBef>
                <a:spcPts val="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Presentation Note:</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0" dirty="0">
                <a:effectLst/>
                <a:latin typeface="Calibri" panose="020F0502020204030204" pitchFamily="34" charset="0"/>
                <a:ea typeface="Calibri" panose="020F0502020204030204" pitchFamily="34" charset="0"/>
                <a:cs typeface="Times New Roman" panose="02020603050405020304" pitchFamily="18" charset="0"/>
              </a:rPr>
              <a:t>Click on each bullet point and read the slide content as you give the presentation</a:t>
            </a:r>
          </a:p>
          <a:p>
            <a:pPr marL="0" marR="0">
              <a:lnSpc>
                <a:spcPct val="115000"/>
              </a:lnSpc>
              <a:spcBef>
                <a:spcPts val="0"/>
              </a:spcBef>
              <a:spcAft>
                <a:spcPts val="6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the differences between Discrepancies and Unairworthy Items? </a:t>
            </a:r>
          </a:p>
          <a:p>
            <a:pPr marL="0" marR="0">
              <a:lnSpc>
                <a:spcPct val="115000"/>
              </a:lnSpc>
              <a:spcBef>
                <a:spcPts val="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Can a pilot fly the aircraft with open Unairworthy Items?  How can this be done? By using a Special Flight Permit (Ferry Permit)</a:t>
            </a:r>
          </a:p>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(Next Slide</a:t>
            </a:r>
            <a:endParaRPr lang="en-US" dirty="0"/>
          </a:p>
        </p:txBody>
      </p:sp>
    </p:spTree>
    <p:extLst>
      <p:ext uri="{BB962C8B-B14F-4D97-AF65-F5344CB8AC3E}">
        <p14:creationId xmlns:p14="http://schemas.microsoft.com/office/powerpoint/2010/main" val="184020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E94DA-E5EE-4431-9070-58C845E57475}" type="slidenum">
              <a:rPr lang="en-US"/>
              <a:pPr/>
              <a:t>15</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marL="0" marR="0">
              <a:lnSpc>
                <a:spcPct val="115000"/>
              </a:lnSpc>
              <a:spcBef>
                <a:spcPts val="0"/>
              </a:spcBef>
              <a:spcAft>
                <a:spcPts val="6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Slide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Maintainers are required to do good work and meet the 14 CFR 43.13 Performance rules. The point of good logbook entries is that they prove the mechanic did a good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job</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 th</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mechanic covered all the bases. This means that the more information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better</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600"/>
              </a:spcAft>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Documenting part and</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serial numbers for parts that were removed and installed is very beneficial – especially if the part is a subject of a current or future service bulletin or Airworthiness Directive.</a:t>
            </a:r>
          </a:p>
          <a:p>
            <a:pPr marL="0" marR="0">
              <a:lnSpc>
                <a:spcPct val="115000"/>
              </a:lnSpc>
              <a:spcBef>
                <a:spcPts val="0"/>
              </a:spcBef>
              <a:spcAft>
                <a:spcPts val="600"/>
              </a:spcAft>
            </a:pPr>
            <a:endPar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Likewise references to the approved data and documents used in task performance support the assertion that the work was done properly.</a:t>
            </a:r>
          </a:p>
          <a:p>
            <a:pPr marL="0" marR="0">
              <a:lnSpc>
                <a:spcPct val="115000"/>
              </a:lnSpc>
              <a:spcBef>
                <a:spcPts val="0"/>
              </a:spcBef>
              <a:spcAft>
                <a:spcPts val="600"/>
              </a:spcAft>
            </a:pPr>
            <a:endPar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Pertinent AD’s should be recorded in the logbooks, whether they apply to their specific model/serial number or not.</a:t>
            </a:r>
          </a:p>
          <a:p>
            <a:pPr marL="0" marR="0">
              <a:lnSpc>
                <a:spcPct val="115000"/>
              </a:lnSpc>
              <a:spcBef>
                <a:spcPts val="0"/>
              </a:spcBef>
              <a:spcAft>
                <a:spcPts val="6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 pertinent AD may be one that covers the make and model of aircraft or component but does not apply because of the serial number applicability for example.  The AD should still be recorded in the logbook to show that the mechanic did not ignore the AD but found that it was inapplicable. This also makes it easier for owners to show the AD status of their aircraft.</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All of these entries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may be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considered “above the minimum standard” but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they will </a:t>
            </a:r>
            <a:r>
              <a:rPr lang="en-US" sz="1800" dirty="0">
                <a:effectLst/>
                <a:latin typeface="Calibri" panose="020F0502020204030204" pitchFamily="34" charset="0"/>
                <a:ea typeface="Calibri" panose="020F0502020204030204" pitchFamily="34" charset="0"/>
                <a:cs typeface="Times New Roman" panose="02020603050405020304" pitchFamily="18" charset="0"/>
              </a:rPr>
              <a:t>keep the owner/operator out of trouble should an FAA inspector ask for the information.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With thorough</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documentation,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aircraft owners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can show that their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mechanics </a:t>
            </a:r>
            <a:r>
              <a:rPr lang="en-US" sz="1800" dirty="0">
                <a:effectLst/>
                <a:latin typeface="Calibri" panose="020F0502020204030204" pitchFamily="34" charset="0"/>
                <a:ea typeface="Calibri" panose="020F0502020204030204" pitchFamily="34" charset="0"/>
                <a:cs typeface="Times New Roman" panose="02020603050405020304" pitchFamily="18" charset="0"/>
              </a:rPr>
              <a:t>followed proper procedures.</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7278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BECF3-D22F-49C4-BDC5-85592FFA6A8C}" type="slidenum">
              <a:rPr lang="en-US"/>
              <a:pPr/>
              <a:t>16</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system requires AD’s to ensure the safe operation of aircraft.  AD compliance must be documented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a:r>
            <a:br>
              <a:rPr lang="en-US" sz="1800" b="0" dirty="0">
                <a:effectLst/>
                <a:latin typeface="Calibri" panose="020F0502020204030204" pitchFamily="34" charset="0"/>
                <a:ea typeface="Calibri" panose="020F0502020204030204" pitchFamily="34" charset="0"/>
                <a:cs typeface="Times New Roman" panose="02020603050405020304" pitchFamily="18" charset="0"/>
              </a:rPr>
            </a:b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One time AD documentation must include the AD number and revision date if applicable, the method of compliance,</a:t>
            </a:r>
            <a:r>
              <a:rPr lang="en-US" sz="1800" b="0" baseline="0" dirty="0">
                <a:effectLst/>
                <a:latin typeface="Calibri" panose="020F0502020204030204" pitchFamily="34" charset="0"/>
                <a:ea typeface="Calibri" panose="020F0502020204030204" pitchFamily="34" charset="0"/>
                <a:cs typeface="Times New Roman" panose="02020603050405020304" pitchFamily="18" charset="0"/>
              </a:rPr>
              <a:t> and compliance date.  </a:t>
            </a:r>
            <a:r>
              <a:rPr lang="en-US" sz="1800" b="1" baseline="0" dirty="0">
                <a:effectLst/>
                <a:latin typeface="Calibri" panose="020F0502020204030204" pitchFamily="34" charset="0"/>
                <a:ea typeface="Calibri" panose="020F0502020204030204" pitchFamily="34" charset="0"/>
                <a:cs typeface="Times New Roman" panose="02020603050405020304" pitchFamily="18" charset="0"/>
              </a:rPr>
              <a:t>(Click)</a:t>
            </a:r>
          </a:p>
          <a:p>
            <a:pPr marL="0" marR="0">
              <a:lnSpc>
                <a:spcPct val="115000"/>
              </a:lnSpc>
              <a:spcBef>
                <a:spcPts val="0"/>
              </a:spcBef>
              <a:spcAft>
                <a:spcPts val="1000"/>
              </a:spcAft>
            </a:pPr>
            <a:r>
              <a:rPr lang="en-US" sz="1800" b="1" baseline="0" dirty="0">
                <a:effectLst/>
                <a:latin typeface="Calibri" panose="020F0502020204030204" pitchFamily="34" charset="0"/>
                <a:ea typeface="Calibri" panose="020F0502020204030204" pitchFamily="34" charset="0"/>
                <a:cs typeface="Times New Roman" panose="02020603050405020304" pitchFamily="18" charset="0"/>
              </a:rPr>
              <a:t/>
            </a:r>
            <a:br>
              <a:rPr lang="en-US" sz="1800" b="1" baseline="0" dirty="0">
                <a:effectLst/>
                <a:latin typeface="Calibri" panose="020F0502020204030204" pitchFamily="34" charset="0"/>
                <a:ea typeface="Calibri" panose="020F0502020204030204" pitchFamily="34" charset="0"/>
                <a:cs typeface="Times New Roman" panose="02020603050405020304" pitchFamily="18" charset="0"/>
              </a:rPr>
            </a:br>
            <a:endParaRPr lang="en-US" sz="1800" b="1"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baseline="0" dirty="0">
                <a:effectLst/>
                <a:latin typeface="Calibri" panose="020F0502020204030204" pitchFamily="34" charset="0"/>
                <a:ea typeface="Calibri" panose="020F0502020204030204" pitchFamily="34" charset="0"/>
                <a:cs typeface="Times New Roman" panose="02020603050405020304" pitchFamily="18" charset="0"/>
              </a:rPr>
              <a:t>Recurring Ads are documented in the same way and the time in service or date of the next required action must be included.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people say that some AD’s are not important.  Recently there was an incident where an AD had not been complied with for 32 years. Thirty-two mechanics missed it.  It was a simple placard AD about not operating a prop at a certain rpm for extended periods.  The placard was missing.  One day, as the plane flew along, the prop came apart due to a crack in the blade caused by harmonic vibration.  Luckily the pilot was quick enough and good enough to get the engine shut down before the engine shook out of the mount.  He landed the aircraft and walked away.  It could’ve ended much worse.  Something as simple as a missing placard can kill.</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the owner/operator’s responsibility to keep up with AD’s status on their aircraft.  More importantly, if they don’t, it could kill.</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doesn’t cut it. It is like waving a red flag. For some odd reason it is almost never true. If you want to challenge an inspector to prove a statement wrong, put this one in your logbook.</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(Next Slide)</a:t>
            </a:r>
            <a:endParaRPr lang="en-US" dirty="0"/>
          </a:p>
        </p:txBody>
      </p:sp>
    </p:spTree>
    <p:extLst>
      <p:ext uri="{BB962C8B-B14F-4D97-AF65-F5344CB8AC3E}">
        <p14:creationId xmlns:p14="http://schemas.microsoft.com/office/powerpoint/2010/main" val="1799447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B986-1ACD-4AE7-8F9B-37837DF5CB38}" type="slidenum">
              <a:rPr lang="en-US"/>
              <a:pPr/>
              <a:t>17</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marR="0">
              <a:lnSpc>
                <a:spcPct val="115000"/>
              </a:lnSpc>
              <a:spcBef>
                <a:spcPts val="0"/>
              </a:spcBef>
              <a:spcAft>
                <a:spcPts val="6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To </a:t>
            </a:r>
            <a:r>
              <a:rPr lang="en-US" sz="1800" dirty="0">
                <a:effectLst/>
                <a:latin typeface="Calibri" panose="020F0502020204030204" pitchFamily="34" charset="0"/>
                <a:ea typeface="Calibri" panose="020F0502020204030204" pitchFamily="34" charset="0"/>
                <a:cs typeface="Times New Roman" panose="02020603050405020304" pitchFamily="18" charset="0"/>
              </a:rPr>
              <a:t>review:  Professionals do not cut corners.  They will stand up to owners and tell them that their aircraft needs repair to be airworthy. They will have all the current publications, approved data, and approved parts. They will be trained appropriately and make more than minimum logbook entries.</a:t>
            </a:r>
          </a:p>
          <a:p>
            <a:pPr marL="0" marR="0">
              <a:lnSpc>
                <a:spcPct val="115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these questions.  Does the maintainer have</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 Clean</a:t>
            </a:r>
            <a:r>
              <a:rPr lang="en-US" sz="1800" dirty="0">
                <a:effectLst/>
                <a:latin typeface="Calibri" panose="020F0502020204030204" pitchFamily="34" charset="0"/>
                <a:ea typeface="Calibri" panose="020F0502020204030204" pitchFamily="34" charset="0"/>
                <a:cs typeface="Times New Roman" panose="02020603050405020304" pitchFamily="18" charset="0"/>
              </a:rPr>
              <a:t>, Neat, Well Lighted Shop</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Adequate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Calibrated, and Organized Tools?  Both in the maintainers’ toolbox and the shop areas</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Current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Relevant, and Approved Data</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Use of Approved and Traceable Parts</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Proper </a:t>
            </a:r>
            <a:r>
              <a:rPr lang="en-US" sz="1800" dirty="0">
                <a:effectLst/>
                <a:latin typeface="Calibri" panose="020F0502020204030204" pitchFamily="34" charset="0"/>
                <a:ea typeface="Calibri" panose="020F0502020204030204" pitchFamily="34" charset="0"/>
                <a:cs typeface="Times New Roman" panose="02020603050405020304" pitchFamily="18" charset="0"/>
              </a:rPr>
              <a:t>Logbook Entries to Include ADs?</a:t>
            </a:r>
          </a:p>
          <a:p>
            <a:pPr marL="0" marR="0">
              <a:lnSpc>
                <a:spcPct val="115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answer is not yes to all these questions, it should cause the aircraft owner to reflect.</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(Next Slide)</a:t>
            </a:r>
            <a:endParaRPr lang="en-US" dirty="0"/>
          </a:p>
        </p:txBody>
      </p:sp>
    </p:spTree>
    <p:extLst>
      <p:ext uri="{BB962C8B-B14F-4D97-AF65-F5344CB8AC3E}">
        <p14:creationId xmlns:p14="http://schemas.microsoft.com/office/powerpoint/2010/main" val="270545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Instruction:   </a:t>
            </a:r>
            <a:r>
              <a:rPr lang="en-US" i="1" dirty="0">
                <a:latin typeface="Times New Roman" pitchFamily="18" charset="0"/>
                <a:ea typeface="ＭＳ Ｐゴシック" pitchFamily="34" charset="-128"/>
              </a:rPr>
              <a:t>You may wish to provide your contact information and main FSDO phone number here.  Modify with </a:t>
            </a:r>
          </a:p>
          <a:p>
            <a:r>
              <a:rPr lang="en-US" i="1" dirty="0">
                <a:latin typeface="Times New Roman" pitchFamily="18" charset="0"/>
                <a:ea typeface="ＭＳ Ｐゴシック" pitchFamily="34" charset="-128"/>
              </a:rPr>
              <a:t>Your information or leave blank.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a:t>
            </a:r>
            <a:r>
              <a:rPr lang="en-US" dirty="0">
                <a:latin typeface="Times New Roman" pitchFamily="18" charset="0"/>
              </a:rPr>
              <a:t>nothing like the feeling you get when you know you’re</a:t>
            </a:r>
            <a:r>
              <a:rPr lang="en-US" baseline="0" dirty="0">
                <a:latin typeface="Times New Roman" pitchFamily="18" charset="0"/>
              </a:rPr>
              <a:t> playing your A game and in order to do that you need a good coach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So</a:t>
            </a:r>
            <a:r>
              <a:rPr lang="en-US" b="0" baseline="0" dirty="0">
                <a:latin typeface="Times New Roman" pitchFamily="18" charset="0"/>
              </a:rPr>
              <a:t> fly regularly with a CFI who will challenge you to review what you know, explore new horizons, and to always do your best.  Of course you’ll</a:t>
            </a:r>
            <a:br>
              <a:rPr lang="en-US" b="0" baseline="0" dirty="0">
                <a:latin typeface="Times New Roman" pitchFamily="18" charset="0"/>
              </a:rPr>
            </a:br>
            <a:r>
              <a:rPr lang="en-US" b="0" baseline="0" dirty="0">
                <a:latin typeface="Times New Roman" pitchFamily="18" charset="0"/>
              </a:rPr>
              <a:t>have to dedicate time and money to your proficiency program but it’s well worth it for the peace of mind that comes with confidence.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Vince Lombardi, the famous football coach said,</a:t>
            </a:r>
            <a:r>
              <a:rPr lang="en-US" b="0" baseline="0" dirty="0">
                <a:latin typeface="Times New Roman" pitchFamily="18" charset="0"/>
              </a:rPr>
              <a:t> “Practice does not make perfect.  Only perfect practice makes perfect.”  For pilots that means</a:t>
            </a:r>
            <a:br>
              <a:rPr lang="en-US" b="0" baseline="0" dirty="0">
                <a:latin typeface="Times New Roman" pitchFamily="18" charset="0"/>
              </a:rPr>
            </a:br>
            <a:r>
              <a:rPr lang="en-US" b="0" baseline="0" dirty="0">
                <a:latin typeface="Times New Roman" pitchFamily="18" charset="0"/>
              </a:rPr>
              <a:t>flying with precision.  On course, on altitude, on speed all the time. </a:t>
            </a:r>
            <a:r>
              <a:rPr lang="en-US" b="1" baseline="0" dirty="0">
                <a:latin typeface="Times New Roman" pitchFamily="18" charset="0"/>
              </a:rPr>
              <a:t>(Click)</a:t>
            </a:r>
            <a:r>
              <a:rPr lang="en-US" b="1" dirty="0">
                <a:latin typeface="Times New Roman" pitchFamily="18" charset="0"/>
              </a:rPr>
              <a:t> </a:t>
            </a:r>
            <a:endParaRPr lang="en-US" b="0" baseline="0" dirty="0">
              <a:latin typeface="Times New Roman" pitchFamily="18" charset="0"/>
            </a:endParaRPr>
          </a:p>
          <a:p>
            <a:endParaRPr lang="en-US" dirty="0">
              <a:latin typeface="Times New Roman" pitchFamily="18" charset="0"/>
            </a:endParaRPr>
          </a:p>
          <a:p>
            <a:r>
              <a:rPr lang="en-US" dirty="0">
                <a:latin typeface="Times New Roman" pitchFamily="18" charset="0"/>
              </a:rPr>
              <a:t>And be sure to document your achievement in the Wings Proficiency Program.  It’s a great way to stay on top of your game</a:t>
            </a:r>
            <a:r>
              <a:rPr lang="en-US" baseline="0" dirty="0">
                <a:latin typeface="Times New Roman" pitchFamily="18" charset="0"/>
              </a:rPr>
              <a:t> and keep you flight review current.</a:t>
            </a:r>
          </a:p>
          <a:p>
            <a:endParaRPr lang="en-US" baseline="0" dirty="0">
              <a:latin typeface="Times New Roman" pitchFamily="18" charset="0"/>
            </a:endParaRPr>
          </a:p>
          <a:p>
            <a:r>
              <a:rPr lang="en-US" altLang="en-US" b="1" dirty="0">
                <a:latin typeface="Times New Roman" pitchFamily="18" charset="0"/>
                <a:ea typeface="ＭＳ Ｐゴシック" pitchFamily="34" charset="-128"/>
              </a:rPr>
              <a:t>(Next</a:t>
            </a:r>
            <a:r>
              <a:rPr lang="en-US" altLang="en-US" b="1" baseline="0" dirty="0">
                <a:latin typeface="Times New Roman" pitchFamily="18" charset="0"/>
                <a:ea typeface="ＭＳ Ｐゴシック" pitchFamily="34" charset="-128"/>
              </a:rPr>
              <a:t> Slide</a:t>
            </a:r>
            <a:r>
              <a:rPr lang="en-US" altLang="en-US" b="1" dirty="0">
                <a:latin typeface="Times New Roman" pitchFamily="18" charset="0"/>
                <a:ea typeface="ＭＳ Ｐゴシック" pitchFamily="34" charset="-128"/>
              </a:rPr>
              <a:t>) </a:t>
            </a: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Instruction: </a:t>
            </a:r>
            <a:r>
              <a:rPr lang="en-US" i="1" dirty="0">
                <a:latin typeface="Times New Roman" pitchFamily="18" charset="0"/>
                <a:ea typeface="ＭＳ Ｐゴシック" pitchFamily="34" charset="-128"/>
              </a:rPr>
              <a:t>Here’s where you can discuss venue logistics, acknowledge sponsors, and deliver other information you want your audience to know in the beginning.  You can add slides after this one to fit your situation.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a:t>
            </a:r>
            <a:r>
              <a:rPr lang="en-US" baseline="0" dirty="0"/>
              <a:t>presence here shows that you are vital members of our General Aviation Safety Community.  The high standards you keep and the examples you set are a great credit to you and to GA.</a:t>
            </a:r>
          </a:p>
          <a:p>
            <a:endParaRPr lang="en-US" baseline="0" dirty="0"/>
          </a:p>
          <a:p>
            <a:r>
              <a:rPr lang="en-US" baseline="0" dirty="0"/>
              <a:t>Thank you for attending.</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dirty="0"/>
          </a:p>
        </p:txBody>
      </p:sp>
      <p:sp>
        <p:nvSpPr>
          <p:cNvPr id="4" name="Slide Number Placeholder 3"/>
          <p:cNvSpPr>
            <a:spLocks noGrp="1"/>
          </p:cNvSpPr>
          <p:nvPr>
            <p:ph type="sldNum" sz="quarter" idx="10"/>
          </p:nvPr>
        </p:nvSpPr>
        <p:spPr/>
        <p:txBody>
          <a:bodyPr/>
          <a:lstStyle/>
          <a:p>
            <a:fld id="{49DFEA18-7A73-4E61-B7AE-3483238DDBC5}" type="slidenum">
              <a:rPr lang="en-US" smtClean="0"/>
              <a:pPr/>
              <a:t>21</a:t>
            </a:fld>
            <a:endParaRPr lang="en-US"/>
          </a:p>
        </p:txBody>
      </p:sp>
    </p:spTree>
    <p:extLst>
      <p:ext uri="{BB962C8B-B14F-4D97-AF65-F5344CB8AC3E}">
        <p14:creationId xmlns:p14="http://schemas.microsoft.com/office/powerpoint/2010/main" val="293259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items we will cover during the presentation include:</a:t>
            </a:r>
          </a:p>
          <a:p>
            <a:pPr marL="342900" marR="0" lvl="0" indent="-342900">
              <a:lnSpc>
                <a:spcPct val="115000"/>
              </a:lnSpc>
              <a:spcBef>
                <a:spcPts val="0"/>
              </a:spcBef>
              <a:spcAft>
                <a:spcPts val="6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is responsible?</a:t>
            </a:r>
          </a:p>
          <a:p>
            <a:pPr marL="342900" marR="0" lvl="0" indent="-342900">
              <a:lnSpc>
                <a:spcPct val="115000"/>
              </a:lnSpc>
              <a:spcBef>
                <a:spcPts val="0"/>
              </a:spcBef>
              <a:spcAft>
                <a:spcPts val="6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the Owner/Operator should expect to see at the maintenance facility</a:t>
            </a:r>
          </a:p>
          <a:p>
            <a:pPr marL="342900" marR="0" lvl="0" indent="-342900">
              <a:lnSpc>
                <a:spcPct val="115000"/>
              </a:lnSpc>
              <a:spcBef>
                <a:spcPts val="0"/>
              </a:spcBef>
              <a:spcAft>
                <a:spcPts val="6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the maintainer (A&amp;P, IA, Repair Station) is responsible for when performing/completing the job</a:t>
            </a:r>
          </a:p>
          <a:p>
            <a:pPr marL="0" marR="0">
              <a:lnSpc>
                <a:spcPct val="115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owner of a General Aviation aircraft received all/most of his or her information about piloting a plane from their CFI, but have received very little information about owning or maintaining an aircraft.  If the owner hasn’t spent much time with their local A&amp;P or repair facility, there is usually a lack of knowledge.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This presentation is a starting point to help owners/operators/pilots understand their aircraft’s maintenance needs and understand their relationship and maintenance facility.</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(Next Slide) </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19456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AAC79-266E-4B47-8AB3-79BA98D94D03}" type="slidenum">
              <a:rPr lang="en-US"/>
              <a:pPr/>
              <a:t>4</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a:lnSpc>
                <a:spcPct val="115000"/>
              </a:lnSpc>
              <a:spcBef>
                <a:spcPts val="0"/>
              </a:spcBef>
              <a:spcAft>
                <a:spcPts val="10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Presentation Note: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Click through the three bullet points then use the script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designed this presentation with the General Aviation pilot/owner/operator in mind who may have no idea what to expect from their mechanic.  Most pilots think airworthiness issues are their mechanics’ problem and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that owners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not responsible for anything airworthy about their aircraft.  They also have a misconception that mechanics are all created equal no matter what they charge for services.  The fact is that some mechanics, whether knowingly or not, cut corners to save a buck. This presentation contains tips for aircraft owners and operators to ask about when choosing a new mechanic or re-evaluating their present mechanics.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(Next Slide) </a:t>
            </a:r>
            <a:endParaRPr lang="en-US" b="1" dirty="0"/>
          </a:p>
        </p:txBody>
      </p:sp>
    </p:spTree>
    <p:extLst>
      <p:ext uri="{BB962C8B-B14F-4D97-AF65-F5344CB8AC3E}">
        <p14:creationId xmlns:p14="http://schemas.microsoft.com/office/powerpoint/2010/main" val="231911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3D2A0-6F12-4F63-A86D-E5E338C74C30}" type="slidenum">
              <a:rPr lang="en-US"/>
              <a:pPr/>
              <a:t>5</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pPr marL="0" marR="0">
              <a:lnSpc>
                <a:spcPct val="115000"/>
              </a:lnSpc>
              <a:spcBef>
                <a:spcPts val="0"/>
              </a:spcBef>
              <a:spcAft>
                <a:spcPts val="10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Presentation Note: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Click through the three bullet points then use the script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Regulations are a MINIMUM standard and may not reflect all of the best practices that a professional mechanic should follow.  Yes, they should follow the rule, but a true professional will go above the minimum standard as a standard practice of their routine.</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Their attention to detail will give an aircraft owner a good indication of how professional they are, and if their safety culture is positive.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(Next Slide) </a:t>
            </a:r>
            <a:endParaRPr lang="en-US" dirty="0"/>
          </a:p>
        </p:txBody>
      </p:sp>
    </p:spTree>
    <p:extLst>
      <p:ext uri="{BB962C8B-B14F-4D97-AF65-F5344CB8AC3E}">
        <p14:creationId xmlns:p14="http://schemas.microsoft.com/office/powerpoint/2010/main" val="309580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go on a little trip to the maintenance hangar</a:t>
            </a:r>
          </a:p>
          <a:p>
            <a:endParaRPr lang="en-US" b="1" dirty="0"/>
          </a:p>
          <a:p>
            <a:r>
              <a:rPr lang="en-US" b="1" dirty="0"/>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336814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88F51-59B0-4E18-92F6-F6B4E39325F0}" type="slidenum">
              <a:rPr lang="en-US"/>
              <a:pPr/>
              <a:t>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0" marR="0">
              <a:lnSpc>
                <a:spcPct val="115000"/>
              </a:lnSpc>
              <a:spcBef>
                <a:spcPts val="0"/>
              </a:spcBef>
              <a:spcAft>
                <a:spcPts val="10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Presentation Note: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r>
            <a:br>
              <a:rPr lang="en-US" sz="1800" i="1"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Calibri" panose="020F0502020204030204" pitchFamily="34" charset="0"/>
                <a:ea typeface="Calibri" panose="020F0502020204030204" pitchFamily="34" charset="0"/>
                <a:cs typeface="Times New Roman" panose="02020603050405020304" pitchFamily="18" charset="0"/>
              </a:rPr>
              <a:t>Read the slide to the audience. The information is foundational to this presentation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is the foundation of keeping an aircraft airworthy and keeping operators safe.</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is responsible for the airworthiness of an aircraft?  It is tempting to say that it is the mechanic who worked on the airplane, but it is the aircraft owner who is ultimately responsible for an aircraft’s airworthiness.  This concept is critical and means that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owners need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learn maintenance regulations. It will not only keep them out of trouble, but it will also increase the operational safety of the aircraft. Aircraft owners should be proactive in their approach to maintenance performed on their aircraft.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(Next Slide)</a:t>
            </a:r>
            <a:endParaRPr lang="en-US" dirty="0"/>
          </a:p>
        </p:txBody>
      </p:sp>
    </p:spTree>
    <p:extLst>
      <p:ext uri="{BB962C8B-B14F-4D97-AF65-F5344CB8AC3E}">
        <p14:creationId xmlns:p14="http://schemas.microsoft.com/office/powerpoint/2010/main" val="112095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FAE03B94-ECC9-461C-908F-A9239C4EB191}" type="slidenum">
              <a:rPr lang="en-US" smtClean="0">
                <a:latin typeface="Times New Roman" charset="0"/>
              </a:rPr>
              <a:pPr/>
              <a:t>8</a:t>
            </a:fld>
            <a:endParaRPr lang="en-US">
              <a:latin typeface="Times New Roman" charset="0"/>
            </a:endParaRPr>
          </a:p>
        </p:txBody>
      </p:sp>
      <p:sp>
        <p:nvSpPr>
          <p:cNvPr id="39938" name="Rectangle 2"/>
          <p:cNvSpPr>
            <a:spLocks noGrp="1" noRot="1" noChangeAspect="1" noChangeArrowheads="1" noTextEdit="1"/>
          </p:cNvSpPr>
          <p:nvPr>
            <p:ph type="sldImg"/>
          </p:nvPr>
        </p:nvSpPr>
        <p:spPr>
          <a:xfrm>
            <a:off x="417513" y="701675"/>
            <a:ext cx="6176962" cy="3475038"/>
          </a:xfrm>
          <a:ln w="12700" cap="flat">
            <a:solidFill>
              <a:schemeClr val="tx1"/>
            </a:solidFill>
          </a:ln>
        </p:spPr>
      </p:sp>
      <p:sp>
        <p:nvSpPr>
          <p:cNvPr id="39939" name="Rectangle 3"/>
          <p:cNvSpPr>
            <a:spLocks noGrp="1" noChangeArrowheads="1"/>
          </p:cNvSpPr>
          <p:nvPr>
            <p:ph type="body" idx="1"/>
          </p:nvPr>
        </p:nvSpPr>
        <p:spPr>
          <a:xfrm>
            <a:off x="934092" y="4415057"/>
            <a:ext cx="5142218" cy="4183543"/>
          </a:xfrm>
          <a:noFill/>
          <a:ln/>
        </p:spPr>
        <p:txBody>
          <a:bodyPr lIns="93824" tIns="46913" rIns="93824" bIns="46913"/>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is the last time that you have read block 6 of an airworthiness certificate?  It has some excellent information that all aircraft owners and operators should know. </a:t>
            </a:r>
          </a:p>
          <a:p>
            <a:pPr marL="0" marR="0">
              <a:lnSpc>
                <a:spcPct val="115000"/>
              </a:lnSpc>
              <a:spcBef>
                <a:spcPts val="0"/>
              </a:spcBef>
              <a:spcAft>
                <a:spcPts val="10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all read it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Unless sooner surrendered, suspended, revoked, or a termination date is otherwise established by the Administrator, this airworthiness certificate is effective </a:t>
            </a: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as long as the maintenance, preventive maintenance , and alterations are performed in accordance with Parts 21, 43, and 91, of the Federal Aviation Regulations, as appropriate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and the aircraft is registered in the United States.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(Next Slide) </a:t>
            </a:r>
            <a:endParaRPr lang="en-US" b="1" dirty="0">
              <a:latin typeface="Times New Roman" charset="0"/>
            </a:endParaRPr>
          </a:p>
        </p:txBody>
      </p:sp>
    </p:spTree>
    <p:extLst>
      <p:ext uri="{BB962C8B-B14F-4D97-AF65-F5344CB8AC3E}">
        <p14:creationId xmlns:p14="http://schemas.microsoft.com/office/powerpoint/2010/main" val="190408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557221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42751" y="6512171"/>
            <a:ext cx="12234750" cy="3473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307536" y="1795830"/>
            <a:ext cx="5477369" cy="1067092"/>
          </a:xfrm>
        </p:spPr>
        <p:txBody>
          <a:bodyPr/>
          <a:lstStyle>
            <a:lvl1pPr marL="0" indent="0">
              <a:buFontTx/>
              <a:buNone/>
              <a:defRPr sz="3200" baseline="0">
                <a:solidFill>
                  <a:schemeClr val="bg2"/>
                </a:solidFill>
              </a:defRPr>
            </a:lvl1pPr>
          </a:lstStyle>
          <a:p>
            <a:pPr lvl="0"/>
            <a:r>
              <a:rPr lang="en-US" noProof="0" dirty="0"/>
              <a:t>Owner Mechanic Relations</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2" name="Group 1"/>
          <p:cNvGrpSpPr/>
          <p:nvPr userDrawn="1"/>
        </p:nvGrpSpPr>
        <p:grpSpPr>
          <a:xfrm>
            <a:off x="8482693" y="482824"/>
            <a:ext cx="3243730" cy="954330"/>
            <a:chOff x="8482693" y="482824"/>
            <a:chExt cx="3243730" cy="954330"/>
          </a:xfrm>
        </p:grpSpPr>
        <p:sp>
          <p:nvSpPr>
            <p:cNvPr id="13" name="Text Box 1071"/>
            <p:cNvSpPr txBox="1">
              <a:spLocks noChangeArrowheads="1"/>
            </p:cNvSpPr>
            <p:nvPr userDrawn="1"/>
          </p:nvSpPr>
          <p:spPr bwMode="ltGray">
            <a:xfrm>
              <a:off x="9763578" y="67837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Aviation</a:t>
              </a:r>
            </a:p>
            <a:p>
              <a:pP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482693" y="482824"/>
              <a:ext cx="1023772" cy="95433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a:t>Produced</a:t>
            </a:r>
            <a:r>
              <a:rPr lang="en-US" sz="1800" baseline="0" dirty="0"/>
              <a:t> by AFS-850</a:t>
            </a:r>
          </a:p>
          <a:p>
            <a:pPr>
              <a:buNone/>
            </a:pPr>
            <a:r>
              <a:rPr lang="en-US" sz="1800" i="0" baseline="0" dirty="0"/>
              <a:t>The FAA Safety Team </a:t>
            </a:r>
            <a:r>
              <a:rPr lang="en-US" sz="1800" i="0" baseline="0"/>
              <a:t>(FAASTeam)</a:t>
            </a:r>
            <a:endParaRPr lang="en-US" sz="1800" i="0" baseline="0" dirty="0"/>
          </a:p>
        </p:txBody>
      </p:sp>
      <p:pic>
        <p:nvPicPr>
          <p:cNvPr id="1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37069" y="2763535"/>
            <a:ext cx="5943600" cy="349936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799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7137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325785" y="6126158"/>
            <a:ext cx="2154767" cy="660400"/>
            <a:chOff x="3653" y="3859"/>
            <a:chExt cx="1018"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53" y="3859"/>
              <a:ext cx="334"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solidFill>
                  <a:schemeClr val="accent2">
                    <a:lumMod val="50000"/>
                  </a:schemeClr>
                </a:solidFill>
              </a:rPr>
              <a:t>The National FAA Safety Team Presents</a:t>
            </a:r>
            <a:endParaRPr lang="en-US" dirty="0">
              <a:solidFill>
                <a:schemeClr val="accent2">
                  <a:lumMod val="50000"/>
                </a:schemeClr>
              </a:solidFill>
            </a:endParaRPr>
          </a:p>
        </p:txBody>
      </p:sp>
      <p:sp>
        <p:nvSpPr>
          <p:cNvPr id="2051" name="Rectangle 3"/>
          <p:cNvSpPr>
            <a:spLocks noGrp="1" noChangeArrowheads="1"/>
          </p:cNvSpPr>
          <p:nvPr>
            <p:ph type="subTitle" idx="1"/>
          </p:nvPr>
        </p:nvSpPr>
        <p:spPr>
          <a:xfrm>
            <a:off x="424966" y="1749792"/>
            <a:ext cx="5180703" cy="1282700"/>
          </a:xfrm>
        </p:spPr>
        <p:txBody>
          <a:bodyPr/>
          <a:lstStyle/>
          <a:p>
            <a:r>
              <a:rPr lang="en-US" sz="3000" dirty="0" smtClean="0">
                <a:solidFill>
                  <a:schemeClr val="accent3">
                    <a:lumMod val="65000"/>
                  </a:schemeClr>
                </a:solidFill>
              </a:rPr>
              <a:t>Topic of the Month – May</a:t>
            </a:r>
            <a:br>
              <a:rPr lang="en-US" sz="3000" dirty="0" smtClean="0">
                <a:solidFill>
                  <a:schemeClr val="accent3">
                    <a:lumMod val="65000"/>
                  </a:schemeClr>
                </a:solidFill>
              </a:rPr>
            </a:br>
            <a:r>
              <a:rPr lang="en-US" sz="3000" dirty="0" smtClean="0">
                <a:solidFill>
                  <a:schemeClr val="accent3">
                    <a:lumMod val="65000"/>
                  </a:schemeClr>
                </a:solidFill>
              </a:rPr>
              <a:t>Owner/Mechanic Relations</a:t>
            </a:r>
            <a:endParaRPr lang="en-US" sz="3000" dirty="0">
              <a:solidFill>
                <a:schemeClr val="accent3">
                  <a:lumMod val="65000"/>
                </a:schemeClr>
              </a:solidFill>
            </a:endParaRPr>
          </a:p>
        </p:txBody>
      </p:sp>
    </p:spTree>
    <p:extLst>
      <p:ext uri="{BB962C8B-B14F-4D97-AF65-F5344CB8AC3E}">
        <p14:creationId xmlns:p14="http://schemas.microsoft.com/office/powerpoint/2010/main" val="3107680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600" dirty="0"/>
              <a:t>What You Should Expect To See</a:t>
            </a:r>
          </a:p>
        </p:txBody>
      </p:sp>
      <p:sp>
        <p:nvSpPr>
          <p:cNvPr id="9219" name="Rectangle 3"/>
          <p:cNvSpPr>
            <a:spLocks noGrp="1" noChangeArrowheads="1"/>
          </p:cNvSpPr>
          <p:nvPr>
            <p:ph idx="1"/>
          </p:nvPr>
        </p:nvSpPr>
        <p:spPr>
          <a:xfrm>
            <a:off x="760412" y="1240112"/>
            <a:ext cx="9155114" cy="4435475"/>
          </a:xfrm>
        </p:spPr>
        <p:txBody>
          <a:bodyPr/>
          <a:lstStyle/>
          <a:p>
            <a:pPr>
              <a:lnSpc>
                <a:spcPct val="150000"/>
              </a:lnSpc>
            </a:pPr>
            <a:r>
              <a:rPr lang="en-US" b="0" dirty="0"/>
              <a:t>A clean, neat and organized shop area</a:t>
            </a:r>
          </a:p>
          <a:p>
            <a:pPr>
              <a:lnSpc>
                <a:spcPct val="150000"/>
              </a:lnSpc>
            </a:pPr>
            <a:r>
              <a:rPr lang="en-US" b="0" dirty="0"/>
              <a:t>Proper storage of materials and parts</a:t>
            </a:r>
          </a:p>
          <a:p>
            <a:pPr>
              <a:lnSpc>
                <a:spcPct val="150000"/>
              </a:lnSpc>
            </a:pPr>
            <a:r>
              <a:rPr lang="en-US" b="0" dirty="0"/>
              <a:t>Adequate lighting</a:t>
            </a:r>
          </a:p>
          <a:p>
            <a:pPr>
              <a:lnSpc>
                <a:spcPct val="150000"/>
              </a:lnSpc>
            </a:pPr>
            <a:r>
              <a:rPr lang="en-US" b="0" dirty="0"/>
              <a:t>Adequate tooling and equipment</a:t>
            </a:r>
          </a:p>
        </p:txBody>
      </p:sp>
      <p:pic>
        <p:nvPicPr>
          <p:cNvPr id="2" name="Picture 1">
            <a:extLst>
              <a:ext uri="{FF2B5EF4-FFF2-40B4-BE49-F238E27FC236}">
                <a16:creationId xmlns:a16="http://schemas.microsoft.com/office/drawing/2014/main" id="{A5313E7A-7B0A-45C5-909A-DE37E6F0A8FB}"/>
              </a:ext>
            </a:extLst>
          </p:cNvPr>
          <p:cNvPicPr>
            <a:picLocks noChangeAspect="1"/>
          </p:cNvPicPr>
          <p:nvPr/>
        </p:nvPicPr>
        <p:blipFill>
          <a:blip r:embed="rId3"/>
          <a:stretch>
            <a:fillRect/>
          </a:stretch>
        </p:blipFill>
        <p:spPr>
          <a:xfrm>
            <a:off x="7780654" y="1419363"/>
            <a:ext cx="4087498" cy="3939213"/>
          </a:xfrm>
          <a:prstGeom prst="rect">
            <a:avLst/>
          </a:prstGeom>
        </p:spPr>
      </p:pic>
    </p:spTree>
    <p:extLst>
      <p:ext uri="{BB962C8B-B14F-4D97-AF65-F5344CB8AC3E}">
        <p14:creationId xmlns:p14="http://schemas.microsoft.com/office/powerpoint/2010/main" val="634949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a:t>What to ask your mechanic</a:t>
            </a:r>
          </a:p>
        </p:txBody>
      </p:sp>
      <p:sp>
        <p:nvSpPr>
          <p:cNvPr id="21507" name="Rectangle 3"/>
          <p:cNvSpPr>
            <a:spLocks noGrp="1" noChangeArrowheads="1"/>
          </p:cNvSpPr>
          <p:nvPr>
            <p:ph idx="1"/>
          </p:nvPr>
        </p:nvSpPr>
        <p:spPr/>
        <p:txBody>
          <a:bodyPr/>
          <a:lstStyle/>
          <a:p>
            <a:r>
              <a:rPr lang="en-US" dirty="0"/>
              <a:t>Do they have current, relevant and approved data?</a:t>
            </a:r>
          </a:p>
          <a:p>
            <a:pPr lvl="1"/>
            <a:r>
              <a:rPr lang="en-US" dirty="0"/>
              <a:t>Current</a:t>
            </a:r>
          </a:p>
          <a:p>
            <a:pPr lvl="1"/>
            <a:r>
              <a:rPr lang="en-US" dirty="0"/>
              <a:t>Relevant</a:t>
            </a:r>
          </a:p>
          <a:p>
            <a:pPr lvl="1"/>
            <a:r>
              <a:rPr lang="en-US" dirty="0"/>
              <a:t>Approved</a:t>
            </a:r>
          </a:p>
        </p:txBody>
      </p:sp>
      <p:pic>
        <p:nvPicPr>
          <p:cNvPr id="3074" name="Picture 2" descr="Aviation Maintenance Managers, Inc. | Manuals | Aviation Maintenance  Managers,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684" y="254090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per aircraft service manual on C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932602">
            <a:off x="8038654" y="2792135"/>
            <a:ext cx="2487852" cy="258173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rot="18941844">
            <a:off x="9083040" y="2743200"/>
            <a:ext cx="999744" cy="32918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3" name="Rounded Rectangle 2"/>
          <p:cNvSpPr/>
          <p:nvPr/>
        </p:nvSpPr>
        <p:spPr bwMode="auto">
          <a:xfrm rot="18980148" flipV="1">
            <a:off x="8935327" y="3104360"/>
            <a:ext cx="810179" cy="309352"/>
          </a:xfrm>
          <a:prstGeom prst="roundRect">
            <a:avLst/>
          </a:prstGeom>
          <a:solidFill>
            <a:srgbClr val="F0EFEB"/>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pic>
        <p:nvPicPr>
          <p:cNvPr id="3078" name="Picture 6" descr="Amazon.com: Cessna 210 Centurion Maintenance Service Manual Set + Engine  1960-1969: Everything El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630" y="370363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233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2000"/>
                                        <p:tgtEl>
                                          <p:spTgt spid="21507">
                                            <p:txEl>
                                              <p:pRg st="1" end="1"/>
                                            </p:txEl>
                                          </p:spTgt>
                                        </p:tgtEl>
                                      </p:cBhvr>
                                    </p:animEffect>
                                  </p:childTnLst>
                                  <p:subTnLst>
                                    <p:animClr clrSpc="rgb" dir="cw">
                                      <p:cBhvr override="childStyle">
                                        <p:cTn dur="1" fill="hold" display="0" masterRel="nextClick" afterEffect="1"/>
                                        <p:tgtEl>
                                          <p:spTgt spid="21507">
                                            <p:txEl>
                                              <p:pRg st="1" end="1"/>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2000"/>
                                        <p:tgtEl>
                                          <p:spTgt spid="21507">
                                            <p:txEl>
                                              <p:pRg st="2" end="2"/>
                                            </p:txEl>
                                          </p:spTgt>
                                        </p:tgtEl>
                                      </p:cBhvr>
                                    </p:animEffect>
                                  </p:childTnLst>
                                  <p:subTnLst>
                                    <p:animClr clrSpc="rgb" dir="cw">
                                      <p:cBhvr override="childStyle">
                                        <p:cTn dur="1" fill="hold" display="0" masterRel="nextClick" afterEffect="1"/>
                                        <p:tgtEl>
                                          <p:spTgt spid="21507">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fade">
                                      <p:cBhvr>
                                        <p:cTn id="17" dur="20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dirty="0"/>
              <a:t>What your mechanic must do</a:t>
            </a:r>
          </a:p>
        </p:txBody>
      </p:sp>
      <p:sp>
        <p:nvSpPr>
          <p:cNvPr id="13315" name="Rectangle 3"/>
          <p:cNvSpPr>
            <a:spLocks noGrp="1" noChangeArrowheads="1"/>
          </p:cNvSpPr>
          <p:nvPr>
            <p:ph idx="1"/>
          </p:nvPr>
        </p:nvSpPr>
        <p:spPr>
          <a:xfrm>
            <a:off x="571500" y="1119687"/>
            <a:ext cx="10408240" cy="1084894"/>
          </a:xfrm>
        </p:spPr>
        <p:txBody>
          <a:bodyPr/>
          <a:lstStyle/>
          <a:p>
            <a:pPr>
              <a:buFontTx/>
              <a:buNone/>
            </a:pPr>
            <a:r>
              <a:rPr lang="en-US" dirty="0"/>
              <a:t>	</a:t>
            </a:r>
            <a:r>
              <a:rPr lang="en-US" b="0" dirty="0"/>
              <a:t>In accordance with 14 CFR Section 43.15 during annual/100 hour </a:t>
            </a:r>
            <a:r>
              <a:rPr lang="en-US" b="0" dirty="0" smtClean="0"/>
              <a:t>mechanics </a:t>
            </a:r>
            <a:r>
              <a:rPr lang="en-US" b="0" dirty="0"/>
              <a:t>must:</a:t>
            </a:r>
          </a:p>
          <a:p>
            <a:pPr marL="457200" lvl="1" indent="0">
              <a:buNone/>
            </a:pPr>
            <a:endParaRPr lang="en-US" dirty="0"/>
          </a:p>
        </p:txBody>
      </p:sp>
      <p:sp>
        <p:nvSpPr>
          <p:cNvPr id="2" name="TextBox 1"/>
          <p:cNvSpPr txBox="1"/>
          <p:nvPr/>
        </p:nvSpPr>
        <p:spPr bwMode="auto">
          <a:xfrm>
            <a:off x="1026932" y="1927424"/>
            <a:ext cx="88363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457200" indent="-457200"/>
            <a:r>
              <a:rPr lang="en-US" sz="2800" dirty="0"/>
              <a:t>Use a Checklist that meets Appendix D of Part 43 at a </a:t>
            </a:r>
            <a:r>
              <a:rPr lang="en-US" sz="2800" u="sng" dirty="0"/>
              <a:t>minimum</a:t>
            </a:r>
          </a:p>
        </p:txBody>
      </p:sp>
      <p:sp>
        <p:nvSpPr>
          <p:cNvPr id="8" name="Rectangle 3"/>
          <p:cNvSpPr txBox="1">
            <a:spLocks noChangeArrowheads="1"/>
          </p:cNvSpPr>
          <p:nvPr/>
        </p:nvSpPr>
        <p:spPr bwMode="auto">
          <a:xfrm>
            <a:off x="571500" y="2987597"/>
            <a:ext cx="11010900" cy="108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Tx/>
              <a:buNone/>
            </a:pPr>
            <a:r>
              <a:rPr lang="en-US" kern="0" dirty="0"/>
              <a:t>	</a:t>
            </a:r>
            <a:r>
              <a:rPr lang="en-US" b="0" kern="0" dirty="0"/>
              <a:t>In accordance with 14 CFR Section 43.13 they must:</a:t>
            </a:r>
          </a:p>
          <a:p>
            <a:pPr marL="457200" lvl="1" indent="0">
              <a:buFontTx/>
              <a:buNone/>
            </a:pPr>
            <a:endParaRPr lang="en-US" kern="0" dirty="0"/>
          </a:p>
        </p:txBody>
      </p:sp>
      <p:sp>
        <p:nvSpPr>
          <p:cNvPr id="9" name="TextBox 8"/>
          <p:cNvSpPr txBox="1"/>
          <p:nvPr/>
        </p:nvSpPr>
        <p:spPr bwMode="auto">
          <a:xfrm>
            <a:off x="980532" y="3431912"/>
            <a:ext cx="88363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457200" indent="-457200"/>
            <a:r>
              <a:rPr lang="en-US" sz="2800" dirty="0"/>
              <a:t>Use approved parts and materials</a:t>
            </a:r>
            <a:endParaRPr lang="en-US" sz="2800" u="sng" dirty="0"/>
          </a:p>
        </p:txBody>
      </p:sp>
      <p:sp>
        <p:nvSpPr>
          <p:cNvPr id="10" name="Rectangle 3"/>
          <p:cNvSpPr txBox="1">
            <a:spLocks noChangeArrowheads="1"/>
          </p:cNvSpPr>
          <p:nvPr/>
        </p:nvSpPr>
        <p:spPr bwMode="auto">
          <a:xfrm>
            <a:off x="515792" y="4055752"/>
            <a:ext cx="7158228" cy="108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Tx/>
              <a:buNone/>
            </a:pPr>
            <a:r>
              <a:rPr lang="en-US" kern="0" dirty="0"/>
              <a:t>	</a:t>
            </a:r>
            <a:r>
              <a:rPr lang="en-US" b="0" kern="0" dirty="0"/>
              <a:t>In accordance with 14 CFR Section 43.15 during annual/100 hour they must:</a:t>
            </a:r>
          </a:p>
          <a:p>
            <a:pPr marL="457200" lvl="1" indent="0">
              <a:buFontTx/>
              <a:buNone/>
            </a:pPr>
            <a:endParaRPr lang="en-US" kern="0" dirty="0"/>
          </a:p>
        </p:txBody>
      </p:sp>
      <p:pic>
        <p:nvPicPr>
          <p:cNvPr id="4098" name="Picture 2" descr="ZeroAvia's plane can fly 500 miles, powered entirely by hydrogen"/>
          <p:cNvPicPr>
            <a:picLocks noChangeAspect="1" noChangeArrowheads="1"/>
          </p:cNvPicPr>
          <p:nvPr/>
        </p:nvPicPr>
        <p:blipFill rotWithShape="1">
          <a:blip r:embed="rId3">
            <a:extLst>
              <a:ext uri="{28A0092B-C50C-407E-A947-70E740481C1C}">
                <a14:useLocalDpi xmlns:a14="http://schemas.microsoft.com/office/drawing/2010/main" val="0"/>
              </a:ext>
            </a:extLst>
          </a:blip>
          <a:srcRect l="1710" t="15346" r="11677" b="19130"/>
          <a:stretch/>
        </p:blipFill>
        <p:spPr bwMode="auto">
          <a:xfrm>
            <a:off x="6970776" y="4874591"/>
            <a:ext cx="2474976" cy="10485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3" name="TextBox 12"/>
          <p:cNvSpPr txBox="1"/>
          <p:nvPr/>
        </p:nvSpPr>
        <p:spPr bwMode="auto">
          <a:xfrm>
            <a:off x="980532" y="5022800"/>
            <a:ext cx="92097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457200" indent="-457200"/>
            <a:r>
              <a:rPr lang="en-US" sz="2800" dirty="0"/>
              <a:t>Run the Aircraft</a:t>
            </a:r>
            <a:endParaRPr lang="en-US" sz="2800" u="sng" dirty="0"/>
          </a:p>
        </p:txBody>
      </p:sp>
      <p:grpSp>
        <p:nvGrpSpPr>
          <p:cNvPr id="15" name="Group 14">
            <a:extLst>
              <a:ext uri="{FF2B5EF4-FFF2-40B4-BE49-F238E27FC236}">
                <a16:creationId xmlns:a16="http://schemas.microsoft.com/office/drawing/2014/main" id="{7A62BBD7-55A2-41E6-B3D2-5DD16D699BAD}"/>
              </a:ext>
            </a:extLst>
          </p:cNvPr>
          <p:cNvGrpSpPr/>
          <p:nvPr/>
        </p:nvGrpSpPr>
        <p:grpSpPr>
          <a:xfrm>
            <a:off x="8362951" y="2441931"/>
            <a:ext cx="3505200" cy="2447925"/>
            <a:chOff x="8362951" y="2441931"/>
            <a:chExt cx="3505200" cy="2447925"/>
          </a:xfrm>
        </p:grpSpPr>
        <p:pic>
          <p:nvPicPr>
            <p:cNvPr id="3" name="Picture 2">
              <a:extLst>
                <a:ext uri="{FF2B5EF4-FFF2-40B4-BE49-F238E27FC236}">
                  <a16:creationId xmlns:a16="http://schemas.microsoft.com/office/drawing/2014/main" id="{4B6D1BD6-8816-46B5-8039-EFB039D387B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62951" y="2441931"/>
              <a:ext cx="3505200" cy="2447925"/>
            </a:xfrm>
            <a:prstGeom prst="rect">
              <a:avLst/>
            </a:prstGeom>
          </p:spPr>
        </p:pic>
        <p:sp>
          <p:nvSpPr>
            <p:cNvPr id="14" name="Text Box 5"/>
            <p:cNvSpPr txBox="1">
              <a:spLocks noChangeArrowheads="1"/>
            </p:cNvSpPr>
            <p:nvPr/>
          </p:nvSpPr>
          <p:spPr bwMode="auto">
            <a:xfrm>
              <a:off x="8558373" y="3758902"/>
              <a:ext cx="23429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en-US" sz="1200" dirty="0"/>
                <a:t>Approved for Return to Service</a:t>
              </a:r>
            </a:p>
            <a:p>
              <a:pPr algn="r">
                <a:buNone/>
              </a:pPr>
              <a:r>
                <a:rPr lang="en-US" sz="1200" dirty="0"/>
                <a:t> Repair Station LGFR1243</a:t>
              </a:r>
            </a:p>
            <a:p>
              <a:pPr algn="r">
                <a:buNone/>
              </a:pPr>
              <a:r>
                <a:rPr lang="en-US" sz="1200" dirty="0"/>
                <a:t>  </a:t>
              </a:r>
              <a:r>
                <a:rPr lang="en-US" sz="1200" dirty="0">
                  <a:latin typeface="Blackadder ITC" pitchFamily="82" charset="0"/>
                </a:rPr>
                <a:t>Joe Mechanic</a:t>
              </a:r>
              <a:endParaRPr lang="en-US" sz="1200" dirty="0"/>
            </a:p>
          </p:txBody>
        </p:sp>
        <p:cxnSp>
          <p:nvCxnSpPr>
            <p:cNvPr id="6" name="Straight Connector 5">
              <a:extLst>
                <a:ext uri="{FF2B5EF4-FFF2-40B4-BE49-F238E27FC236}">
                  <a16:creationId xmlns:a16="http://schemas.microsoft.com/office/drawing/2014/main" id="{AA3511BC-0239-464C-8343-0D7D78E238D8}"/>
                </a:ext>
              </a:extLst>
            </p:cNvPr>
            <p:cNvCxnSpPr/>
            <p:nvPr/>
          </p:nvCxnSpPr>
          <p:spPr bwMode="auto">
            <a:xfrm>
              <a:off x="8661115" y="3955132"/>
              <a:ext cx="207537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8D1A0E04-A923-43B4-8D01-826A2D876BE8}"/>
                </a:ext>
              </a:extLst>
            </p:cNvPr>
            <p:cNvCxnSpPr/>
            <p:nvPr/>
          </p:nvCxnSpPr>
          <p:spPr bwMode="auto">
            <a:xfrm>
              <a:off x="9051533" y="4241094"/>
              <a:ext cx="1734621"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D5E85486-1FBF-44D9-9BC1-342A6C1003F4}"/>
                </a:ext>
              </a:extLst>
            </p:cNvPr>
            <p:cNvCxnSpPr/>
            <p:nvPr/>
          </p:nvCxnSpPr>
          <p:spPr bwMode="auto">
            <a:xfrm>
              <a:off x="9996755" y="4487676"/>
              <a:ext cx="78939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51642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wipe(left)">
                                      <p:cBhvr>
                                        <p:cTn id="2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dirty="0"/>
              <a:t>What </a:t>
            </a:r>
            <a:r>
              <a:rPr lang="en-US" sz="3200" dirty="0" smtClean="0"/>
              <a:t>your mechanic </a:t>
            </a:r>
            <a:r>
              <a:rPr lang="en-US" sz="3200" dirty="0"/>
              <a:t>must write</a:t>
            </a:r>
          </a:p>
        </p:txBody>
      </p:sp>
      <p:sp>
        <p:nvSpPr>
          <p:cNvPr id="22531" name="Rectangle 3"/>
          <p:cNvSpPr>
            <a:spLocks noGrp="1" noChangeArrowheads="1"/>
          </p:cNvSpPr>
          <p:nvPr>
            <p:ph idx="1"/>
          </p:nvPr>
        </p:nvSpPr>
        <p:spPr>
          <a:xfrm>
            <a:off x="571500" y="1117983"/>
            <a:ext cx="11108436" cy="2222625"/>
          </a:xfrm>
        </p:spPr>
        <p:txBody>
          <a:bodyPr/>
          <a:lstStyle/>
          <a:p>
            <a:pPr marL="533400" indent="-533400">
              <a:lnSpc>
                <a:spcPct val="90000"/>
              </a:lnSpc>
              <a:buNone/>
            </a:pPr>
            <a:r>
              <a:rPr lang="en-US" dirty="0"/>
              <a:t>What your Logbook Entry must contain</a:t>
            </a:r>
            <a:endParaRPr lang="en-US" b="0" dirty="0"/>
          </a:p>
          <a:p>
            <a:pPr marL="533400" indent="-533400">
              <a:lnSpc>
                <a:spcPct val="90000"/>
              </a:lnSpc>
              <a:buNone/>
            </a:pPr>
            <a:r>
              <a:rPr lang="en-US" sz="2400" b="0" dirty="0"/>
              <a:t>14 CFR Section 43.9(a) says for maintenance other than inspections:</a:t>
            </a:r>
          </a:p>
          <a:p>
            <a:pPr marL="533400" indent="-533400">
              <a:lnSpc>
                <a:spcPct val="90000"/>
              </a:lnSpc>
              <a:buFontTx/>
              <a:buAutoNum type="arabicParenBoth"/>
            </a:pPr>
            <a:r>
              <a:rPr lang="en-US" sz="2400" b="0" dirty="0"/>
              <a:t>Description </a:t>
            </a:r>
          </a:p>
          <a:p>
            <a:pPr marL="533400" indent="-533400">
              <a:lnSpc>
                <a:spcPct val="90000"/>
              </a:lnSpc>
              <a:buFontTx/>
              <a:buAutoNum type="arabicParenBoth"/>
            </a:pPr>
            <a:r>
              <a:rPr lang="en-US" sz="2400" b="0" dirty="0"/>
              <a:t>Date </a:t>
            </a:r>
          </a:p>
          <a:p>
            <a:pPr marL="533400" indent="-533400">
              <a:lnSpc>
                <a:spcPct val="90000"/>
              </a:lnSpc>
              <a:buFontTx/>
              <a:buAutoNum type="arabicParenBoth"/>
            </a:pPr>
            <a:r>
              <a:rPr lang="en-US" sz="2400" b="0" dirty="0"/>
              <a:t>Name Signature, Certificate, and Type</a:t>
            </a:r>
          </a:p>
          <a:p>
            <a:pPr marL="0" indent="0">
              <a:lnSpc>
                <a:spcPct val="90000"/>
              </a:lnSpc>
              <a:buNone/>
            </a:pPr>
            <a:endParaRPr lang="en-US" sz="2400" b="0" dirty="0"/>
          </a:p>
          <a:p>
            <a:pPr marL="533400" indent="-533400">
              <a:lnSpc>
                <a:spcPct val="90000"/>
              </a:lnSpc>
              <a:buNone/>
            </a:pPr>
            <a:r>
              <a:rPr lang="en-US" sz="2400" b="0" dirty="0"/>
              <a:t>	</a:t>
            </a:r>
            <a:endParaRPr lang="en-US" sz="2400" dirty="0"/>
          </a:p>
        </p:txBody>
      </p:sp>
      <p:sp>
        <p:nvSpPr>
          <p:cNvPr id="4" name="Rectangle 3"/>
          <p:cNvSpPr txBox="1">
            <a:spLocks noChangeArrowheads="1"/>
          </p:cNvSpPr>
          <p:nvPr/>
        </p:nvSpPr>
        <p:spPr bwMode="auto">
          <a:xfrm>
            <a:off x="571500" y="3504503"/>
            <a:ext cx="11296651" cy="177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533400" indent="-533400">
              <a:lnSpc>
                <a:spcPct val="90000"/>
              </a:lnSpc>
              <a:buFontTx/>
              <a:buNone/>
            </a:pPr>
            <a:r>
              <a:rPr lang="en-US" sz="2400" b="0" kern="0" dirty="0"/>
              <a:t>14 CFR Section 43.11(a) says for inspections:</a:t>
            </a:r>
          </a:p>
          <a:p>
            <a:pPr marL="533400" indent="-533400">
              <a:lnSpc>
                <a:spcPct val="90000"/>
              </a:lnSpc>
              <a:buFontTx/>
              <a:buAutoNum type="arabicParenBoth"/>
            </a:pPr>
            <a:r>
              <a:rPr lang="en-US" sz="2400" b="0" kern="0" dirty="0"/>
              <a:t>The type of Inspection</a:t>
            </a:r>
          </a:p>
          <a:p>
            <a:pPr marL="533400" indent="-533400">
              <a:lnSpc>
                <a:spcPct val="90000"/>
              </a:lnSpc>
              <a:buFontTx/>
              <a:buAutoNum type="arabicParenBoth"/>
            </a:pPr>
            <a:r>
              <a:rPr lang="en-US" sz="2400" b="0" kern="0" dirty="0"/>
              <a:t>The date of the inspection and aircraft total time in service (not necessarily tach time)</a:t>
            </a:r>
          </a:p>
          <a:p>
            <a:pPr marL="533400" indent="-533400">
              <a:lnSpc>
                <a:spcPct val="90000"/>
              </a:lnSpc>
              <a:buFontTx/>
              <a:buAutoNum type="arabicParenBoth"/>
            </a:pPr>
            <a:r>
              <a:rPr lang="en-US" sz="2400" b="0" kern="0" dirty="0"/>
              <a:t>The signature, certificate number, kind of certificate held by the person approving or </a:t>
            </a:r>
            <a:r>
              <a:rPr lang="en-US" sz="2400" b="0" kern="0" dirty="0">
                <a:solidFill>
                  <a:srgbClr val="FF0000"/>
                </a:solidFill>
              </a:rPr>
              <a:t>disapproving </a:t>
            </a:r>
            <a:r>
              <a:rPr lang="en-US" sz="2400" b="0" kern="0" dirty="0"/>
              <a:t>for return to service</a:t>
            </a:r>
          </a:p>
        </p:txBody>
      </p:sp>
      <p:pic>
        <p:nvPicPr>
          <p:cNvPr id="3074" name="Picture 2" descr="Approval for Return to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295" y="2383536"/>
            <a:ext cx="2876550" cy="1590675"/>
          </a:xfrm>
          <a:prstGeom prst="rect">
            <a:avLst/>
          </a:prstGeom>
          <a:noFill/>
          <a:ln>
            <a:solidFill>
              <a:schemeClr val="accent2">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12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2" end="2"/>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3" end="3"/>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200" dirty="0"/>
              <a:t>For Inspections, your Logbook Entry must contain</a:t>
            </a:r>
          </a:p>
        </p:txBody>
      </p:sp>
      <p:sp>
        <p:nvSpPr>
          <p:cNvPr id="37891" name="Rectangle 3"/>
          <p:cNvSpPr>
            <a:spLocks noGrp="1" noChangeArrowheads="1"/>
          </p:cNvSpPr>
          <p:nvPr>
            <p:ph idx="1"/>
          </p:nvPr>
        </p:nvSpPr>
        <p:spPr/>
        <p:txBody>
          <a:bodyPr/>
          <a:lstStyle/>
          <a:p>
            <a:pPr marL="533400" indent="-533400">
              <a:buFontTx/>
              <a:buAutoNum type="arabicParenBoth" startAt="4"/>
            </a:pPr>
            <a:r>
              <a:rPr lang="en-US" sz="2400" b="0" dirty="0"/>
              <a:t>If approved for return to service…similarly worded statement- “I certify that this aircraft has been inspected in accordance with </a:t>
            </a:r>
            <a:r>
              <a:rPr lang="en-US" sz="2400" b="0" dirty="0" smtClean="0"/>
              <a:t>a (insert </a:t>
            </a:r>
            <a:r>
              <a:rPr lang="en-US" sz="2400" b="0" dirty="0"/>
              <a:t>type) inspection </a:t>
            </a:r>
            <a:r>
              <a:rPr lang="en-US" sz="2400" b="0" dirty="0" smtClean="0"/>
              <a:t>and was </a:t>
            </a:r>
            <a:r>
              <a:rPr lang="en-US" sz="2400" b="0" dirty="0"/>
              <a:t>determined to be in airworthy condition”</a:t>
            </a:r>
          </a:p>
          <a:p>
            <a:pPr marL="533400" indent="-533400">
              <a:buFontTx/>
              <a:buAutoNum type="arabicParenBoth" startAt="4"/>
            </a:pPr>
            <a:endParaRPr lang="en-US" sz="2400" b="0" dirty="0"/>
          </a:p>
          <a:p>
            <a:pPr marL="533400" indent="-533400">
              <a:buFontTx/>
              <a:buAutoNum type="arabicParenBoth" startAt="4"/>
            </a:pPr>
            <a:r>
              <a:rPr lang="en-US" sz="2400" b="0" dirty="0"/>
              <a:t>If not approved for return to service…similarly worded statement- “I certify that this aircraft has been inspected in accordance with (insert type) inspection and a list of </a:t>
            </a:r>
            <a:r>
              <a:rPr lang="en-US" sz="2400" b="0" dirty="0">
                <a:solidFill>
                  <a:srgbClr val="FF0000"/>
                </a:solidFill>
              </a:rPr>
              <a:t>discrepancies and </a:t>
            </a:r>
            <a:r>
              <a:rPr lang="en-US" sz="2400" b="0" dirty="0" err="1">
                <a:solidFill>
                  <a:srgbClr val="FF0000"/>
                </a:solidFill>
              </a:rPr>
              <a:t>unairworthy</a:t>
            </a:r>
            <a:r>
              <a:rPr lang="en-US" sz="2400" b="0" dirty="0">
                <a:solidFill>
                  <a:srgbClr val="FF0000"/>
                </a:solidFill>
              </a:rPr>
              <a:t> items</a:t>
            </a:r>
            <a:r>
              <a:rPr lang="en-US" sz="2400" b="0" dirty="0"/>
              <a:t> dated (date) has been provided to the aircraft owner or operator</a:t>
            </a:r>
          </a:p>
          <a:p>
            <a:pPr marL="533400" indent="-533400"/>
            <a:endParaRPr lang="en-US" dirty="0"/>
          </a:p>
        </p:txBody>
      </p:sp>
    </p:spTree>
    <p:extLst>
      <p:ext uri="{BB962C8B-B14F-4D97-AF65-F5344CB8AC3E}">
        <p14:creationId xmlns:p14="http://schemas.microsoft.com/office/powerpoint/2010/main" val="1061154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789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2800" dirty="0"/>
              <a:t>What your Logbook Entry </a:t>
            </a:r>
            <a:r>
              <a:rPr lang="en-US" sz="2800" dirty="0">
                <a:solidFill>
                  <a:srgbClr val="FF0000"/>
                </a:solidFill>
              </a:rPr>
              <a:t>should</a:t>
            </a:r>
            <a:r>
              <a:rPr lang="en-US" sz="2800" dirty="0"/>
              <a:t> contain</a:t>
            </a:r>
          </a:p>
        </p:txBody>
      </p:sp>
      <p:sp>
        <p:nvSpPr>
          <p:cNvPr id="30723" name="Rectangle 3"/>
          <p:cNvSpPr>
            <a:spLocks noGrp="1" noChangeArrowheads="1"/>
          </p:cNvSpPr>
          <p:nvPr>
            <p:ph idx="1"/>
          </p:nvPr>
        </p:nvSpPr>
        <p:spPr>
          <a:xfrm>
            <a:off x="660401" y="1173589"/>
            <a:ext cx="10733617" cy="4391025"/>
          </a:xfrm>
        </p:spPr>
        <p:txBody>
          <a:bodyPr/>
          <a:lstStyle/>
          <a:p>
            <a:r>
              <a:rPr lang="en-US" b="0" dirty="0"/>
              <a:t>Part </a:t>
            </a:r>
            <a:r>
              <a:rPr lang="en-US" b="0" dirty="0" smtClean="0"/>
              <a:t>and serial numbers for parts removed </a:t>
            </a:r>
          </a:p>
          <a:p>
            <a:r>
              <a:rPr lang="en-US" b="0" dirty="0" smtClean="0"/>
              <a:t>Part </a:t>
            </a:r>
            <a:r>
              <a:rPr lang="en-US" b="0" dirty="0"/>
              <a:t>and serial numbers for parts </a:t>
            </a:r>
            <a:r>
              <a:rPr lang="en-US" b="0" dirty="0" smtClean="0"/>
              <a:t>installed</a:t>
            </a:r>
            <a:endParaRPr lang="en-US" b="0" dirty="0"/>
          </a:p>
          <a:p>
            <a:r>
              <a:rPr lang="en-US" b="0" dirty="0" smtClean="0"/>
              <a:t>Specific </a:t>
            </a:r>
            <a:r>
              <a:rPr lang="en-US" b="0" dirty="0"/>
              <a:t>reference to approved data used to perform a task</a:t>
            </a:r>
          </a:p>
          <a:p>
            <a:r>
              <a:rPr lang="en-US" b="0" dirty="0"/>
              <a:t>Reference to approval documents for parts installed (FAA Form 8130-3 or RTS Tags)</a:t>
            </a:r>
          </a:p>
          <a:p>
            <a:r>
              <a:rPr lang="en-US" b="0" dirty="0" smtClean="0"/>
              <a:t>Aircraft Make/model </a:t>
            </a:r>
            <a:r>
              <a:rPr lang="en-US" b="0" dirty="0"/>
              <a:t>AD’s, whether they apply or not</a:t>
            </a:r>
          </a:p>
          <a:p>
            <a:r>
              <a:rPr lang="en-US" b="0" dirty="0"/>
              <a:t>Any other comments deemed important by the mechanic (never too much information)</a:t>
            </a:r>
          </a:p>
        </p:txBody>
      </p:sp>
    </p:spTree>
    <p:extLst>
      <p:ext uri="{BB962C8B-B14F-4D97-AF65-F5344CB8AC3E}">
        <p14:creationId xmlns:p14="http://schemas.microsoft.com/office/powerpoint/2010/main" val="1302554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600" dirty="0"/>
              <a:t>How AD’s Must Be Signed Off</a:t>
            </a:r>
          </a:p>
        </p:txBody>
      </p:sp>
      <p:sp>
        <p:nvSpPr>
          <p:cNvPr id="31747" name="Rectangle 3"/>
          <p:cNvSpPr>
            <a:spLocks noGrp="1" noChangeArrowheads="1"/>
          </p:cNvSpPr>
          <p:nvPr>
            <p:ph idx="1"/>
          </p:nvPr>
        </p:nvSpPr>
        <p:spPr>
          <a:xfrm>
            <a:off x="1230087" y="961728"/>
            <a:ext cx="8571459" cy="4391025"/>
          </a:xfrm>
        </p:spPr>
        <p:txBody>
          <a:bodyPr/>
          <a:lstStyle/>
          <a:p>
            <a:pPr>
              <a:lnSpc>
                <a:spcPct val="90000"/>
              </a:lnSpc>
              <a:buFontTx/>
              <a:buNone/>
            </a:pPr>
            <a:r>
              <a:rPr lang="en-US" b="0" dirty="0"/>
              <a:t>ONE TIME AD’s</a:t>
            </a:r>
          </a:p>
          <a:p>
            <a:pPr>
              <a:lnSpc>
                <a:spcPct val="90000"/>
              </a:lnSpc>
            </a:pPr>
            <a:r>
              <a:rPr lang="en-US" b="0" dirty="0"/>
              <a:t>AD number including revision date</a:t>
            </a:r>
          </a:p>
          <a:p>
            <a:pPr>
              <a:lnSpc>
                <a:spcPct val="90000"/>
              </a:lnSpc>
            </a:pPr>
            <a:r>
              <a:rPr lang="en-US" b="0" dirty="0"/>
              <a:t>Method of Compliance </a:t>
            </a:r>
          </a:p>
          <a:p>
            <a:pPr>
              <a:lnSpc>
                <a:spcPct val="90000"/>
              </a:lnSpc>
              <a:buFontTx/>
              <a:buNone/>
            </a:pPr>
            <a:endParaRPr lang="en-US" b="0" dirty="0" smtClean="0"/>
          </a:p>
          <a:p>
            <a:pPr>
              <a:lnSpc>
                <a:spcPct val="90000"/>
              </a:lnSpc>
              <a:buFontTx/>
              <a:buNone/>
            </a:pPr>
            <a:r>
              <a:rPr lang="en-US" b="0" dirty="0" smtClean="0"/>
              <a:t>RECURRING </a:t>
            </a:r>
            <a:r>
              <a:rPr lang="en-US" b="0" dirty="0"/>
              <a:t>AD’s</a:t>
            </a:r>
          </a:p>
          <a:p>
            <a:pPr>
              <a:lnSpc>
                <a:spcPct val="90000"/>
              </a:lnSpc>
            </a:pPr>
            <a:r>
              <a:rPr lang="en-US" b="0" dirty="0"/>
              <a:t>Everything above, plus</a:t>
            </a:r>
          </a:p>
          <a:p>
            <a:pPr>
              <a:lnSpc>
                <a:spcPct val="90000"/>
              </a:lnSpc>
            </a:pPr>
            <a:r>
              <a:rPr lang="en-US" b="0" dirty="0"/>
              <a:t>Time and/or Date when the </a:t>
            </a:r>
          </a:p>
          <a:p>
            <a:pPr>
              <a:lnSpc>
                <a:spcPct val="90000"/>
              </a:lnSpc>
              <a:buFontTx/>
              <a:buNone/>
            </a:pPr>
            <a:r>
              <a:rPr lang="en-US" b="0" dirty="0"/>
              <a:t>	next action is required</a:t>
            </a:r>
          </a:p>
          <a:p>
            <a:pPr>
              <a:lnSpc>
                <a:spcPct val="90000"/>
              </a:lnSpc>
            </a:pPr>
            <a:endParaRPr lang="en-US" dirty="0"/>
          </a:p>
        </p:txBody>
      </p:sp>
      <p:sp>
        <p:nvSpPr>
          <p:cNvPr id="2" name="TextBox 1"/>
          <p:cNvSpPr txBox="1"/>
          <p:nvPr/>
        </p:nvSpPr>
        <p:spPr>
          <a:xfrm>
            <a:off x="2057400" y="5034340"/>
            <a:ext cx="4389438" cy="461665"/>
          </a:xfrm>
          <a:prstGeom prst="rect">
            <a:avLst/>
          </a:prstGeom>
          <a:noFill/>
        </p:spPr>
        <p:txBody>
          <a:bodyPr wrap="square" rtlCol="0">
            <a:spAutoFit/>
          </a:bodyPr>
          <a:lstStyle/>
          <a:p>
            <a:pPr>
              <a:buNone/>
            </a:pPr>
            <a:r>
              <a:rPr lang="en-US" dirty="0">
                <a:solidFill>
                  <a:schemeClr val="accent6">
                    <a:lumMod val="75000"/>
                  </a:schemeClr>
                </a:solidFill>
              </a:rPr>
              <a:t>AD’s C/W through 09/2019</a:t>
            </a:r>
          </a:p>
        </p:txBody>
      </p:sp>
      <p:sp>
        <p:nvSpPr>
          <p:cNvPr id="3" name="AutoShape 2" descr="Free List Cliparts, Download Free Clip Art, Free Clip Art on Clipart Library"/>
          <p:cNvSpPr>
            <a:spLocks noChangeAspect="1" noChangeArrowheads="1"/>
          </p:cNvSpPr>
          <p:nvPr/>
        </p:nvSpPr>
        <p:spPr bwMode="auto">
          <a:xfrm>
            <a:off x="-1256850" y="-144463"/>
            <a:ext cx="1717225" cy="17172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Free List Cliparts,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a:extLst>
              <a:ext uri="{FF2B5EF4-FFF2-40B4-BE49-F238E27FC236}">
                <a16:creationId xmlns:a16="http://schemas.microsoft.com/office/drawing/2014/main" id="{4F5E46DA-E272-4EE7-A897-7E01892CEC2B}"/>
              </a:ext>
            </a:extLst>
          </p:cNvPr>
          <p:cNvCxnSpPr/>
          <p:nvPr/>
        </p:nvCxnSpPr>
        <p:spPr bwMode="auto">
          <a:xfrm>
            <a:off x="2229492" y="5250096"/>
            <a:ext cx="3554859"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 name="Object 5">
            <a:extLst>
              <a:ext uri="{FF2B5EF4-FFF2-40B4-BE49-F238E27FC236}">
                <a16:creationId xmlns:a16="http://schemas.microsoft.com/office/drawing/2014/main" id="{35297354-22F2-443D-96C9-A356986690FC}"/>
              </a:ext>
            </a:extLst>
          </p:cNvPr>
          <p:cNvGraphicFramePr>
            <a:graphicFrameLocks noChangeAspect="1"/>
          </p:cNvGraphicFramePr>
          <p:nvPr>
            <p:extLst>
              <p:ext uri="{D42A27DB-BD31-4B8C-83A1-F6EECF244321}">
                <p14:modId xmlns:p14="http://schemas.microsoft.com/office/powerpoint/2010/main" val="1626536096"/>
              </p:ext>
            </p:extLst>
          </p:nvPr>
        </p:nvGraphicFramePr>
        <p:xfrm>
          <a:off x="7648240" y="969367"/>
          <a:ext cx="3728491" cy="4391026"/>
        </p:xfrm>
        <a:graphic>
          <a:graphicData uri="http://schemas.openxmlformats.org/presentationml/2006/ole">
            <mc:AlternateContent xmlns:mc="http://schemas.openxmlformats.org/markup-compatibility/2006">
              <mc:Choice xmlns:v="urn:schemas-microsoft-com:vml" Requires="v">
                <p:oleObj spid="_x0000_s3093" name="Document" r:id="rId4" imgW="7104240" imgH="8127360" progId="Word.Document.8">
                  <p:embed/>
                </p:oleObj>
              </mc:Choice>
              <mc:Fallback>
                <p:oleObj name="Document" r:id="rId4" imgW="7104240" imgH="8127360" progId="Word.Document.8">
                  <p:embed/>
                  <p:pic>
                    <p:nvPicPr>
                      <p:cNvPr id="161797" name="Object 5">
                        <a:extLst>
                          <a:ext uri="{FF2B5EF4-FFF2-40B4-BE49-F238E27FC236}">
                            <a16:creationId xmlns:a16="http://schemas.microsoft.com/office/drawing/2014/main" id="{2A62E8ED-9593-4B76-A6DE-593413D42B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240" y="969367"/>
                        <a:ext cx="3728491" cy="4391026"/>
                      </a:xfrm>
                      <a:prstGeom prst="rect">
                        <a:avLst/>
                      </a:prstGeom>
                      <a:solidFill>
                        <a:schemeClr val="bg1"/>
                      </a:solidFill>
                      <a:ln w="12700">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6614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1B753B-B68D-43EB-BD6D-8DDDDD3BC4DD}"/>
              </a:ext>
            </a:extLst>
          </p:cNvPr>
          <p:cNvSpPr/>
          <p:nvPr/>
        </p:nvSpPr>
        <p:spPr bwMode="auto">
          <a:xfrm>
            <a:off x="7832993" y="1720855"/>
            <a:ext cx="2864385" cy="2796061"/>
          </a:xfrm>
          <a:prstGeom prst="rect">
            <a:avLst/>
          </a:prstGeom>
          <a:solidFill>
            <a:srgbClr val="90D2E3"/>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32770" name="Rectangle 2"/>
          <p:cNvSpPr>
            <a:spLocks noGrp="1" noChangeArrowheads="1"/>
          </p:cNvSpPr>
          <p:nvPr>
            <p:ph type="title"/>
          </p:nvPr>
        </p:nvSpPr>
        <p:spPr>
          <a:xfrm>
            <a:off x="289560" y="344488"/>
            <a:ext cx="11765280" cy="609600"/>
          </a:xfrm>
        </p:spPr>
        <p:txBody>
          <a:bodyPr/>
          <a:lstStyle/>
          <a:p>
            <a:r>
              <a:rPr lang="en-US" sz="3600" dirty="0"/>
              <a:t>Does Your Mechanic Have a Positive Safety Culture?</a:t>
            </a:r>
          </a:p>
        </p:txBody>
      </p:sp>
      <p:sp>
        <p:nvSpPr>
          <p:cNvPr id="2" name="TextBox 1">
            <a:extLst>
              <a:ext uri="{FF2B5EF4-FFF2-40B4-BE49-F238E27FC236}">
                <a16:creationId xmlns:a16="http://schemas.microsoft.com/office/drawing/2014/main" id="{5172D67A-592C-47B5-86EE-9785690A842E}"/>
              </a:ext>
            </a:extLst>
          </p:cNvPr>
          <p:cNvSpPr txBox="1"/>
          <p:nvPr/>
        </p:nvSpPr>
        <p:spPr bwMode="auto">
          <a:xfrm>
            <a:off x="595901" y="1259191"/>
            <a:ext cx="11126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b="1" dirty="0"/>
              <a:t>A Clean, Neat, Well-Lighted Shop</a:t>
            </a:r>
            <a:endParaRPr lang="en-US" b="1" dirty="0">
              <a:solidFill>
                <a:srgbClr val="C0C0C0"/>
              </a:solidFill>
            </a:endParaRPr>
          </a:p>
        </p:txBody>
      </p:sp>
      <p:sp>
        <p:nvSpPr>
          <p:cNvPr id="3" name="TextBox 2">
            <a:extLst>
              <a:ext uri="{FF2B5EF4-FFF2-40B4-BE49-F238E27FC236}">
                <a16:creationId xmlns:a16="http://schemas.microsoft.com/office/drawing/2014/main" id="{653DCDCB-E54D-404E-977D-13AB431A6D4C}"/>
              </a:ext>
            </a:extLst>
          </p:cNvPr>
          <p:cNvSpPr txBox="1"/>
          <p:nvPr/>
        </p:nvSpPr>
        <p:spPr bwMode="auto">
          <a:xfrm>
            <a:off x="585626" y="1836133"/>
            <a:ext cx="113323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b="1" dirty="0"/>
              <a:t>Adequate, Calibrated and Organized Tools</a:t>
            </a:r>
            <a:endParaRPr lang="en-US" b="1" dirty="0">
              <a:solidFill>
                <a:srgbClr val="C0C0C0"/>
              </a:solidFill>
            </a:endParaRPr>
          </a:p>
        </p:txBody>
      </p:sp>
      <p:sp>
        <p:nvSpPr>
          <p:cNvPr id="4" name="TextBox 3">
            <a:extLst>
              <a:ext uri="{FF2B5EF4-FFF2-40B4-BE49-F238E27FC236}">
                <a16:creationId xmlns:a16="http://schemas.microsoft.com/office/drawing/2014/main" id="{89DE801E-7F31-46A0-B6AF-5546B24E31F6}"/>
              </a:ext>
            </a:extLst>
          </p:cNvPr>
          <p:cNvSpPr txBox="1"/>
          <p:nvPr/>
        </p:nvSpPr>
        <p:spPr bwMode="auto">
          <a:xfrm>
            <a:off x="566049" y="2400805"/>
            <a:ext cx="111670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b="1" dirty="0"/>
              <a:t>Current, Relevant and Approved Data</a:t>
            </a:r>
            <a:endParaRPr lang="en-US" b="1" dirty="0">
              <a:solidFill>
                <a:srgbClr val="C0C0C0"/>
              </a:solidFill>
            </a:endParaRPr>
          </a:p>
        </p:txBody>
      </p:sp>
      <p:sp>
        <p:nvSpPr>
          <p:cNvPr id="5" name="TextBox 4">
            <a:extLst>
              <a:ext uri="{FF2B5EF4-FFF2-40B4-BE49-F238E27FC236}">
                <a16:creationId xmlns:a16="http://schemas.microsoft.com/office/drawing/2014/main" id="{5B6AFBB7-8273-45EF-AC89-7113BB016539}"/>
              </a:ext>
            </a:extLst>
          </p:cNvPr>
          <p:cNvSpPr txBox="1"/>
          <p:nvPr/>
        </p:nvSpPr>
        <p:spPr bwMode="auto">
          <a:xfrm>
            <a:off x="554804" y="2982215"/>
            <a:ext cx="108769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b="1" dirty="0"/>
              <a:t>Use of Approved and Traceable Parts</a:t>
            </a:r>
          </a:p>
        </p:txBody>
      </p:sp>
      <p:sp>
        <p:nvSpPr>
          <p:cNvPr id="6" name="TextBox 5">
            <a:extLst>
              <a:ext uri="{FF2B5EF4-FFF2-40B4-BE49-F238E27FC236}">
                <a16:creationId xmlns:a16="http://schemas.microsoft.com/office/drawing/2014/main" id="{46F76189-F63B-4260-B15B-839949BE4B64}"/>
              </a:ext>
            </a:extLst>
          </p:cNvPr>
          <p:cNvSpPr txBox="1"/>
          <p:nvPr/>
        </p:nvSpPr>
        <p:spPr bwMode="auto">
          <a:xfrm>
            <a:off x="543303" y="3552240"/>
            <a:ext cx="11043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b="1" dirty="0"/>
              <a:t>Proper Logbook Entries, including AD’s</a:t>
            </a:r>
          </a:p>
        </p:txBody>
      </p:sp>
      <p:pic>
        <p:nvPicPr>
          <p:cNvPr id="7" name="Picture 6">
            <a:extLst>
              <a:ext uri="{FF2B5EF4-FFF2-40B4-BE49-F238E27FC236}">
                <a16:creationId xmlns:a16="http://schemas.microsoft.com/office/drawing/2014/main" id="{987FB39B-86A1-4FF4-A612-C9CE05ECC9DF}"/>
              </a:ext>
            </a:extLst>
          </p:cNvPr>
          <p:cNvPicPr>
            <a:picLocks noChangeAspect="1"/>
          </p:cNvPicPr>
          <p:nvPr/>
        </p:nvPicPr>
        <p:blipFill>
          <a:blip r:embed="rId3"/>
          <a:stretch>
            <a:fillRect/>
          </a:stretch>
        </p:blipFill>
        <p:spPr>
          <a:xfrm>
            <a:off x="6935498" y="1009231"/>
            <a:ext cx="2495600" cy="2643644"/>
          </a:xfrm>
          <a:prstGeom prst="rect">
            <a:avLst/>
          </a:prstGeom>
        </p:spPr>
      </p:pic>
      <p:pic>
        <p:nvPicPr>
          <p:cNvPr id="8" name="Picture 7">
            <a:extLst>
              <a:ext uri="{FF2B5EF4-FFF2-40B4-BE49-F238E27FC236}">
                <a16:creationId xmlns:a16="http://schemas.microsoft.com/office/drawing/2014/main" id="{48C22B78-E3D9-4600-AFFA-DEDB9AEB8060}"/>
              </a:ext>
            </a:extLst>
          </p:cNvPr>
          <p:cNvPicPr>
            <a:picLocks noChangeAspect="1"/>
          </p:cNvPicPr>
          <p:nvPr/>
        </p:nvPicPr>
        <p:blipFill>
          <a:blip r:embed="rId4"/>
          <a:stretch>
            <a:fillRect/>
          </a:stretch>
        </p:blipFill>
        <p:spPr>
          <a:xfrm>
            <a:off x="9489498" y="2745624"/>
            <a:ext cx="2354475" cy="2859006"/>
          </a:xfrm>
          <a:prstGeom prst="rect">
            <a:avLst/>
          </a:prstGeom>
        </p:spPr>
      </p:pic>
    </p:spTree>
    <p:extLst>
      <p:ext uri="{BB962C8B-B14F-4D97-AF65-F5344CB8AC3E}">
        <p14:creationId xmlns:p14="http://schemas.microsoft.com/office/powerpoint/2010/main" val="79462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047" y="2040673"/>
            <a:ext cx="2793971" cy="3478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3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and Peace of Mind</a:t>
            </a:r>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7945013" y="1349260"/>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243469" y="3235322"/>
            <a:ext cx="3054658" cy="229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71500" y="1047749"/>
            <a:ext cx="7228286" cy="20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6" name="Content Placeholder 2"/>
          <p:cNvSpPr>
            <a:spLocks noGrp="1"/>
          </p:cNvSpPr>
          <p:nvPr>
            <p:ph idx="1"/>
          </p:nvPr>
        </p:nvSpPr>
        <p:spPr>
          <a:xfrm>
            <a:off x="660401" y="1508126"/>
            <a:ext cx="10733617" cy="4072867"/>
          </a:xfrm>
        </p:spPr>
        <p:txBody>
          <a:bodyPr/>
          <a:lstStyle/>
          <a:p>
            <a:r>
              <a:rPr lang="en-US" b="0" dirty="0">
                <a:ea typeface="ＭＳ Ｐゴシック" pitchFamily="34" charset="-128"/>
              </a:rPr>
              <a:t>Exits</a:t>
            </a:r>
          </a:p>
          <a:p>
            <a:r>
              <a:rPr lang="en-US" b="0" dirty="0">
                <a:ea typeface="ＭＳ Ｐゴシック" pitchFamily="34" charset="-128"/>
              </a:rPr>
              <a:t>Restrooms</a:t>
            </a:r>
          </a:p>
          <a:p>
            <a:r>
              <a:rPr lang="en-US" b="0" dirty="0">
                <a:ea typeface="ＭＳ Ｐゴシック" pitchFamily="34" charset="-128"/>
              </a:rPr>
              <a:t>Emergency Evacuation</a:t>
            </a:r>
          </a:p>
          <a:p>
            <a:r>
              <a:rPr lang="en-US" b="0" dirty="0" smtClean="0">
                <a:ea typeface="ＭＳ Ｐゴシック" pitchFamily="34" charset="-128"/>
              </a:rPr>
              <a:t>Breaks</a:t>
            </a:r>
          </a:p>
          <a:p>
            <a:r>
              <a:rPr lang="en-US" b="0" dirty="0" smtClean="0">
                <a:ea typeface="ＭＳ Ｐゴシック" pitchFamily="34" charset="-128"/>
              </a:rPr>
              <a:t>Phones &amp; pagers to silent or off </a:t>
            </a:r>
            <a:endParaRPr lang="en-US" b="0" dirty="0">
              <a:ea typeface="ＭＳ Ｐゴシック" pitchFamily="34" charset="-128"/>
            </a:endParaRPr>
          </a:p>
          <a:p>
            <a:r>
              <a:rPr lang="en-US" b="0" dirty="0">
                <a:ea typeface="ＭＳ Ｐゴシック" pitchFamily="34" charset="-128"/>
              </a:rPr>
              <a:t>Sponsor Acknowledgment</a:t>
            </a:r>
          </a:p>
          <a:p>
            <a:r>
              <a:rPr lang="en-US" b="0" dirty="0">
                <a:ea typeface="ＭＳ Ｐゴシック" pitchFamily="34" charset="-128"/>
              </a:rPr>
              <a:t>Other information</a:t>
            </a:r>
          </a:p>
          <a:p>
            <a:endParaRPr lang="en-US" dirty="0">
              <a:ea typeface="ＭＳ Ｐゴシック" pitchFamily="34" charset="-128"/>
            </a:endParaRPr>
          </a:p>
          <a:p>
            <a:endParaRPr lang="en-US" dirty="0">
              <a:ea typeface="ＭＳ Ｐゴシック" pitchFamily="34" charset="-128"/>
            </a:endParaRPr>
          </a:p>
        </p:txBody>
      </p:sp>
      <p:grpSp>
        <p:nvGrpSpPr>
          <p:cNvPr id="5" name="Group 4"/>
          <p:cNvGrpSpPr/>
          <p:nvPr/>
        </p:nvGrpSpPr>
        <p:grpSpPr>
          <a:xfrm>
            <a:off x="6785812" y="1254368"/>
            <a:ext cx="4622408" cy="3822957"/>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3721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attending	</a:t>
            </a:r>
          </a:p>
        </p:txBody>
      </p:sp>
      <p:sp>
        <p:nvSpPr>
          <p:cNvPr id="3" name="Content Placeholder 2"/>
          <p:cNvSpPr>
            <a:spLocks noGrp="1"/>
          </p:cNvSpPr>
          <p:nvPr>
            <p:ph idx="1"/>
          </p:nvPr>
        </p:nvSpPr>
        <p:spPr>
          <a:xfrm>
            <a:off x="571500" y="1049123"/>
            <a:ext cx="8050213" cy="4391025"/>
          </a:xfrm>
        </p:spPr>
        <p:txBody>
          <a:bodyPr/>
          <a:lstStyle/>
          <a:p>
            <a:r>
              <a:rPr lang="en-US" dirty="0"/>
              <a:t>You are vital members of our GA safety community</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21" y="2997601"/>
            <a:ext cx="3443498" cy="2584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667" y="1599302"/>
            <a:ext cx="2851823" cy="2140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9086" y="3166753"/>
            <a:ext cx="4463995" cy="1934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solidFill>
                  <a:schemeClr val="accent2">
                    <a:lumMod val="50000"/>
                  </a:schemeClr>
                </a:solidFill>
              </a:rPr>
              <a:t>The National FAA Safety Team Presents</a:t>
            </a:r>
            <a:endParaRPr lang="en-US" dirty="0">
              <a:solidFill>
                <a:schemeClr val="accent2">
                  <a:lumMod val="50000"/>
                </a:schemeClr>
              </a:solidFill>
            </a:endParaRPr>
          </a:p>
        </p:txBody>
      </p:sp>
      <p:sp>
        <p:nvSpPr>
          <p:cNvPr id="2051" name="Rectangle 3"/>
          <p:cNvSpPr>
            <a:spLocks noGrp="1" noChangeArrowheads="1"/>
          </p:cNvSpPr>
          <p:nvPr>
            <p:ph type="subTitle" idx="1"/>
          </p:nvPr>
        </p:nvSpPr>
        <p:spPr>
          <a:xfrm>
            <a:off x="424966" y="1749792"/>
            <a:ext cx="5180703" cy="1282700"/>
          </a:xfrm>
        </p:spPr>
        <p:txBody>
          <a:bodyPr/>
          <a:lstStyle/>
          <a:p>
            <a:r>
              <a:rPr lang="en-US" sz="3000" dirty="0" smtClean="0">
                <a:solidFill>
                  <a:schemeClr val="accent3">
                    <a:lumMod val="65000"/>
                  </a:schemeClr>
                </a:solidFill>
              </a:rPr>
              <a:t>Topic of the Month – May</a:t>
            </a:r>
            <a:br>
              <a:rPr lang="en-US" sz="3000" dirty="0" smtClean="0">
                <a:solidFill>
                  <a:schemeClr val="accent3">
                    <a:lumMod val="65000"/>
                  </a:schemeClr>
                </a:solidFill>
              </a:rPr>
            </a:br>
            <a:r>
              <a:rPr lang="en-US" sz="3000" dirty="0" smtClean="0">
                <a:solidFill>
                  <a:schemeClr val="accent3">
                    <a:lumMod val="65000"/>
                  </a:schemeClr>
                </a:solidFill>
              </a:rPr>
              <a:t>Owner/Mechanic Relations</a:t>
            </a:r>
            <a:endParaRPr lang="en-US" sz="3000" dirty="0">
              <a:solidFill>
                <a:schemeClr val="accent3">
                  <a:lumMod val="65000"/>
                </a:schemeClr>
              </a:solidFill>
            </a:endParaRPr>
          </a:p>
        </p:txBody>
      </p:sp>
    </p:spTree>
    <p:extLst>
      <p:ext uri="{BB962C8B-B14F-4D97-AF65-F5344CB8AC3E}">
        <p14:creationId xmlns:p14="http://schemas.microsoft.com/office/powerpoint/2010/main" val="164136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a:xfrm>
            <a:off x="571500" y="1177050"/>
            <a:ext cx="10733617" cy="4391025"/>
          </a:xfrm>
        </p:spPr>
        <p:txBody>
          <a:bodyPr/>
          <a:lstStyle/>
          <a:p>
            <a:r>
              <a:rPr lang="en-US" b="0" dirty="0"/>
              <a:t>Who is Responsible?  For the airworthiness of the aircraft</a:t>
            </a:r>
          </a:p>
          <a:p>
            <a:endParaRPr lang="en-US" b="0" dirty="0"/>
          </a:p>
          <a:p>
            <a:r>
              <a:rPr lang="en-US" b="0" dirty="0"/>
              <a:t>What the Owner/Operator should expect to see at the maintenance facility</a:t>
            </a:r>
          </a:p>
          <a:p>
            <a:endParaRPr lang="en-US" b="0" dirty="0"/>
          </a:p>
          <a:p>
            <a:r>
              <a:rPr lang="en-US" b="0" dirty="0"/>
              <a:t>What the maintainer (A&amp;P, IA, Repair Station) is responsible for when performing/completing the job</a:t>
            </a:r>
          </a:p>
          <a:p>
            <a:endParaRPr lang="en-US" dirty="0"/>
          </a:p>
          <a:p>
            <a:endParaRPr lang="en-US" dirty="0"/>
          </a:p>
          <a:p>
            <a:endParaRPr lang="en-US" dirty="0"/>
          </a:p>
        </p:txBody>
      </p:sp>
    </p:spTree>
    <p:extLst>
      <p:ext uri="{BB962C8B-B14F-4D97-AF65-F5344CB8AC3E}">
        <p14:creationId xmlns:p14="http://schemas.microsoft.com/office/powerpoint/2010/main" val="3017405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person wearing a costume&#10;&#10;Description automatically generated">
            <a:extLst>
              <a:ext uri="{FF2B5EF4-FFF2-40B4-BE49-F238E27FC236}">
                <a16:creationId xmlns:a16="http://schemas.microsoft.com/office/drawing/2014/main" id="{F684E3E5-B7AF-46C0-8458-E38D21B2BB2F}"/>
              </a:ext>
            </a:extLst>
          </p:cNvPr>
          <p:cNvPicPr>
            <a:picLocks noChangeAspect="1"/>
          </p:cNvPicPr>
          <p:nvPr/>
        </p:nvPicPr>
        <p:blipFill rotWithShape="1">
          <a:blip r:embed="rId3">
            <a:extLst>
              <a:ext uri="{28A0092B-C50C-407E-A947-70E740481C1C}">
                <a14:useLocalDpi xmlns:a14="http://schemas.microsoft.com/office/drawing/2010/main" val="0"/>
              </a:ext>
            </a:extLst>
          </a:blip>
          <a:srcRect l="19718" r="9335"/>
          <a:stretch/>
        </p:blipFill>
        <p:spPr>
          <a:xfrm>
            <a:off x="9834635" y="1421648"/>
            <a:ext cx="2033516" cy="4344594"/>
          </a:xfrm>
          <a:prstGeom prst="rect">
            <a:avLst/>
          </a:prstGeom>
        </p:spPr>
      </p:pic>
      <p:sp>
        <p:nvSpPr>
          <p:cNvPr id="8194" name="Rectangle 2"/>
          <p:cNvSpPr>
            <a:spLocks noGrp="1" noChangeArrowheads="1"/>
          </p:cNvSpPr>
          <p:nvPr>
            <p:ph type="title"/>
          </p:nvPr>
        </p:nvSpPr>
        <p:spPr/>
        <p:txBody>
          <a:bodyPr/>
          <a:lstStyle/>
          <a:p>
            <a:r>
              <a:rPr lang="en-US" sz="3600" dirty="0"/>
              <a:t>Objectives</a:t>
            </a:r>
          </a:p>
        </p:txBody>
      </p:sp>
      <p:sp>
        <p:nvSpPr>
          <p:cNvPr id="8195" name="Rectangle 3"/>
          <p:cNvSpPr>
            <a:spLocks noGrp="1" noChangeArrowheads="1"/>
          </p:cNvSpPr>
          <p:nvPr>
            <p:ph idx="1"/>
          </p:nvPr>
        </p:nvSpPr>
        <p:spPr>
          <a:xfrm>
            <a:off x="812800" y="1066800"/>
            <a:ext cx="10896600" cy="3764507"/>
          </a:xfrm>
        </p:spPr>
        <p:txBody>
          <a:bodyPr/>
          <a:lstStyle/>
          <a:p>
            <a:pPr>
              <a:buFontTx/>
              <a:buNone/>
            </a:pPr>
            <a:r>
              <a:rPr lang="en-US" dirty="0"/>
              <a:t>To give owner/operators/mechanics information on:</a:t>
            </a:r>
          </a:p>
          <a:p>
            <a:pPr>
              <a:buFontTx/>
              <a:buNone/>
            </a:pPr>
            <a:endParaRPr lang="en-US" dirty="0"/>
          </a:p>
          <a:p>
            <a:pPr>
              <a:spcBef>
                <a:spcPts val="0"/>
              </a:spcBef>
            </a:pPr>
            <a:r>
              <a:rPr lang="en-US" b="0" dirty="0"/>
              <a:t>Who’s responsible for the airworthiness of the aircraft</a:t>
            </a:r>
          </a:p>
          <a:p>
            <a:pPr>
              <a:spcBef>
                <a:spcPts val="0"/>
              </a:spcBef>
            </a:pPr>
            <a:endParaRPr lang="en-US" b="0" dirty="0"/>
          </a:p>
          <a:p>
            <a:pPr>
              <a:spcBef>
                <a:spcPts val="0"/>
              </a:spcBef>
            </a:pPr>
            <a:r>
              <a:rPr lang="en-US" b="0" dirty="0"/>
              <a:t>What the owner should expect to see</a:t>
            </a:r>
          </a:p>
          <a:p>
            <a:pPr>
              <a:spcBef>
                <a:spcPts val="0"/>
              </a:spcBef>
            </a:pPr>
            <a:endParaRPr lang="en-US" b="0" dirty="0"/>
          </a:p>
          <a:p>
            <a:pPr>
              <a:spcBef>
                <a:spcPts val="0"/>
              </a:spcBef>
            </a:pPr>
            <a:r>
              <a:rPr lang="en-US" b="0" dirty="0"/>
              <a:t>What mechanics should do to the aircraft during </a:t>
            </a:r>
          </a:p>
          <a:p>
            <a:pPr>
              <a:spcBef>
                <a:spcPts val="0"/>
              </a:spcBef>
              <a:buFontTx/>
              <a:buNone/>
            </a:pPr>
            <a:r>
              <a:rPr lang="en-US" b="0" dirty="0"/>
              <a:t>	annual/condition inspection</a:t>
            </a:r>
          </a:p>
        </p:txBody>
      </p:sp>
    </p:spTree>
    <p:extLst>
      <p:ext uri="{BB962C8B-B14F-4D97-AF65-F5344CB8AC3E}">
        <p14:creationId xmlns:p14="http://schemas.microsoft.com/office/powerpoint/2010/main" val="499117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2" end="2"/>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4" end="4"/>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a:t>Objectives</a:t>
            </a:r>
          </a:p>
        </p:txBody>
      </p:sp>
      <p:sp>
        <p:nvSpPr>
          <p:cNvPr id="23555" name="Rectangle 3"/>
          <p:cNvSpPr>
            <a:spLocks noGrp="1" noChangeArrowheads="1"/>
          </p:cNvSpPr>
          <p:nvPr>
            <p:ph idx="1"/>
          </p:nvPr>
        </p:nvSpPr>
        <p:spPr>
          <a:xfrm>
            <a:off x="851663" y="1109110"/>
            <a:ext cx="10515600" cy="4391025"/>
          </a:xfrm>
        </p:spPr>
        <p:txBody>
          <a:bodyPr/>
          <a:lstStyle/>
          <a:p>
            <a:pPr>
              <a:lnSpc>
                <a:spcPct val="80000"/>
              </a:lnSpc>
              <a:buFontTx/>
              <a:buNone/>
            </a:pPr>
            <a:r>
              <a:rPr lang="en-US" dirty="0"/>
              <a:t>To give owner/operators/mechanics information on:</a:t>
            </a:r>
          </a:p>
          <a:p>
            <a:pPr marL="0" indent="0">
              <a:lnSpc>
                <a:spcPct val="80000"/>
              </a:lnSpc>
              <a:buNone/>
            </a:pPr>
            <a:endParaRPr lang="en-US" sz="2400" b="0" dirty="0"/>
          </a:p>
          <a:p>
            <a:pPr>
              <a:lnSpc>
                <a:spcPct val="80000"/>
              </a:lnSpc>
            </a:pPr>
            <a:r>
              <a:rPr lang="en-US" b="0" dirty="0"/>
              <a:t>What the logbook entry </a:t>
            </a:r>
            <a:r>
              <a:rPr lang="en-US" b="0" dirty="0">
                <a:solidFill>
                  <a:srgbClr val="FF0000"/>
                </a:solidFill>
              </a:rPr>
              <a:t>MUST</a:t>
            </a:r>
            <a:r>
              <a:rPr lang="en-US" b="0" dirty="0"/>
              <a:t> contain</a:t>
            </a:r>
          </a:p>
          <a:p>
            <a:pPr>
              <a:lnSpc>
                <a:spcPct val="80000"/>
              </a:lnSpc>
            </a:pPr>
            <a:endParaRPr lang="en-US" b="0" dirty="0"/>
          </a:p>
          <a:p>
            <a:pPr>
              <a:lnSpc>
                <a:spcPct val="80000"/>
              </a:lnSpc>
            </a:pPr>
            <a:r>
              <a:rPr lang="en-US" b="0" dirty="0"/>
              <a:t>What the logbook </a:t>
            </a:r>
            <a:r>
              <a:rPr lang="en-US" b="0" dirty="0">
                <a:solidFill>
                  <a:srgbClr val="FF0000"/>
                </a:solidFill>
              </a:rPr>
              <a:t>SHOULD </a:t>
            </a:r>
            <a:r>
              <a:rPr lang="en-US" b="0" dirty="0"/>
              <a:t>contain</a:t>
            </a:r>
          </a:p>
          <a:p>
            <a:pPr>
              <a:lnSpc>
                <a:spcPct val="80000"/>
              </a:lnSpc>
            </a:pPr>
            <a:endParaRPr lang="en-US" b="0" dirty="0"/>
          </a:p>
          <a:p>
            <a:pPr>
              <a:lnSpc>
                <a:spcPct val="80000"/>
              </a:lnSpc>
            </a:pPr>
            <a:r>
              <a:rPr lang="en-US" b="0" dirty="0"/>
              <a:t>How the mechanic should document </a:t>
            </a:r>
          </a:p>
          <a:p>
            <a:pPr marL="400050" lvl="1" indent="0">
              <a:lnSpc>
                <a:spcPct val="80000"/>
              </a:lnSpc>
              <a:buNone/>
            </a:pPr>
            <a:r>
              <a:rPr lang="en-US" sz="2800" b="0" dirty="0"/>
              <a:t>compliance with AD’s</a:t>
            </a:r>
          </a:p>
        </p:txBody>
      </p:sp>
      <p:pic>
        <p:nvPicPr>
          <p:cNvPr id="6146" name="Picture 2" descr="Logbooks from ASA for your entire aircraft maintenance record keeping -  Engine, Airframe, Propeller and Avion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549" y="2637183"/>
            <a:ext cx="4023965" cy="301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72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2" end="2"/>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4" end="4"/>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Let’s go on a little trip</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799" y="1006998"/>
            <a:ext cx="8406402" cy="47244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Aircraft Mechanic Hero Pilot Duffle Bag | Spreadshirt"/>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11085" r="10910" b="12735"/>
          <a:stretch/>
        </p:blipFill>
        <p:spPr bwMode="auto">
          <a:xfrm>
            <a:off x="7017135" y="2941076"/>
            <a:ext cx="572385" cy="640323"/>
          </a:xfrm>
          <a:prstGeom prst="rect">
            <a:avLst/>
          </a:prstGeom>
          <a:noFill/>
          <a:scene3d>
            <a:camera prst="orthographicFront">
              <a:rot lat="0" lon="18899975" rev="0"/>
            </a:camera>
            <a:lightRig rig="threePt" dir="t"/>
          </a:scene3d>
          <a:extLst>
            <a:ext uri="{909E8E84-426E-40DD-AFC4-6F175D3DCCD1}">
              <a14:hiddenFill xmlns:a14="http://schemas.microsoft.com/office/drawing/2010/main">
                <a:solidFill>
                  <a:srgbClr val="FFFFFF"/>
                </a:solidFill>
              </a14:hiddenFill>
            </a:ext>
          </a:extLst>
        </p:spPr>
      </p:pic>
      <p:cxnSp>
        <p:nvCxnSpPr>
          <p:cNvPr id="5" name="Straight Connector 4"/>
          <p:cNvCxnSpPr>
            <a:stCxn id="4" idx="2"/>
          </p:cNvCxnSpPr>
          <p:nvPr/>
        </p:nvCxnSpPr>
        <p:spPr bwMode="auto">
          <a:xfrm flipH="1">
            <a:off x="7284720" y="3581399"/>
            <a:ext cx="18608" cy="518161"/>
          </a:xfrm>
          <a:prstGeom prst="line">
            <a:avLst/>
          </a:prstGeom>
          <a:ln w="762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33148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dirty="0"/>
              <a:t>Who’s Responsible?</a:t>
            </a:r>
          </a:p>
        </p:txBody>
      </p:sp>
      <p:sp>
        <p:nvSpPr>
          <p:cNvPr id="16387" name="Rectangle 3"/>
          <p:cNvSpPr>
            <a:spLocks noGrp="1" noChangeArrowheads="1"/>
          </p:cNvSpPr>
          <p:nvPr>
            <p:ph idx="1"/>
          </p:nvPr>
        </p:nvSpPr>
        <p:spPr>
          <a:xfrm>
            <a:off x="571500" y="1224347"/>
            <a:ext cx="10733617" cy="4391025"/>
          </a:xfrm>
        </p:spPr>
        <p:txBody>
          <a:bodyPr/>
          <a:lstStyle/>
          <a:p>
            <a:pPr>
              <a:spcBef>
                <a:spcPts val="0"/>
              </a:spcBef>
            </a:pPr>
            <a:r>
              <a:rPr lang="en-US" sz="2400" dirty="0"/>
              <a:t>14 CFR Part 91.403(a) </a:t>
            </a:r>
            <a:r>
              <a:rPr lang="en-US" sz="2400" b="0" dirty="0"/>
              <a:t>says the owner/operator is</a:t>
            </a:r>
          </a:p>
          <a:p>
            <a:pPr marL="400050" lvl="1" indent="0">
              <a:spcBef>
                <a:spcPts val="0"/>
              </a:spcBef>
              <a:buNone/>
            </a:pPr>
            <a:r>
              <a:rPr lang="en-US" b="0" dirty="0"/>
              <a:t>primarily </a:t>
            </a:r>
            <a:r>
              <a:rPr lang="en-US" sz="2400" b="0" dirty="0"/>
              <a:t>responsible for maintaining </a:t>
            </a:r>
            <a:r>
              <a:rPr lang="en-US" sz="2400" b="0" dirty="0" smtClean="0"/>
              <a:t>the</a:t>
            </a:r>
            <a:br>
              <a:rPr lang="en-US" sz="2400" b="0" dirty="0" smtClean="0"/>
            </a:br>
            <a:r>
              <a:rPr lang="en-US" sz="2400" b="0" dirty="0" smtClean="0"/>
              <a:t> </a:t>
            </a:r>
            <a:r>
              <a:rPr lang="en-US" sz="2400" b="0" dirty="0"/>
              <a:t>aircraft in an airworthy condition to include </a:t>
            </a:r>
          </a:p>
          <a:p>
            <a:pPr lvl="1">
              <a:spcBef>
                <a:spcPts val="0"/>
              </a:spcBef>
              <a:buNone/>
            </a:pPr>
            <a:r>
              <a:rPr lang="en-US" b="0" dirty="0"/>
              <a:t>AD compliance</a:t>
            </a:r>
          </a:p>
          <a:p>
            <a:pPr>
              <a:spcBef>
                <a:spcPts val="0"/>
              </a:spcBef>
              <a:buNone/>
            </a:pPr>
            <a:endParaRPr lang="en-US" sz="2400" b="0" dirty="0"/>
          </a:p>
          <a:p>
            <a:pPr>
              <a:spcBef>
                <a:spcPts val="0"/>
              </a:spcBef>
            </a:pPr>
            <a:r>
              <a:rPr lang="en-US" sz="2400" dirty="0"/>
              <a:t>14 CFR Part 91.7 </a:t>
            </a:r>
            <a:r>
              <a:rPr lang="en-US" sz="2400" b="0" dirty="0"/>
              <a:t>says No person may operate a</a:t>
            </a:r>
          </a:p>
          <a:p>
            <a:pPr marL="400050" lvl="1" indent="0">
              <a:spcBef>
                <a:spcPts val="0"/>
              </a:spcBef>
              <a:buNone/>
            </a:pPr>
            <a:r>
              <a:rPr lang="en-US" b="0" dirty="0"/>
              <a:t>civil aircraft unless it is in an airworthy condition.  </a:t>
            </a:r>
          </a:p>
          <a:p>
            <a:pPr marL="400050" lvl="1" indent="0" algn="ctr">
              <a:spcBef>
                <a:spcPts val="0"/>
              </a:spcBef>
              <a:buNone/>
            </a:pPr>
            <a:r>
              <a:rPr lang="en-US" b="0" dirty="0"/>
              <a:t>AND</a:t>
            </a:r>
          </a:p>
          <a:p>
            <a:pPr marL="400050" lvl="1" indent="0">
              <a:spcBef>
                <a:spcPts val="0"/>
              </a:spcBef>
              <a:buNone/>
            </a:pPr>
            <a:r>
              <a:rPr lang="en-US" dirty="0"/>
              <a:t>The pilot in command of a civil aircraft is responsible for determining whether that aircraft is in condition for safe flight. The pilot in command shall discontinue the flight when </a:t>
            </a:r>
            <a:r>
              <a:rPr lang="en-US" dirty="0" smtClean="0"/>
              <a:t>un-airworthy </a:t>
            </a:r>
            <a:r>
              <a:rPr lang="en-US" dirty="0"/>
              <a:t>mechanical, electrical, or structural conditions occur.</a:t>
            </a:r>
          </a:p>
        </p:txBody>
      </p:sp>
      <p:pic>
        <p:nvPicPr>
          <p:cNvPr id="16389" name="Picture 5" descr="MCj043152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282" y="344488"/>
            <a:ext cx="4038600" cy="367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702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a:xfrm>
            <a:off x="2617788" y="1508126"/>
            <a:ext cx="8050212" cy="4391025"/>
          </a:xfrm>
        </p:spPr>
        <p:txBody>
          <a:bodyPr vert="horz" wrap="square" lIns="92075" tIns="46038" rIns="92075" bIns="46038" numCol="1" anchor="t" anchorCtr="0" compatLnSpc="1">
            <a:prstTxWarp prst="textNoShape">
              <a:avLst/>
            </a:prstTxWarp>
          </a:bodyPr>
          <a:lstStyle/>
          <a:p>
            <a:pPr eaLnBrk="1" hangingPunct="1"/>
            <a:r>
              <a:rPr lang="en-US"/>
              <a:t>.</a:t>
            </a:r>
          </a:p>
        </p:txBody>
      </p:sp>
      <p:sp>
        <p:nvSpPr>
          <p:cNvPr id="83971" name="Rectangle 3"/>
          <p:cNvSpPr>
            <a:spLocks noChangeArrowheads="1"/>
          </p:cNvSpPr>
          <p:nvPr/>
        </p:nvSpPr>
        <p:spPr bwMode="auto">
          <a:xfrm>
            <a:off x="2476500" y="552450"/>
            <a:ext cx="7162800" cy="1143000"/>
          </a:xfrm>
          <a:prstGeom prst="rect">
            <a:avLst/>
          </a:prstGeom>
          <a:noFill/>
          <a:ln w="9525">
            <a:noFill/>
            <a:miter lim="800000"/>
            <a:headEnd/>
            <a:tailEnd/>
          </a:ln>
          <a:effectLst/>
        </p:spPr>
        <p:txBody>
          <a:bodyPr wrap="none" anchor="ctr"/>
          <a:lstStyle/>
          <a:p>
            <a:pPr>
              <a:spcBef>
                <a:spcPct val="50000"/>
              </a:spcBef>
              <a:buFontTx/>
              <a:buChar char="•"/>
              <a:defRPr/>
            </a:pPr>
            <a:endParaRPr lang="en-US">
              <a:effectLst>
                <a:outerShdw blurRad="38100" dist="38100" dir="2700000" algn="tl">
                  <a:srgbClr val="000000">
                    <a:alpha val="43137"/>
                  </a:srgbClr>
                </a:outerShdw>
              </a:effectLst>
            </a:endParaRPr>
          </a:p>
        </p:txBody>
      </p:sp>
      <p:sp>
        <p:nvSpPr>
          <p:cNvPr id="83972" name="Rectangle 4"/>
          <p:cNvSpPr>
            <a:spLocks noChangeArrowheads="1"/>
          </p:cNvSpPr>
          <p:nvPr/>
        </p:nvSpPr>
        <p:spPr bwMode="auto">
          <a:xfrm>
            <a:off x="2438400" y="2228850"/>
            <a:ext cx="7162800" cy="4114800"/>
          </a:xfrm>
          <a:prstGeom prst="rect">
            <a:avLst/>
          </a:prstGeom>
          <a:noFill/>
          <a:ln w="9525">
            <a:noFill/>
            <a:miter lim="800000"/>
            <a:headEnd/>
            <a:tailEnd/>
          </a:ln>
          <a:effectLst/>
        </p:spPr>
        <p:txBody>
          <a:bodyPr wrap="none" anchor="ctr"/>
          <a:lstStyle/>
          <a:p>
            <a:pPr>
              <a:spcBef>
                <a:spcPct val="50000"/>
              </a:spcBef>
              <a:buFontTx/>
              <a:buChar char="•"/>
              <a:defRPr/>
            </a:pPr>
            <a:endParaRPr lang="en-US">
              <a:effectLst>
                <a:outerShdw blurRad="38100" dist="38100" dir="2700000" algn="tl">
                  <a:srgbClr val="000000">
                    <a:alpha val="43137"/>
                  </a:srgbClr>
                </a:outerShdw>
              </a:effectLst>
            </a:endParaRPr>
          </a:p>
        </p:txBody>
      </p:sp>
      <p:graphicFrame>
        <p:nvGraphicFramePr>
          <p:cNvPr id="1026" name="Object 5"/>
          <p:cNvGraphicFramePr>
            <a:graphicFrameLocks/>
          </p:cNvGraphicFramePr>
          <p:nvPr/>
        </p:nvGraphicFramePr>
        <p:xfrm>
          <a:off x="2219326" y="1254125"/>
          <a:ext cx="7934325" cy="4495800"/>
        </p:xfrm>
        <a:graphic>
          <a:graphicData uri="http://schemas.openxmlformats.org/presentationml/2006/ole">
            <mc:AlternateContent xmlns:mc="http://schemas.openxmlformats.org/markup-compatibility/2006">
              <mc:Choice xmlns:v="urn:schemas-microsoft-com:vml" Requires="v">
                <p:oleObj spid="_x0000_s2107" name="CorelDRAW!" r:id="rId4" imgW="9439200" imgH="6248160" progId="">
                  <p:embed/>
                </p:oleObj>
              </mc:Choice>
              <mc:Fallback>
                <p:oleObj name="CorelDRAW!" r:id="rId4" imgW="9439200" imgH="6248160" progId="">
                  <p:embed/>
                  <p:pic>
                    <p:nvPicPr>
                      <p:cNvPr id="1026"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9326" y="1254125"/>
                        <a:ext cx="79343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6"/>
          <p:cNvSpPr>
            <a:spLocks noChangeArrowheads="1"/>
          </p:cNvSpPr>
          <p:nvPr/>
        </p:nvSpPr>
        <p:spPr bwMode="auto">
          <a:xfrm rot="19526611">
            <a:off x="4202015" y="2367422"/>
            <a:ext cx="4064031" cy="1571625"/>
          </a:xfrm>
          <a:prstGeom prst="rect">
            <a:avLst/>
          </a:prstGeom>
          <a:noFill/>
          <a:ln w="9525">
            <a:noFill/>
            <a:miter lim="800000"/>
            <a:headEnd/>
            <a:tailEnd/>
          </a:ln>
        </p:spPr>
        <p:txBody>
          <a:bodyPr wrap="square" lIns="92075" tIns="46038" rIns="92075" bIns="46038">
            <a:spAutoFit/>
          </a:bodyPr>
          <a:lstStyle/>
          <a:p>
            <a:pPr algn="ctr" eaLnBrk="0" hangingPunct="0">
              <a:buNone/>
            </a:pPr>
            <a:r>
              <a:rPr lang="en-US" sz="9600" dirty="0">
                <a:solidFill>
                  <a:srgbClr val="FFC5CF"/>
                </a:solidFill>
              </a:rPr>
              <a:t>VOID</a:t>
            </a:r>
            <a:endParaRPr lang="en-US" sz="12900" dirty="0">
              <a:solidFill>
                <a:srgbClr val="FFC5CF"/>
              </a:solidFill>
            </a:endParaRPr>
          </a:p>
        </p:txBody>
      </p:sp>
      <p:sp>
        <p:nvSpPr>
          <p:cNvPr id="83975" name="Rectangle 7"/>
          <p:cNvSpPr>
            <a:spLocks noChangeArrowheads="1"/>
          </p:cNvSpPr>
          <p:nvPr/>
        </p:nvSpPr>
        <p:spPr bwMode="auto">
          <a:xfrm>
            <a:off x="2438401" y="3782368"/>
            <a:ext cx="7402513" cy="461665"/>
          </a:xfrm>
          <a:prstGeom prst="rect">
            <a:avLst/>
          </a:prstGeom>
          <a:noFill/>
          <a:ln w="9525" algn="ctr">
            <a:solidFill>
              <a:srgbClr val="990033"/>
            </a:solidFill>
            <a:miter lim="800000"/>
            <a:headEnd/>
            <a:tailEnd/>
          </a:ln>
          <a:effectLst/>
        </p:spPr>
        <p:txBody>
          <a:bodyPr wrap="square" anchor="ctr">
            <a:spAutoFit/>
          </a:bodyPr>
          <a:lstStyle/>
          <a:p>
            <a:pPr>
              <a:spcBef>
                <a:spcPct val="50000"/>
              </a:spcBef>
              <a:buFontTx/>
              <a:buChar char="•"/>
              <a:defRPr/>
            </a:pPr>
            <a:endParaRPr lang="en-US">
              <a:effectLst>
                <a:outerShdw blurRad="38100" dist="38100" dir="2700000" algn="tl">
                  <a:srgbClr val="000000">
                    <a:alpha val="43137"/>
                  </a:srgbClr>
                </a:outerShdw>
              </a:effectLst>
            </a:endParaRPr>
          </a:p>
        </p:txBody>
      </p:sp>
      <p:sp>
        <p:nvSpPr>
          <p:cNvPr id="1033" name="Rectangle 2"/>
          <p:cNvSpPr>
            <a:spLocks noGrp="1" noChangeArrowheads="1"/>
          </p:cNvSpPr>
          <p:nvPr>
            <p:ph type="title"/>
          </p:nvPr>
        </p:nvSpPr>
        <p:spPr>
          <a:xfrm>
            <a:off x="671430" y="344488"/>
            <a:ext cx="9666371" cy="609600"/>
          </a:xfrm>
        </p:spPr>
        <p:txBody>
          <a:bodyPr/>
          <a:lstStyle/>
          <a:p>
            <a:pPr eaLnBrk="1" hangingPunct="1"/>
            <a:r>
              <a:rPr lang="en-US" sz="3600" dirty="0"/>
              <a:t>Airworthiness Certificate</a:t>
            </a:r>
          </a:p>
        </p:txBody>
      </p:sp>
      <p:grpSp>
        <p:nvGrpSpPr>
          <p:cNvPr id="2" name="Group 1">
            <a:extLst>
              <a:ext uri="{FF2B5EF4-FFF2-40B4-BE49-F238E27FC236}">
                <a16:creationId xmlns:a16="http://schemas.microsoft.com/office/drawing/2014/main" id="{9F9DFA7B-8D06-4CB8-84FF-B494C12FF1F0}"/>
              </a:ext>
            </a:extLst>
          </p:cNvPr>
          <p:cNvGrpSpPr/>
          <p:nvPr/>
        </p:nvGrpSpPr>
        <p:grpSpPr>
          <a:xfrm>
            <a:off x="671430" y="1995487"/>
            <a:ext cx="11125199" cy="2554545"/>
            <a:chOff x="671430" y="1995487"/>
            <a:chExt cx="11125199" cy="2554545"/>
          </a:xfrm>
        </p:grpSpPr>
        <p:sp>
          <p:nvSpPr>
            <p:cNvPr id="83977" name="Text Box 9"/>
            <p:cNvSpPr txBox="1">
              <a:spLocks noChangeArrowheads="1"/>
            </p:cNvSpPr>
            <p:nvPr/>
          </p:nvSpPr>
          <p:spPr bwMode="auto">
            <a:xfrm>
              <a:off x="671430" y="1995487"/>
              <a:ext cx="11125199" cy="2554545"/>
            </a:xfrm>
            <a:prstGeom prst="rect">
              <a:avLst/>
            </a:prstGeom>
            <a:solidFill>
              <a:schemeClr val="bg1"/>
            </a:solidFill>
            <a:ln w="28575">
              <a:solidFill>
                <a:srgbClr val="C00000"/>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Bef>
                  <a:spcPct val="50000"/>
                </a:spcBef>
                <a:buNone/>
              </a:pPr>
              <a:r>
                <a:rPr lang="en-US" sz="2800" dirty="0">
                  <a:solidFill>
                    <a:schemeClr val="tx2"/>
                  </a:solidFill>
                </a:rPr>
                <a:t>6.	TERMS AND CONDITIONS</a:t>
              </a:r>
            </a:p>
            <a:p>
              <a:pPr>
                <a:spcBef>
                  <a:spcPct val="50000"/>
                </a:spcBef>
                <a:buNone/>
              </a:pPr>
              <a:r>
                <a:rPr lang="en-US" dirty="0">
                  <a:solidFill>
                    <a:schemeClr val="tx2"/>
                  </a:solidFill>
                </a:rPr>
                <a:t>Unless sooner surrendered, suspended, revoked, or a termination date is otherwise established by the Administrator, this airworthiness certificate is effective </a:t>
              </a:r>
              <a:r>
                <a:rPr lang="en-US" i="1" u="sng" dirty="0">
                  <a:solidFill>
                    <a:schemeClr val="tx2"/>
                  </a:solidFill>
                </a:rPr>
                <a:t>as long as the maintenance, preventive maintenance , and alterations are performed in accordance with Parts 21, 43, and 91, of the Federal Aviation Regulations, as appropriate</a:t>
              </a:r>
              <a:r>
                <a:rPr lang="en-US" dirty="0">
                  <a:solidFill>
                    <a:schemeClr val="tx2"/>
                  </a:solidFill>
                </a:rPr>
                <a:t>, and the aircraft is registered in the United States. </a:t>
              </a:r>
            </a:p>
          </p:txBody>
        </p:sp>
        <p:cxnSp>
          <p:nvCxnSpPr>
            <p:cNvPr id="3" name="Straight Connector 2">
              <a:extLst>
                <a:ext uri="{FF2B5EF4-FFF2-40B4-BE49-F238E27FC236}">
                  <a16:creationId xmlns:a16="http://schemas.microsoft.com/office/drawing/2014/main" id="{3737F1F0-B6EB-41DD-8E9A-9F8F71F73B43}"/>
                </a:ext>
              </a:extLst>
            </p:cNvPr>
            <p:cNvCxnSpPr/>
            <p:nvPr/>
          </p:nvCxnSpPr>
          <p:spPr bwMode="auto">
            <a:xfrm>
              <a:off x="1966586" y="3719738"/>
              <a:ext cx="9407047"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443C28CF-90A1-4CD2-8229-3D14AE0CDD3A}"/>
                </a:ext>
              </a:extLst>
            </p:cNvPr>
            <p:cNvCxnSpPr/>
            <p:nvPr/>
          </p:nvCxnSpPr>
          <p:spPr bwMode="auto">
            <a:xfrm>
              <a:off x="751562" y="4085080"/>
              <a:ext cx="10599107"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03C2234C-9337-48C1-B081-B5ECD7167F57}"/>
                </a:ext>
              </a:extLst>
            </p:cNvPr>
            <p:cNvCxnSpPr/>
            <p:nvPr/>
          </p:nvCxnSpPr>
          <p:spPr bwMode="auto">
            <a:xfrm>
              <a:off x="751562" y="4462350"/>
              <a:ext cx="3732756"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5083586"/>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Arrival at the Maintenance Hangar</a:t>
            </a: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33" b="14879"/>
          <a:stretch/>
        </p:blipFill>
        <p:spPr bwMode="auto">
          <a:xfrm>
            <a:off x="2469508" y="1083879"/>
            <a:ext cx="7500634" cy="4375370"/>
          </a:xfrm>
          <a:prstGeom prst="rect">
            <a:avLst/>
          </a:prstGeom>
          <a:noFill/>
          <a:ln w="9525">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3" name="Rounded Rectangle 2"/>
          <p:cNvSpPr/>
          <p:nvPr/>
        </p:nvSpPr>
        <p:spPr bwMode="auto">
          <a:xfrm>
            <a:off x="4836160" y="3705013"/>
            <a:ext cx="352213" cy="16933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4" name="Rounded Rectangle 3"/>
          <p:cNvSpPr/>
          <p:nvPr/>
        </p:nvSpPr>
        <p:spPr bwMode="auto">
          <a:xfrm>
            <a:off x="4836160" y="3705013"/>
            <a:ext cx="352213" cy="169334"/>
          </a:xfrm>
          <a:prstGeom prst="roundRect">
            <a:avLst/>
          </a:prstGeom>
          <a:solidFill>
            <a:srgbClr val="BAD9E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08480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5YDFD77UPU3F-311-2388</_dlc_DocId>
    <_dlc_DocIdUrl xmlns="04289566-cf42-4ce7-aa7c-2469c3d4502e">
      <Url>https://avssp.faa.gov/avs/afsfaast/_layouts/15/DocIdRedir.aspx?ID=5YDFD77UPU3F-311-2388</Url>
      <Description>5YDFD77UPU3F-311-2388</Description>
    </_dlc_DocIdUrl>
    <IconOverlay xmlns="http://schemas.microsoft.com/sharepoint/v4"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A1242C-3A0B-436E-A1B6-A0FE31839BEE}">
  <ds:schemaRefs>
    <ds:schemaRef ds:uri="http://schemas.microsoft.com/sharepoint/events"/>
  </ds:schemaRefs>
</ds:datastoreItem>
</file>

<file path=customXml/itemProps2.xml><?xml version="1.0" encoding="utf-8"?>
<ds:datastoreItem xmlns:ds="http://schemas.openxmlformats.org/officeDocument/2006/customXml" ds:itemID="{B4AA23D4-6E40-4020-ACE5-BBCBE67177D9}"/>
</file>

<file path=customXml/itemProps3.xml><?xml version="1.0" encoding="utf-8"?>
<ds:datastoreItem xmlns:ds="http://schemas.openxmlformats.org/officeDocument/2006/customXml" ds:itemID="{0B80675E-01F7-49AA-B61E-EE85CFCAD03B}">
  <ds:schemaRefs>
    <ds:schemaRef ds:uri="http://schemas.openxmlformats.org/package/2006/metadata/core-properties"/>
    <ds:schemaRef ds:uri="http://schemas.microsoft.com/office/2006/documentManagement/types"/>
    <ds:schemaRef ds:uri="http://schemas.microsoft.com/office/infopath/2007/PartnerControls"/>
    <ds:schemaRef ds:uri="428a51a3-9dcf-4c6f-9a55-61372affcb0a"/>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AB17F8C7-2AEB-4BC2-A828-B2E729EBB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5845</TotalTime>
  <Words>3568</Words>
  <Application>Microsoft Office PowerPoint</Application>
  <PresentationFormat>Widescreen</PresentationFormat>
  <Paragraphs>302</Paragraphs>
  <Slides>21</Slides>
  <Notes>21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21</vt:i4>
      </vt:variant>
    </vt:vector>
  </HeadingPairs>
  <TitlesOfParts>
    <vt:vector size="31" baseType="lpstr">
      <vt:lpstr>ＭＳ Ｐゴシック</vt:lpstr>
      <vt:lpstr>Arial</vt:lpstr>
      <vt:lpstr>Blackadder ITC</vt:lpstr>
      <vt:lpstr>Calibri</vt:lpstr>
      <vt:lpstr>Helvetica Neue Medium</vt:lpstr>
      <vt:lpstr>Times New Roman</vt:lpstr>
      <vt:lpstr>1_Custom Design</vt:lpstr>
      <vt:lpstr>2_Custom Design</vt:lpstr>
      <vt:lpstr>CorelDRAW!</vt:lpstr>
      <vt:lpstr>Document</vt:lpstr>
      <vt:lpstr>The National FAA Safety Team Presents</vt:lpstr>
      <vt:lpstr>Welcome</vt:lpstr>
      <vt:lpstr>Overview  </vt:lpstr>
      <vt:lpstr>Objectives</vt:lpstr>
      <vt:lpstr>Objectives</vt:lpstr>
      <vt:lpstr>Let’s go on a little trip</vt:lpstr>
      <vt:lpstr>Who’s Responsible?</vt:lpstr>
      <vt:lpstr>Airworthiness Certificate</vt:lpstr>
      <vt:lpstr>Arrival at the Maintenance Hangar</vt:lpstr>
      <vt:lpstr>What You Should Expect To See</vt:lpstr>
      <vt:lpstr>What to ask your mechanic</vt:lpstr>
      <vt:lpstr>What your mechanic must do</vt:lpstr>
      <vt:lpstr>What your mechanic must write</vt:lpstr>
      <vt:lpstr>For Inspections, your Logbook Entry must contain</vt:lpstr>
      <vt:lpstr>What your Logbook Entry should contain</vt:lpstr>
      <vt:lpstr>How AD’s Must Be Signed Off</vt:lpstr>
      <vt:lpstr>Does Your Mechanic Have a Positive Safety Culture?</vt:lpstr>
      <vt:lpstr>Questions?</vt:lpstr>
      <vt:lpstr>Proficiency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333</cp:revision>
  <dcterms:created xsi:type="dcterms:W3CDTF">2005-01-28T20:32:53Z</dcterms:created>
  <dcterms:modified xsi:type="dcterms:W3CDTF">2020-10-07T16:19:06Z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e7247429-d085-406d-b316-0c086c6a09b9</vt:lpwstr>
  </property>
</Properties>
</file>