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4"/>
  </p:notesMasterIdLst>
  <p:handoutMasterIdLst>
    <p:handoutMasterId r:id="rId35"/>
  </p:handoutMasterIdLst>
  <p:sldIdLst>
    <p:sldId id="273" r:id="rId7"/>
    <p:sldId id="292" r:id="rId8"/>
    <p:sldId id="293" r:id="rId9"/>
    <p:sldId id="294" r:id="rId10"/>
    <p:sldId id="295" r:id="rId11"/>
    <p:sldId id="296" r:id="rId12"/>
    <p:sldId id="297" r:id="rId13"/>
    <p:sldId id="298" r:id="rId14"/>
    <p:sldId id="306" r:id="rId15"/>
    <p:sldId id="309" r:id="rId16"/>
    <p:sldId id="299" r:id="rId17"/>
    <p:sldId id="310" r:id="rId18"/>
    <p:sldId id="308" r:id="rId19"/>
    <p:sldId id="300" r:id="rId20"/>
    <p:sldId id="312" r:id="rId21"/>
    <p:sldId id="301" r:id="rId22"/>
    <p:sldId id="302" r:id="rId23"/>
    <p:sldId id="303" r:id="rId24"/>
    <p:sldId id="304" r:id="rId25"/>
    <p:sldId id="305" r:id="rId26"/>
    <p:sldId id="307" r:id="rId27"/>
    <p:sldId id="313" r:id="rId28"/>
    <p:sldId id="314" r:id="rId29"/>
    <p:sldId id="315" r:id="rId30"/>
    <p:sldId id="317" r:id="rId31"/>
    <p:sldId id="318" r:id="rId32"/>
    <p:sldId id="311" r:id="rId33"/>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2"/>
            <p14:sldId id="293"/>
            <p14:sldId id="294"/>
            <p14:sldId id="295"/>
            <p14:sldId id="296"/>
            <p14:sldId id="297"/>
            <p14:sldId id="298"/>
            <p14:sldId id="306"/>
            <p14:sldId id="309"/>
            <p14:sldId id="299"/>
            <p14:sldId id="310"/>
            <p14:sldId id="308"/>
            <p14:sldId id="300"/>
            <p14:sldId id="312"/>
            <p14:sldId id="301"/>
            <p14:sldId id="302"/>
            <p14:sldId id="303"/>
            <p14:sldId id="304"/>
            <p14:sldId id="305"/>
            <p14:sldId id="307"/>
            <p14:sldId id="313"/>
            <p14:sldId id="314"/>
            <p14:sldId id="315"/>
            <p14:sldId id="317"/>
            <p14:sldId id="318"/>
            <p14:sldId id="311"/>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 J. Salazar, MD" initials="GJ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D2F68"/>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51946" autoAdjust="0"/>
  </p:normalViewPr>
  <p:slideViewPr>
    <p:cSldViewPr snapToGrid="0">
      <p:cViewPr>
        <p:scale>
          <a:sx n="66" d="100"/>
          <a:sy n="66" d="100"/>
        </p:scale>
        <p:origin x="1464" y="-132"/>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642" y="-77"/>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b="1" dirty="0" smtClean="0">
                <a:latin typeface="Times New Roman" pitchFamily="18" charset="0"/>
                <a:ea typeface="ＭＳ Ｐゴシック" pitchFamily="34" charset="-128"/>
              </a:rPr>
              <a:t>2020/10-09-209(I)PP  </a:t>
            </a:r>
            <a:r>
              <a:rPr lang="en-US" dirty="0" smtClean="0">
                <a:latin typeface="Times New Roman" pitchFamily="18" charset="0"/>
                <a:ea typeface="ＭＳ Ｐゴシック" pitchFamily="34" charset="-128"/>
              </a:rPr>
              <a:t>Original Author: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John </a:t>
            </a:r>
            <a:r>
              <a:rPr lang="de-DE" dirty="0" smtClean="0">
                <a:latin typeface="Times New Roman" pitchFamily="18" charset="0"/>
                <a:ea typeface="ＭＳ Ｐゴシック" pitchFamily="34" charset="-128"/>
              </a:rPr>
              <a:t>Steuernagle;</a:t>
            </a:r>
            <a:r>
              <a:rPr lang="de-DE"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 POC Kevin Clover, AFS-920 Operations Lead, Office 562-888-2020</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Pilots and Medications</a:t>
            </a:r>
          </a:p>
          <a:p>
            <a:pPr eaLnBrk="1" hangingPunct="1"/>
            <a:endParaRPr lang="en-US" dirty="0" smtClean="0">
              <a:latin typeface="Times New Roman" pitchFamily="18" charset="0"/>
              <a:ea typeface="ＭＳ Ｐゴシック" pitchFamily="34" charset="-128"/>
            </a:endParaRPr>
          </a:p>
          <a:p>
            <a:pPr lvl="0"/>
            <a:r>
              <a:rPr lang="en-US" sz="1200" b="1" i="1" kern="1200" dirty="0" smtClean="0">
                <a:solidFill>
                  <a:schemeClr val="tx1"/>
                </a:solidFill>
                <a:effectLst/>
                <a:latin typeface="Times New Roman" pitchFamily="18" charset="0"/>
                <a:ea typeface="+mn-ea"/>
                <a:cs typeface="+mn-cs"/>
              </a:rPr>
              <a:t>Script -  </a:t>
            </a:r>
            <a:r>
              <a:rPr lang="en-US" sz="1200" i="1" kern="1200" dirty="0" smtClean="0">
                <a:solidFill>
                  <a:schemeClr val="tx1"/>
                </a:solidFill>
                <a:effectLst/>
                <a:latin typeface="Times New Roman" pitchFamily="18" charset="0"/>
                <a:ea typeface="+mn-ea"/>
                <a:cs typeface="+mn-cs"/>
              </a:rPr>
              <a:t>We have included a script of suggested dialog with most slides.  The script will always appear in a </a:t>
            </a:r>
            <a:r>
              <a:rPr lang="en-US" sz="1200" b="1" i="1" kern="1200" dirty="0" smtClean="0">
                <a:solidFill>
                  <a:schemeClr val="tx1"/>
                </a:solidFill>
                <a:effectLst/>
                <a:latin typeface="Times New Roman" pitchFamily="18" charset="0"/>
                <a:ea typeface="+mn-ea"/>
                <a:cs typeface="+mn-cs"/>
              </a:rPr>
              <a:t>non-italic font</a:t>
            </a:r>
            <a:r>
              <a:rPr lang="en-US" sz="1200" i="1" kern="1200" dirty="0" smtClean="0">
                <a:solidFill>
                  <a:schemeClr val="tx1"/>
                </a:solidFill>
                <a:effectLst/>
                <a:latin typeface="Times New Roman" pitchFamily="18" charset="0"/>
                <a:ea typeface="+mn-ea"/>
                <a:cs typeface="+mn-cs"/>
              </a:rPr>
              <a:t>.  Presenters may read the script or modify it to suit their own presentation style.  See template slides 5 and 6  for examples of a slides with script.</a:t>
            </a:r>
            <a:endParaRPr lang="en-US" sz="1200" kern="1200" dirty="0" smtClean="0">
              <a:solidFill>
                <a:schemeClr val="tx1"/>
              </a:solidFill>
              <a:effectLst/>
              <a:latin typeface="Times New Roman" pitchFamily="18" charset="0"/>
              <a:ea typeface="+mn-ea"/>
              <a:cs typeface="+mn-cs"/>
            </a:endParaRPr>
          </a:p>
          <a:p>
            <a:pPr lvl="0"/>
            <a:endParaRPr lang="en-US" sz="1200" b="1" i="1" kern="1200" dirty="0" smtClean="0">
              <a:solidFill>
                <a:schemeClr val="tx1"/>
              </a:solidFill>
              <a:effectLst/>
              <a:latin typeface="Times New Roman" pitchFamily="18" charset="0"/>
              <a:ea typeface="+mn-ea"/>
              <a:cs typeface="+mn-cs"/>
            </a:endParaRPr>
          </a:p>
          <a:p>
            <a:pPr lvl="0"/>
            <a:r>
              <a:rPr lang="en-US" sz="1200" b="1" i="1" kern="1200" dirty="0" smtClean="0">
                <a:solidFill>
                  <a:schemeClr val="tx1"/>
                </a:solidFill>
                <a:effectLst/>
                <a:latin typeface="Times New Roman" pitchFamily="18" charset="0"/>
                <a:ea typeface="+mn-ea"/>
                <a:cs typeface="+mn-cs"/>
              </a:rPr>
              <a:t>Presentation Instructions - </a:t>
            </a:r>
            <a:r>
              <a:rPr lang="en-US" sz="1200" i="1" kern="1200" dirty="0" smtClean="0">
                <a:solidFill>
                  <a:schemeClr val="tx1"/>
                </a:solidFill>
                <a:effectLst/>
                <a:latin typeface="Times New Roman" pitchFamily="18" charset="0"/>
                <a:ea typeface="+mn-ea"/>
                <a:cs typeface="+mn-cs"/>
              </a:rPr>
              <a:t>(stage direction and  presentation suggestions) will be preceded by a  </a:t>
            </a:r>
            <a:r>
              <a:rPr lang="en-US" sz="1200" b="1" i="1" kern="1200" dirty="0" smtClean="0">
                <a:solidFill>
                  <a:schemeClr val="tx1"/>
                </a:solidFill>
                <a:effectLst/>
                <a:latin typeface="Times New Roman" pitchFamily="18" charset="0"/>
                <a:ea typeface="+mn-ea"/>
                <a:cs typeface="+mn-cs"/>
              </a:rPr>
              <a:t>Bold header: </a:t>
            </a:r>
            <a:r>
              <a:rPr lang="en-US" sz="1200" i="1" kern="1200" dirty="0" smtClean="0">
                <a:solidFill>
                  <a:schemeClr val="tx1"/>
                </a:solidFill>
                <a:effectLst/>
                <a:latin typeface="Times New Roman" pitchFamily="18" charset="0"/>
                <a:ea typeface="+mn-ea"/>
                <a:cs typeface="+mn-cs"/>
              </a:rPr>
              <a:t>the instructions themselves will be in </a:t>
            </a:r>
            <a:r>
              <a:rPr lang="en-US" sz="1200" b="1" i="1" kern="1200" dirty="0" smtClean="0">
                <a:solidFill>
                  <a:schemeClr val="tx1"/>
                </a:solidFill>
                <a:effectLst/>
                <a:latin typeface="Times New Roman" pitchFamily="18" charset="0"/>
                <a:ea typeface="+mn-ea"/>
                <a:cs typeface="+mn-cs"/>
              </a:rPr>
              <a:t>Italic fonts</a:t>
            </a:r>
            <a:r>
              <a:rPr lang="en-US" sz="1200" i="1" kern="1200" dirty="0" smtClean="0">
                <a:solidFill>
                  <a:schemeClr val="tx1"/>
                </a:solidFill>
                <a:effectLst/>
                <a:latin typeface="Times New Roman" pitchFamily="18" charset="0"/>
                <a:ea typeface="+mn-ea"/>
                <a:cs typeface="+mn-cs"/>
              </a:rPr>
              <a:t>.  See slides 2, for an example of slides with Presentation Instructions only.</a:t>
            </a:r>
            <a:endParaRPr lang="en-US" sz="1200" kern="1200" dirty="0" smtClean="0">
              <a:solidFill>
                <a:schemeClr val="tx1"/>
              </a:solidFill>
              <a:effectLst/>
              <a:latin typeface="Times New Roman" pitchFamily="18" charset="0"/>
              <a:ea typeface="+mn-ea"/>
              <a:cs typeface="+mn-cs"/>
            </a:endParaRPr>
          </a:p>
          <a:p>
            <a:pPr lvl="0"/>
            <a:endParaRPr lang="en-US" sz="1200" b="1" i="1" kern="1200" dirty="0" smtClean="0">
              <a:solidFill>
                <a:schemeClr val="tx1"/>
              </a:solidFill>
              <a:effectLst/>
              <a:latin typeface="Times New Roman" pitchFamily="18" charset="0"/>
              <a:ea typeface="+mn-ea"/>
              <a:cs typeface="+mn-cs"/>
            </a:endParaRPr>
          </a:p>
          <a:p>
            <a:pPr lvl="0"/>
            <a:r>
              <a:rPr lang="en-US" sz="1200" b="1" i="1" kern="1200" dirty="0" smtClean="0">
                <a:solidFill>
                  <a:schemeClr val="tx1"/>
                </a:solidFill>
                <a:effectLst/>
                <a:latin typeface="Times New Roman" pitchFamily="18" charset="0"/>
                <a:ea typeface="+mn-ea"/>
                <a:cs typeface="+mn-cs"/>
              </a:rPr>
              <a:t>Program control instructions - </a:t>
            </a:r>
            <a:r>
              <a:rPr lang="en-US" sz="1200" i="1" kern="1200" dirty="0" smtClean="0">
                <a:solidFill>
                  <a:schemeClr val="tx1"/>
                </a:solidFill>
                <a:effectLst/>
                <a:latin typeface="Times New Roman" pitchFamily="18" charset="0"/>
                <a:ea typeface="+mn-ea"/>
                <a:cs typeface="+mn-cs"/>
              </a:rPr>
              <a:t>will be in bold fonts and look like this:  </a:t>
            </a:r>
            <a:r>
              <a:rPr lang="en-US" sz="1200" b="1" i="1" kern="1200" dirty="0" smtClean="0">
                <a:solidFill>
                  <a:schemeClr val="tx1"/>
                </a:solidFill>
                <a:effectLst/>
                <a:latin typeface="Times New Roman" pitchFamily="18" charset="0"/>
                <a:ea typeface="+mn-ea"/>
                <a:cs typeface="+mn-cs"/>
              </a:rPr>
              <a:t>(Click) </a:t>
            </a:r>
            <a:r>
              <a:rPr lang="en-US" sz="1200" i="1" kern="1200" dirty="0" smtClean="0">
                <a:solidFill>
                  <a:schemeClr val="tx1"/>
                </a:solidFill>
                <a:effectLst/>
                <a:latin typeface="Times New Roman" pitchFamily="18" charset="0"/>
                <a:ea typeface="+mn-ea"/>
                <a:cs typeface="+mn-cs"/>
              </a:rPr>
              <a:t>for building information within a slide;  or this:  </a:t>
            </a:r>
            <a:r>
              <a:rPr lang="en-US" sz="1200" b="1" i="1" kern="1200" dirty="0" smtClean="0">
                <a:solidFill>
                  <a:schemeClr val="tx1"/>
                </a:solidFill>
                <a:effectLst/>
                <a:latin typeface="Times New Roman" pitchFamily="18" charset="0"/>
                <a:ea typeface="+mn-ea"/>
                <a:cs typeface="+mn-cs"/>
              </a:rPr>
              <a:t>(Next Slide) </a:t>
            </a:r>
            <a:r>
              <a:rPr lang="en-US" sz="1200" i="1" kern="1200" dirty="0" smtClean="0">
                <a:solidFill>
                  <a:schemeClr val="tx1"/>
                </a:solidFill>
                <a:effectLst/>
                <a:latin typeface="Times New Roman" pitchFamily="18" charset="0"/>
                <a:ea typeface="+mn-ea"/>
                <a:cs typeface="+mn-cs"/>
              </a:rPr>
              <a:t>for slide advance.</a:t>
            </a:r>
            <a:endParaRPr lang="en-US" sz="1200" kern="1200" dirty="0" smtClean="0">
              <a:solidFill>
                <a:schemeClr val="tx1"/>
              </a:solidFill>
              <a:effectLst/>
              <a:latin typeface="Times New Roman" pitchFamily="18" charset="0"/>
              <a:ea typeface="+mn-ea"/>
              <a:cs typeface="+mn-cs"/>
            </a:endParaRPr>
          </a:p>
          <a:p>
            <a:pPr lvl="0"/>
            <a:endParaRPr lang="en-US" sz="1200" b="1" i="1" kern="1200" dirty="0" smtClean="0">
              <a:solidFill>
                <a:schemeClr val="tx1"/>
              </a:solidFill>
              <a:effectLst/>
              <a:latin typeface="Times New Roman" pitchFamily="18" charset="0"/>
              <a:ea typeface="+mn-ea"/>
              <a:cs typeface="+mn-cs"/>
            </a:endParaRPr>
          </a:p>
          <a:p>
            <a:pPr lvl="0"/>
            <a:r>
              <a:rPr lang="en-US" sz="1200" b="1" i="1" kern="1200" dirty="0" smtClean="0">
                <a:solidFill>
                  <a:schemeClr val="tx1"/>
                </a:solidFill>
                <a:effectLst/>
                <a:latin typeface="Times New Roman" pitchFamily="18" charset="0"/>
                <a:ea typeface="+mn-ea"/>
                <a:cs typeface="+mn-cs"/>
              </a:rPr>
              <a:t>Background information - </a:t>
            </a:r>
            <a:r>
              <a:rPr lang="en-US" sz="1200" i="1" kern="1200" dirty="0" smtClean="0">
                <a:solidFill>
                  <a:schemeClr val="tx1"/>
                </a:solidFill>
                <a:effectLst/>
                <a:latin typeface="Times New Roman" pitchFamily="18" charset="0"/>
                <a:ea typeface="+mn-ea"/>
                <a:cs typeface="+mn-cs"/>
              </a:rPr>
              <a:t>Some slides may contain background information that supports the concepts presented in the program.  </a:t>
            </a:r>
            <a:br>
              <a:rPr lang="en-US" sz="1200" i="1" kern="1200" dirty="0" smtClean="0">
                <a:solidFill>
                  <a:schemeClr val="tx1"/>
                </a:solidFill>
                <a:effectLst/>
                <a:latin typeface="Times New Roman" pitchFamily="18" charset="0"/>
                <a:ea typeface="+mn-ea"/>
                <a:cs typeface="+mn-cs"/>
              </a:rPr>
            </a:br>
            <a:r>
              <a:rPr lang="en-US" sz="1200" i="1" kern="1200" dirty="0" smtClean="0">
                <a:solidFill>
                  <a:schemeClr val="tx1"/>
                </a:solidFill>
                <a:effectLst/>
                <a:latin typeface="Times New Roman" pitchFamily="18" charset="0"/>
                <a:ea typeface="+mn-ea"/>
                <a:cs typeface="+mn-cs"/>
              </a:rPr>
              <a:t>Background information will always appear last and will be preceded by a bold  </a:t>
            </a:r>
            <a:r>
              <a:rPr lang="en-US" sz="1200" b="1" i="1" kern="1200" dirty="0" smtClean="0">
                <a:solidFill>
                  <a:schemeClr val="tx1"/>
                </a:solidFill>
                <a:effectLst/>
                <a:latin typeface="Times New Roman" pitchFamily="18" charset="0"/>
                <a:ea typeface="+mn-ea"/>
                <a:cs typeface="+mn-cs"/>
              </a:rPr>
              <a:t>Background: </a:t>
            </a:r>
            <a:r>
              <a:rPr lang="en-US" sz="1200" i="1" kern="1200" dirty="0" smtClean="0">
                <a:solidFill>
                  <a:schemeClr val="tx1"/>
                </a:solidFill>
                <a:effectLst/>
                <a:latin typeface="Times New Roman" pitchFamily="18" charset="0"/>
                <a:ea typeface="+mn-ea"/>
                <a:cs typeface="+mn-cs"/>
              </a:rPr>
              <a:t>identification.</a:t>
            </a:r>
            <a:endParaRPr lang="en-US" i="1"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If you’ve been taking a medication that precludes flying, how long must you wait after ceasing the medication before you return to the air?  </a:t>
            </a:r>
            <a:r>
              <a:rPr lang="en-US" b="1" dirty="0" smtClean="0"/>
              <a:t>(Click)</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a:t>
            </a:r>
            <a:r>
              <a:rPr lang="en-US" baseline="0" dirty="0" smtClean="0"/>
              <a:t> is a good question for your AME to answer but the general rule is to wait until 5 times the dosage interval has passed. </a:t>
            </a:r>
            <a:r>
              <a:rPr lang="en-US" b="1" dirty="0" smtClean="0"/>
              <a:t>(Click)</a:t>
            </a:r>
          </a:p>
          <a:p>
            <a:endParaRPr lang="en-US" baseline="0" dirty="0" smtClean="0"/>
          </a:p>
          <a:p>
            <a:r>
              <a:rPr lang="en-US" baseline="0" dirty="0" smtClean="0"/>
              <a:t>For example; if you take a medication 4 times a day (6-hour intervals) you should wait at least 30 hours before resuming pilot duties.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4281712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Prescription meds are different.  They’re often stronger versions of what you can get over-the-counter.  Many carry a warning to not operate motor vehicles or perform tasks that require alertness.  Remember boats and planes are considered motor vehicle and piloting an airplane certainly requires alertness!</a:t>
            </a:r>
            <a:endParaRPr lang="en-US" baseline="0" dirty="0" smtClean="0"/>
          </a:p>
          <a:p>
            <a:endParaRPr lang="en-US" baseline="0" dirty="0" smtClean="0"/>
          </a:p>
          <a:p>
            <a:r>
              <a:rPr lang="en-US" baseline="0" dirty="0" smtClean="0"/>
              <a:t>Prescription drugs are often prescribed individually – sometimes by different healthcare providers.  Interactions may not be addressed or may be unknown.</a:t>
            </a:r>
          </a:p>
          <a:p>
            <a:endParaRPr lang="en-US" baseline="0" dirty="0" smtClean="0"/>
          </a:p>
          <a:p>
            <a:r>
              <a:rPr lang="en-US" baseline="0" dirty="0" smtClean="0"/>
              <a:t>Unlike those for OTC products, the labeling standards for prescription drugs are primarily for the use of medical professionals so they’re not as helpful to the lay public.  Be sure to remind your prescribing healthcare provider you are a pilot and ask how the drug is likely to affect your motor skills, judgment, and decision-making.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1586589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Per Food and Drug Administration (FDA) the acceptable names are: prescribing information, package insert, professional labeling, direction circular, package circular.</a:t>
            </a:r>
          </a:p>
          <a:p>
            <a:endParaRPr lang="en-US" dirty="0" smtClean="0"/>
          </a:p>
          <a:p>
            <a:r>
              <a:rPr lang="en-US" dirty="0" smtClean="0"/>
              <a:t>This</a:t>
            </a:r>
            <a:r>
              <a:rPr lang="en-US" baseline="0" dirty="0" smtClean="0"/>
              <a:t> information is intended for health professionals and is rarely given to the patient although it is readily available on line.  Currently it consists of written document included in the medication box or attached to a container, but FDA is trying to change this to electronic format.  Highly detailed information in technical language and in a standard format.  </a:t>
            </a:r>
          </a:p>
          <a:p>
            <a:endParaRPr lang="en-US" b="1" baseline="0" dirty="0" smtClean="0"/>
          </a:p>
          <a:p>
            <a:r>
              <a:rPr lang="en-US" b="1" baseline="0" dirty="0" smtClean="0"/>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1192779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The FAA maintains a list</a:t>
            </a:r>
            <a:r>
              <a:rPr lang="en-US" baseline="0" dirty="0" smtClean="0"/>
              <a:t> of many medications that should not be taken while in flight status </a:t>
            </a:r>
            <a:r>
              <a:rPr lang="en-US" baseline="0" dirty="0" err="1" smtClean="0"/>
              <a:t>Tahomay</a:t>
            </a:r>
            <a:r>
              <a:rPr lang="en-US" baseline="0" dirty="0" smtClean="0"/>
              <a:t> preclude the issuance of any medical certificate or. The lists of medications in this section are not meant to be all-inclusive or comprehensive, but rather address the most common concerns.  The easiest way to access the list is to Search for “Do Not Issue – Do Not Fly”.  You’ll be directed to the web page shown here.</a:t>
            </a:r>
          </a:p>
          <a:p>
            <a:endParaRPr lang="en-US" baseline="0" dirty="0" smtClean="0"/>
          </a:p>
          <a:p>
            <a:r>
              <a:rPr lang="en-US" baseline="0" dirty="0" smtClean="0"/>
              <a:t>There are other lists available to members of pilot organizations and to the public.  If you don’t see your medication on the list or if you have any questions call your AME or Regional Flight Surgeon for the latest information.  For your Regional Flight Surgeon search “Regional Flight Surgeon Contact Information”.</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2286864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Look into any medicine cabinet and you’re likely to find a mixture</a:t>
            </a:r>
            <a:r>
              <a:rPr lang="en-US" baseline="0" dirty="0" smtClean="0"/>
              <a:t> of OTC and prescription meds. Who’s responsible for assessing the affects and possible drug interactions?   Making those assessments is something they don’t teach us in pilot school so this may also be a good time to seek some professional help.  Before you do that though let’s talk about prescription drugs alone or in combination.  </a:t>
            </a:r>
          </a:p>
          <a:p>
            <a:endParaRPr lang="en-US" baseline="0" dirty="0" smtClean="0"/>
          </a:p>
          <a:p>
            <a:r>
              <a:rPr lang="en-US" baseline="0" dirty="0" smtClean="0"/>
              <a:t>Does your prescribing doctor know you fly?  Maybe a more suitable drug could be prescribed if your doctor knows you’re a pilot.</a:t>
            </a:r>
          </a:p>
          <a:p>
            <a:endParaRPr lang="en-US" baseline="0" dirty="0" smtClean="0"/>
          </a:p>
          <a:p>
            <a:r>
              <a:rPr lang="en-US" baseline="0" dirty="0" smtClean="0"/>
              <a:t>Even more importantly, does your AME know about </a:t>
            </a:r>
            <a:r>
              <a:rPr lang="en-US" u="sng" baseline="0" dirty="0" smtClean="0"/>
              <a:t>all</a:t>
            </a:r>
            <a:r>
              <a:rPr lang="en-US" baseline="0" dirty="0" smtClean="0"/>
              <a:t> the drugs you take and the conditions for which you take them?  </a:t>
            </a:r>
          </a:p>
          <a:p>
            <a:endParaRPr lang="en-US" baseline="0" dirty="0" smtClean="0"/>
          </a:p>
          <a:p>
            <a:r>
              <a:rPr lang="en-US" baseline="0" dirty="0" smtClean="0"/>
              <a:t>Combining prescription and OTC drugs introduces another challenge – the self medicating pilot.  Once again it’s safer to consult your AME and/or pharmacist before adding OTC meds to your system. </a:t>
            </a:r>
          </a:p>
          <a:p>
            <a:endParaRPr lang="en-US" baseline="0" dirty="0" smtClean="0"/>
          </a:p>
          <a:p>
            <a:r>
              <a:rPr lang="en-US" baseline="0" dirty="0" smtClean="0"/>
              <a:t>We’re not going to address recreational drugs here.  We all know that flying is about the best recreation there is.  It’s not safe and not legal to fly under the influence.</a:t>
            </a:r>
          </a:p>
          <a:p>
            <a:endParaRPr lang="en-US" baseline="0" dirty="0" smtClean="0"/>
          </a:p>
          <a:p>
            <a:r>
              <a:rPr lang="en-US" baseline="0" dirty="0" smtClean="0"/>
              <a:t>We will look at one case from the GAJSC study though.  We’ll discuss it with respect to the PAVE checklist that’s familiar to most if not all of us.  I think you’ll find the case study illuminating.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2809504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Several states including have legalized the use of hemp and it’s derivatives such as CBD which is short for </a:t>
            </a:r>
            <a:r>
              <a:rPr lang="en-US" sz="1200" kern="1200" dirty="0" err="1" smtClean="0">
                <a:solidFill>
                  <a:schemeClr val="tx1"/>
                </a:solidFill>
                <a:effectLst/>
                <a:latin typeface="Times New Roman" pitchFamily="18" charset="0"/>
                <a:ea typeface="+mn-ea"/>
                <a:cs typeface="+mn-cs"/>
              </a:rPr>
              <a:t>Cannabidiol</a:t>
            </a:r>
            <a:r>
              <a:rPr lang="en-US" sz="1200" kern="1200" dirty="0" smtClean="0">
                <a:solidFill>
                  <a:schemeClr val="tx1"/>
                </a:solidFill>
                <a:effectLst/>
                <a:latin typeface="Times New Roman" pitchFamily="18" charset="0"/>
                <a:ea typeface="+mn-ea"/>
                <a:cs typeface="+mn-cs"/>
              </a:rPr>
              <a:t>, a chemical compound from the Cannabis plant, commonly referred to as marijuana.</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Because of the popularity of CBD Products, the Federal Air Surgeon’s office received a number of inquiries about marijuana use. Although, not a prescription or over-the-counter drug, it is important to caution airman on the use of hemp or it’s derivatives as no allowances will be made by the FAA for pilots who wish to use cannabis medicinally.   </a:t>
            </a:r>
          </a:p>
          <a:p>
            <a:endParaRPr lang="en-US"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3955443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xfrm>
            <a:off x="331788" y="696913"/>
            <a:ext cx="6197600" cy="3486150"/>
          </a:xfrm>
          <a:ln/>
        </p:spPr>
      </p:sp>
      <p:sp>
        <p:nvSpPr>
          <p:cNvPr id="279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smtClean="0">
                <a:latin typeface="Times New Roman" pitchFamily="18" charset="0"/>
                <a:ea typeface="ＭＳ Ｐゴシック" pitchFamily="34" charset="-128"/>
              </a:rPr>
              <a:t>The</a:t>
            </a:r>
            <a:r>
              <a:rPr lang="en-US" b="0" baseline="0" dirty="0" smtClean="0">
                <a:latin typeface="Times New Roman" pitchFamily="18" charset="0"/>
                <a:ea typeface="ＭＳ Ｐゴシック" pitchFamily="34" charset="-128"/>
              </a:rPr>
              <a:t> case involved a private pilot with just under a thousand hours total time with 44 of those hours in the TBM 700.</a:t>
            </a:r>
            <a:endParaRPr lang="en-US" b="0"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p:txBody>
      </p:sp>
      <p:sp>
        <p:nvSpPr>
          <p:cNvPr id="279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8EF1275-169D-4573-94E0-2C13C8939FA7}" type="slidenum">
              <a:rPr lang="en-US" sz="1200" smtClean="0">
                <a:latin typeface="Times New Roman" pitchFamily="18" charset="0"/>
              </a:rPr>
              <a:pPr eaLnBrk="1" hangingPunct="1"/>
              <a:t>16</a:t>
            </a:fld>
            <a:endParaRPr lang="en-US" sz="1200"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xfrm>
            <a:off x="331788" y="696913"/>
            <a:ext cx="6197600" cy="3486150"/>
          </a:xfrm>
          <a:ln/>
        </p:spPr>
      </p:sp>
      <p:sp>
        <p:nvSpPr>
          <p:cNvPr id="280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During approach to runway 9, at Cobb County Field near Atlanta,</a:t>
            </a:r>
            <a:r>
              <a:rPr lang="en-US" baseline="0" dirty="0" smtClean="0">
                <a:latin typeface="Times New Roman" pitchFamily="18" charset="0"/>
                <a:ea typeface="ＭＳ Ｐゴシック" pitchFamily="34" charset="-128"/>
              </a:rPr>
              <a:t> GA, </a:t>
            </a:r>
            <a:r>
              <a:rPr lang="en-US" dirty="0" smtClean="0">
                <a:latin typeface="Times New Roman" pitchFamily="18" charset="0"/>
                <a:ea typeface="ＭＳ Ｐゴシック" pitchFamily="34" charset="-128"/>
              </a:rPr>
              <a:t> the tower controller instructed the pilot to perform an “S” turn 3 miles from the runway. The pilot initiated the “S” turn to the left, and after turning back to the right towards the runway to complete the other half of the turn, the controller advised the pilot that he did not need to finish the maneuver, and could turn onto final approach. The last recorded ground speed was 89 knots when the pilot banked the airplane sharply to the left. Witnesses stated that the airplane seemed to do a wing over onto its back and go straight down.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Subsequent flight simulation tests revealed that while making a steep turn and not adding power, as the bank angle increased the airspeed would decrease and the airplane would enter an aerodynamic stall.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The National Transportation Safety Board determines the probable cause(s) of this accident as follows:</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The pilot’s failure to maintain airspeed during final approach resulting in an aerodynamic stall.</a:t>
            </a:r>
          </a:p>
          <a:p>
            <a:r>
              <a:rPr lang="en-US" dirty="0" smtClean="0">
                <a:latin typeface="Times New Roman" pitchFamily="18" charset="0"/>
                <a:ea typeface="ＭＳ Ｐゴシック" pitchFamily="34" charset="-128"/>
              </a:rPr>
              <a:t>As</a:t>
            </a:r>
            <a:r>
              <a:rPr lang="en-US" baseline="0" dirty="0" smtClean="0">
                <a:latin typeface="Times New Roman" pitchFamily="18" charset="0"/>
                <a:ea typeface="ＭＳ Ｐゴシック" pitchFamily="34" charset="-128"/>
              </a:rPr>
              <a:t> an additional comment they also stated: “It is unclear what role, if any, the medication or the condition for which it might have been used played in the accident.”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80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90E9C57-17F9-4E14-9B1A-F2F630B10CA9}" type="slidenum">
              <a:rPr lang="en-US" sz="1200" smtClean="0">
                <a:latin typeface="Times New Roman" pitchFamily="18" charset="0"/>
              </a:rPr>
              <a:pPr eaLnBrk="1" hangingPunct="1"/>
              <a:t>17</a:t>
            </a:fld>
            <a:endParaRPr lang="en-US" sz="1200"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xfrm>
            <a:off x="331788" y="696913"/>
            <a:ext cx="6197600" cy="3486150"/>
          </a:xfrm>
          <a:ln/>
        </p:spPr>
      </p:sp>
      <p:sp>
        <p:nvSpPr>
          <p:cNvPr id="281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Here’s a larger view of the area.</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The flight path is not to scale but you get the idea.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81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1ACAD94-CE69-483C-8B42-784316335034}" type="slidenum">
              <a:rPr lang="en-US" sz="1200" smtClean="0">
                <a:latin typeface="Times New Roman" pitchFamily="18" charset="0"/>
              </a:rPr>
              <a:pPr eaLnBrk="1" hangingPunct="1"/>
              <a:t>18</a:t>
            </a:fld>
            <a:endParaRPr lang="en-US" sz="1200"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xfrm>
            <a:off x="331788" y="696913"/>
            <a:ext cx="6197600" cy="3486150"/>
          </a:xfrm>
          <a:ln/>
        </p:spPr>
      </p:sp>
      <p:sp>
        <p:nvSpPr>
          <p:cNvPr id="282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18" charset="0"/>
                <a:ea typeface="ＭＳ Ｐゴシック" pitchFamily="34" charset="-128"/>
              </a:rPr>
              <a:t>Toxicology testing indicated that the pilot had been using tramadol, a prescription painkiller with potentially impairing effects. The pilot had not reported its use on his most recent application for airman medical certificate approximately 20 months prior to the accident. It is unclear what role, if any, the medication or the condition for which it might have been used played in the accident. </a:t>
            </a:r>
            <a:endParaRPr lang="en-US" b="1"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Alfuzosin – </a:t>
            </a:r>
            <a:r>
              <a:rPr lang="en-US" b="0" dirty="0" smtClean="0">
                <a:latin typeface="Times New Roman" pitchFamily="18" charset="0"/>
                <a:ea typeface="ＭＳ Ｐゴシック" pitchFamily="34" charset="-128"/>
              </a:rPr>
              <a:t>a medicine to reduce</a:t>
            </a:r>
            <a:r>
              <a:rPr lang="en-US" b="0" baseline="0" dirty="0" smtClean="0">
                <a:latin typeface="Times New Roman" pitchFamily="18" charset="0"/>
                <a:ea typeface="ＭＳ Ｐゴシック" pitchFamily="34" charset="-128"/>
              </a:rPr>
              <a:t> symptoms from and enlarged prostate</a:t>
            </a:r>
            <a:r>
              <a:rPr lang="en-US" b="1" dirty="0" smtClean="0">
                <a:latin typeface="Times New Roman" pitchFamily="18" charset="0"/>
                <a:ea typeface="ＭＳ Ｐゴシック" pitchFamily="34" charset="-128"/>
              </a:rPr>
              <a:t>, Bisoprolol – </a:t>
            </a:r>
            <a:r>
              <a:rPr lang="en-US" b="0" dirty="0" smtClean="0">
                <a:latin typeface="Times New Roman" pitchFamily="18" charset="0"/>
                <a:ea typeface="ＭＳ Ｐゴシック" pitchFamily="34" charset="-128"/>
              </a:rPr>
              <a:t>a beta-blocker for blood pressure control</a:t>
            </a:r>
            <a:r>
              <a:rPr lang="en-US" b="1" dirty="0" smtClean="0">
                <a:latin typeface="Times New Roman" pitchFamily="18" charset="0"/>
                <a:ea typeface="ＭＳ Ｐゴシック" pitchFamily="34" charset="-128"/>
              </a:rPr>
              <a:t>, Quinine – </a:t>
            </a:r>
            <a:r>
              <a:rPr lang="en-US" b="0" dirty="0" smtClean="0">
                <a:latin typeface="Times New Roman" pitchFamily="18" charset="0"/>
                <a:ea typeface="ＭＳ Ｐゴシック" pitchFamily="34" charset="-128"/>
              </a:rPr>
              <a:t>although not FDA approved it is taken by some for arthritis and nighttime leg cramps</a:t>
            </a:r>
            <a:r>
              <a:rPr lang="en-US" b="1" dirty="0" smtClean="0">
                <a:latin typeface="Times New Roman" pitchFamily="18" charset="0"/>
                <a:ea typeface="ＭＳ Ｐゴシック" pitchFamily="34" charset="-128"/>
              </a:rPr>
              <a:t>,</a:t>
            </a:r>
            <a:r>
              <a:rPr lang="en-US" b="1" baseline="0"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 </a:t>
            </a:r>
            <a:r>
              <a:rPr lang="en-US" b="1" dirty="0" err="1" smtClean="0">
                <a:latin typeface="Times New Roman" pitchFamily="18" charset="0"/>
                <a:ea typeface="ＭＳ Ｐゴシック" pitchFamily="34" charset="-128"/>
              </a:rPr>
              <a:t>Ezetimibe</a:t>
            </a:r>
            <a:r>
              <a:rPr lang="en-US" b="1" dirty="0" smtClean="0">
                <a:latin typeface="Times New Roman" pitchFamily="18" charset="0"/>
                <a:ea typeface="ＭＳ Ｐゴシック" pitchFamily="34" charset="-128"/>
              </a:rPr>
              <a:t>/Simvastatin – </a:t>
            </a:r>
            <a:r>
              <a:rPr lang="en-US" b="0" dirty="0" smtClean="0">
                <a:latin typeface="Times New Roman" pitchFamily="18" charset="0"/>
                <a:ea typeface="ＭＳ Ｐゴシック" pitchFamily="34" charset="-128"/>
              </a:rPr>
              <a:t>used to lower elevated blood cholesterol</a:t>
            </a:r>
            <a:r>
              <a:rPr lang="en-US" b="1" dirty="0" smtClean="0">
                <a:latin typeface="Times New Roman" pitchFamily="18" charset="0"/>
                <a:ea typeface="ＭＳ Ｐゴシック" pitchFamily="34" charset="-128"/>
              </a:rPr>
              <a:t>, </a:t>
            </a:r>
            <a:r>
              <a:rPr lang="en-US" b="0" dirty="0" smtClean="0">
                <a:latin typeface="Times New Roman" pitchFamily="18" charset="0"/>
                <a:ea typeface="ＭＳ Ｐゴシック" pitchFamily="34" charset="-128"/>
              </a:rPr>
              <a:t>and</a:t>
            </a:r>
            <a:r>
              <a:rPr lang="en-US" b="1" dirty="0" smtClean="0">
                <a:latin typeface="Times New Roman" pitchFamily="18" charset="0"/>
                <a:ea typeface="ＭＳ Ｐゴシック" pitchFamily="34" charset="-128"/>
              </a:rPr>
              <a:t> Tramadol – </a:t>
            </a:r>
            <a:r>
              <a:rPr lang="en-US" b="0" dirty="0" smtClean="0">
                <a:latin typeface="Times New Roman" pitchFamily="18" charset="0"/>
                <a:ea typeface="ＭＳ Ｐゴシック" pitchFamily="34" charset="-128"/>
              </a:rPr>
              <a:t>for moderate to severe pain,</a:t>
            </a:r>
            <a:r>
              <a:rPr lang="en-US" b="1" dirty="0" smtClean="0">
                <a:latin typeface="Times New Roman" pitchFamily="18" charset="0"/>
                <a:ea typeface="ＭＳ Ｐゴシック" pitchFamily="34" charset="-128"/>
              </a:rPr>
              <a:t> were found in the toxicology study</a:t>
            </a:r>
            <a:r>
              <a:rPr lang="en-US" dirty="0" smtClean="0">
                <a:latin typeface="Times New Roman" pitchFamily="18" charset="0"/>
                <a:ea typeface="ＭＳ Ｐゴシック" pitchFamily="34" charset="-128"/>
              </a:rPr>
              <a:t>.  Tramadol carries a warning</a:t>
            </a:r>
            <a:r>
              <a:rPr lang="en-US" baseline="0" dirty="0" smtClean="0">
                <a:latin typeface="Times New Roman" pitchFamily="18" charset="0"/>
                <a:ea typeface="ＭＳ Ｐゴシック" pitchFamily="34" charset="-128"/>
              </a:rPr>
              <a:t> not to operate motor vehicles or potentially hazardous machinery.  </a:t>
            </a:r>
            <a:r>
              <a:rPr lang="en-US" dirty="0" smtClean="0">
                <a:latin typeface="Times New Roman" pitchFamily="18" charset="0"/>
                <a:ea typeface="ＭＳ Ｐゴシック" pitchFamily="34" charset="-128"/>
              </a:rPr>
              <a:t>Of these only </a:t>
            </a:r>
            <a:r>
              <a:rPr lang="en-US" dirty="0" err="1" smtClean="0">
                <a:latin typeface="Times New Roman" pitchFamily="18" charset="0"/>
                <a:ea typeface="ＭＳ Ｐゴシック" pitchFamily="34" charset="-128"/>
              </a:rPr>
              <a:t>Bisoprolol</a:t>
            </a:r>
            <a:r>
              <a:rPr lang="en-US" dirty="0" smtClean="0">
                <a:latin typeface="Times New Roman" pitchFamily="18" charset="0"/>
                <a:ea typeface="ＭＳ Ｐゴシック" pitchFamily="34" charset="-128"/>
              </a:rPr>
              <a:t> and </a:t>
            </a:r>
            <a:r>
              <a:rPr lang="en-US" dirty="0" err="1" smtClean="0">
                <a:latin typeface="Times New Roman" pitchFamily="18" charset="0"/>
                <a:ea typeface="ＭＳ Ｐゴシック" pitchFamily="34" charset="-128"/>
              </a:rPr>
              <a:t>Ezetimibe</a:t>
            </a:r>
            <a:r>
              <a:rPr lang="en-US" dirty="0" smtClean="0">
                <a:latin typeface="Times New Roman" pitchFamily="18" charset="0"/>
                <a:ea typeface="ＭＳ Ｐゴシック" pitchFamily="34" charset="-128"/>
              </a:rPr>
              <a:t>/Simvastatin were known to the pilot’s Aviation Medical Examiner</a:t>
            </a:r>
            <a:r>
              <a:rPr lang="en-US" baseline="0" dirty="0" smtClean="0">
                <a:latin typeface="Times New Roman" pitchFamily="18" charset="0"/>
                <a:ea typeface="ＭＳ Ｐゴシック" pitchFamily="34" charset="-128"/>
              </a:rPr>
              <a:t> and the FAA.</a:t>
            </a:r>
            <a:r>
              <a:rPr lang="en-US" dirty="0" smtClean="0">
                <a:latin typeface="Times New Roman" pitchFamily="18" charset="0"/>
                <a:ea typeface="ＭＳ Ｐゴシック" pitchFamily="34" charset="-128"/>
              </a:rPr>
              <a:t> </a:t>
            </a:r>
          </a:p>
          <a:p>
            <a:endParaRPr lang="en-US" dirty="0" smtClean="0">
              <a:latin typeface="Times New Roman" pitchFamily="18" charset="0"/>
              <a:ea typeface="ＭＳ Ｐゴシック" pitchFamily="34" charset="-128"/>
            </a:endParaRPr>
          </a:p>
          <a:p>
            <a:r>
              <a:rPr lang="en-US" sz="1200" kern="1200" dirty="0" smtClean="0">
                <a:solidFill>
                  <a:schemeClr val="tx1"/>
                </a:solidFill>
                <a:effectLst/>
                <a:latin typeface="Times New Roman" pitchFamily="18" charset="0"/>
                <a:ea typeface="+mn-ea"/>
                <a:cs typeface="+mn-cs"/>
              </a:rPr>
              <a:t>The National Transportation Safety Board determined the probable cause(s) of this accident as follows: The pilot’s failure to maintain airspeed during final approach resulting in an aerodynamic stall.</a:t>
            </a:r>
          </a:p>
          <a:p>
            <a:r>
              <a:rPr lang="en-US" sz="1200" kern="1200" dirty="0" smtClean="0">
                <a:solidFill>
                  <a:schemeClr val="tx1"/>
                </a:solidFill>
                <a:effectLst/>
                <a:latin typeface="Times New Roman" pitchFamily="18" charset="0"/>
                <a:ea typeface="+mn-ea"/>
                <a:cs typeface="+mn-cs"/>
              </a:rPr>
              <a:t>As an additional comment they also stated: “It is unclear what role, if any, the medication or the condition for which it might have been used played in the accident.” </a:t>
            </a:r>
          </a:p>
          <a:p>
            <a:r>
              <a:rPr lang="en-US" dirty="0" smtClean="0">
                <a:latin typeface="Times New Roman" pitchFamily="18" charset="0"/>
                <a:ea typeface="ＭＳ Ｐゴシック" pitchFamily="34" charset="-128"/>
              </a:rPr>
              <a:t>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0F38EED-2F39-44BC-97DA-8F93C7AEE4C8}" type="slidenum">
              <a:rPr lang="en-US" sz="1200" smtClean="0">
                <a:latin typeface="Times New Roman" pitchFamily="18" charset="0"/>
              </a:rPr>
              <a:pPr eaLnBrk="1" hangingPunct="1"/>
              <a:t>19</a:t>
            </a:fld>
            <a:endParaRPr lang="en-US" sz="1200"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E066CE0-3DC6-4809-BDD7-881AE2CDC47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xfrm>
            <a:off x="331788" y="696913"/>
            <a:ext cx="6197600" cy="3486150"/>
          </a:xfrm>
          <a:ln/>
        </p:spPr>
      </p:sp>
      <p:sp>
        <p:nvSpPr>
          <p:cNvPr id="282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18" charset="0"/>
                <a:ea typeface="ＭＳ Ｐゴシック" pitchFamily="34" charset="-128"/>
              </a:rPr>
              <a:t>Finally – here are some tips</a:t>
            </a:r>
            <a:r>
              <a:rPr lang="en-US" baseline="0" dirty="0" smtClean="0">
                <a:latin typeface="Times New Roman" pitchFamily="18" charset="0"/>
                <a:ea typeface="ＭＳ Ｐゴシック" pitchFamily="34" charset="-128"/>
              </a:rPr>
              <a:t> for safe flying while taking prescribed or OTC medications.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pitchFamily="18" charset="0"/>
              <a:ea typeface="ＭＳ Ｐゴシック" pitchFamily="34" charset="-128"/>
            </a:endParaRPr>
          </a:p>
          <a:p>
            <a:r>
              <a:rPr lang="en-US" sz="1200" dirty="0" smtClean="0">
                <a:ea typeface="ＭＳ Ｐゴシック" pitchFamily="34" charset="-128"/>
              </a:rPr>
              <a:t>Consult your AME before flying while using prescription and/or OTC Drugs.</a:t>
            </a:r>
          </a:p>
          <a:p>
            <a:endParaRPr lang="en-US" sz="1200" dirty="0" smtClean="0">
              <a:ea typeface="ＭＳ Ｐゴシック" pitchFamily="34" charset="-128"/>
            </a:endParaRPr>
          </a:p>
          <a:p>
            <a:r>
              <a:rPr lang="en-US" sz="1200" dirty="0" smtClean="0">
                <a:ea typeface="ＭＳ Ｐゴシック" pitchFamily="34" charset="-128"/>
              </a:rPr>
              <a:t>Make sure your AME knows about all the drugs you take and the medical conditions requiring their use.</a:t>
            </a:r>
          </a:p>
          <a:p>
            <a:endParaRPr lang="en-US" sz="1200" dirty="0" smtClean="0">
              <a:ea typeface="ＭＳ Ｐゴシック" pitchFamily="34" charset="-128"/>
            </a:endParaRPr>
          </a:p>
          <a:p>
            <a:r>
              <a:rPr lang="en-US" sz="1200" dirty="0" smtClean="0">
                <a:ea typeface="ＭＳ Ｐゴシック" pitchFamily="34" charset="-128"/>
              </a:rPr>
              <a:t>Let your prescribing doctor know that you are a pilot.</a:t>
            </a:r>
          </a:p>
          <a:p>
            <a:endParaRPr lang="en-US" sz="1200" dirty="0" smtClean="0">
              <a:ea typeface="ＭＳ Ｐゴシック" pitchFamily="34" charset="-128"/>
            </a:endParaRPr>
          </a:p>
          <a:p>
            <a:r>
              <a:rPr lang="en-US" sz="1200" dirty="0" smtClean="0">
                <a:ea typeface="ＭＳ Ｐゴシック" pitchFamily="34" charset="-128"/>
              </a:rPr>
              <a:t>Ask about adverse effects associated with drug combinations.</a:t>
            </a:r>
          </a:p>
          <a:p>
            <a:endParaRPr lang="en-US" sz="1200" dirty="0" smtClean="0">
              <a:ea typeface="ＭＳ Ｐゴシック" pitchFamily="34" charset="-128"/>
            </a:endParaRPr>
          </a:p>
          <a:p>
            <a:r>
              <a:rPr lang="en-US" sz="1200" dirty="0" smtClean="0">
                <a:ea typeface="ＭＳ Ｐゴシック" pitchFamily="34" charset="-128"/>
              </a:rPr>
              <a:t>In between doctor visits you’re self assessing your condition before each flight. Ground yourself when you’re not fit to fly.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0F38EED-2F39-44BC-97DA-8F93C7AEE4C8}" type="slidenum">
              <a:rPr lang="en-US" sz="1200" smtClean="0">
                <a:latin typeface="Times New Roman" pitchFamily="18" charset="0"/>
              </a:rPr>
              <a:pPr eaLnBrk="1" hangingPunct="1"/>
              <a:t>20</a:t>
            </a:fld>
            <a:endParaRPr lang="en-US" sz="1200"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Have you earned your </a:t>
            </a:r>
            <a:r>
              <a:rPr lang="en-US" b="1" i="1" dirty="0" smtClean="0"/>
              <a:t>WINGS</a:t>
            </a:r>
            <a:r>
              <a:rPr lang="en-US" b="0" i="0" dirty="0" smtClean="0"/>
              <a:t>? </a:t>
            </a:r>
            <a:r>
              <a:rPr lang="en-US" b="1" i="1" dirty="0" smtClean="0"/>
              <a:t> </a:t>
            </a:r>
            <a:r>
              <a:rPr lang="en-US" b="0" i="0" dirty="0" smtClean="0"/>
              <a:t>P</a:t>
            </a:r>
            <a:r>
              <a:rPr lang="en-US" baseline="0" dirty="0" smtClean="0"/>
              <a:t>roficiency is key to success in almost every thing worth doing – especially flying.  Proficient pilots are confident, capable, and safe.  </a:t>
            </a:r>
          </a:p>
          <a:p>
            <a:endParaRPr lang="en-US" baseline="0" dirty="0" smtClean="0"/>
          </a:p>
          <a:p>
            <a:pPr marL="171450" indent="-171450">
              <a:buFont typeface="Arial" panose="020B0604020202020204" pitchFamily="34" charset="0"/>
              <a:buChar char="•"/>
            </a:pPr>
            <a:r>
              <a:rPr lang="en-US" baseline="0" dirty="0" smtClean="0"/>
              <a:t>WINGS is a proficiency training system specifically designed for general aviation pilots and, regular participation will keep you on top of your flying game.</a:t>
            </a:r>
          </a:p>
          <a:p>
            <a:endParaRPr lang="en-US" baseline="0" dirty="0" smtClean="0"/>
          </a:p>
          <a:p>
            <a:r>
              <a:rPr lang="en-US" b="1" baseline="0" dirty="0" smtClean="0"/>
              <a:t>(Next Slide)</a:t>
            </a:r>
            <a:endParaRPr lang="en-US" b="1"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dirty="0"/>
          </a:p>
        </p:txBody>
      </p:sp>
    </p:spTree>
    <p:extLst>
      <p:ext uri="{BB962C8B-B14F-4D97-AF65-F5344CB8AC3E}">
        <p14:creationId xmlns:p14="http://schemas.microsoft.com/office/powerpoint/2010/main" val="3711068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t>Now there’s even more reasons to participate in </a:t>
            </a:r>
            <a:r>
              <a:rPr lang="en-US" b="1" i="1" dirty="0" smtClean="0"/>
              <a:t>WINGS.  </a:t>
            </a:r>
            <a:r>
              <a:rPr lang="en-US" b="0" i="0" dirty="0" smtClean="0"/>
              <a:t>Every</a:t>
            </a:r>
            <a:r>
              <a:rPr lang="en-US" b="0" i="0" baseline="0" dirty="0" smtClean="0"/>
              <a:t> time you complete a </a:t>
            </a:r>
            <a:r>
              <a:rPr lang="en-US" b="1" i="1" baseline="0" dirty="0" smtClean="0"/>
              <a:t>WINGS </a:t>
            </a:r>
            <a:r>
              <a:rPr lang="en-US" b="0" i="0" baseline="0" dirty="0" smtClean="0"/>
              <a:t>Phase you’re eligible to win cash  the </a:t>
            </a:r>
            <a:r>
              <a:rPr lang="en-US" b="1" i="1" baseline="0" dirty="0" smtClean="0"/>
              <a:t>WINGS </a:t>
            </a:r>
            <a:r>
              <a:rPr lang="en-US" b="0" i="0" baseline="0" dirty="0" smtClean="0"/>
              <a:t>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t>The sweepstakes is generously funded by Paul Burger, a long time advocate for general aviation safety and a retired aviator who believes participation in this program saves lives.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(Next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dirty="0"/>
          </a:p>
        </p:txBody>
      </p:sp>
    </p:spTree>
    <p:extLst>
      <p:ext uri="{BB962C8B-B14F-4D97-AF65-F5344CB8AC3E}">
        <p14:creationId xmlns:p14="http://schemas.microsoft.com/office/powerpoint/2010/main" val="1866377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After you’ve completed a phase of </a:t>
            </a:r>
            <a:r>
              <a:rPr lang="en-US" b="1" i="1" dirty="0" smtClean="0"/>
              <a:t>WINGS</a:t>
            </a:r>
            <a:r>
              <a:rPr lang="en-US" dirty="0" smtClean="0"/>
              <a:t> you can enter the sweepstakes  by clicking on “Claim Rewards” in the “</a:t>
            </a:r>
            <a:r>
              <a:rPr lang="en-US" b="1" i="1" dirty="0" smtClean="0"/>
              <a:t>WINGS</a:t>
            </a:r>
            <a:r>
              <a:rPr lang="en-US" dirty="0" smtClean="0"/>
              <a:t> – at a glance” section of your My WINGS page and select </a:t>
            </a:r>
            <a:r>
              <a:rPr lang="en-US" b="1" i="1" dirty="0" smtClean="0"/>
              <a:t>WINGS</a:t>
            </a:r>
            <a:r>
              <a:rPr lang="en-US" dirty="0" smtClean="0"/>
              <a:t> Sweepstakes. Or you can go directly to the mywingsinitiative.org website</a:t>
            </a:r>
            <a:r>
              <a:rPr lang="en-US" baseline="0" dirty="0" smtClean="0"/>
              <a:t> to complete your entry form</a:t>
            </a:r>
            <a:r>
              <a:rPr lang="en-US" dirty="0" smtClean="0"/>
              <a:t>.</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24</a:t>
            </a:fld>
            <a:endParaRPr lang="en-US" dirty="0"/>
          </a:p>
        </p:txBody>
      </p:sp>
    </p:spTree>
    <p:extLst>
      <p:ext uri="{BB962C8B-B14F-4D97-AF65-F5344CB8AC3E}">
        <p14:creationId xmlns:p14="http://schemas.microsoft.com/office/powerpoint/2010/main" val="3032368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pPr marL="171450" indent="-171450">
              <a:buFont typeface="Arial" panose="020B0604020202020204" pitchFamily="34" charset="0"/>
              <a:buChar char="•"/>
            </a:pPr>
            <a:endParaRPr lang="en-US" b="1" dirty="0" smtClean="0">
              <a:latin typeface="Times New Roman" pitchFamily="18" charset="0"/>
            </a:endParaRPr>
          </a:p>
          <a:p>
            <a:pPr marL="171450" indent="-171450">
              <a:buFont typeface="Arial" panose="020B0604020202020204" pitchFamily="34" charset="0"/>
              <a:buChar char="•"/>
            </a:pPr>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pPr marL="171450" indent="-171450">
              <a:buFont typeface="Arial" panose="020B0604020202020204" pitchFamily="34" charset="0"/>
              <a:buChar char="•"/>
            </a:pPr>
            <a:endParaRPr lang="en-US" b="1" dirty="0" smtClean="0">
              <a:latin typeface="Times New Roman" pitchFamily="18" charset="0"/>
            </a:endParaRPr>
          </a:p>
          <a:p>
            <a:pPr marL="171450" indent="-171450">
              <a:buFont typeface="Arial" panose="020B0604020202020204" pitchFamily="34" charset="0"/>
              <a:buChar char="•"/>
            </a:pPr>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pPr marL="171450" indent="-171450">
              <a:buFont typeface="Arial" panose="020B0604020202020204" pitchFamily="34" charset="0"/>
              <a:buChar char="•"/>
            </a:pPr>
            <a:endParaRPr lang="en-US" dirty="0" smtClean="0">
              <a:latin typeface="Times New Roman" pitchFamily="18" charset="0"/>
            </a:endParaRPr>
          </a:p>
          <a:p>
            <a:pPr marL="171450" indent="-171450">
              <a:buFont typeface="Arial" panose="020B0604020202020204" pitchFamily="34" charset="0"/>
              <a:buChar char="•"/>
            </a:pPr>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dirty="0"/>
          </a:p>
        </p:txBody>
      </p:sp>
    </p:spTree>
    <p:extLst>
      <p:ext uri="{BB962C8B-B14F-4D97-AF65-F5344CB8AC3E}">
        <p14:creationId xmlns:p14="http://schemas.microsoft.com/office/powerpoint/2010/main" val="1763733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26</a:t>
            </a:fld>
            <a:endParaRPr lang="en-US"/>
          </a:p>
        </p:txBody>
      </p:sp>
    </p:spTree>
    <p:extLst>
      <p:ext uri="{BB962C8B-B14F-4D97-AF65-F5344CB8AC3E}">
        <p14:creationId xmlns:p14="http://schemas.microsoft.com/office/powerpoint/2010/main" val="702397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27</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59879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this presentation we’ll talk a little bit about a recent GAJSC </a:t>
            </a:r>
            <a:r>
              <a:rPr lang="en-US" baseline="0" dirty="0" smtClean="0">
                <a:latin typeface="Times New Roman" pitchFamily="18" charset="0"/>
                <a:ea typeface="ＭＳ Ｐゴシック" pitchFamily="34" charset="-128"/>
              </a:rPr>
              <a:t> and </a:t>
            </a:r>
            <a:r>
              <a:rPr lang="en-US" dirty="0" smtClean="0">
                <a:latin typeface="Times New Roman" pitchFamily="18" charset="0"/>
                <a:ea typeface="ＭＳ Ｐゴシック" pitchFamily="34" charset="-128"/>
              </a:rPr>
              <a:t>FAA </a:t>
            </a:r>
            <a:r>
              <a:rPr lang="en-US" baseline="0" dirty="0" smtClean="0">
                <a:latin typeface="Times New Roman" pitchFamily="18" charset="0"/>
                <a:ea typeface="ＭＳ Ｐゴシック" pitchFamily="34" charset="-128"/>
              </a:rPr>
              <a:t>studies that feature some interesting findings with respect to pilots and medications</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We’ll talk generally about flying while medicating and the problems associated with taking multiple drugs.</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Finally we’ll offer some tips for safe flying while on medications and we’ll discuss a case study.</a:t>
            </a:r>
            <a:endParaRPr lang="en-US"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9961279-8B74-48D4-949D-AA48041EF0A7}" type="slidenum">
              <a:rPr lang="en-US" sz="1200" smtClean="0">
                <a:latin typeface="Times New Roman" pitchFamily="18" charset="0"/>
              </a:rPr>
              <a:pPr eaLnBrk="1" hangingPunct="1"/>
              <a:t>3</a:t>
            </a:fld>
            <a:endParaRPr lang="en-US" sz="1200"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In</a:t>
            </a:r>
            <a:r>
              <a:rPr lang="en-US" baseline="0" dirty="0" smtClean="0"/>
              <a:t> a 2011 study from the</a:t>
            </a:r>
            <a:r>
              <a:rPr lang="en-US" dirty="0" smtClean="0"/>
              <a:t> FAA’s CAMI Toxicology Lab</a:t>
            </a:r>
            <a:r>
              <a:rPr lang="en-US" baseline="0" dirty="0" smtClean="0"/>
              <a:t> drugs/medications were found in 570 pilots (42%) from 1,353 total fatal pilots tested. Most of the pilots with positive drug results, 511 (90%), were flying under CFR Part 91.”</a:t>
            </a:r>
            <a:r>
              <a:rPr lang="en-US" dirty="0" smtClean="0"/>
              <a:t>.  </a:t>
            </a:r>
            <a:endParaRPr lang="en-US" b="1" dirty="0" smtClean="0"/>
          </a:p>
          <a:p>
            <a:endParaRPr lang="en-US" dirty="0" smtClean="0"/>
          </a:p>
          <a:p>
            <a:r>
              <a:rPr lang="en-US" baseline="0" dirty="0" smtClean="0"/>
              <a:t>While there were a couple instances of recreational drugs, the majority were prescription or over the counter medications.  Antihistamines were the most commonly found.  Left undetermined was the extent of pilot impairment – if any – due to drug use but the issue is cause for concern for several reasons:</a:t>
            </a:r>
          </a:p>
          <a:p>
            <a:endParaRPr lang="en-US" baseline="0" dirty="0" smtClean="0"/>
          </a:p>
          <a:p>
            <a:r>
              <a:rPr lang="en-US" b="1" baseline="0" dirty="0" smtClean="0">
                <a:latin typeface="Times New Roman" pitchFamily="18" charset="0"/>
                <a:ea typeface="ＭＳ Ｐゴシック" pitchFamily="34" charset="-128"/>
              </a:rPr>
              <a:t>(Next Slide)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2301384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5</a:t>
            </a:fld>
            <a:endParaRPr lang="en-US" dirty="0"/>
          </a:p>
        </p:txBody>
      </p:sp>
      <p:sp>
        <p:nvSpPr>
          <p:cNvPr id="82946" name="Rectangle 2"/>
          <p:cNvSpPr>
            <a:spLocks noGrp="1" noRot="1" noChangeAspect="1" noChangeArrowheads="1" noTextEdit="1"/>
          </p:cNvSpPr>
          <p:nvPr>
            <p:ph type="sldImg"/>
          </p:nvPr>
        </p:nvSpPr>
        <p:spPr>
          <a:xfrm>
            <a:off x="331788" y="696913"/>
            <a:ext cx="6197600" cy="3486150"/>
          </a:xfrm>
          <a:ln/>
        </p:spPr>
      </p:sp>
      <p:sp>
        <p:nvSpPr>
          <p:cNvPr id="82947" name="Rectangle 3"/>
          <p:cNvSpPr>
            <a:spLocks noGrp="1" noChangeArrowheads="1"/>
          </p:cNvSpPr>
          <p:nvPr>
            <p:ph type="body" idx="1"/>
          </p:nvPr>
        </p:nvSpPr>
        <p:spPr/>
        <p:txBody>
          <a:bodyPr/>
          <a:lstStyle/>
          <a:p>
            <a:r>
              <a:rPr lang="en-US" dirty="0" smtClean="0"/>
              <a:t>So what’s the problem:</a:t>
            </a:r>
          </a:p>
          <a:p>
            <a:endParaRPr lang="en-US" dirty="0" smtClean="0"/>
          </a:p>
          <a:p>
            <a:r>
              <a:rPr lang="en-US" baseline="0" dirty="0" smtClean="0"/>
              <a:t>First of all – We all know that </a:t>
            </a:r>
            <a:r>
              <a:rPr lang="en-US" b="1" baseline="0" dirty="0" smtClean="0"/>
              <a:t>some</a:t>
            </a:r>
            <a:r>
              <a:rPr lang="en-US" baseline="0" dirty="0" smtClean="0"/>
              <a:t> medications may compromise a pilot’s ability to control the aircraft and/or adversely affect judgment and decision-making.  </a:t>
            </a:r>
            <a:r>
              <a:rPr lang="en-US" b="1" baseline="0" dirty="0" smtClean="0"/>
              <a:t>(Click) </a:t>
            </a:r>
          </a:p>
          <a:p>
            <a:endParaRPr lang="en-US" b="1"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What’s not so obvious is it’s difficult for investigators to say for sure that pilot performance was compromised because the effect of drugs and medications varies widely among individuals.  In addition, post-mortem redistribution of a substance creates some confusion as to the actual blood levels prior to the accident.  The amount of a substance may vary considerably in different tissues.  </a:t>
            </a:r>
            <a:r>
              <a:rPr lang="en-US" b="1" baseline="0" dirty="0" smtClean="0"/>
              <a:t>(Click)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 less obvious problem poses the question; what pre-existing physical condition requires the use of medication in the first place? </a:t>
            </a:r>
            <a:r>
              <a:rPr lang="en-US" b="1" baseline="0" dirty="0" smtClean="0"/>
              <a:t>(Click)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It’s not unusual to find that pilots are evaluated and treated for conditions that are not revealed to their Aviation Medical Examiners.  In those cases an AME doesn’t have an opportunity to review the complete medical history of diagnoses and treatments for some of the pilots they examine. </a:t>
            </a:r>
            <a:r>
              <a:rPr lang="en-US" b="1" baseline="0" dirty="0" smtClean="0"/>
              <a:t>(Click) </a:t>
            </a:r>
          </a:p>
          <a:p>
            <a:endParaRPr lang="en-US" baseline="0" dirty="0" smtClean="0"/>
          </a:p>
          <a:p>
            <a:r>
              <a:rPr lang="en-US" baseline="0" dirty="0" smtClean="0"/>
              <a:t>There’s also the issue of drug interactions but we’ll get to that a little bit later.  </a:t>
            </a:r>
          </a:p>
          <a:p>
            <a:endParaRPr lang="en-US" b="1" baseline="0"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6</a:t>
            </a:fld>
            <a:endParaRPr lang="en-US" dirty="0"/>
          </a:p>
        </p:txBody>
      </p:sp>
      <p:sp>
        <p:nvSpPr>
          <p:cNvPr id="82946" name="Rectangle 2"/>
          <p:cNvSpPr>
            <a:spLocks noGrp="1" noRot="1" noChangeAspect="1" noChangeArrowheads="1" noTextEdit="1"/>
          </p:cNvSpPr>
          <p:nvPr>
            <p:ph type="sldImg"/>
          </p:nvPr>
        </p:nvSpPr>
        <p:spPr>
          <a:xfrm>
            <a:off x="331788" y="696913"/>
            <a:ext cx="6197600" cy="3486150"/>
          </a:xfrm>
          <a:ln/>
        </p:spPr>
      </p:sp>
      <p:sp>
        <p:nvSpPr>
          <p:cNvPr id="82947" name="Rectangle 3"/>
          <p:cNvSpPr>
            <a:spLocks noGrp="1" noChangeArrowheads="1"/>
          </p:cNvSpPr>
          <p:nvPr>
            <p:ph type="body" idx="1"/>
          </p:nvPr>
        </p:nvSpPr>
        <p:spPr/>
        <p:txBody>
          <a:bodyPr/>
          <a:lstStyle/>
          <a:p>
            <a:r>
              <a:rPr lang="en-US" dirty="0" smtClean="0"/>
              <a:t>Fortunately</a:t>
            </a:r>
            <a:r>
              <a:rPr lang="en-US" baseline="0" dirty="0" smtClean="0"/>
              <a:t> – the FDA requires standard labeling for prescription and over-the-counter (OTC) medications</a:t>
            </a:r>
          </a:p>
          <a:p>
            <a:r>
              <a:rPr lang="en-US" baseline="0" dirty="0" smtClean="0"/>
              <a:t>but are those labeling standards primarily for patients or healthcare providers or both.  </a:t>
            </a:r>
          </a:p>
          <a:p>
            <a:endParaRPr lang="en-US" baseline="0" dirty="0" smtClean="0"/>
          </a:p>
          <a:p>
            <a:r>
              <a:rPr lang="en-US" b="1" dirty="0" smtClean="0">
                <a:latin typeface="Times New Roman" pitchFamily="18" charset="0"/>
                <a:ea typeface="ＭＳ Ｐゴシック" pitchFamily="34" charset="-128"/>
              </a:rPr>
              <a:t>Presentation Note:   </a:t>
            </a:r>
            <a:r>
              <a:rPr lang="en-US" b="0" i="1" baseline="0" dirty="0" smtClean="0"/>
              <a:t>Ask for a show of hands with respect to each statement then  </a:t>
            </a:r>
            <a:r>
              <a:rPr lang="en-US" b="1" baseline="0" dirty="0" smtClean="0"/>
              <a:t>(Click)</a:t>
            </a:r>
          </a:p>
          <a:p>
            <a:endParaRPr lang="en-US" b="1" baseline="0" dirty="0" smtClean="0"/>
          </a:p>
          <a:p>
            <a:r>
              <a:rPr lang="en-US" b="0" i="0" baseline="0" dirty="0" smtClean="0"/>
              <a:t>As it turns out the correct answer is it depends on the type of drug and the packaging.  OTC labeling is for the medication user, while prescription labeling is primarily for healthcare providers.</a:t>
            </a:r>
          </a:p>
          <a:p>
            <a:endParaRPr lang="en-US" b="0" i="0" baseline="0" dirty="0" smtClean="0"/>
          </a:p>
          <a:p>
            <a:r>
              <a:rPr lang="en-US" b="1" i="0" baseline="0" dirty="0" smtClean="0"/>
              <a:t>(Next Slide)</a:t>
            </a:r>
            <a:endParaRPr lang="en-US" b="0" i="0" baseline="0" dirty="0" smtClean="0"/>
          </a:p>
          <a:p>
            <a:endParaRPr lang="en-US" baseline="0" dirty="0" smtClean="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Food and Drug Administration</a:t>
            </a:r>
            <a:r>
              <a:rPr lang="en-US" baseline="0" dirty="0" smtClean="0"/>
              <a:t> (FDA) </a:t>
            </a:r>
            <a:r>
              <a:rPr lang="en-US" dirty="0" smtClean="0"/>
              <a:t>OTC (Over the Counter) labeling</a:t>
            </a:r>
            <a:r>
              <a:rPr lang="en-US" baseline="0" dirty="0" smtClean="0"/>
              <a:t> requirements are directed to users so be sure to read the label before you medicate and fly.   </a:t>
            </a:r>
          </a:p>
          <a:p>
            <a:endParaRPr lang="en-US" baseline="0" dirty="0" smtClean="0"/>
          </a:p>
          <a:p>
            <a:r>
              <a:rPr lang="en-US" b="1" baseline="0" dirty="0" smtClean="0"/>
              <a:t>(Next Slide)  </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191902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The standard OTC Label will tell you the active ingredients</a:t>
            </a:r>
            <a:r>
              <a:rPr lang="en-US" baseline="0" dirty="0" smtClean="0"/>
              <a:t>, purpose, and uses for the drug as well as warnings and directions for use.</a:t>
            </a:r>
          </a:p>
          <a:p>
            <a:endParaRPr lang="en-US" baseline="0" dirty="0" smtClean="0"/>
          </a:p>
          <a:p>
            <a:r>
              <a:rPr lang="en-US" baseline="0" dirty="0" smtClean="0"/>
              <a:t>Note in this example we’re looking at an antihistamine that we might take to address cold symptoms.</a:t>
            </a:r>
          </a:p>
          <a:p>
            <a:endParaRPr lang="en-US" baseline="0" dirty="0" smtClean="0"/>
          </a:p>
          <a:p>
            <a:r>
              <a:rPr lang="en-US" baseline="0" dirty="0" smtClean="0"/>
              <a:t>Note the warnings of drowsiness and those associated with driving a motor vehicle or operating machinery.  Do you think it would be safe to fly while using this drug?  How long will it reside in your system?  How soon would you be safe to fly after stopping the drug?</a:t>
            </a:r>
          </a:p>
          <a:p>
            <a:endParaRPr lang="en-US" baseline="0" dirty="0" smtClean="0"/>
          </a:p>
          <a:p>
            <a:r>
              <a:rPr lang="en-US" baseline="0" dirty="0" smtClean="0"/>
              <a:t>You won’t find the answers to any of those questions on the label.  This might be a good time to consult your AME.</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385095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A word on OTC sleep aids and cough medications:  </a:t>
            </a:r>
            <a:r>
              <a:rPr lang="en-US" b="1" dirty="0" smtClean="0"/>
              <a:t>(Click)</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Both are</a:t>
            </a:r>
            <a:r>
              <a:rPr lang="en-US" baseline="0" dirty="0" smtClean="0"/>
              <a:t> likely to cause drowsiness or sedation. </a:t>
            </a:r>
            <a:r>
              <a:rPr lang="en-US" b="1" dirty="0" smtClean="0"/>
              <a:t>(Click)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Sleep</a:t>
            </a:r>
            <a:r>
              <a:rPr lang="en-US" baseline="0" dirty="0" smtClean="0"/>
              <a:t> aids obviously are intended to promote sleep but their effects – resembling a hangover - may persist for several days – not a good idea if you’re going flying. </a:t>
            </a:r>
            <a:r>
              <a:rPr lang="en-US" b="1" dirty="0" smtClean="0"/>
              <a:t>(Click)</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Also – tolerance to active ingredients builds quickly so you’ll find you’re taking more and more medicine to achieve the same result.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r>
              <a:rPr lang="en-US" baseline="0" dirty="0" smtClean="0"/>
              <a:t>All OTC medications are intended for temporary use.  Taking them for longer than the recommended time may mask symptoms of a significant or serious underlying medical condition.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421790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7813305" y="819247"/>
            <a:ext cx="3234267" cy="1011238"/>
            <a:chOff x="3687" y="115"/>
            <a:chExt cx="1528" cy="637"/>
          </a:xfrm>
        </p:grpSpPr>
        <p:pic>
          <p:nvPicPr>
            <p:cNvPr id="63543"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87" y="115"/>
              <a:ext cx="487" cy="637"/>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1" y="6512171"/>
            <a:ext cx="12234751"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316139" y="994941"/>
            <a:ext cx="2745536"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chemeClr val="bg1"/>
              </a:solidFill>
            </a:endParaRPr>
          </a:p>
        </p:txBody>
      </p:sp>
      <p:pic>
        <p:nvPicPr>
          <p:cNvPr id="1029" name="Picture 5" descr="http://samchristianmd.com/Caduceus.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8281" y="2671482"/>
            <a:ext cx="4422045" cy="320284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026"/>
          <p:cNvSpPr txBox="1">
            <a:spLocks noChangeArrowheads="1"/>
          </p:cNvSpPr>
          <p:nvPr userDrawn="1"/>
        </p:nvSpPr>
        <p:spPr bwMode="auto">
          <a:xfrm>
            <a:off x="303302" y="5313105"/>
            <a:ext cx="6505483" cy="69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 AFS-850 </a:t>
            </a:r>
          </a:p>
          <a:p>
            <a:pPr>
              <a:buNone/>
            </a:pPr>
            <a:r>
              <a:rPr lang="en-US" sz="1800" baseline="0" dirty="0" smtClean="0"/>
              <a:t>The FAA Safety Team (</a:t>
            </a:r>
            <a:r>
              <a:rPr lang="en-US" sz="1800" baseline="0" dirty="0" err="1" smtClean="0"/>
              <a:t>FAASTeam</a:t>
            </a:r>
            <a:r>
              <a:rPr lang="en-US" sz="1800" baseline="0" dirty="0" smtClean="0"/>
              <a:t>)</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331987" y="6092825"/>
            <a:ext cx="2222500" cy="730251"/>
            <a:chOff x="3621" y="3835"/>
            <a:chExt cx="1050" cy="460"/>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21" y="3835"/>
              <a:ext cx="370" cy="460"/>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http://www.mywingsinitiative.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mywingsinitiative.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173100" y="235966"/>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173100" y="1674690"/>
            <a:ext cx="9979785" cy="1067092"/>
          </a:xfrm>
        </p:spPr>
        <p:txBody>
          <a:bodyPr/>
          <a:lstStyle/>
          <a:p>
            <a:r>
              <a:rPr lang="en-US" dirty="0" smtClean="0"/>
              <a:t>Topic of the Month - October </a:t>
            </a:r>
          </a:p>
          <a:p>
            <a:r>
              <a:rPr lang="en-US" dirty="0" smtClean="0"/>
              <a:t>Pilots and Medications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must I wait?</a:t>
            </a:r>
            <a:endParaRPr lang="en-US" dirty="0"/>
          </a:p>
        </p:txBody>
      </p:sp>
      <p:sp>
        <p:nvSpPr>
          <p:cNvPr id="3" name="Content Placeholder 2"/>
          <p:cNvSpPr>
            <a:spLocks noGrp="1"/>
          </p:cNvSpPr>
          <p:nvPr>
            <p:ph idx="1"/>
          </p:nvPr>
        </p:nvSpPr>
        <p:spPr>
          <a:xfrm>
            <a:off x="571500" y="1209392"/>
            <a:ext cx="5810248" cy="4333875"/>
          </a:xfrm>
        </p:spPr>
        <p:txBody>
          <a:bodyPr/>
          <a:lstStyle/>
          <a:p>
            <a:r>
              <a:rPr lang="en-US" dirty="0" smtClean="0"/>
              <a:t>FAA recommends waiting five times the dosage interval.</a:t>
            </a:r>
          </a:p>
          <a:p>
            <a:pPr lvl="1"/>
            <a:r>
              <a:rPr lang="en-US" dirty="0" smtClean="0"/>
              <a:t>Particularly true for any medication causing drowsiness</a:t>
            </a:r>
            <a:r>
              <a:rPr lang="en-US" dirty="0" smtClean="0">
                <a:solidFill>
                  <a:srgbClr val="FF0000"/>
                </a:solidFill>
              </a:rPr>
              <a:t>.</a:t>
            </a:r>
          </a:p>
          <a:p>
            <a:r>
              <a:rPr lang="en-US" dirty="0" smtClean="0"/>
              <a:t>Four times per day = 6-hour intervals</a:t>
            </a:r>
          </a:p>
          <a:p>
            <a:pPr lvl="1"/>
            <a:r>
              <a:rPr lang="en-US" dirty="0" smtClean="0"/>
              <a:t>5 x 6 = 30 hours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pic>
        <p:nvPicPr>
          <p:cNvPr id="2051" name="Picture 3" descr="C:\Users\awp204js\AppData\Local\Microsoft\Windows\Temporary Internet Files\Content.IE5\4O3FQ1C0\pugg-wall-clock-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973" y="3142828"/>
            <a:ext cx="2552699" cy="24959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73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 Medications</a:t>
            </a:r>
            <a:endParaRPr lang="en-US" dirty="0"/>
          </a:p>
        </p:txBody>
      </p:sp>
      <p:sp>
        <p:nvSpPr>
          <p:cNvPr id="3" name="Content Placeholder 2"/>
          <p:cNvSpPr>
            <a:spLocks noGrp="1"/>
          </p:cNvSpPr>
          <p:nvPr>
            <p:ph idx="1"/>
          </p:nvPr>
        </p:nvSpPr>
        <p:spPr>
          <a:xfrm>
            <a:off x="711953" y="1007774"/>
            <a:ext cx="7448551" cy="4391025"/>
          </a:xfrm>
        </p:spPr>
        <p:txBody>
          <a:bodyPr/>
          <a:lstStyle/>
          <a:p>
            <a:r>
              <a:rPr lang="en-US" sz="2400" dirty="0"/>
              <a:t>May recommend not operating a motor vehicle</a:t>
            </a:r>
          </a:p>
          <a:p>
            <a:pPr lvl="1"/>
            <a:r>
              <a:rPr lang="en-US" sz="2000" dirty="0"/>
              <a:t>Includes cars, airplanes, boats, etc.</a:t>
            </a:r>
          </a:p>
          <a:p>
            <a:r>
              <a:rPr lang="en-US" sz="2400" dirty="0"/>
              <a:t>May be prescribed individually </a:t>
            </a:r>
          </a:p>
          <a:p>
            <a:pPr lvl="1"/>
            <a:r>
              <a:rPr lang="en-US" sz="2000" dirty="0"/>
              <a:t>Perhaps by different Healthcare Providers</a:t>
            </a:r>
          </a:p>
          <a:p>
            <a:pPr lvl="1"/>
            <a:r>
              <a:rPr lang="en-US" sz="2000" dirty="0"/>
              <a:t>Interactions may not be addressed or unknown</a:t>
            </a:r>
          </a:p>
          <a:p>
            <a:r>
              <a:rPr lang="en-US" sz="2400" dirty="0"/>
              <a:t>Prescription drug labeling</a:t>
            </a:r>
          </a:p>
          <a:p>
            <a:pPr lvl="1"/>
            <a:r>
              <a:rPr lang="en-US" sz="2000" dirty="0"/>
              <a:t>Directed to Healthcare Provider</a:t>
            </a:r>
          </a:p>
        </p:txBody>
      </p:sp>
      <p:sp>
        <p:nvSpPr>
          <p:cNvPr id="4" name="Slide Number Placeholder 3"/>
          <p:cNvSpPr>
            <a:spLocks noGrp="1"/>
          </p:cNvSpPr>
          <p:nvPr>
            <p:ph type="sldNum" sz="quarter" idx="4294967295"/>
          </p:nvPr>
        </p:nvSpPr>
        <p:spPr>
          <a:xfrm>
            <a:off x="8160504" y="6248400"/>
            <a:ext cx="1905000" cy="457200"/>
          </a:xfrm>
          <a:prstGeom prst="rect">
            <a:avLst/>
          </a:prstGeom>
        </p:spPr>
        <p:txBody>
          <a:bodyPr/>
          <a:lstStyle/>
          <a:p>
            <a:fld id="{78D3ABA1-EA94-43C0-B992-7CBCC31144F1}" type="slidenum">
              <a:rPr lang="en-US" smtClean="0"/>
              <a:pPr/>
              <a:t>11</a:t>
            </a:fld>
            <a:endParaRPr lang="en-US" dirty="0"/>
          </a:p>
        </p:txBody>
      </p:sp>
      <p:pic>
        <p:nvPicPr>
          <p:cNvPr id="2053" name="Picture 5" descr="C:\Users\awp204js\AppData\Local\Microsoft\Windows\Temporary Internet Files\Content.IE5\HJDP6H2V\prescription-drugs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174" y="2683240"/>
            <a:ext cx="4308977" cy="28383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278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2060"/>
                </a:solidFill>
              </a:rPr>
              <a:t>Prescription Drug Labeling</a:t>
            </a:r>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669" y="1651828"/>
            <a:ext cx="4223482" cy="4076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571499" y="1116415"/>
            <a:ext cx="576934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400" dirty="0"/>
              <a:t>Known by several names </a:t>
            </a:r>
            <a:r>
              <a:rPr lang="en-US" sz="2400" dirty="0" smtClean="0"/>
              <a:t>including: “prescribing information” </a:t>
            </a:r>
            <a:r>
              <a:rPr lang="en-US" sz="2400" dirty="0"/>
              <a:t>or </a:t>
            </a:r>
            <a:r>
              <a:rPr lang="en-US" sz="2400" dirty="0" smtClean="0"/>
              <a:t>“package insert”</a:t>
            </a:r>
            <a:endParaRPr lang="en-US" sz="2400" dirty="0"/>
          </a:p>
          <a:p>
            <a:r>
              <a:rPr lang="en-US" sz="2400" dirty="0"/>
              <a:t>Intended for Healthcare providers, but available to </a:t>
            </a:r>
            <a:r>
              <a:rPr lang="en-US" sz="2400" dirty="0" smtClean="0"/>
              <a:t>anyone</a:t>
            </a:r>
            <a:endParaRPr lang="en-US" sz="2400" dirty="0"/>
          </a:p>
          <a:p>
            <a:pPr lvl="1"/>
            <a:r>
              <a:rPr lang="en-US" sz="2000" dirty="0"/>
              <a:t>May be several pages long in very small print</a:t>
            </a:r>
          </a:p>
          <a:p>
            <a:pPr lvl="1"/>
            <a:r>
              <a:rPr lang="en-US" sz="2000" dirty="0"/>
              <a:t>Very technical language</a:t>
            </a:r>
          </a:p>
          <a:p>
            <a:endParaRPr lang="en-US" dirty="0"/>
          </a:p>
        </p:txBody>
      </p:sp>
    </p:spTree>
    <p:extLst>
      <p:ext uri="{BB962C8B-B14F-4D97-AF65-F5344CB8AC3E}">
        <p14:creationId xmlns:p14="http://schemas.microsoft.com/office/powerpoint/2010/main" val="114658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438B1A-AF1B-4C8B-993E-1BADE62A2451}" type="slidenum">
              <a:rPr lang="en-US" smtClean="0"/>
              <a:pPr/>
              <a:t>13</a:t>
            </a:fld>
            <a:endParaRPr lang="en-US" dirty="0"/>
          </a:p>
        </p:txBody>
      </p:sp>
      <p:sp>
        <p:nvSpPr>
          <p:cNvPr id="2" name="Title 1"/>
          <p:cNvSpPr>
            <a:spLocks noGrp="1"/>
          </p:cNvSpPr>
          <p:nvPr>
            <p:ph type="title" idx="4294967295"/>
          </p:nvPr>
        </p:nvSpPr>
        <p:spPr>
          <a:xfrm>
            <a:off x="441665" y="329498"/>
            <a:ext cx="8472487" cy="609600"/>
          </a:xfrm>
        </p:spPr>
        <p:txBody>
          <a:bodyPr/>
          <a:lstStyle/>
          <a:p>
            <a:r>
              <a:rPr lang="en-US" dirty="0" smtClean="0"/>
              <a:t>Do not issue - Do not fly</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14" t="15332" r="25083" b="-850"/>
          <a:stretch/>
        </p:blipFill>
        <p:spPr bwMode="auto">
          <a:xfrm>
            <a:off x="2770909" y="1101559"/>
            <a:ext cx="6636326" cy="43548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6724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Medications</a:t>
            </a:r>
            <a:endParaRPr lang="en-US" dirty="0"/>
          </a:p>
        </p:txBody>
      </p:sp>
      <p:sp>
        <p:nvSpPr>
          <p:cNvPr id="3" name="Content Placeholder 2"/>
          <p:cNvSpPr>
            <a:spLocks noGrp="1"/>
          </p:cNvSpPr>
          <p:nvPr>
            <p:ph idx="1"/>
          </p:nvPr>
        </p:nvSpPr>
        <p:spPr>
          <a:xfrm>
            <a:off x="695468" y="1061730"/>
            <a:ext cx="5314950" cy="4391025"/>
          </a:xfrm>
        </p:spPr>
        <p:txBody>
          <a:bodyPr/>
          <a:lstStyle/>
          <a:p>
            <a:r>
              <a:rPr lang="en-US" dirty="0" smtClean="0"/>
              <a:t>Prescriptions with Prescriptions</a:t>
            </a:r>
          </a:p>
          <a:p>
            <a:pPr lvl="1"/>
            <a:r>
              <a:rPr lang="en-US" sz="2000" dirty="0"/>
              <a:t>Does </a:t>
            </a:r>
            <a:r>
              <a:rPr lang="en-US" sz="2000" dirty="0" smtClean="0"/>
              <a:t>the Prescribing </a:t>
            </a:r>
            <a:r>
              <a:rPr lang="en-US" sz="2000" dirty="0"/>
              <a:t>Provider know you fly?</a:t>
            </a:r>
          </a:p>
          <a:p>
            <a:pPr lvl="1"/>
            <a:r>
              <a:rPr lang="en-US" sz="2000" dirty="0"/>
              <a:t>Does your AME know about </a:t>
            </a:r>
            <a:r>
              <a:rPr lang="en-US" sz="2000" u="sng" dirty="0"/>
              <a:t>all</a:t>
            </a:r>
            <a:r>
              <a:rPr lang="en-US" sz="2000" dirty="0"/>
              <a:t> the medications you take and conditions you have?</a:t>
            </a:r>
          </a:p>
          <a:p>
            <a:r>
              <a:rPr lang="en-US" dirty="0" smtClean="0"/>
              <a:t>Prescriptions with OTC</a:t>
            </a:r>
          </a:p>
          <a:p>
            <a:pPr lvl="1"/>
            <a:r>
              <a:rPr lang="en-US" sz="2000" dirty="0"/>
              <a:t>Consult your AME and/or Regional Flight Surgeon </a:t>
            </a:r>
          </a:p>
          <a:p>
            <a:pPr lvl="1"/>
            <a:r>
              <a:rPr lang="en-US" sz="2000" dirty="0"/>
              <a:t>and/or consult your Pharmacist </a:t>
            </a:r>
          </a:p>
        </p:txBody>
      </p:sp>
      <p:sp>
        <p:nvSpPr>
          <p:cNvPr id="4" name="Slide Number Placeholder 3"/>
          <p:cNvSpPr>
            <a:spLocks noGrp="1"/>
          </p:cNvSpPr>
          <p:nvPr>
            <p:ph type="sldNum" sz="quarter" idx="4294967295"/>
          </p:nvPr>
        </p:nvSpPr>
        <p:spPr>
          <a:xfrm>
            <a:off x="8160504" y="6248400"/>
            <a:ext cx="1905000" cy="457200"/>
          </a:xfrm>
          <a:prstGeom prst="rect">
            <a:avLst/>
          </a:prstGeom>
        </p:spPr>
        <p:txBody>
          <a:bodyPr/>
          <a:lstStyle/>
          <a:p>
            <a:fld id="{78D3ABA1-EA94-43C0-B992-7CBCC31144F1}" type="slidenum">
              <a:rPr lang="en-US" smtClean="0"/>
              <a:pPr/>
              <a:t>14</a:t>
            </a:fld>
            <a:endParaRPr lang="en-US" dirty="0"/>
          </a:p>
        </p:txBody>
      </p:sp>
      <p:pic>
        <p:nvPicPr>
          <p:cNvPr id="2052" name="Picture 4" descr="C:\Users\awp204js\AppData\Local\Microsoft\Windows\Temporary Internet Files\Content.IE5\YHG6GVHP\prescription-drugs-838db113682a93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153" y="2879678"/>
            <a:ext cx="3657084" cy="27428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63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86" y="344488"/>
            <a:ext cx="11296651" cy="609600"/>
          </a:xfrm>
        </p:spPr>
        <p:txBody>
          <a:bodyPr/>
          <a:lstStyle/>
          <a:p>
            <a:r>
              <a:rPr lang="en-US" dirty="0" smtClean="0"/>
              <a:t>FAA Clarifies Marijuana and CBD Policy</a:t>
            </a:r>
            <a:endParaRPr lang="en-US" dirty="0"/>
          </a:p>
        </p:txBody>
      </p:sp>
      <p:sp>
        <p:nvSpPr>
          <p:cNvPr id="3" name="Content Placeholder 2"/>
          <p:cNvSpPr>
            <a:spLocks noGrp="1"/>
          </p:cNvSpPr>
          <p:nvPr>
            <p:ph sz="half" idx="1"/>
          </p:nvPr>
        </p:nvSpPr>
        <p:spPr>
          <a:xfrm>
            <a:off x="165100" y="954088"/>
            <a:ext cx="10076180" cy="4384674"/>
          </a:xfrm>
        </p:spPr>
        <p:txBody>
          <a:bodyPr/>
          <a:lstStyle/>
          <a:p>
            <a:r>
              <a:rPr lang="en-US" b="0" dirty="0" smtClean="0"/>
              <a:t>Positive tests of THC disqualify certain certifications</a:t>
            </a:r>
            <a:br>
              <a:rPr lang="en-US" b="0" dirty="0" smtClean="0"/>
            </a:br>
            <a:r>
              <a:rPr lang="en-US" b="0" dirty="0" smtClean="0"/>
              <a:t>even if it is a trace from CBD products.</a:t>
            </a:r>
          </a:p>
          <a:p>
            <a:r>
              <a:rPr lang="en-US" b="0" dirty="0" smtClean="0"/>
              <a:t>Cannabis remains illegal at the Federal level and US DOT continues to test for THC presence.</a:t>
            </a:r>
          </a:p>
          <a:p>
            <a:r>
              <a:rPr lang="en-US" b="0" dirty="0" smtClean="0"/>
              <a:t>Commercial CBD products, not approved by the </a:t>
            </a:r>
            <a:br>
              <a:rPr lang="en-US" b="0" dirty="0" smtClean="0"/>
            </a:br>
            <a:r>
              <a:rPr lang="en-US" b="0" dirty="0" smtClean="0"/>
              <a:t>FDA, may be mislabeled and contain detectible </a:t>
            </a:r>
            <a:br>
              <a:rPr lang="en-US" b="0" dirty="0" smtClean="0"/>
            </a:br>
            <a:r>
              <a:rPr lang="en-US" b="0" dirty="0" smtClean="0"/>
              <a:t>levels of THC.</a:t>
            </a:r>
          </a:p>
          <a:p>
            <a:r>
              <a:rPr lang="en-US" b="0" dirty="0" smtClean="0"/>
              <a:t>CBD oil is not accepted as an affirmative defense </a:t>
            </a:r>
            <a:br>
              <a:rPr lang="en-US" b="0" dirty="0" smtClean="0"/>
            </a:br>
            <a:r>
              <a:rPr lang="en-US" b="0" dirty="0" smtClean="0"/>
              <a:t>against a positive drug test. </a:t>
            </a:r>
            <a:endParaRPr lang="en-US" b="0" dirty="0"/>
          </a:p>
        </p:txBody>
      </p:sp>
      <p:sp>
        <p:nvSpPr>
          <p:cNvPr id="5" name="Slide Number Placeholder 4"/>
          <p:cNvSpPr>
            <a:spLocks noGrp="1"/>
          </p:cNvSpPr>
          <p:nvPr>
            <p:ph type="sldNum" sz="quarter" idx="12"/>
          </p:nvPr>
        </p:nvSpPr>
        <p:spPr/>
        <p:txBody>
          <a:bodyPr/>
          <a:lstStyle/>
          <a:p>
            <a:fld id="{836266C2-23C9-4679-9EA6-D74DA6C8C265}" type="slidenum">
              <a:rPr lang="en-US" smtClean="0"/>
              <a:pPr/>
              <a:t>15</a:t>
            </a:fld>
            <a:endParaRPr lang="en-US" dirty="0"/>
          </a:p>
        </p:txBody>
      </p:sp>
      <p:pic>
        <p:nvPicPr>
          <p:cNvPr id="6" name="Picture 5" descr="5 Tips for Using CBD Oil for Anxiety and Pain - Weird Worm"/>
          <p:cNvPicPr>
            <a:picLocks noChangeAspect="1"/>
          </p:cNvPicPr>
          <p:nvPr/>
        </p:nvPicPr>
        <p:blipFill rotWithShape="1">
          <a:blip r:embed="rId3" cstate="print">
            <a:extLst>
              <a:ext uri="{28A0092B-C50C-407E-A947-70E740481C1C}">
                <a14:useLocalDpi xmlns:a14="http://schemas.microsoft.com/office/drawing/2010/main" val="0"/>
              </a:ext>
            </a:extLst>
          </a:blip>
          <a:srcRect l="44831" t="19454" r="20219" b="22496"/>
          <a:stretch/>
        </p:blipFill>
        <p:spPr>
          <a:xfrm>
            <a:off x="9078302" y="2863121"/>
            <a:ext cx="2628937" cy="27299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1408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dirty="0" smtClean="0">
                <a:ea typeface="ＭＳ Ｐゴシック" pitchFamily="34" charset="-128"/>
              </a:rPr>
              <a:t>LOC Case Study</a:t>
            </a:r>
          </a:p>
        </p:txBody>
      </p:sp>
      <p:sp>
        <p:nvSpPr>
          <p:cNvPr id="142339"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458FA81-BE28-4262-AE0D-9ADD78FFC03A}" type="slidenum">
              <a:rPr lang="en-US" sz="1400">
                <a:solidFill>
                  <a:schemeClr val="bg1"/>
                </a:solidFill>
                <a:latin typeface="Times New Roman" pitchFamily="18" charset="0"/>
              </a:rPr>
              <a:pPr eaLnBrk="1" hangingPunct="1"/>
              <a:t>16</a:t>
            </a:fld>
            <a:endParaRPr lang="en-US" sz="1400" dirty="0">
              <a:solidFill>
                <a:schemeClr val="bg1"/>
              </a:solidFill>
              <a:latin typeface="Times New Roman" pitchFamily="18" charset="0"/>
            </a:endParaRPr>
          </a:p>
        </p:txBody>
      </p:sp>
      <p:sp>
        <p:nvSpPr>
          <p:cNvPr id="142340" name="Content Placeholder 2"/>
          <p:cNvSpPr>
            <a:spLocks noGrp="1"/>
          </p:cNvSpPr>
          <p:nvPr>
            <p:ph idx="1"/>
          </p:nvPr>
        </p:nvSpPr>
        <p:spPr>
          <a:xfrm>
            <a:off x="681821" y="1194180"/>
            <a:ext cx="3667125" cy="4527550"/>
          </a:xfrm>
        </p:spPr>
        <p:txBody>
          <a:bodyPr/>
          <a:lstStyle/>
          <a:p>
            <a:r>
              <a:rPr lang="en-US" dirty="0" smtClean="0">
                <a:ea typeface="ＭＳ Ｐゴシック" pitchFamily="34" charset="-128"/>
              </a:rPr>
              <a:t>Pilot</a:t>
            </a:r>
          </a:p>
          <a:p>
            <a:pPr lvl="1"/>
            <a:r>
              <a:rPr lang="en-US" dirty="0" smtClean="0">
                <a:ea typeface="ＭＳ Ｐゴシック" pitchFamily="34" charset="-128"/>
              </a:rPr>
              <a:t>Private Pilot</a:t>
            </a:r>
          </a:p>
          <a:p>
            <a:pPr lvl="1"/>
            <a:r>
              <a:rPr lang="en-US" dirty="0" smtClean="0">
                <a:ea typeface="ＭＳ Ｐゴシック" pitchFamily="34" charset="-128"/>
              </a:rPr>
              <a:t>Total Time ……975</a:t>
            </a:r>
          </a:p>
          <a:p>
            <a:pPr lvl="1"/>
            <a:r>
              <a:rPr lang="en-US" dirty="0" smtClean="0">
                <a:ea typeface="ＭＳ Ｐゴシック" pitchFamily="34" charset="-128"/>
              </a:rPr>
              <a:t>Time in type ….44</a:t>
            </a:r>
          </a:p>
          <a:p>
            <a:r>
              <a:rPr lang="en-US" dirty="0" smtClean="0">
                <a:ea typeface="ＭＳ Ｐゴシック" pitchFamily="34" charset="-128"/>
              </a:rPr>
              <a:t>Aircraft</a:t>
            </a:r>
          </a:p>
          <a:p>
            <a:pPr lvl="1"/>
            <a:r>
              <a:rPr lang="en-US" dirty="0" smtClean="0">
                <a:ea typeface="ＭＳ Ｐゴシック" pitchFamily="34" charset="-128"/>
              </a:rPr>
              <a:t>TBM 700</a:t>
            </a:r>
          </a:p>
          <a:p>
            <a:r>
              <a:rPr lang="en-US" dirty="0">
                <a:ea typeface="ＭＳ Ｐゴシック" pitchFamily="34" charset="-128"/>
              </a:rPr>
              <a:t>NTSB </a:t>
            </a:r>
            <a:r>
              <a:rPr lang="en-US" dirty="0" smtClean="0">
                <a:ea typeface="ＭＳ Ｐゴシック" pitchFamily="34" charset="-128"/>
              </a:rPr>
              <a:t>Number</a:t>
            </a:r>
          </a:p>
          <a:p>
            <a:pPr lvl="1"/>
            <a:r>
              <a:rPr lang="en-US" dirty="0" smtClean="0">
                <a:ea typeface="ＭＳ Ｐゴシック" pitchFamily="34" charset="-128"/>
              </a:rPr>
              <a:t>MIA08FA141</a:t>
            </a:r>
            <a:endParaRPr lang="en-US" dirty="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pic>
        <p:nvPicPr>
          <p:cNvPr id="1423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8278" y="2456597"/>
            <a:ext cx="5181108" cy="29411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7991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Title 1"/>
          <p:cNvSpPr>
            <a:spLocks noGrp="1"/>
          </p:cNvSpPr>
          <p:nvPr>
            <p:ph type="title"/>
          </p:nvPr>
        </p:nvSpPr>
        <p:spPr/>
        <p:txBody>
          <a:bodyPr/>
          <a:lstStyle/>
          <a:p>
            <a:r>
              <a:rPr lang="en-US" dirty="0" smtClean="0">
                <a:ea typeface="ＭＳ Ｐゴシック" pitchFamily="34" charset="-128"/>
              </a:rPr>
              <a:t>LOC Case Study</a:t>
            </a:r>
          </a:p>
        </p:txBody>
      </p:sp>
      <p:sp>
        <p:nvSpPr>
          <p:cNvPr id="143364"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4487256-5C72-4620-95C5-0B66FC02C8CE}" type="slidenum">
              <a:rPr lang="en-US" sz="1400">
                <a:solidFill>
                  <a:schemeClr val="bg1"/>
                </a:solidFill>
                <a:latin typeface="Times New Roman" pitchFamily="18" charset="0"/>
              </a:rPr>
              <a:pPr eaLnBrk="1" hangingPunct="1"/>
              <a:t>17</a:t>
            </a:fld>
            <a:endParaRPr lang="en-US" sz="1400" dirty="0">
              <a:solidFill>
                <a:schemeClr val="bg1"/>
              </a:solidFill>
              <a:latin typeface="Times New Roman" pitchFamily="18" charset="0"/>
            </a:endParaRPr>
          </a:p>
        </p:txBody>
      </p:sp>
      <p:sp>
        <p:nvSpPr>
          <p:cNvPr id="143365" name="Content Placeholder 2"/>
          <p:cNvSpPr>
            <a:spLocks noGrp="1"/>
          </p:cNvSpPr>
          <p:nvPr>
            <p:ph idx="1"/>
          </p:nvPr>
        </p:nvSpPr>
        <p:spPr>
          <a:xfrm>
            <a:off x="571500" y="1172716"/>
            <a:ext cx="10733617" cy="4391025"/>
          </a:xfrm>
        </p:spPr>
        <p:txBody>
          <a:bodyPr/>
          <a:lstStyle/>
          <a:p>
            <a:r>
              <a:rPr lang="en-US" dirty="0" smtClean="0">
                <a:ea typeface="ＭＳ Ｐゴシック" pitchFamily="34" charset="-128"/>
              </a:rPr>
              <a:t>en</a:t>
            </a:r>
            <a:r>
              <a:rPr lang="en-US" dirty="0" smtClean="0">
                <a:solidFill>
                  <a:srgbClr val="FF0000"/>
                </a:solidFill>
                <a:ea typeface="ＭＳ Ｐゴシック" pitchFamily="34" charset="-128"/>
              </a:rPr>
              <a:t>V</a:t>
            </a:r>
            <a:r>
              <a:rPr lang="en-US" dirty="0" smtClean="0">
                <a:ea typeface="ＭＳ Ｐゴシック" pitchFamily="34" charset="-128"/>
              </a:rPr>
              <a:t>ironment</a:t>
            </a:r>
          </a:p>
          <a:p>
            <a:pPr lvl="1"/>
            <a:r>
              <a:rPr lang="en-US" dirty="0" smtClean="0">
                <a:ea typeface="ＭＳ Ｐゴシック" pitchFamily="34" charset="-128"/>
              </a:rPr>
              <a:t>Cobb County Field, GA (KRYY)</a:t>
            </a:r>
          </a:p>
          <a:p>
            <a:pPr lvl="1"/>
            <a:r>
              <a:rPr lang="en-US" dirty="0" smtClean="0">
                <a:ea typeface="ＭＳ Ｐゴシック" pitchFamily="34" charset="-128"/>
              </a:rPr>
              <a:t>Runway 9/27 1078 MSL 6311x100’</a:t>
            </a:r>
          </a:p>
          <a:p>
            <a:pPr lvl="1"/>
            <a:r>
              <a:rPr lang="en-US" dirty="0" smtClean="0">
                <a:ea typeface="ＭＳ Ｐゴシック" pitchFamily="34" charset="-128"/>
              </a:rPr>
              <a:t>Final Approach to Runway 9 </a:t>
            </a:r>
          </a:p>
          <a:p>
            <a:pPr lvl="1"/>
            <a:r>
              <a:rPr lang="en-US" dirty="0" smtClean="0">
                <a:ea typeface="ＭＳ Ｐゴシック" pitchFamily="34" charset="-128"/>
              </a:rPr>
              <a:t>Weather </a:t>
            </a:r>
          </a:p>
          <a:p>
            <a:pPr lvl="2"/>
            <a:r>
              <a:rPr lang="en-US" dirty="0" smtClean="0">
                <a:ea typeface="ＭＳ Ｐゴシック" pitchFamily="34" charset="-128"/>
              </a:rPr>
              <a:t>5,500 BKN, 10 SM</a:t>
            </a:r>
          </a:p>
          <a:p>
            <a:pPr lvl="2"/>
            <a:r>
              <a:rPr lang="en-US" dirty="0" smtClean="0">
                <a:ea typeface="ＭＳ Ｐゴシック" pitchFamily="34" charset="-128"/>
              </a:rPr>
              <a:t>Wind 120@6</a:t>
            </a:r>
          </a:p>
          <a:p>
            <a:endParaRPr lang="en-US" dirty="0" smtClean="0">
              <a:ea typeface="ＭＳ Ｐゴシック" pitchFamily="34" charset="-128"/>
            </a:endParaRPr>
          </a:p>
        </p:txBody>
      </p:sp>
      <p:grpSp>
        <p:nvGrpSpPr>
          <p:cNvPr id="3" name="Group 2"/>
          <p:cNvGrpSpPr/>
          <p:nvPr/>
        </p:nvGrpSpPr>
        <p:grpSpPr>
          <a:xfrm>
            <a:off x="7888926" y="954088"/>
            <a:ext cx="3979225" cy="4502196"/>
            <a:chOff x="7735615" y="1061545"/>
            <a:chExt cx="3979225" cy="4502196"/>
          </a:xfrm>
        </p:grpSpPr>
        <p:pic>
          <p:nvPicPr>
            <p:cNvPr id="143362" name="Picture 7"/>
            <p:cNvPicPr>
              <a:picLocks noChangeAspect="1" noChangeArrowheads="1"/>
            </p:cNvPicPr>
            <p:nvPr/>
          </p:nvPicPr>
          <p:blipFill>
            <a:blip r:embed="rId3">
              <a:extLst>
                <a:ext uri="{28A0092B-C50C-407E-A947-70E740481C1C}">
                  <a14:useLocalDpi xmlns:a14="http://schemas.microsoft.com/office/drawing/2010/main" val="0"/>
                </a:ext>
              </a:extLst>
            </a:blip>
            <a:srcRect l="35333" t="39726" r="37679" b="10472"/>
            <a:stretch>
              <a:fillRect/>
            </a:stretch>
          </p:blipFill>
          <p:spPr bwMode="auto">
            <a:xfrm>
              <a:off x="7735615" y="1061545"/>
              <a:ext cx="3979225" cy="45021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3366" name="Oval 4"/>
            <p:cNvSpPr>
              <a:spLocks noChangeArrowheads="1"/>
            </p:cNvSpPr>
            <p:nvPr/>
          </p:nvSpPr>
          <p:spPr bwMode="auto">
            <a:xfrm>
              <a:off x="9343696" y="2659117"/>
              <a:ext cx="434757" cy="404761"/>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dirty="0"/>
            </a:p>
          </p:txBody>
        </p:sp>
      </p:grpSp>
    </p:spTree>
    <p:extLst>
      <p:ext uri="{BB962C8B-B14F-4D97-AF65-F5344CB8AC3E}">
        <p14:creationId xmlns:p14="http://schemas.microsoft.com/office/powerpoint/2010/main" val="251490995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192995F-3D23-4B67-8440-C291063469D4}" type="slidenum">
              <a:rPr lang="en-US" sz="1400">
                <a:solidFill>
                  <a:schemeClr val="bg1"/>
                </a:solidFill>
                <a:latin typeface="Times New Roman" pitchFamily="18" charset="0"/>
              </a:rPr>
              <a:pPr eaLnBrk="1" hangingPunct="1"/>
              <a:t>18</a:t>
            </a:fld>
            <a:endParaRPr lang="en-US" sz="1400" dirty="0">
              <a:solidFill>
                <a:schemeClr val="bg1"/>
              </a:solidFill>
              <a:latin typeface="Times New Roman" pitchFamily="18" charset="0"/>
            </a:endParaRPr>
          </a:p>
        </p:txBody>
      </p:sp>
      <p:grpSp>
        <p:nvGrpSpPr>
          <p:cNvPr id="2" name="Group 1"/>
          <p:cNvGrpSpPr/>
          <p:nvPr/>
        </p:nvGrpSpPr>
        <p:grpSpPr>
          <a:xfrm>
            <a:off x="1524000" y="1"/>
            <a:ext cx="9144000" cy="6061075"/>
            <a:chOff x="1524000" y="1"/>
            <a:chExt cx="9144000" cy="6061075"/>
          </a:xfrm>
        </p:grpSpPr>
        <p:pic>
          <p:nvPicPr>
            <p:cNvPr id="144386" name="Picture 7"/>
            <p:cNvPicPr>
              <a:picLocks noChangeAspect="1" noChangeArrowheads="1"/>
            </p:cNvPicPr>
            <p:nvPr/>
          </p:nvPicPr>
          <p:blipFill>
            <a:blip r:embed="rId3">
              <a:extLst>
                <a:ext uri="{28A0092B-C50C-407E-A947-70E740481C1C}">
                  <a14:useLocalDpi xmlns:a14="http://schemas.microsoft.com/office/drawing/2010/main" val="0"/>
                </a:ext>
              </a:extLst>
            </a:blip>
            <a:srcRect l="24799" t="39726" r="27728" b="10472"/>
            <a:stretch>
              <a:fillRect/>
            </a:stretch>
          </p:blipFill>
          <p:spPr bwMode="auto">
            <a:xfrm>
              <a:off x="1524000" y="1"/>
              <a:ext cx="9144000"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2"/>
            <p:cNvSpPr>
              <a:spLocks/>
            </p:cNvSpPr>
            <p:nvPr/>
          </p:nvSpPr>
          <p:spPr bwMode="auto">
            <a:xfrm>
              <a:off x="5081855" y="2178258"/>
              <a:ext cx="1144587" cy="461665"/>
            </a:xfrm>
            <a:custGeom>
              <a:avLst/>
              <a:gdLst>
                <a:gd name="T0" fmla="*/ 0 w 1145309"/>
                <a:gd name="T1" fmla="*/ 538356 h 575399"/>
                <a:gd name="T2" fmla="*/ 54039 w 1145309"/>
                <a:gd name="T3" fmla="*/ 520790 h 575399"/>
                <a:gd name="T4" fmla="*/ 234165 w 1145309"/>
                <a:gd name="T5" fmla="*/ 538356 h 575399"/>
                <a:gd name="T6" fmla="*/ 306215 w 1145309"/>
                <a:gd name="T7" fmla="*/ 547139 h 575399"/>
                <a:gd name="T8" fmla="*/ 432303 w 1145309"/>
                <a:gd name="T9" fmla="*/ 529573 h 575399"/>
                <a:gd name="T10" fmla="*/ 486341 w 1145309"/>
                <a:gd name="T11" fmla="*/ 494443 h 575399"/>
                <a:gd name="T12" fmla="*/ 513359 w 1145309"/>
                <a:gd name="T13" fmla="*/ 476876 h 575399"/>
                <a:gd name="T14" fmla="*/ 540378 w 1145309"/>
                <a:gd name="T15" fmla="*/ 459312 h 575399"/>
                <a:gd name="T16" fmla="*/ 594416 w 1145309"/>
                <a:gd name="T17" fmla="*/ 380266 h 575399"/>
                <a:gd name="T18" fmla="*/ 612430 w 1145309"/>
                <a:gd name="T19" fmla="*/ 353918 h 575399"/>
                <a:gd name="T20" fmla="*/ 630442 w 1145309"/>
                <a:gd name="T21" fmla="*/ 327572 h 575399"/>
                <a:gd name="T22" fmla="*/ 675473 w 1145309"/>
                <a:gd name="T23" fmla="*/ 195829 h 575399"/>
                <a:gd name="T24" fmla="*/ 693486 w 1145309"/>
                <a:gd name="T25" fmla="*/ 169482 h 575399"/>
                <a:gd name="T26" fmla="*/ 711496 w 1145309"/>
                <a:gd name="T27" fmla="*/ 116784 h 575399"/>
                <a:gd name="T28" fmla="*/ 738517 w 1145309"/>
                <a:gd name="T29" fmla="*/ 90436 h 575399"/>
                <a:gd name="T30" fmla="*/ 801561 w 1145309"/>
                <a:gd name="T31" fmla="*/ 28957 h 575399"/>
                <a:gd name="T32" fmla="*/ 828579 w 1145309"/>
                <a:gd name="T33" fmla="*/ 11390 h 575399"/>
                <a:gd name="T34" fmla="*/ 990695 w 1145309"/>
                <a:gd name="T35" fmla="*/ 11390 h 575399"/>
                <a:gd name="T36" fmla="*/ 1017712 w 1145309"/>
                <a:gd name="T37" fmla="*/ 28957 h 575399"/>
                <a:gd name="T38" fmla="*/ 1035725 w 1145309"/>
                <a:gd name="T39" fmla="*/ 55306 h 575399"/>
                <a:gd name="T40" fmla="*/ 1062745 w 1145309"/>
                <a:gd name="T41" fmla="*/ 64089 h 575399"/>
                <a:gd name="T42" fmla="*/ 1080756 w 1145309"/>
                <a:gd name="T43" fmla="*/ 90436 h 575399"/>
                <a:gd name="T44" fmla="*/ 1116781 w 1145309"/>
                <a:gd name="T45" fmla="*/ 160698 h 5753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45309"/>
                <a:gd name="T70" fmla="*/ 0 h 575399"/>
                <a:gd name="T71" fmla="*/ 1145309 w 1145309"/>
                <a:gd name="T72" fmla="*/ 575399 h 5753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45309" h="575399">
                  <a:moveTo>
                    <a:pt x="0" y="566163"/>
                  </a:moveTo>
                  <a:cubicBezTo>
                    <a:pt x="18473" y="560005"/>
                    <a:pt x="35969" y="548616"/>
                    <a:pt x="55419" y="547690"/>
                  </a:cubicBezTo>
                  <a:cubicBezTo>
                    <a:pt x="184010" y="541566"/>
                    <a:pt x="157268" y="553412"/>
                    <a:pt x="240146" y="566163"/>
                  </a:cubicBezTo>
                  <a:cubicBezTo>
                    <a:pt x="264679" y="569937"/>
                    <a:pt x="289407" y="572320"/>
                    <a:pt x="314037" y="575399"/>
                  </a:cubicBezTo>
                  <a:cubicBezTo>
                    <a:pt x="317028" y="575100"/>
                    <a:pt x="418232" y="569483"/>
                    <a:pt x="443346" y="556926"/>
                  </a:cubicBezTo>
                  <a:cubicBezTo>
                    <a:pt x="463203" y="546997"/>
                    <a:pt x="480291" y="532296"/>
                    <a:pt x="498764" y="519981"/>
                  </a:cubicBezTo>
                  <a:lnTo>
                    <a:pt x="526473" y="501508"/>
                  </a:lnTo>
                  <a:lnTo>
                    <a:pt x="554182" y="483036"/>
                  </a:lnTo>
                  <a:lnTo>
                    <a:pt x="609600" y="399908"/>
                  </a:lnTo>
                  <a:lnTo>
                    <a:pt x="628073" y="372199"/>
                  </a:lnTo>
                  <a:lnTo>
                    <a:pt x="646546" y="344490"/>
                  </a:lnTo>
                  <a:lnTo>
                    <a:pt x="692728" y="205945"/>
                  </a:lnTo>
                  <a:cubicBezTo>
                    <a:pt x="696239" y="195414"/>
                    <a:pt x="706692" y="188380"/>
                    <a:pt x="711200" y="178236"/>
                  </a:cubicBezTo>
                  <a:cubicBezTo>
                    <a:pt x="719108" y="160442"/>
                    <a:pt x="723515" y="141290"/>
                    <a:pt x="729673" y="122817"/>
                  </a:cubicBezTo>
                  <a:cubicBezTo>
                    <a:pt x="733804" y="110425"/>
                    <a:pt x="749363" y="105419"/>
                    <a:pt x="757382" y="95108"/>
                  </a:cubicBezTo>
                  <a:cubicBezTo>
                    <a:pt x="809256" y="28414"/>
                    <a:pt x="769088" y="48103"/>
                    <a:pt x="822037" y="30454"/>
                  </a:cubicBezTo>
                  <a:cubicBezTo>
                    <a:pt x="831273" y="24296"/>
                    <a:pt x="839817" y="16945"/>
                    <a:pt x="849746" y="11981"/>
                  </a:cubicBezTo>
                  <a:cubicBezTo>
                    <a:pt x="900298" y="-13295"/>
                    <a:pt x="967887" y="8774"/>
                    <a:pt x="1016000" y="11981"/>
                  </a:cubicBezTo>
                  <a:cubicBezTo>
                    <a:pt x="1025236" y="18139"/>
                    <a:pt x="1035860" y="22605"/>
                    <a:pt x="1043709" y="30454"/>
                  </a:cubicBezTo>
                  <a:cubicBezTo>
                    <a:pt x="1051558" y="38303"/>
                    <a:pt x="1053514" y="51228"/>
                    <a:pt x="1062182" y="58163"/>
                  </a:cubicBezTo>
                  <a:cubicBezTo>
                    <a:pt x="1069785" y="64245"/>
                    <a:pt x="1080655" y="64320"/>
                    <a:pt x="1089891" y="67399"/>
                  </a:cubicBezTo>
                  <a:cubicBezTo>
                    <a:pt x="1096049" y="76635"/>
                    <a:pt x="1103855" y="84964"/>
                    <a:pt x="1108364" y="95108"/>
                  </a:cubicBezTo>
                  <a:cubicBezTo>
                    <a:pt x="1142328" y="171525"/>
                    <a:pt x="1107373" y="131061"/>
                    <a:pt x="1145309" y="168999"/>
                  </a:cubicBezTo>
                </a:path>
              </a:pathLst>
            </a:custGeom>
            <a:noFill/>
            <a:ln w="57150">
              <a:solidFill>
                <a:srgbClr val="FF0000"/>
              </a:solidFill>
              <a:prstDash val="sysDash"/>
              <a:round/>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p>
              <a:endParaRPr lang="en-US" dirty="0"/>
            </a:p>
          </p:txBody>
        </p:sp>
      </p:grpSp>
    </p:spTree>
    <p:extLst>
      <p:ext uri="{BB962C8B-B14F-4D97-AF65-F5344CB8AC3E}">
        <p14:creationId xmlns:p14="http://schemas.microsoft.com/office/powerpoint/2010/main" val="281766696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dirty="0" smtClean="0">
                <a:ea typeface="ＭＳ Ｐゴシック" pitchFamily="34" charset="-128"/>
              </a:rPr>
              <a:t>LOC Case Study</a:t>
            </a:r>
          </a:p>
        </p:txBody>
      </p:sp>
      <p:sp>
        <p:nvSpPr>
          <p:cNvPr id="145411"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C72B243-C494-48F6-9CD5-DC6AE7BEC7F7}" type="slidenum">
              <a:rPr lang="en-US" sz="1400">
                <a:solidFill>
                  <a:schemeClr val="bg1"/>
                </a:solidFill>
                <a:latin typeface="Times New Roman" pitchFamily="18" charset="0"/>
              </a:rPr>
              <a:pPr eaLnBrk="1" hangingPunct="1"/>
              <a:t>19</a:t>
            </a:fld>
            <a:endParaRPr lang="en-US" sz="1400" dirty="0">
              <a:solidFill>
                <a:schemeClr val="bg1"/>
              </a:solidFill>
              <a:latin typeface="Times New Roman" pitchFamily="18" charset="0"/>
            </a:endParaRPr>
          </a:p>
        </p:txBody>
      </p:sp>
      <p:sp>
        <p:nvSpPr>
          <p:cNvPr id="26628" name="Content Placeholder 2"/>
          <p:cNvSpPr>
            <a:spLocks noGrp="1"/>
          </p:cNvSpPr>
          <p:nvPr>
            <p:ph idx="1"/>
          </p:nvPr>
        </p:nvSpPr>
        <p:spPr>
          <a:xfrm>
            <a:off x="571500" y="1228726"/>
            <a:ext cx="6187508" cy="4391025"/>
          </a:xfrm>
        </p:spPr>
        <p:txBody>
          <a:bodyPr/>
          <a:lstStyle/>
          <a:p>
            <a:r>
              <a:rPr lang="en-US" sz="2400" dirty="0">
                <a:ea typeface="ＭＳ Ｐゴシック" pitchFamily="34" charset="-128"/>
              </a:rPr>
              <a:t>Toxicology Findings</a:t>
            </a:r>
          </a:p>
          <a:p>
            <a:pPr lvl="1"/>
            <a:r>
              <a:rPr lang="en-US" sz="2000" dirty="0">
                <a:ea typeface="ＭＳ Ｐゴシック" pitchFamily="34" charset="-128"/>
              </a:rPr>
              <a:t>Alfuzosin</a:t>
            </a:r>
          </a:p>
          <a:p>
            <a:pPr lvl="2"/>
            <a:r>
              <a:rPr lang="en-US" sz="1800" dirty="0">
                <a:ea typeface="ＭＳ Ｐゴシック" pitchFamily="34" charset="-128"/>
              </a:rPr>
              <a:t>Prostate </a:t>
            </a:r>
          </a:p>
          <a:p>
            <a:pPr lvl="1"/>
            <a:r>
              <a:rPr lang="en-US" sz="2000" dirty="0" err="1">
                <a:ea typeface="ＭＳ Ｐゴシック" pitchFamily="34" charset="-128"/>
              </a:rPr>
              <a:t>Bisoprolol</a:t>
            </a:r>
            <a:r>
              <a:rPr lang="en-US" sz="2000" b="1" dirty="0">
                <a:solidFill>
                  <a:srgbClr val="1D2F68"/>
                </a:solidFill>
                <a:ea typeface="ＭＳ Ｐゴシック" pitchFamily="34" charset="-128"/>
              </a:rPr>
              <a:t>*</a:t>
            </a:r>
          </a:p>
          <a:p>
            <a:pPr lvl="2"/>
            <a:r>
              <a:rPr lang="en-US" sz="1800" dirty="0">
                <a:ea typeface="ＭＳ Ｐゴシック" pitchFamily="34" charset="-128"/>
              </a:rPr>
              <a:t>Blood pressure</a:t>
            </a:r>
          </a:p>
          <a:p>
            <a:pPr lvl="1"/>
            <a:r>
              <a:rPr lang="en-US" sz="2000" dirty="0" err="1">
                <a:ea typeface="ＭＳ Ｐゴシック" pitchFamily="34" charset="-128"/>
              </a:rPr>
              <a:t>Ezetimibe</a:t>
            </a:r>
            <a:r>
              <a:rPr lang="en-US" sz="2000" dirty="0">
                <a:ea typeface="ＭＳ Ｐゴシック" pitchFamily="34" charset="-128"/>
              </a:rPr>
              <a:t>/Simvastatin*</a:t>
            </a:r>
          </a:p>
          <a:p>
            <a:pPr lvl="2"/>
            <a:r>
              <a:rPr lang="en-US" sz="1800" dirty="0">
                <a:ea typeface="ＭＳ Ｐゴシック" pitchFamily="34" charset="-128"/>
              </a:rPr>
              <a:t>Cholesterol</a:t>
            </a:r>
          </a:p>
          <a:p>
            <a:pPr lvl="1"/>
            <a:r>
              <a:rPr lang="en-US" sz="2000" dirty="0">
                <a:ea typeface="ＭＳ Ｐゴシック" pitchFamily="34" charset="-128"/>
              </a:rPr>
              <a:t>Quinine</a:t>
            </a:r>
          </a:p>
          <a:p>
            <a:pPr lvl="2"/>
            <a:r>
              <a:rPr lang="en-US" sz="1800" dirty="0">
                <a:ea typeface="ＭＳ Ｐゴシック" pitchFamily="34" charset="-128"/>
              </a:rPr>
              <a:t>Unapproved use for Arthritis, Night Leg Cramps</a:t>
            </a:r>
          </a:p>
          <a:p>
            <a:pPr lvl="1"/>
            <a:r>
              <a:rPr lang="en-US" sz="2000" dirty="0">
                <a:ea typeface="ＭＳ Ｐゴシック" pitchFamily="34" charset="-128"/>
              </a:rPr>
              <a:t>Tramadol</a:t>
            </a:r>
          </a:p>
          <a:p>
            <a:pPr lvl="2"/>
            <a:r>
              <a:rPr lang="en-US" sz="1800" dirty="0">
                <a:ea typeface="ＭＳ Ｐゴシック" pitchFamily="34" charset="-128"/>
              </a:rPr>
              <a:t>For moderate to severe pain</a:t>
            </a:r>
          </a:p>
          <a:p>
            <a:pPr>
              <a:buFontTx/>
              <a:buNone/>
            </a:pPr>
            <a:r>
              <a:rPr lang="en-US" dirty="0" smtClean="0">
                <a:solidFill>
                  <a:srgbClr val="FF0000"/>
                </a:solidFill>
                <a:ea typeface="ＭＳ Ｐゴシック" pitchFamily="34" charset="-128"/>
              </a:rPr>
              <a:t>  </a:t>
            </a:r>
            <a:r>
              <a:rPr lang="en-US" dirty="0" smtClean="0">
                <a:solidFill>
                  <a:srgbClr val="1D2F68"/>
                </a:solidFill>
                <a:ea typeface="ＭＳ Ｐゴシック" pitchFamily="34" charset="-128"/>
              </a:rPr>
              <a:t>*</a:t>
            </a:r>
            <a:r>
              <a:rPr lang="en-US" sz="2000" dirty="0">
                <a:solidFill>
                  <a:srgbClr val="1D2F68"/>
                </a:solidFill>
                <a:ea typeface="ＭＳ Ｐゴシック" pitchFamily="34" charset="-128"/>
              </a:rPr>
              <a:t>Known to AME and FAA</a:t>
            </a:r>
          </a:p>
          <a:p>
            <a:pPr>
              <a:buFontTx/>
              <a:buNone/>
            </a:pPr>
            <a:endParaRPr lang="en-US" dirty="0" smtClean="0">
              <a:ea typeface="ＭＳ Ｐゴシック" pitchFamily="34" charset="-128"/>
            </a:endParaRPr>
          </a:p>
        </p:txBody>
      </p:sp>
      <p:pic>
        <p:nvPicPr>
          <p:cNvPr id="3076" name="Picture 4" descr="C:\Users\awp204js\AppData\Local\Microsoft\Windows\Temporary Internet Files\Content.IE5\LAATQNF5\rx_symbol_arial_red_white_butt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6442" y="3098042"/>
            <a:ext cx="2521709" cy="2521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926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62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8">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2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28">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6628">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628">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662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Set phones and pagers to silent or off</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E71373A-0433-49F7-8FC4-F1D47C16F98C}" type="slidenum">
              <a:rPr lang="en-US" sz="1400">
                <a:solidFill>
                  <a:schemeClr val="bg1"/>
                </a:solidFill>
                <a:latin typeface="Times New Roman" pitchFamily="18" charset="0"/>
              </a:rPr>
              <a:pPr eaLnBrk="1" hangingPunct="1"/>
              <a:t>2</a:t>
            </a:fld>
            <a:endParaRPr lang="en-US" sz="1400" dirty="0">
              <a:solidFill>
                <a:schemeClr val="bg1"/>
              </a:solidFill>
              <a:latin typeface="Times New Roman"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349" y="2484082"/>
            <a:ext cx="3938802" cy="29560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6829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dirty="0" smtClean="0">
                <a:ea typeface="ＭＳ Ｐゴシック" pitchFamily="34" charset="-128"/>
              </a:rPr>
              <a:t>Tips</a:t>
            </a:r>
          </a:p>
        </p:txBody>
      </p:sp>
      <p:sp>
        <p:nvSpPr>
          <p:cNvPr id="145411"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C72B243-C494-48F6-9CD5-DC6AE7BEC7F7}" type="slidenum">
              <a:rPr lang="en-US" sz="1400">
                <a:solidFill>
                  <a:schemeClr val="bg1"/>
                </a:solidFill>
                <a:latin typeface="Times New Roman" pitchFamily="18" charset="0"/>
              </a:rPr>
              <a:pPr eaLnBrk="1" hangingPunct="1"/>
              <a:t>20</a:t>
            </a:fld>
            <a:endParaRPr lang="en-US" sz="1400" dirty="0">
              <a:solidFill>
                <a:schemeClr val="bg1"/>
              </a:solidFill>
              <a:latin typeface="Times New Roman" pitchFamily="18" charset="0"/>
            </a:endParaRPr>
          </a:p>
        </p:txBody>
      </p:sp>
      <p:sp>
        <p:nvSpPr>
          <p:cNvPr id="26628" name="Content Placeholder 2"/>
          <p:cNvSpPr>
            <a:spLocks noGrp="1"/>
          </p:cNvSpPr>
          <p:nvPr>
            <p:ph idx="1"/>
          </p:nvPr>
        </p:nvSpPr>
        <p:spPr>
          <a:xfrm>
            <a:off x="769973" y="1020979"/>
            <a:ext cx="8050212" cy="4391025"/>
          </a:xfrm>
        </p:spPr>
        <p:txBody>
          <a:bodyPr/>
          <a:lstStyle/>
          <a:p>
            <a:r>
              <a:rPr lang="en-US" sz="2400" dirty="0">
                <a:ea typeface="ＭＳ Ｐゴシック" pitchFamily="34" charset="-128"/>
              </a:rPr>
              <a:t>Consult your AME before flying while using prescription and/or OTC Drugs.</a:t>
            </a:r>
          </a:p>
          <a:p>
            <a:r>
              <a:rPr lang="en-US" sz="2400" dirty="0">
                <a:ea typeface="ＭＳ Ｐゴシック" pitchFamily="34" charset="-128"/>
              </a:rPr>
              <a:t>Make sure your AME knows about all the drugs you take and the medical conditions requiring their use.</a:t>
            </a:r>
          </a:p>
          <a:p>
            <a:r>
              <a:rPr lang="en-US" sz="2400" dirty="0">
                <a:ea typeface="ＭＳ Ｐゴシック" pitchFamily="34" charset="-128"/>
              </a:rPr>
              <a:t>Let your prescribing doctor know that you are a pilot</a:t>
            </a:r>
          </a:p>
          <a:p>
            <a:r>
              <a:rPr lang="en-US" sz="2400" dirty="0">
                <a:ea typeface="ＭＳ Ｐゴシック" pitchFamily="34" charset="-128"/>
              </a:rPr>
              <a:t>Ask about adverse effects associated with drug combinations.</a:t>
            </a:r>
          </a:p>
          <a:p>
            <a:r>
              <a:rPr lang="en-US" sz="2400" dirty="0">
                <a:ea typeface="ＭＳ Ｐゴシック" pitchFamily="34" charset="-128"/>
              </a:rPr>
              <a:t>In between doctor visits you’re self assessing your condition before each flight. Ground yourself when you’re not fit to fly.</a:t>
            </a:r>
          </a:p>
          <a:p>
            <a:endParaRPr lang="en-US" dirty="0" smtClean="0">
              <a:ea typeface="ＭＳ Ｐゴシック" pitchFamily="34" charset="-128"/>
            </a:endParaRPr>
          </a:p>
        </p:txBody>
      </p:sp>
      <p:pic>
        <p:nvPicPr>
          <p:cNvPr id="1026" name="Picture 2" descr="C:\Users\awp204js\AppData\Local\Microsoft\Windows\Temporary Internet Files\Content.IE5\HJDP6H2V\Prescription-bottle-with-scrip-blank[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9628" y="567400"/>
            <a:ext cx="2458523" cy="271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68443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71500" y="1508125"/>
            <a:ext cx="5638800" cy="4133706"/>
          </a:xfrm>
        </p:spPr>
        <p:txBody>
          <a:bodyPr/>
          <a:lstStyle/>
          <a:p>
            <a:r>
              <a:rPr lang="en-US" dirty="0" smtClean="0"/>
              <a:t>Special Thanks to:</a:t>
            </a:r>
          </a:p>
          <a:p>
            <a:pPr lvl="1"/>
            <a:r>
              <a:rPr lang="en-US" dirty="0" smtClean="0"/>
              <a:t>Jon M. Grazer, MD</a:t>
            </a:r>
          </a:p>
          <a:p>
            <a:pPr lvl="1"/>
            <a:r>
              <a:rPr lang="en-US" dirty="0" smtClean="0"/>
              <a:t>William J. Tsai, MD</a:t>
            </a:r>
          </a:p>
          <a:p>
            <a:pPr lvl="1"/>
            <a:r>
              <a:rPr lang="en-US" dirty="0" smtClean="0"/>
              <a:t>G. J. Salazar, MD, MPH</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21</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472" y="1360417"/>
            <a:ext cx="3203837" cy="39887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30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Have you earned your </a:t>
            </a:r>
            <a:r>
              <a:rPr lang="en-US" i="1" dirty="0" smtClean="0"/>
              <a:t>WINGS</a:t>
            </a:r>
            <a:r>
              <a:rPr lang="en-US" dirty="0" smtClean="0"/>
              <a:t>?</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22689" y="1727551"/>
            <a:ext cx="5581996" cy="3719945"/>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bwMode="auto">
          <a:xfrm>
            <a:off x="571501" y="1172585"/>
            <a:ext cx="77597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smtClean="0"/>
              <a:t>Proficient Pilots are:</a:t>
            </a:r>
          </a:p>
          <a:p>
            <a:pPr lvl="1"/>
            <a:r>
              <a:rPr lang="en-US" kern="0" smtClean="0"/>
              <a:t>Confident</a:t>
            </a:r>
          </a:p>
          <a:p>
            <a:pPr lvl="1"/>
            <a:r>
              <a:rPr lang="en-US" kern="0" smtClean="0"/>
              <a:t>Capable</a:t>
            </a:r>
          </a:p>
          <a:p>
            <a:pPr lvl="1"/>
            <a:r>
              <a:rPr lang="en-US" kern="0" smtClean="0"/>
              <a:t>Safe</a:t>
            </a:r>
          </a:p>
          <a:p>
            <a:r>
              <a:rPr lang="en-US" i="1" kern="0" smtClean="0"/>
              <a:t>WINGS </a:t>
            </a:r>
            <a:r>
              <a:rPr lang="en-US" b="0" kern="0" smtClean="0"/>
              <a:t>will keep you </a:t>
            </a:r>
            <a:br>
              <a:rPr lang="en-US" b="0" kern="0" smtClean="0"/>
            </a:br>
            <a:r>
              <a:rPr lang="en-US" b="0" kern="0" smtClean="0"/>
              <a:t>on top of your game</a:t>
            </a:r>
            <a:endParaRPr lang="en-US" i="1" kern="0" smtClean="0"/>
          </a:p>
          <a:p>
            <a:endParaRPr lang="en-US" kern="0" dirty="0"/>
          </a:p>
        </p:txBody>
      </p:sp>
    </p:spTree>
    <p:extLst>
      <p:ext uri="{BB962C8B-B14F-4D97-AF65-F5344CB8AC3E}">
        <p14:creationId xmlns:p14="http://schemas.microsoft.com/office/powerpoint/2010/main" val="2896199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44" y="486090"/>
            <a:ext cx="11296651" cy="609600"/>
          </a:xfrm>
        </p:spPr>
        <p:txBody>
          <a:bodyPr/>
          <a:lstStyle/>
          <a:p>
            <a:pPr algn="ctr"/>
            <a:r>
              <a:rPr lang="en-US" dirty="0"/>
              <a:t>The Paul &amp; Fran Burger 2019                </a:t>
            </a:r>
            <a:br>
              <a:rPr lang="en-US" dirty="0"/>
            </a:br>
            <a:r>
              <a:rPr lang="en-US" i="1" dirty="0"/>
              <a:t>WINGS $10,000 </a:t>
            </a:r>
            <a:r>
              <a:rPr lang="en-US" dirty="0"/>
              <a:t>Sweepstakes</a:t>
            </a:r>
          </a:p>
        </p:txBody>
      </p:sp>
      <p:pic>
        <p:nvPicPr>
          <p:cNvPr id="5" name="Content Placeholder 10">
            <a:extLst>
              <a:ext uri="{FF2B5EF4-FFF2-40B4-BE49-F238E27FC236}">
                <a16:creationId xmlns:a16="http://schemas.microsoft.com/office/drawing/2014/main" id="{834E7E4D-38FF-444D-AFB8-E7AD8D15D1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68" t="12119" r="22494" b="4207"/>
          <a:stretch/>
        </p:blipFill>
        <p:spPr bwMode="auto">
          <a:xfrm>
            <a:off x="1473655" y="1622605"/>
            <a:ext cx="3969001" cy="2671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078D7296-3643-4A08-AECD-0705FF8A5272}"/>
              </a:ext>
            </a:extLst>
          </p:cNvPr>
          <p:cNvSpPr txBox="1"/>
          <p:nvPr/>
        </p:nvSpPr>
        <p:spPr bwMode="auto">
          <a:xfrm>
            <a:off x="1600702" y="4408093"/>
            <a:ext cx="9176336" cy="145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3000" b="1" i="1" dirty="0">
                <a:ln w="11430"/>
                <a:solidFill>
                  <a:schemeClr val="accent2">
                    <a:lumMod val="50000"/>
                  </a:schemeClr>
                </a:solidFill>
                <a:effectLst>
                  <a:outerShdw blurRad="50800" dist="39000" dir="5460000" algn="tl">
                    <a:srgbClr val="000000">
                      <a:alpha val="38000"/>
                    </a:srgbClr>
                  </a:outerShdw>
                </a:effectLst>
              </a:rPr>
              <a:t>Complete WINGS Phases and WIN Cash Awards</a:t>
            </a:r>
            <a:r>
              <a:rPr lang="en-US" sz="3000" b="1" i="1" dirty="0" smtClean="0">
                <a:ln w="11430"/>
                <a:solidFill>
                  <a:schemeClr val="accent2">
                    <a:lumMod val="50000"/>
                  </a:schemeClr>
                </a:solidFill>
                <a:effectLst>
                  <a:outerShdw blurRad="50800" dist="39000" dir="5460000" algn="tl">
                    <a:srgbClr val="000000">
                      <a:alpha val="38000"/>
                    </a:srgbClr>
                  </a:outerShdw>
                </a:effectLst>
              </a:rPr>
              <a:t>!</a:t>
            </a:r>
          </a:p>
          <a:p>
            <a:pPr>
              <a:buNone/>
            </a:pPr>
            <a:r>
              <a:rPr lang="en-US" sz="3000" b="1" i="1" dirty="0" smtClean="0">
                <a:ln w="11430"/>
                <a:solidFill>
                  <a:schemeClr val="accent2">
                    <a:lumMod val="50000"/>
                  </a:schemeClr>
                </a:solidFill>
                <a:effectLst>
                  <a:outerShdw blurRad="50800" dist="39000" dir="5460000" algn="tl">
                    <a:srgbClr val="000000">
                      <a:alpha val="38000"/>
                    </a:srgbClr>
                  </a:outerShdw>
                </a:effectLst>
                <a:hlinkClick r:id="rId4"/>
              </a:rPr>
              <a:t>http://www.mywingsinitiative.org/</a:t>
            </a:r>
            <a:r>
              <a:rPr lang="en-US" sz="3000" b="1" i="1" dirty="0" smtClean="0">
                <a:ln w="11430"/>
                <a:solidFill>
                  <a:schemeClr val="accent2">
                    <a:lumMod val="50000"/>
                  </a:schemeClr>
                </a:solidFill>
                <a:effectLst>
                  <a:outerShdw blurRad="50800" dist="39000" dir="5460000" algn="tl">
                    <a:srgbClr val="000000">
                      <a:alpha val="38000"/>
                    </a:srgbClr>
                  </a:outerShdw>
                </a:effectLst>
              </a:rPr>
              <a:t> </a:t>
            </a:r>
            <a:endParaRPr lang="en-US" sz="3000" b="1" i="1" dirty="0">
              <a:ln w="11430"/>
              <a:solidFill>
                <a:schemeClr val="accent2">
                  <a:lumMod val="50000"/>
                </a:schemeClr>
              </a:solidFill>
              <a:effectLst>
                <a:outerShdw blurRad="50800" dist="39000" dir="5460000" algn="tl">
                  <a:srgbClr val="000000">
                    <a:alpha val="38000"/>
                  </a:srgbClr>
                </a:outerShdw>
              </a:effectLst>
            </a:endParaRPr>
          </a:p>
          <a:p>
            <a:pPr>
              <a:buFontTx/>
              <a:buNone/>
            </a:pPr>
            <a:endParaRPr lang="en-US" sz="900" b="1" dirty="0">
              <a:solidFill>
                <a:srgbClr val="C0C0C0"/>
              </a:solidFill>
            </a:endParaRPr>
          </a:p>
        </p:txBody>
      </p:sp>
      <p:pic>
        <p:nvPicPr>
          <p:cNvPr id="7" name="Content Placeholder 6">
            <a:extLst>
              <a:ext uri="{FF2B5EF4-FFF2-40B4-BE49-F238E27FC236}">
                <a16:creationId xmlns:a16="http://schemas.microsoft.com/office/drawing/2014/main" id="{806AF40A-5C56-4B79-A6E7-8908E69222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4" t="15047" r="25228" b="6250"/>
          <a:stretch/>
        </p:blipFill>
        <p:spPr bwMode="auto">
          <a:xfrm>
            <a:off x="6414140" y="1622605"/>
            <a:ext cx="4362898" cy="2671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013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Win – It’s Easy</a:t>
            </a:r>
          </a:p>
        </p:txBody>
      </p:sp>
      <p:sp>
        <p:nvSpPr>
          <p:cNvPr id="5" name="Content Placeholder 2">
            <a:extLst>
              <a:ext uri="{FF2B5EF4-FFF2-40B4-BE49-F238E27FC236}">
                <a16:creationId xmlns:a16="http://schemas.microsoft.com/office/drawing/2014/main" id="{808AC1EA-EB81-4686-B68B-7B4DB124E53F}"/>
              </a:ext>
            </a:extLst>
          </p:cNvPr>
          <p:cNvSpPr>
            <a:spLocks noGrp="1"/>
          </p:cNvSpPr>
          <p:nvPr>
            <p:ph idx="1"/>
          </p:nvPr>
        </p:nvSpPr>
        <p:spPr>
          <a:xfrm>
            <a:off x="571500" y="1099253"/>
            <a:ext cx="8050213" cy="3293269"/>
          </a:xfrm>
        </p:spPr>
        <p:txBody>
          <a:bodyPr/>
          <a:lstStyle/>
          <a:p>
            <a:pPr>
              <a:spcBef>
                <a:spcPts val="450"/>
              </a:spcBef>
              <a:buFont typeface="Arial" panose="020B0604020202020204" pitchFamily="34" charset="0"/>
              <a:buChar char="•"/>
            </a:pPr>
            <a:r>
              <a:rPr lang="en-US" dirty="0" smtClean="0">
                <a:solidFill>
                  <a:schemeClr val="accent2">
                    <a:lumMod val="50000"/>
                  </a:schemeClr>
                </a:solidFill>
              </a:rPr>
              <a:t>Whenever you complete a </a:t>
            </a:r>
            <a:r>
              <a:rPr lang="en-US" i="1" dirty="0" smtClean="0">
                <a:solidFill>
                  <a:schemeClr val="accent2">
                    <a:lumMod val="50000"/>
                  </a:schemeClr>
                </a:solidFill>
              </a:rPr>
              <a:t>WINGS</a:t>
            </a:r>
            <a:r>
              <a:rPr lang="en-US" dirty="0" smtClean="0">
                <a:solidFill>
                  <a:schemeClr val="accent2">
                    <a:lumMod val="50000"/>
                  </a:schemeClr>
                </a:solidFill>
              </a:rPr>
              <a:t> phase, select </a:t>
            </a:r>
            <a:r>
              <a:rPr lang="en-US" i="1" dirty="0">
                <a:solidFill>
                  <a:schemeClr val="accent2">
                    <a:lumMod val="50000"/>
                  </a:schemeClr>
                </a:solidFill>
              </a:rPr>
              <a:t>WINGS</a:t>
            </a:r>
            <a:r>
              <a:rPr lang="en-US" dirty="0">
                <a:solidFill>
                  <a:schemeClr val="accent2">
                    <a:lumMod val="50000"/>
                  </a:schemeClr>
                </a:solidFill>
              </a:rPr>
              <a:t> Sweepstakes on the Team Member Award section of your My </a:t>
            </a:r>
            <a:r>
              <a:rPr lang="en-US" i="1" dirty="0">
                <a:solidFill>
                  <a:schemeClr val="accent2">
                    <a:lumMod val="50000"/>
                  </a:schemeClr>
                </a:solidFill>
              </a:rPr>
              <a:t>WINGS</a:t>
            </a:r>
            <a:r>
              <a:rPr lang="en-US" dirty="0">
                <a:solidFill>
                  <a:schemeClr val="accent2">
                    <a:lumMod val="50000"/>
                  </a:schemeClr>
                </a:solidFill>
              </a:rPr>
              <a:t> page </a:t>
            </a:r>
          </a:p>
          <a:p>
            <a:pPr>
              <a:spcBef>
                <a:spcPts val="450"/>
              </a:spcBef>
              <a:buFont typeface="Arial" panose="020B0604020202020204" pitchFamily="34" charset="0"/>
              <a:buChar char="•"/>
            </a:pPr>
            <a:r>
              <a:rPr lang="en-US" dirty="0">
                <a:solidFill>
                  <a:schemeClr val="accent2">
                    <a:lumMod val="50000"/>
                  </a:schemeClr>
                </a:solidFill>
              </a:rPr>
              <a:t>Or Visit </a:t>
            </a:r>
            <a:r>
              <a:rPr lang="en-US" dirty="0">
                <a:solidFill>
                  <a:schemeClr val="accent2">
                    <a:lumMod val="50000"/>
                  </a:schemeClr>
                </a:solidFill>
                <a:hlinkClick r:id="rId3"/>
              </a:rPr>
              <a:t>www.mywingsinitiative.org</a:t>
            </a:r>
            <a:r>
              <a:rPr lang="en-US" dirty="0">
                <a:solidFill>
                  <a:schemeClr val="accent2">
                    <a:lumMod val="50000"/>
                  </a:schemeClr>
                </a:solidFill>
              </a:rPr>
              <a:t> &amp; click on “Sweepstakes Entry”</a:t>
            </a:r>
          </a:p>
          <a:p>
            <a:pPr>
              <a:spcBef>
                <a:spcPts val="450"/>
              </a:spcBef>
              <a:buFont typeface="Arial" panose="020B0604020202020204" pitchFamily="34" charset="0"/>
              <a:buChar char="•"/>
            </a:pPr>
            <a:r>
              <a:rPr lang="en-US" dirty="0" smtClean="0">
                <a:solidFill>
                  <a:schemeClr val="accent2">
                    <a:lumMod val="50000"/>
                  </a:schemeClr>
                </a:solidFill>
              </a:rPr>
              <a:t>Complete </a:t>
            </a:r>
            <a:r>
              <a:rPr lang="en-US" dirty="0">
                <a:solidFill>
                  <a:schemeClr val="accent2">
                    <a:lumMod val="50000"/>
                  </a:schemeClr>
                </a:solidFill>
              </a:rPr>
              <a:t>the form, get chances to win one of 10 cash prizes! </a:t>
            </a:r>
          </a:p>
          <a:p>
            <a:pPr marL="0" indent="0" algn="ctr">
              <a:spcBef>
                <a:spcPts val="450"/>
              </a:spcBef>
              <a:buNone/>
            </a:pPr>
            <a:endParaRPr lang="en-US" sz="1050" i="1" dirty="0">
              <a:solidFill>
                <a:srgbClr val="FF0000"/>
              </a:solidFill>
              <a:ea typeface="Arial"/>
              <a:cs typeface="Cambria"/>
            </a:endParaRPr>
          </a:p>
          <a:p>
            <a:pPr marL="0" indent="0" algn="ctr">
              <a:spcBef>
                <a:spcPts val="450"/>
              </a:spcBef>
              <a:buNone/>
            </a:pPr>
            <a:r>
              <a:rPr lang="en-US" i="1" dirty="0">
                <a:solidFill>
                  <a:srgbClr val="FF0000"/>
                </a:solidFill>
                <a:ea typeface="Arial"/>
                <a:cs typeface="Cambria"/>
              </a:rPr>
              <a:t>Four $1,500, Four $750,Two $500 Winners</a:t>
            </a:r>
          </a:p>
          <a:p>
            <a:pPr marL="0" indent="0" algn="ctr">
              <a:spcBef>
                <a:spcPts val="450"/>
              </a:spcBef>
              <a:buNone/>
            </a:pPr>
            <a:endParaRPr lang="en-US" sz="750" dirty="0"/>
          </a:p>
        </p:txBody>
      </p:sp>
      <p:pic>
        <p:nvPicPr>
          <p:cNvPr id="6" name="Content Placeholder 5">
            <a:extLst>
              <a:ext uri="{FF2B5EF4-FFF2-40B4-BE49-F238E27FC236}">
                <a16:creationId xmlns:a16="http://schemas.microsoft.com/office/drawing/2014/main" id="{6D4C690A-5E6C-43CE-8E3C-067980C05B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2632" y="4009292"/>
            <a:ext cx="2034216" cy="1293276"/>
          </a:xfrm>
          <a:prstGeom prst="rect">
            <a:avLst/>
          </a:prstGeom>
          <a:effectLst/>
        </p:spPr>
      </p:pic>
    </p:spTree>
    <p:extLst>
      <p:ext uri="{BB962C8B-B14F-4D97-AF65-F5344CB8AC3E}">
        <p14:creationId xmlns:p14="http://schemas.microsoft.com/office/powerpoint/2010/main" val="3942919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7720709" y="954088"/>
            <a:ext cx="3820037" cy="44291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30059" y="3093147"/>
            <a:ext cx="3328530" cy="2499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668710" y="1087436"/>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a:t>
            </a:r>
            <a:r>
              <a:rPr lang="en-US" i="1" kern="0" dirty="0"/>
              <a:t>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Tree>
    <p:extLst>
      <p:ext uri="{BB962C8B-B14F-4D97-AF65-F5344CB8AC3E}">
        <p14:creationId xmlns:p14="http://schemas.microsoft.com/office/powerpoint/2010/main" val="1737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571500" y="1150653"/>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26</a:t>
            </a:fld>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4173"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8" name="Group 7"/>
          <p:cNvGrpSpPr/>
          <p:nvPr/>
        </p:nvGrpSpPr>
        <p:grpSpPr>
          <a:xfrm>
            <a:off x="8835769" y="3728459"/>
            <a:ext cx="3025810" cy="1896171"/>
            <a:chOff x="6837353" y="2158410"/>
            <a:chExt cx="5177733" cy="4191780"/>
          </a:xfrm>
        </p:grpSpPr>
        <p:pic>
          <p:nvPicPr>
            <p:cNvPr id="9" name="DA40435A-344D-4FC2-9E65-482510AA9235" descr="2D5DBBC8-94E1-4F4B-B5EF-F45345C9D166@fios-rout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p:spPr>
        </p:pic>
      </p:grpSp>
    </p:spTree>
    <p:extLst>
      <p:ext uri="{BB962C8B-B14F-4D97-AF65-F5344CB8AC3E}">
        <p14:creationId xmlns:p14="http://schemas.microsoft.com/office/powerpoint/2010/main" val="343154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3" y="1829016"/>
            <a:ext cx="9979785" cy="1067092"/>
          </a:xfrm>
        </p:spPr>
        <p:txBody>
          <a:bodyPr/>
          <a:lstStyle/>
          <a:p>
            <a:r>
              <a:rPr lang="en-US" dirty="0" smtClean="0"/>
              <a:t>Topic of the Month </a:t>
            </a:r>
            <a:r>
              <a:rPr lang="en-US" smtClean="0"/>
              <a:t>- October </a:t>
            </a:r>
            <a:endParaRPr lang="en-US" dirty="0" smtClean="0"/>
          </a:p>
          <a:p>
            <a:r>
              <a:rPr lang="en-US" dirty="0" smtClean="0"/>
              <a:t>Pilots and Medications</a:t>
            </a:r>
          </a:p>
        </p:txBody>
      </p:sp>
    </p:spTree>
    <p:extLst>
      <p:ext uri="{BB962C8B-B14F-4D97-AF65-F5344CB8AC3E}">
        <p14:creationId xmlns:p14="http://schemas.microsoft.com/office/powerpoint/2010/main" val="289855455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34" charset="-128"/>
              </a:rPr>
              <a:t>Overview	</a:t>
            </a:r>
          </a:p>
        </p:txBody>
      </p:sp>
      <p:sp>
        <p:nvSpPr>
          <p:cNvPr id="6147" name="Content Placeholder 2"/>
          <p:cNvSpPr>
            <a:spLocks noGrp="1"/>
          </p:cNvSpPr>
          <p:nvPr>
            <p:ph idx="1"/>
          </p:nvPr>
        </p:nvSpPr>
        <p:spPr>
          <a:xfrm>
            <a:off x="715986" y="1262466"/>
            <a:ext cx="8737600" cy="4391025"/>
          </a:xfrm>
        </p:spPr>
        <p:txBody>
          <a:bodyPr/>
          <a:lstStyle/>
          <a:p>
            <a:r>
              <a:rPr lang="en-US" dirty="0" smtClean="0">
                <a:ea typeface="ＭＳ Ｐゴシック" pitchFamily="34" charset="-128"/>
              </a:rPr>
              <a:t>General Aviation Joint Steering Committee (GAJSC) &amp; FAA Accident Study Findings	</a:t>
            </a:r>
          </a:p>
          <a:p>
            <a:r>
              <a:rPr lang="en-US" dirty="0" smtClean="0">
                <a:ea typeface="ＭＳ Ｐゴシック" pitchFamily="34" charset="-128"/>
              </a:rPr>
              <a:t>Flying and Medications</a:t>
            </a:r>
          </a:p>
          <a:p>
            <a:r>
              <a:rPr lang="en-US" dirty="0" smtClean="0">
                <a:ea typeface="ＭＳ Ｐゴシック" pitchFamily="34" charset="-128"/>
              </a:rPr>
              <a:t>Drug/Medication Combinations</a:t>
            </a:r>
          </a:p>
          <a:p>
            <a:r>
              <a:rPr lang="en-US" dirty="0" smtClean="0">
                <a:ea typeface="ＭＳ Ｐゴシック" pitchFamily="34" charset="-128"/>
              </a:rPr>
              <a:t>Tips and Case Study</a:t>
            </a:r>
          </a:p>
          <a:p>
            <a:endParaRPr lang="en-US" dirty="0" smtClean="0">
              <a:ea typeface="ＭＳ Ｐゴシック" pitchFamily="34" charset="-128"/>
            </a:endParaRPr>
          </a:p>
          <a:p>
            <a:endParaRPr lang="en-US" dirty="0" smtClean="0">
              <a:ea typeface="ＭＳ Ｐゴシック" pitchFamily="34" charset="-128"/>
            </a:endParaRPr>
          </a:p>
        </p:txBody>
      </p:sp>
      <p:sp>
        <p:nvSpPr>
          <p:cNvPr id="6148"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01B2678-0E2D-4D79-9FCD-BFA5662EEE2E}" type="slidenum">
              <a:rPr lang="en-US" sz="1400">
                <a:solidFill>
                  <a:schemeClr val="bg1"/>
                </a:solidFill>
                <a:latin typeface="Times New Roman" pitchFamily="18" charset="0"/>
              </a:rPr>
              <a:pPr eaLnBrk="1" hangingPunct="1"/>
              <a:t>3</a:t>
            </a:fld>
            <a:endParaRPr lang="en-US" sz="1400" dirty="0">
              <a:solidFill>
                <a:schemeClr val="bg1"/>
              </a:solidFill>
              <a:latin typeface="Times New Roman" pitchFamily="18"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550" y="1770669"/>
            <a:ext cx="2987776" cy="3882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12413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FAA Findings</a:t>
            </a:r>
            <a:r>
              <a:rPr lang="en-US" dirty="0" smtClean="0">
                <a:solidFill>
                  <a:schemeClr val="accent2"/>
                </a:solidFill>
              </a:rPr>
              <a:t>	</a:t>
            </a:r>
            <a:r>
              <a:rPr lang="en-US" dirty="0" smtClean="0"/>
              <a:t>	</a:t>
            </a:r>
            <a:endParaRPr lang="en-US" dirty="0"/>
          </a:p>
        </p:txBody>
      </p:sp>
      <p:sp>
        <p:nvSpPr>
          <p:cNvPr id="3" name="Content Placeholder 2"/>
          <p:cNvSpPr>
            <a:spLocks noGrp="1"/>
          </p:cNvSpPr>
          <p:nvPr>
            <p:ph idx="1"/>
          </p:nvPr>
        </p:nvSpPr>
        <p:spPr>
          <a:xfrm>
            <a:off x="695469" y="1162050"/>
            <a:ext cx="5267324" cy="4374574"/>
          </a:xfrm>
        </p:spPr>
        <p:txBody>
          <a:bodyPr/>
          <a:lstStyle/>
          <a:p>
            <a:r>
              <a:rPr lang="en-US" dirty="0" smtClean="0"/>
              <a:t>In a 2011 FAA study involving fatal pilots</a:t>
            </a:r>
          </a:p>
          <a:p>
            <a:pPr lvl="1"/>
            <a:r>
              <a:rPr lang="en-US" dirty="0"/>
              <a:t>570 out of </a:t>
            </a:r>
            <a:r>
              <a:rPr lang="en-US" dirty="0" smtClean="0"/>
              <a:t>1,353 pilots tested positive for medications/drugs.</a:t>
            </a:r>
          </a:p>
          <a:p>
            <a:pPr lvl="1"/>
            <a:r>
              <a:rPr lang="en-US" dirty="0" smtClean="0"/>
              <a:t>511 of the 570 </a:t>
            </a:r>
            <a:r>
              <a:rPr lang="en-US" dirty="0"/>
              <a:t>(90%), were flying under CFR Part </a:t>
            </a:r>
            <a:r>
              <a:rPr lang="en-US" dirty="0" smtClean="0"/>
              <a:t>91. </a:t>
            </a:r>
          </a:p>
          <a:p>
            <a:r>
              <a:rPr lang="en-US" dirty="0" smtClean="0"/>
              <a:t>Extent of Impairment – Undetermined</a:t>
            </a:r>
          </a:p>
          <a:p>
            <a:pPr lvl="1"/>
            <a:r>
              <a:rPr lang="en-US" dirty="0" smtClean="0"/>
              <a:t>But cause for concern</a:t>
            </a:r>
          </a:p>
        </p:txBody>
      </p:sp>
      <p:sp>
        <p:nvSpPr>
          <p:cNvPr id="4" name="Slide Number Placeholder 3"/>
          <p:cNvSpPr>
            <a:spLocks noGrp="1"/>
          </p:cNvSpPr>
          <p:nvPr>
            <p:ph type="sldNum" sz="quarter" idx="4294967295"/>
          </p:nvPr>
        </p:nvSpPr>
        <p:spPr>
          <a:xfrm>
            <a:off x="8160504" y="6248400"/>
            <a:ext cx="1905000" cy="457200"/>
          </a:xfrm>
          <a:prstGeom prst="rect">
            <a:avLst/>
          </a:prstGeom>
        </p:spPr>
        <p:txBody>
          <a:bodyPr/>
          <a:lstStyle/>
          <a:p>
            <a:fld id="{78D3ABA1-EA94-43C0-B992-7CBCC31144F1}" type="slidenum">
              <a:rPr lang="en-US" smtClean="0"/>
              <a:pPr/>
              <a:t>4</a:t>
            </a:fld>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181" y="1383724"/>
            <a:ext cx="3208301"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42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What’s the Problem	</a:t>
            </a:r>
            <a:endParaRPr lang="en-US" dirty="0"/>
          </a:p>
        </p:txBody>
      </p:sp>
      <p:sp>
        <p:nvSpPr>
          <p:cNvPr id="80899" name="Rectangle 3"/>
          <p:cNvSpPr>
            <a:spLocks noGrp="1" noChangeArrowheads="1"/>
          </p:cNvSpPr>
          <p:nvPr>
            <p:ph idx="1"/>
          </p:nvPr>
        </p:nvSpPr>
        <p:spPr>
          <a:xfrm>
            <a:off x="571500" y="1222374"/>
            <a:ext cx="8050213" cy="4391025"/>
          </a:xfrm>
        </p:spPr>
        <p:txBody>
          <a:bodyPr/>
          <a:lstStyle/>
          <a:p>
            <a:r>
              <a:rPr lang="en-US" dirty="0" smtClean="0"/>
              <a:t>Not easy to determine extent of impairment</a:t>
            </a:r>
          </a:p>
          <a:p>
            <a:pPr lvl="1"/>
            <a:r>
              <a:rPr lang="en-US" dirty="0" smtClean="0"/>
              <a:t>Different medication effects for different </a:t>
            </a:r>
            <a:r>
              <a:rPr lang="en-US" dirty="0"/>
              <a:t>p</a:t>
            </a:r>
            <a:r>
              <a:rPr lang="en-US" dirty="0" smtClean="0"/>
              <a:t>eople</a:t>
            </a:r>
          </a:p>
          <a:p>
            <a:pPr lvl="1"/>
            <a:r>
              <a:rPr lang="en-US" dirty="0" smtClean="0"/>
              <a:t>Post-mortem redistribution and sample type</a:t>
            </a:r>
          </a:p>
          <a:p>
            <a:r>
              <a:rPr lang="en-US" dirty="0" smtClean="0"/>
              <a:t>Don’t know about pilot’s condition</a:t>
            </a:r>
          </a:p>
          <a:p>
            <a:pPr lvl="1"/>
            <a:r>
              <a:rPr lang="en-US" dirty="0" smtClean="0"/>
              <a:t>Pre-existing medical condition requiring medication</a:t>
            </a:r>
          </a:p>
          <a:p>
            <a:r>
              <a:rPr lang="en-US" dirty="0" smtClean="0"/>
              <a:t>AME not consulted?</a:t>
            </a:r>
          </a:p>
          <a:p>
            <a:r>
              <a:rPr lang="en-US" dirty="0" smtClean="0"/>
              <a:t>Drug interactions</a:t>
            </a:r>
            <a:endParaRPr lang="en-US" dirty="0"/>
          </a:p>
        </p:txBody>
      </p:sp>
      <p:sp>
        <p:nvSpPr>
          <p:cNvPr id="4" name="Slide Number Placeholder 5"/>
          <p:cNvSpPr>
            <a:spLocks noGrp="1"/>
          </p:cNvSpPr>
          <p:nvPr>
            <p:ph type="sldNum" sz="quarter" idx="4294967295"/>
          </p:nvPr>
        </p:nvSpPr>
        <p:spPr>
          <a:xfrm>
            <a:off x="8160504" y="6248400"/>
            <a:ext cx="1905000" cy="457200"/>
          </a:xfrm>
          <a:prstGeom prst="rect">
            <a:avLst/>
          </a:prstGeom>
        </p:spPr>
        <p:txBody>
          <a:bodyPr/>
          <a:lstStyle/>
          <a:p>
            <a:fld id="{B3B1794D-CE01-4982-8A1C-98D478D9AB49}" type="slidenum">
              <a:rPr lang="en-US"/>
              <a:pPr/>
              <a:t>5</a:t>
            </a:fld>
            <a:endParaRPr lang="en-US" dirty="0"/>
          </a:p>
        </p:txBody>
      </p:sp>
      <p:pic>
        <p:nvPicPr>
          <p:cNvPr id="2050" name="Picture 2" descr="C:\Users\awp204js\AppData\Local\Microsoft\Windows\Temporary Internet Files\Content.IE5\LAATQNF5\647478939_f30b6eaa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7330" y="3417886"/>
            <a:ext cx="1860550" cy="18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8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0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Federal Drug Labeling Standards	</a:t>
            </a:r>
            <a:endParaRPr lang="en-US" dirty="0"/>
          </a:p>
        </p:txBody>
      </p:sp>
      <p:sp>
        <p:nvSpPr>
          <p:cNvPr id="80899" name="Rectangle 3"/>
          <p:cNvSpPr>
            <a:spLocks noGrp="1" noChangeArrowheads="1"/>
          </p:cNvSpPr>
          <p:nvPr>
            <p:ph idx="1"/>
          </p:nvPr>
        </p:nvSpPr>
        <p:spPr>
          <a:xfrm>
            <a:off x="709116" y="1203769"/>
            <a:ext cx="8050213" cy="4225925"/>
          </a:xfrm>
        </p:spPr>
        <p:txBody>
          <a:bodyPr/>
          <a:lstStyle/>
          <a:p>
            <a:pPr marL="0" indent="0">
              <a:buNone/>
            </a:pPr>
            <a:r>
              <a:rPr lang="en-US" dirty="0" smtClean="0"/>
              <a:t>Provide information for: </a:t>
            </a:r>
          </a:p>
          <a:p>
            <a:pPr marL="0" indent="0">
              <a:buNone/>
            </a:pPr>
            <a:r>
              <a:rPr lang="en-US" dirty="0" smtClean="0"/>
              <a:t>		</a:t>
            </a:r>
          </a:p>
          <a:p>
            <a:pPr marL="0" indent="0">
              <a:buNone/>
            </a:pPr>
            <a:r>
              <a:rPr lang="en-US" dirty="0"/>
              <a:t>	</a:t>
            </a:r>
            <a:r>
              <a:rPr lang="en-US" dirty="0" smtClean="0"/>
              <a:t>Patients</a:t>
            </a:r>
            <a:r>
              <a:rPr lang="en-US" dirty="0"/>
              <a:t/>
            </a:r>
            <a:br>
              <a:rPr lang="en-US" dirty="0"/>
            </a:br>
            <a:endParaRPr lang="en-US" dirty="0" smtClean="0"/>
          </a:p>
          <a:p>
            <a:pPr marL="0" indent="0">
              <a:buNone/>
            </a:pPr>
            <a:r>
              <a:rPr lang="en-US" dirty="0"/>
              <a:t>	</a:t>
            </a:r>
            <a:r>
              <a:rPr lang="en-US" dirty="0" smtClean="0"/>
              <a:t>Healthcare professionals</a:t>
            </a:r>
          </a:p>
          <a:p>
            <a:pPr marL="0" indent="0">
              <a:buNone/>
            </a:pPr>
            <a:endParaRPr lang="en-US" dirty="0"/>
          </a:p>
          <a:p>
            <a:pPr marL="0" indent="0">
              <a:buNone/>
            </a:pPr>
            <a:r>
              <a:rPr lang="en-US" dirty="0" smtClean="0"/>
              <a:t>	Both</a:t>
            </a:r>
            <a:endParaRPr lang="en-US" dirty="0"/>
          </a:p>
          <a:p>
            <a:pPr marL="0" indent="0">
              <a:buNone/>
            </a:pPr>
            <a:endParaRPr lang="en-US" dirty="0" smtClean="0"/>
          </a:p>
          <a:p>
            <a:pPr marL="0" indent="0">
              <a:buNone/>
            </a:pPr>
            <a:r>
              <a:rPr lang="en-US" dirty="0" smtClean="0"/>
              <a:t>	It Depends</a:t>
            </a:r>
          </a:p>
          <a:p>
            <a:pPr marL="0" indent="0">
              <a:buNone/>
            </a:pPr>
            <a:r>
              <a:rPr lang="en-US" dirty="0"/>
              <a:t>	</a:t>
            </a:r>
          </a:p>
          <a:p>
            <a:pPr marL="0" indent="0">
              <a:buNone/>
            </a:pPr>
            <a:r>
              <a:rPr lang="en-US" dirty="0" smtClean="0"/>
              <a:t>		</a:t>
            </a:r>
          </a:p>
        </p:txBody>
      </p:sp>
      <p:sp>
        <p:nvSpPr>
          <p:cNvPr id="4" name="Slide Number Placeholder 5"/>
          <p:cNvSpPr>
            <a:spLocks noGrp="1"/>
          </p:cNvSpPr>
          <p:nvPr>
            <p:ph type="sldNum" sz="quarter" idx="4294967295"/>
          </p:nvPr>
        </p:nvSpPr>
        <p:spPr>
          <a:xfrm>
            <a:off x="8160504" y="6248400"/>
            <a:ext cx="1905000" cy="457200"/>
          </a:xfrm>
          <a:prstGeom prst="rect">
            <a:avLst/>
          </a:prstGeom>
        </p:spPr>
        <p:txBody>
          <a:bodyPr/>
          <a:lstStyle/>
          <a:p>
            <a:fld id="{B3B1794D-CE01-4982-8A1C-98D478D9AB49}" type="slidenum">
              <a:rPr lang="en-US"/>
              <a:pPr/>
              <a:t>6</a:t>
            </a:fld>
            <a:endParaRPr lang="en-US" dirty="0"/>
          </a:p>
        </p:txBody>
      </p:sp>
      <p:sp>
        <p:nvSpPr>
          <p:cNvPr id="2" name="Right Arrow 1"/>
          <p:cNvSpPr/>
          <p:nvPr/>
        </p:nvSpPr>
        <p:spPr bwMode="auto">
          <a:xfrm>
            <a:off x="219912" y="5052115"/>
            <a:ext cx="978408" cy="917079"/>
          </a:xfrm>
          <a:prstGeom prst="rightArrow">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endParaRPr lang="en-US" dirty="0"/>
          </a:p>
        </p:txBody>
      </p:sp>
      <p:pic>
        <p:nvPicPr>
          <p:cNvPr id="6" name="Picture 2" descr="C:\Users\awp204js\AppData\Local\Microsoft\Windows\Temporary Internet Files\Content.IE5\LAATQNF5\647478939_f30b6eaa0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4806" y="3166281"/>
            <a:ext cx="2344374" cy="234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6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OTC Medication Labeling</a:t>
            </a:r>
            <a:endParaRPr lang="en-US" dirty="0">
              <a:solidFill>
                <a:srgbClr val="002060"/>
              </a:solidFill>
            </a:endParaRPr>
          </a:p>
        </p:txBody>
      </p:sp>
      <p:sp>
        <p:nvSpPr>
          <p:cNvPr id="3" name="Content Placeholder 2"/>
          <p:cNvSpPr>
            <a:spLocks noGrp="1"/>
          </p:cNvSpPr>
          <p:nvPr>
            <p:ph idx="1"/>
          </p:nvPr>
        </p:nvSpPr>
        <p:spPr>
          <a:xfrm>
            <a:off x="736411" y="1371312"/>
            <a:ext cx="4562475" cy="4081318"/>
          </a:xfrm>
        </p:spPr>
        <p:txBody>
          <a:bodyPr/>
          <a:lstStyle/>
          <a:p>
            <a:r>
              <a:rPr lang="en-US" dirty="0" smtClean="0"/>
              <a:t>Read the label</a:t>
            </a:r>
          </a:p>
          <a:p>
            <a:r>
              <a:rPr lang="en-US" dirty="0" smtClean="0"/>
              <a:t>Labeling Standards</a:t>
            </a:r>
          </a:p>
          <a:p>
            <a:pPr lvl="1"/>
            <a:r>
              <a:rPr lang="en-US" dirty="0" smtClean="0"/>
              <a:t>Directed to medication users </a:t>
            </a:r>
          </a:p>
          <a:p>
            <a:pPr lvl="1"/>
            <a:r>
              <a:rPr lang="en-US" dirty="0" smtClean="0"/>
              <a:t>In non-technical language </a:t>
            </a:r>
            <a:endParaRPr lang="en-US" dirty="0"/>
          </a:p>
        </p:txBody>
      </p:sp>
      <p:sp>
        <p:nvSpPr>
          <p:cNvPr id="4" name="Slide Number Placeholder 3"/>
          <p:cNvSpPr>
            <a:spLocks noGrp="1"/>
          </p:cNvSpPr>
          <p:nvPr>
            <p:ph type="sldNum" sz="quarter" idx="4294967295"/>
          </p:nvPr>
        </p:nvSpPr>
        <p:spPr>
          <a:xfrm>
            <a:off x="8160504" y="6248400"/>
            <a:ext cx="1905000" cy="457200"/>
          </a:xfrm>
          <a:prstGeom prst="rect">
            <a:avLst/>
          </a:prstGeom>
        </p:spPr>
        <p:txBody>
          <a:bodyPr/>
          <a:lstStyle/>
          <a:p>
            <a:fld id="{78D3ABA1-EA94-43C0-B992-7CBCC31144F1}" type="slidenum">
              <a:rPr lang="en-US" smtClean="0"/>
              <a:pPr/>
              <a:t>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518" y="1097684"/>
            <a:ext cx="3736345" cy="43549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44329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OTC Medication Labeling</a:t>
            </a:r>
            <a:endParaRPr lang="en-US" dirty="0">
              <a:solidFill>
                <a:srgbClr val="002060"/>
              </a:solidFill>
            </a:endParaRPr>
          </a:p>
        </p:txBody>
      </p:sp>
      <p:sp>
        <p:nvSpPr>
          <p:cNvPr id="3" name="Content Placeholder 2"/>
          <p:cNvSpPr>
            <a:spLocks noGrp="1"/>
          </p:cNvSpPr>
          <p:nvPr>
            <p:ph idx="1"/>
          </p:nvPr>
        </p:nvSpPr>
        <p:spPr>
          <a:xfrm>
            <a:off x="571500" y="1238249"/>
            <a:ext cx="3933825" cy="4391025"/>
          </a:xfrm>
        </p:spPr>
        <p:txBody>
          <a:bodyPr/>
          <a:lstStyle/>
          <a:p>
            <a:r>
              <a:rPr lang="en-US" dirty="0" smtClean="0"/>
              <a:t>Read the label</a:t>
            </a:r>
          </a:p>
          <a:p>
            <a:pPr lvl="1"/>
            <a:r>
              <a:rPr lang="en-US" dirty="0" smtClean="0"/>
              <a:t>Active Ingredient(s)</a:t>
            </a:r>
          </a:p>
          <a:p>
            <a:pPr lvl="1"/>
            <a:r>
              <a:rPr lang="en-US" dirty="0" smtClean="0"/>
              <a:t>Purpose</a:t>
            </a:r>
          </a:p>
          <a:p>
            <a:pPr lvl="1"/>
            <a:r>
              <a:rPr lang="en-US" dirty="0" smtClean="0"/>
              <a:t>Uses</a:t>
            </a:r>
          </a:p>
          <a:p>
            <a:pPr lvl="1"/>
            <a:r>
              <a:rPr lang="en-US" dirty="0" smtClean="0"/>
              <a:t>Warnings </a:t>
            </a:r>
          </a:p>
          <a:p>
            <a:pPr lvl="1"/>
            <a:r>
              <a:rPr lang="en-US" dirty="0" smtClean="0"/>
              <a:t>Directions</a:t>
            </a:r>
            <a:endParaRPr lang="en-US" dirty="0"/>
          </a:p>
        </p:txBody>
      </p:sp>
      <p:sp>
        <p:nvSpPr>
          <p:cNvPr id="4" name="Slide Number Placeholder 3"/>
          <p:cNvSpPr>
            <a:spLocks noGrp="1"/>
          </p:cNvSpPr>
          <p:nvPr>
            <p:ph type="sldNum" sz="quarter" idx="4294967295"/>
          </p:nvPr>
        </p:nvSpPr>
        <p:spPr>
          <a:xfrm>
            <a:off x="8160504" y="6248400"/>
            <a:ext cx="1905000" cy="457200"/>
          </a:xfrm>
          <a:prstGeom prst="rect">
            <a:avLst/>
          </a:prstGeom>
        </p:spPr>
        <p:txBody>
          <a:bodyPr/>
          <a:lstStyle/>
          <a:p>
            <a:fld id="{78D3ABA1-EA94-43C0-B992-7CBCC31144F1}" type="slidenum">
              <a:rPr lang="en-US" smtClean="0"/>
              <a:pPr/>
              <a:t>8</a:t>
            </a:fld>
            <a:endParaRPr lang="en-US" dirty="0"/>
          </a:p>
        </p:txBody>
      </p:sp>
      <p:pic>
        <p:nvPicPr>
          <p:cNvPr id="6" name="B82F5631-ADD1-41F4-8C40-FC2987011D23" descr="526F643F-A9E5-432C-B744-E3EF2055DF3E@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7584" y="954088"/>
            <a:ext cx="4420567" cy="45815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186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Sleep Aids &amp; Cough </a:t>
            </a:r>
            <a:r>
              <a:rPr lang="en-US" dirty="0">
                <a:solidFill>
                  <a:srgbClr val="002060"/>
                </a:solidFill>
              </a:rPr>
              <a:t>M</a:t>
            </a:r>
            <a:r>
              <a:rPr lang="en-US" dirty="0" smtClean="0">
                <a:solidFill>
                  <a:srgbClr val="002060"/>
                </a:solidFill>
              </a:rPr>
              <a:t>edications</a:t>
            </a:r>
            <a:r>
              <a:rPr lang="en-US" dirty="0" smtClean="0"/>
              <a:t>	</a:t>
            </a:r>
            <a:endParaRPr lang="en-US" dirty="0"/>
          </a:p>
        </p:txBody>
      </p:sp>
      <p:sp>
        <p:nvSpPr>
          <p:cNvPr id="3" name="Content Placeholder 2"/>
          <p:cNvSpPr>
            <a:spLocks noGrp="1"/>
          </p:cNvSpPr>
          <p:nvPr>
            <p:ph idx="1"/>
          </p:nvPr>
        </p:nvSpPr>
        <p:spPr/>
        <p:txBody>
          <a:bodyPr/>
          <a:lstStyle/>
          <a:p>
            <a:r>
              <a:rPr lang="en-US" dirty="0" smtClean="0"/>
              <a:t>Both likely to contain antihistamines which may cause drowsiness or sedation</a:t>
            </a:r>
          </a:p>
          <a:p>
            <a:pPr lvl="1"/>
            <a:r>
              <a:rPr lang="en-US" dirty="0" smtClean="0"/>
              <a:t>“Hang Over” effect</a:t>
            </a:r>
          </a:p>
          <a:p>
            <a:pPr lvl="1"/>
            <a:r>
              <a:rPr lang="en-US" dirty="0" smtClean="0"/>
              <a:t>Side effects may last several days</a:t>
            </a:r>
          </a:p>
          <a:p>
            <a:r>
              <a:rPr lang="en-US" dirty="0" smtClean="0"/>
              <a:t>Short term use only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pic>
        <p:nvPicPr>
          <p:cNvPr id="2053" name="Picture 5" descr="C:\Users\awp204js\AppData\Local\Microsoft\Windows\Temporary Internet Files\Content.IE5\PF7PJMJV\4646142873_b254b42fc8_z[1].jpg"/>
          <p:cNvPicPr>
            <a:picLocks noChangeAspect="1" noChangeArrowheads="1"/>
          </p:cNvPicPr>
          <p:nvPr/>
        </p:nvPicPr>
        <p:blipFill rotWithShape="1">
          <a:blip r:embed="rId3">
            <a:extLst>
              <a:ext uri="{28A0092B-C50C-407E-A947-70E740481C1C}">
                <a14:useLocalDpi xmlns:a14="http://schemas.microsoft.com/office/drawing/2010/main" val="0"/>
              </a:ext>
            </a:extLst>
          </a:blip>
          <a:srcRect l="13506" t="15076" r="7204" b="15326"/>
          <a:stretch/>
        </p:blipFill>
        <p:spPr bwMode="auto">
          <a:xfrm>
            <a:off x="8289561" y="2306166"/>
            <a:ext cx="3578590" cy="3294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46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5YDFD77UPU3F-311-3513</_dlc_DocId>
    <_dlc_DocIdUrl xmlns="04289566-cf42-4ce7-aa7c-2469c3d4502e">
      <Url>https://avssp.faa.gov/avs/afsfaast/_layouts/15/DocIdRedir.aspx?ID=5YDFD77UPU3F-311-3513</Url>
      <Description>5YDFD77UPU3F-311-3513</Description>
    </_dlc_DocIdUrl>
    <IconOverlay xmlns="http://schemas.microsoft.com/sharepoint/v4"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C7BF1A-395C-4DF4-8DC5-26E46AB932D1}">
  <ds:schemaRefs>
    <ds:schemaRef ds:uri="http://schemas.microsoft.com/office/2006/metadata/properties"/>
    <ds:schemaRef ds:uri="http://purl.org/dc/elements/1.1/"/>
    <ds:schemaRef ds:uri="04289566-cf42-4ce7-aa7c-2469c3d4502e"/>
    <ds:schemaRef ds:uri="ecb542af-4174-46c9-a9bc-633fc49e6e57"/>
    <ds:schemaRef ds:uri="http://schemas.openxmlformats.org/package/2006/metadata/core-properties"/>
    <ds:schemaRef ds:uri="http://purl.org/dc/term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C4BCC240-9C75-4184-B1E5-AC0A6AC1BEF1}">
  <ds:schemaRefs>
    <ds:schemaRef ds:uri="http://schemas.microsoft.com/sharepoint/events"/>
  </ds:schemaRefs>
</ds:datastoreItem>
</file>

<file path=customXml/itemProps3.xml><?xml version="1.0" encoding="utf-8"?>
<ds:datastoreItem xmlns:ds="http://schemas.openxmlformats.org/officeDocument/2006/customXml" ds:itemID="{865C00A5-9573-453F-B01D-4DF7F0756685}"/>
</file>

<file path=customXml/itemProps4.xml><?xml version="1.0" encoding="utf-8"?>
<ds:datastoreItem xmlns:ds="http://schemas.openxmlformats.org/officeDocument/2006/customXml" ds:itemID="{FDFBD951-C135-4E8C-9E93-3CF1A7363E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5362</TotalTime>
  <Words>3709</Words>
  <Application>Microsoft Office PowerPoint</Application>
  <PresentationFormat>Widescreen</PresentationFormat>
  <Paragraphs>401</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ＭＳ Ｐゴシック</vt:lpstr>
      <vt:lpstr>Arial</vt:lpstr>
      <vt:lpstr>Cambria</vt:lpstr>
      <vt:lpstr>Helvetica Neue Medium</vt:lpstr>
      <vt:lpstr>Times New Roman</vt:lpstr>
      <vt:lpstr>1_Custom Design</vt:lpstr>
      <vt:lpstr>2_Custom Design</vt:lpstr>
      <vt:lpstr>PowerPoint Presentation</vt:lpstr>
      <vt:lpstr>Welcome</vt:lpstr>
      <vt:lpstr>Overview </vt:lpstr>
      <vt:lpstr>FAA Findings  </vt:lpstr>
      <vt:lpstr>What’s the Problem </vt:lpstr>
      <vt:lpstr>Federal Drug Labeling Standards </vt:lpstr>
      <vt:lpstr>OTC Medication Labeling</vt:lpstr>
      <vt:lpstr>OTC Medication Labeling</vt:lpstr>
      <vt:lpstr>Sleep Aids &amp; Cough Medications </vt:lpstr>
      <vt:lpstr>How long must I wait?</vt:lpstr>
      <vt:lpstr>Prescription Medications</vt:lpstr>
      <vt:lpstr>Prescription Drug Labeling</vt:lpstr>
      <vt:lpstr>Do not issue - Do not fly</vt:lpstr>
      <vt:lpstr>Combining Medications</vt:lpstr>
      <vt:lpstr>FAA Clarifies Marijuana and CBD Policy</vt:lpstr>
      <vt:lpstr>LOC Case Study</vt:lpstr>
      <vt:lpstr>LOC Case Study</vt:lpstr>
      <vt:lpstr>PowerPoint Presentation</vt:lpstr>
      <vt:lpstr>LOC Case Study</vt:lpstr>
      <vt:lpstr>Tips</vt:lpstr>
      <vt:lpstr>Questions?</vt:lpstr>
      <vt:lpstr>Have you earned your WINGS?</vt:lpstr>
      <vt:lpstr>The Paul &amp; Fran Burger 2019                 WINGS $10,000 Sweepstakes</vt:lpstr>
      <vt:lpstr>How To Win – It’s Easy</vt:lpstr>
      <vt:lpstr>Proficiency and Peace of Mind</vt:lpstr>
      <vt:lpstr>Thank you for attending </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Pilots and Meds</dc:title>
  <dc:creator>MTONEY</dc:creator>
  <cp:lastModifiedBy>Steuernagle, John W (FAA)</cp:lastModifiedBy>
  <cp:revision>274</cp:revision>
  <dcterms:created xsi:type="dcterms:W3CDTF">2005-01-28T20:32:53Z</dcterms:created>
  <dcterms:modified xsi:type="dcterms:W3CDTF">2020-10-13T20:21:30Z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8133dbad-cecd-49e4-b6cb-0e3dddc3542e</vt:lpwstr>
  </property>
  <property fmtid="{D5CDD505-2E9C-101B-9397-08002B2CF9AE}" pid="3" name="ContentTypeId">
    <vt:lpwstr>0x010100DD5FDB223F4C0E4A8408399FFA4EDA33</vt:lpwstr>
  </property>
</Properties>
</file>