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3"/>
  </p:notesMasterIdLst>
  <p:handoutMasterIdLst>
    <p:handoutMasterId r:id="rId34"/>
  </p:handoutMasterIdLst>
  <p:sldIdLst>
    <p:sldId id="273" r:id="rId7"/>
    <p:sldId id="309" r:id="rId8"/>
    <p:sldId id="310" r:id="rId9"/>
    <p:sldId id="311" r:id="rId10"/>
    <p:sldId id="330" r:id="rId11"/>
    <p:sldId id="326" r:id="rId12"/>
    <p:sldId id="331" r:id="rId13"/>
    <p:sldId id="328" r:id="rId14"/>
    <p:sldId id="329" r:id="rId15"/>
    <p:sldId id="312" r:id="rId16"/>
    <p:sldId id="313" r:id="rId17"/>
    <p:sldId id="314" r:id="rId18"/>
    <p:sldId id="315" r:id="rId19"/>
    <p:sldId id="316" r:id="rId20"/>
    <p:sldId id="317" r:id="rId21"/>
    <p:sldId id="318" r:id="rId22"/>
    <p:sldId id="319" r:id="rId23"/>
    <p:sldId id="324" r:id="rId24"/>
    <p:sldId id="320" r:id="rId25"/>
    <p:sldId id="321" r:id="rId26"/>
    <p:sldId id="322" r:id="rId27"/>
    <p:sldId id="323" r:id="rId28"/>
    <p:sldId id="290" r:id="rId29"/>
    <p:sldId id="325" r:id="rId30"/>
    <p:sldId id="291" r:id="rId31"/>
    <p:sldId id="327" r:id="rId32"/>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309"/>
            <p14:sldId id="310"/>
            <p14:sldId id="311"/>
            <p14:sldId id="330"/>
            <p14:sldId id="326"/>
            <p14:sldId id="331"/>
            <p14:sldId id="328"/>
            <p14:sldId id="329"/>
            <p14:sldId id="312"/>
            <p14:sldId id="313"/>
            <p14:sldId id="314"/>
            <p14:sldId id="315"/>
            <p14:sldId id="316"/>
            <p14:sldId id="317"/>
            <p14:sldId id="318"/>
            <p14:sldId id="319"/>
            <p14:sldId id="324"/>
            <p14:sldId id="320"/>
            <p14:sldId id="321"/>
            <p14:sldId id="322"/>
            <p14:sldId id="323"/>
            <p14:sldId id="290"/>
            <p14:sldId id="325"/>
            <p14:sldId id="291"/>
            <p14:sldId id="327"/>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8474" autoAdjust="0"/>
    <p:restoredTop sz="61068" autoAdjust="0"/>
  </p:normalViewPr>
  <p:slideViewPr>
    <p:cSldViewPr snapToGrid="0">
      <p:cViewPr varScale="1">
        <p:scale>
          <a:sx n="81" d="100"/>
          <a:sy n="81" d="100"/>
        </p:scale>
        <p:origin x="84" y="816"/>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2020/12-01-215(I)PP</a:t>
            </a:r>
            <a:r>
              <a:rPr lang="en-US" dirty="0" smtClean="0"/>
              <a:t>  </a:t>
            </a:r>
            <a:r>
              <a:rPr lang="en-US" dirty="0" smtClean="0">
                <a:latin typeface="Times New Roman" pitchFamily="18" charset="0"/>
                <a:ea typeface="ＭＳ Ｐゴシック" pitchFamily="34" charset="-128"/>
              </a:rPr>
              <a:t>Original Author: J. Steuernagle Nov 2020 POC: K CloverAFS-850 Operations Lead </a:t>
            </a:r>
            <a:r>
              <a:rPr lang="en-US" smtClean="0">
                <a:latin typeface="Times New Roman" pitchFamily="18" charset="0"/>
                <a:ea typeface="ＭＳ Ｐゴシック" pitchFamily="34" charset="-128"/>
              </a:rPr>
              <a:t>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Engine Maintenance and Performance Monitoring</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Comply</a:t>
            </a:r>
            <a:r>
              <a:rPr lang="en-US" baseline="0" dirty="0" smtClean="0"/>
              <a:t> with all manufacturer-recommended service intervals.  Fifty-hour oil changes are recommended for most normally aspirated piston engines.  </a:t>
            </a:r>
            <a:br>
              <a:rPr lang="en-US" baseline="0" dirty="0" smtClean="0"/>
            </a:br>
            <a:r>
              <a:rPr lang="en-US" baseline="0" dirty="0" smtClean="0"/>
              <a:t>Turbo-charged engines should undergo oil changes more frequently.  Oil filter inspection with each oil change yields immediate feedback.  If metal particulate is discovered in the filter, it could be cause for concern.</a:t>
            </a:r>
          </a:p>
          <a:p>
            <a:endParaRPr lang="en-US" baseline="0" dirty="0" smtClean="0"/>
          </a:p>
          <a:p>
            <a:r>
              <a:rPr lang="en-US" baseline="0" dirty="0" smtClean="0"/>
              <a:t>Oil analysis can reveal a lot about engine health as well but it works best when a trend can be identified over several samples.  It’s not a bad idea to do a compression check, Mag timing, Spark plug inspection and Exhaust system check every other oil change. </a:t>
            </a:r>
          </a:p>
          <a:p>
            <a:endParaRPr lang="en-US" baseline="0" dirty="0" smtClean="0"/>
          </a:p>
          <a:p>
            <a:r>
              <a:rPr lang="en-US" baseline="0" dirty="0" smtClean="0"/>
              <a:t>It’s also a good idea to check ADs &amp; Service Bulletins during regular service as well.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68897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Whether</a:t>
            </a:r>
            <a:r>
              <a:rPr lang="en-US" baseline="0" dirty="0" smtClean="0"/>
              <a:t> you’re assisting your mechanic or doing it yourself, every service interval is an opportunity to see parts of the aircraft that are covered most of the time.  While the oil is draining, take the time to give your aircraft a once-over.  Look for leaks and stains in the engine compartment and wherever fuel or hydraulic fluid flows.  Look for missing, broken or loose hardware.  Check the condition of hoses, belts, and baffles.  Tires, brakes, and oleo struts deserve your attention as well.  It’s a lot easier to identify and quicker to correct deficiencies while your bird is in the shop than to make another service appointment.</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99017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How we operate our engines has a lot to</a:t>
            </a:r>
            <a:r>
              <a:rPr lang="en-US" baseline="0" dirty="0" smtClean="0"/>
              <a:t> do with how long they’ll last.  </a:t>
            </a:r>
          </a:p>
          <a:p>
            <a:endParaRPr lang="en-US" baseline="0" dirty="0" smtClean="0"/>
          </a:p>
          <a:p>
            <a:r>
              <a:rPr lang="en-US" baseline="0" dirty="0" smtClean="0"/>
              <a:t>First of all – fly often.  It’s actually harder on an engine if the airplane is in a hangar – or worse - a ramp queen.  Regular operation keeps your engine</a:t>
            </a:r>
          </a:p>
          <a:p>
            <a:r>
              <a:rPr lang="en-US" baseline="0" dirty="0" smtClean="0"/>
              <a:t>components lubricated - markedly reducing corrosion potential.</a:t>
            </a:r>
          </a:p>
          <a:p>
            <a:endParaRPr lang="en-US" baseline="0" dirty="0" smtClean="0"/>
          </a:p>
          <a:p>
            <a:r>
              <a:rPr lang="en-US" baseline="0" dirty="0" smtClean="0"/>
              <a:t>Thermal shock can be very hard on engines so be sure yours has reached operating temperature before taking off.  </a:t>
            </a:r>
          </a:p>
          <a:p>
            <a:endParaRPr lang="en-US" baseline="0" dirty="0" smtClean="0"/>
          </a:p>
          <a:p>
            <a:r>
              <a:rPr lang="en-US" baseline="0" dirty="0" smtClean="0"/>
              <a:t>Smooth, steady power changes are good for engine longevity.  This is especially true for turbo charged power plants.</a:t>
            </a:r>
          </a:p>
          <a:p>
            <a:endParaRPr lang="en-US" baseline="0" dirty="0" smtClean="0"/>
          </a:p>
          <a:p>
            <a:r>
              <a:rPr lang="en-US" baseline="0" dirty="0" smtClean="0"/>
              <a:t>Be sure to strictly follow manufacturers’ recommendations when operating on the lean side of peak Exhaust Gas Temperature.  It’s not worth</a:t>
            </a:r>
          </a:p>
          <a:p>
            <a:r>
              <a:rPr lang="en-US" baseline="0" dirty="0" smtClean="0"/>
              <a:t>saving a gallon or so per hour if your engine overheats in the process.</a:t>
            </a:r>
          </a:p>
          <a:p>
            <a:endParaRPr lang="en-US" baseline="0" dirty="0" smtClean="0"/>
          </a:p>
          <a:p>
            <a:r>
              <a:rPr lang="en-US" baseline="0" dirty="0" smtClean="0"/>
              <a:t>Once again - especially for </a:t>
            </a:r>
            <a:r>
              <a:rPr lang="en-US" baseline="0" dirty="0" err="1" smtClean="0"/>
              <a:t>Turbos</a:t>
            </a:r>
            <a:r>
              <a:rPr lang="en-US" baseline="0" dirty="0" smtClean="0"/>
              <a:t> - plan your descents with some power to keep the engine warm.  </a:t>
            </a:r>
          </a:p>
          <a:p>
            <a:endParaRPr lang="en-US" baseline="0" dirty="0" smtClean="0"/>
          </a:p>
          <a:p>
            <a:r>
              <a:rPr lang="en-US" baseline="0" dirty="0" smtClean="0"/>
              <a:t>Finally, monitor engine performance from flight to flight.  Small changes over time can forecast developing problems.  </a:t>
            </a:r>
          </a:p>
          <a:p>
            <a:endParaRPr lang="en-US" baseline="0" dirty="0" smtClean="0"/>
          </a:p>
          <a:p>
            <a:r>
              <a:rPr lang="en-US" baseline="0" dirty="0" smtClean="0"/>
              <a:t>We’ll talk about monitoring in detail in the next slides.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200493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31788" y="696913"/>
            <a:ext cx="6197600" cy="34861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Flight data monitoring has been around since before the jet age and modern airplanes make extensive use of the technology.  Through Flight Data Monitoring,</a:t>
            </a:r>
            <a:r>
              <a:rPr lang="en-US" baseline="0" dirty="0" smtClean="0">
                <a:latin typeface="Times New Roman" pitchFamily="18" charset="0"/>
                <a:ea typeface="ＭＳ Ｐゴシック" pitchFamily="34" charset="-128"/>
              </a:rPr>
              <a:t> aircraft operators can develop</a:t>
            </a:r>
            <a:br>
              <a:rPr lang="en-US" baseline="0" dirty="0" smtClean="0">
                <a:latin typeface="Times New Roman" pitchFamily="18" charset="0"/>
                <a:ea typeface="ＭＳ Ｐゴシック" pitchFamily="34" charset="-128"/>
              </a:rPr>
            </a:br>
            <a:r>
              <a:rPr lang="en-US" baseline="0" dirty="0" smtClean="0">
                <a:latin typeface="Times New Roman" pitchFamily="18" charset="0"/>
                <a:ea typeface="ＭＳ Ｐゴシック" pitchFamily="34" charset="-128"/>
              </a:rPr>
              <a:t>optimal maintenance schedules, confirm aircraft performance expectations, and predict system or component failures before they occur.  Flight Data Monitoring and Recording are also </a:t>
            </a:r>
            <a:br>
              <a:rPr lang="en-US" baseline="0" dirty="0" smtClean="0">
                <a:latin typeface="Times New Roman" pitchFamily="18" charset="0"/>
                <a:ea typeface="ＭＳ Ｐゴシック" pitchFamily="34" charset="-128"/>
              </a:rPr>
            </a:br>
            <a:r>
              <a:rPr lang="en-US" baseline="0" dirty="0" smtClean="0">
                <a:latin typeface="Times New Roman" pitchFamily="18" charset="0"/>
                <a:ea typeface="ＭＳ Ｐゴシック" pitchFamily="34" charset="-128"/>
              </a:rPr>
              <a:t>of great value in accident investigation.</a:t>
            </a: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09E912-B17E-4C38-869E-A6B28C97E642}" type="slidenum">
              <a:rPr lang="en-US" sz="1200">
                <a:solidFill>
                  <a:prstClr val="black"/>
                </a:solidFill>
                <a:latin typeface="Times New Roman" pitchFamily="18" charset="0"/>
              </a:rPr>
              <a:pPr eaLnBrk="1" hangingPunct="1"/>
              <a:t>13</a:t>
            </a:fld>
            <a:endParaRPr lang="en-US" sz="1200">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31788" y="696913"/>
            <a:ext cx="6197600" cy="348615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its’ simplest form, FDM consists of a cockpit voice recorder that records at least the most recent 15 minutes of crew conversations, and a flight data recorder that preserves such things as engine parameters, control position, heading, altitude, and airspeed data.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equipment and processes to acquire and distribute the data are collectively known as Flight Operational Quality Assurance or </a:t>
            </a:r>
            <a:r>
              <a:rPr lang="en-US" b="1" dirty="0" smtClean="0">
                <a:latin typeface="Times New Roman" pitchFamily="18" charset="0"/>
                <a:ea typeface="ＭＳ Ｐゴシック" pitchFamily="34" charset="-128"/>
              </a:rPr>
              <a:t>FOQA </a:t>
            </a:r>
            <a:r>
              <a:rPr lang="en-US" dirty="0" smtClean="0">
                <a:latin typeface="Times New Roman" pitchFamily="18" charset="0"/>
                <a:ea typeface="ＭＳ Ｐゴシック" pitchFamily="34" charset="-128"/>
              </a:rPr>
              <a:t>(pronounced: </a:t>
            </a:r>
            <a:r>
              <a:rPr lang="en-US" b="1" dirty="0" err="1" smtClean="0">
                <a:latin typeface="Times New Roman" pitchFamily="18" charset="0"/>
                <a:ea typeface="ＭＳ Ｐゴシック" pitchFamily="34" charset="-128"/>
              </a:rPr>
              <a:t>Fohqua</a:t>
            </a:r>
            <a:r>
              <a:rPr lang="en-US" dirty="0" smtClean="0">
                <a:latin typeface="Times New Roman" pitchFamily="18" charset="0"/>
                <a:ea typeface="ＭＳ Ｐゴシック" pitchFamily="34" charset="-128"/>
              </a:rPr>
              <a:t>)</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But this equipment is only for the big guys right?  General Aviation aircraft don’t have anything like this ……………………. Or do they?</a:t>
            </a:r>
            <a:endParaRPr lang="en-US" b="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36C39AF-5418-4CF1-9D58-DEAFC965A5F8}" type="slidenum">
              <a:rPr lang="en-US" sz="1200">
                <a:solidFill>
                  <a:prstClr val="black"/>
                </a:solidFill>
                <a:latin typeface="Times New Roman" pitchFamily="18" charset="0"/>
              </a:rPr>
              <a:pPr eaLnBrk="1" hangingPunct="1"/>
              <a:t>14</a:t>
            </a:fld>
            <a:endParaRPr lang="en-US" sz="1200">
              <a:solidFill>
                <a:prstClr val="black"/>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While it’s true that most GA aircraft don’t have dedicated automatic flight data recording devices now; we will be able to enjoy the benefits of equipage in the future.  In the meantime it’s often surprising to see what we already have.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Manufacturers are already offering self-contained flight data and visual data recorders for GA airplanes and helicopters.  Most operators of this equipment must periodically down load and analyze the recorded data – often with the aid of dedicated computer programs.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5E32319-C295-44AA-84AC-512C54C1E11D}" type="slidenum">
              <a:rPr lang="en-US" sz="1200">
                <a:solidFill>
                  <a:prstClr val="black"/>
                </a:solidFill>
                <a:latin typeface="Times New Roman" pitchFamily="18" charset="0"/>
              </a:rPr>
              <a:pPr eaLnBrk="1" hangingPunct="1"/>
              <a:t>15</a:t>
            </a:fld>
            <a:endParaRPr lang="en-US" sz="1200">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Many data monitoring operations involve no automation at all.  Flight engineers used to handle the monitoring and record keeping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test pilots were expected to keep notes while flying.</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33B4905-2A8D-4325-8087-F3A2A4C68CB0}" type="slidenum">
              <a:rPr lang="en-US" sz="1200">
                <a:solidFill>
                  <a:prstClr val="black"/>
                </a:solidFill>
                <a:latin typeface="Times New Roman" pitchFamily="18" charset="0"/>
              </a:rPr>
              <a:pPr eaLnBrk="1" hangingPunct="1"/>
              <a:t>16</a:t>
            </a:fld>
            <a:endParaRPr lang="en-US" sz="1200">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GA pilots can do much the same thing by tracking engine power, fuel flow, oil temperature and pressure.  Some</a:t>
            </a:r>
            <a:r>
              <a:rPr lang="en-US" baseline="0" dirty="0" smtClean="0">
                <a:latin typeface="Times New Roman" pitchFamily="18" charset="0"/>
                <a:ea typeface="ＭＳ Ｐゴシック" pitchFamily="34" charset="-128"/>
              </a:rPr>
              <a:t> GPS systems and </a:t>
            </a:r>
            <a:r>
              <a:rPr lang="en-US" dirty="0" smtClean="0">
                <a:latin typeface="Times New Roman" pitchFamily="18" charset="0"/>
                <a:ea typeface="ＭＳ Ｐゴシック" pitchFamily="34" charset="-128"/>
              </a:rPr>
              <a:t>engine monitors have recording capability and many aircraft owners participate in oil analysis programs – a tool for gauging engine health and heading off expensive or, in some cases, disastrous problems.  Some aircraft – particularly helicopters - are equipped with metallic chip detectors that can forecast engine and transmission failures in time to make a safe landing.</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684BDB3-5FC0-4335-94E2-4A0B607089C8}" type="slidenum">
              <a:rPr lang="en-US" sz="1200">
                <a:solidFill>
                  <a:prstClr val="black"/>
                </a:solidFill>
                <a:latin typeface="Times New Roman" pitchFamily="18" charset="0"/>
              </a:rPr>
              <a:pPr eaLnBrk="1" hangingPunct="1"/>
              <a:t>17</a:t>
            </a:fld>
            <a:endParaRPr lang="en-US" sz="1200">
              <a:solidFill>
                <a:prstClr val="black"/>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Here’s just one example of the information available in one small box.  This example</a:t>
            </a:r>
            <a:r>
              <a:rPr lang="en-US" baseline="0" dirty="0" smtClean="0"/>
              <a:t> doesn’t include recording capability but it’s certainly one-stop shopping for engine information.</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263338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31788" y="696913"/>
            <a:ext cx="6197600" cy="34861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don’t forget basic instrumentation such as Air Speed Indicators, Attitude Indicators, Angle of Attack, Manifold Pressure, RPM, and G indicators – all of which give immediate feedback as to whether design limitations have or are about to be exceeded.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C9C38CB-8FFC-4AE5-A437-70503C838C7B}" type="slidenum">
              <a:rPr lang="en-US" sz="1200">
                <a:solidFill>
                  <a:prstClr val="black"/>
                </a:solidFill>
                <a:latin typeface="Times New Roman" pitchFamily="18" charset="0"/>
              </a:rPr>
              <a:pPr eaLnBrk="1" hangingPunct="1"/>
              <a:t>19</a:t>
            </a:fld>
            <a:endParaRPr lang="en-US" sz="1200">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31788" y="696913"/>
            <a:ext cx="6197600" cy="348615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8DB3127-956E-49BE-A701-9A7B9C56E6E9}" type="slidenum">
              <a:rPr lang="en-US" sz="1200">
                <a:solidFill>
                  <a:prstClr val="black"/>
                </a:solidFill>
                <a:latin typeface="Times New Roman" pitchFamily="18" charset="0"/>
              </a:rPr>
              <a:pPr eaLnBrk="1" hangingPunct="1"/>
              <a:t>2</a:t>
            </a:fld>
            <a:endParaRPr lang="en-US" sz="1200">
              <a:solidFill>
                <a:prstClr val="black"/>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31788" y="696913"/>
            <a:ext cx="6197600" cy="34861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At present FDM Technology costs from a little less than $10,000.00 to more than $20,000.00 but as competition and equipage increase, prices are expected to fall.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FD8884B-8044-4F24-A232-FE700D032072}" type="slidenum">
              <a:rPr lang="en-US" sz="1200">
                <a:solidFill>
                  <a:prstClr val="black"/>
                </a:solidFill>
                <a:latin typeface="Times New Roman" pitchFamily="18" charset="0"/>
              </a:rPr>
              <a:pPr eaLnBrk="1" hangingPunct="1"/>
              <a:t>20</a:t>
            </a:fld>
            <a:endParaRPr lang="en-US" sz="1200">
              <a:solidFill>
                <a:prstClr val="black"/>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31788" y="696913"/>
            <a:ext cx="61976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the meantime, we urge you to consider the information that’s already available on every flight.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71AEAC4-10F8-445D-9270-07690A3CA268}" type="slidenum">
              <a:rPr lang="en-US" sz="1200">
                <a:solidFill>
                  <a:prstClr val="black"/>
                </a:solidFill>
                <a:latin typeface="Times New Roman" pitchFamily="18" charset="0"/>
              </a:rPr>
              <a:pPr eaLnBrk="1" hangingPunct="1"/>
              <a:t>21</a:t>
            </a:fld>
            <a:endParaRPr lang="en-US" sz="1200">
              <a:solidFill>
                <a:prstClr val="black"/>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31788" y="696913"/>
            <a:ext cx="6197600" cy="34861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latin typeface="Times New Roman" pitchFamily="18" charset="0"/>
              <a:ea typeface="ＭＳ Ｐゴシック" pitchFamily="34" charset="-128"/>
            </a:endParaRPr>
          </a:p>
          <a:p>
            <a:r>
              <a:rPr lang="en-US" b="1" smtClean="0">
                <a:latin typeface="Times New Roman" pitchFamily="18" charset="0"/>
                <a:ea typeface="ＭＳ Ｐゴシック" pitchFamily="34" charset="-128"/>
              </a:rPr>
              <a:t>Presentation Note:   </a:t>
            </a:r>
            <a:r>
              <a:rPr lang="en-US" i="1" smtClean="0">
                <a:latin typeface="Times New Roman" pitchFamily="18" charset="0"/>
                <a:ea typeface="ＭＳ Ｐゴシック" pitchFamily="34" charset="-128"/>
              </a:rPr>
              <a:t>You may wish to provide your contact information and main FSDO phone number here.  Modify with </a:t>
            </a:r>
          </a:p>
          <a:p>
            <a:r>
              <a:rPr lang="en-US" i="1" smtClean="0">
                <a:latin typeface="Times New Roman" pitchFamily="18" charset="0"/>
                <a:ea typeface="ＭＳ Ｐゴシック" pitchFamily="34" charset="-128"/>
              </a:rPr>
              <a:t>Your information or leave blank. </a:t>
            </a:r>
            <a:r>
              <a:rPr lang="en-US" b="1" smtClean="0">
                <a:latin typeface="Times New Roman" pitchFamily="18" charset="0"/>
                <a:ea typeface="ＭＳ Ｐゴシック" pitchFamily="34" charset="-128"/>
              </a:rPr>
              <a:t>(Next Slide)</a:t>
            </a:r>
          </a:p>
          <a:p>
            <a:endParaRPr lang="en-US" i="1" smtClean="0">
              <a:latin typeface="Times New Roman" pitchFamily="18" charset="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2AD0863-F2A8-4ECD-99B2-BB412ACA917C}" type="slidenum">
              <a:rPr lang="en-US" sz="1200">
                <a:solidFill>
                  <a:prstClr val="black"/>
                </a:solidFill>
                <a:latin typeface="Times New Roman" pitchFamily="18" charset="0"/>
              </a:rPr>
              <a:pPr eaLnBrk="1" hangingPunct="1"/>
              <a:t>22</a:t>
            </a:fld>
            <a:endParaRPr lang="en-US" sz="1200">
              <a:solidFill>
                <a:prstClr val="black"/>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 AMT Awards program encourages AMTs and employers to take advantage of initial and recurrent training by issuing awards based on training received in one calendar year.</a:t>
            </a:r>
          </a:p>
          <a:p>
            <a:endParaRPr lang="en-US" dirty="0" smtClean="0">
              <a:latin typeface="Times New Roman" pitchFamily="18" charset="0"/>
            </a:endParaRPr>
          </a:p>
          <a:p>
            <a:r>
              <a:rPr lang="en-US" dirty="0" smtClean="0">
                <a:latin typeface="Times New Roman" pitchFamily="18" charset="0"/>
              </a:rPr>
              <a:t>The program has several levels, or phases, of recognition for both you and your employer. You can obtain an FAA Certificate of Training upon successful completion of the program requirements. Employers can obtain a Gold or Diamond Award of Excellence yearly depending on the percentage of their employees receiving awards. </a:t>
            </a:r>
          </a:p>
          <a:p>
            <a:endParaRPr lang="en-US" dirty="0" smtClean="0">
              <a:latin typeface="Times New Roman" pitchFamily="18" charset="0"/>
            </a:endParaRPr>
          </a:p>
          <a:p>
            <a:r>
              <a:rPr lang="en-US" dirty="0" smtClean="0">
                <a:latin typeface="Times New Roman" pitchFamily="18" charset="0"/>
              </a:rPr>
              <a:t>Training earned toward an AMT Award falls into one of two categories; Mandatory Core Training and Eligible Training.</a:t>
            </a:r>
          </a:p>
          <a:p>
            <a:endParaRPr lang="en-US" dirty="0" smtClean="0">
              <a:latin typeface="Times New Roman" pitchFamily="18" charset="0"/>
            </a:endParaRPr>
          </a:p>
          <a:p>
            <a:r>
              <a:rPr lang="en-US" dirty="0" smtClean="0">
                <a:latin typeface="Times New Roman" pitchFamily="18" charset="0"/>
              </a:rPr>
              <a:t>Mandatory Core Training is one or more on-line training courses, depending on FAA evaluation of training needs. The Core Training course(s) can be located and completed in the Aviation Learning Center at FAASafety.gov.</a:t>
            </a:r>
          </a:p>
          <a:p>
            <a:endParaRPr lang="en-US" dirty="0" smtClean="0">
              <a:latin typeface="Times New Roman" pitchFamily="18" charset="0"/>
            </a:endParaRPr>
          </a:p>
          <a:p>
            <a:r>
              <a:rPr lang="en-US" dirty="0" smtClean="0">
                <a:latin typeface="Times New Roman" pitchFamily="18" charset="0"/>
              </a:rPr>
              <a:t>Eligible Training is the hourly training that can be credited toward an individual AMT Certificate of Training. This training must be aviation maintenance career related training.</a:t>
            </a:r>
          </a:p>
          <a:p>
            <a:endParaRPr lang="en-US" dirty="0" smtClean="0">
              <a:latin typeface="Times New Roman" pitchFamily="18" charset="0"/>
            </a:endParaRPr>
          </a:p>
          <a:p>
            <a:r>
              <a:rPr lang="en-US" dirty="0" smtClean="0">
                <a:latin typeface="Times New Roman" pitchFamily="18" charset="0"/>
              </a:rPr>
              <a:t>Be sure to document your achievement in the AMT</a:t>
            </a:r>
            <a:r>
              <a:rPr lang="en-US" baseline="0" dirty="0" smtClean="0">
                <a:latin typeface="Times New Roman" pitchFamily="18" charset="0"/>
              </a:rPr>
              <a:t> Awards Program</a:t>
            </a:r>
            <a:r>
              <a:rPr lang="en-US" dirty="0" smtClean="0">
                <a:latin typeface="Times New Roman" pitchFamily="18" charset="0"/>
              </a:rPr>
              <a:t>.  It’s a great way to stay on top of your game</a:t>
            </a:r>
            <a:r>
              <a:rPr lang="en-US" baseline="0" dirty="0" smtClean="0">
                <a:latin typeface="Times New Roman" pitchFamily="18" charset="0"/>
              </a:rPr>
              <a:t> and keep stay proficient.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57409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26</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4172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1788" y="696913"/>
            <a:ext cx="61976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Recently, the</a:t>
            </a:r>
            <a:r>
              <a:rPr lang="en-US" baseline="0" dirty="0" smtClean="0">
                <a:latin typeface="Times New Roman" pitchFamily="18" charset="0"/>
                <a:ea typeface="ＭＳ Ｐゴシック" pitchFamily="34" charset="-128"/>
              </a:rPr>
              <a:t> GAJSC System/Component Failure Work Group released Safety Enhancements dealing with Engine Maintenance and Flight Data Monitoring.  The work group feels that </a:t>
            </a:r>
            <a:br>
              <a:rPr lang="en-US" baseline="0" dirty="0" smtClean="0">
                <a:latin typeface="Times New Roman" pitchFamily="18" charset="0"/>
                <a:ea typeface="ＭＳ Ｐゴシック" pitchFamily="34" charset="-128"/>
              </a:rPr>
            </a:br>
            <a:r>
              <a:rPr lang="en-US" baseline="0" dirty="0" smtClean="0">
                <a:latin typeface="Times New Roman" pitchFamily="18" charset="0"/>
                <a:ea typeface="ＭＳ Ｐゴシック" pitchFamily="34" charset="-128"/>
              </a:rPr>
              <a:t>performance monitoring can help to identify emerging problems with aircraft systems and components and facilitate replacement or repair before failure.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 want to take just a few minutes to talk about best practices for reciprocating</a:t>
            </a:r>
            <a:r>
              <a:rPr lang="en-US" baseline="0" dirty="0" smtClean="0">
                <a:latin typeface="Times New Roman" pitchFamily="18" charset="0"/>
                <a:ea typeface="ＭＳ Ｐゴシック" pitchFamily="34" charset="-128"/>
              </a:rPr>
              <a:t> engine maintenance and operation, and</a:t>
            </a:r>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safety</a:t>
            </a:r>
            <a:r>
              <a:rPr lang="en-US" baseline="0" dirty="0" smtClean="0">
                <a:latin typeface="Times New Roman" pitchFamily="18" charset="0"/>
                <a:ea typeface="ＭＳ Ｐゴシック" pitchFamily="34" charset="-128"/>
              </a:rPr>
              <a:t> benefits of </a:t>
            </a:r>
            <a:r>
              <a:rPr lang="en-US" dirty="0" smtClean="0">
                <a:latin typeface="Times New Roman" pitchFamily="18" charset="0"/>
                <a:ea typeface="ＭＳ Ｐゴシック" pitchFamily="34" charset="-128"/>
              </a:rPr>
              <a:t>Flight Data Monitoring – a technology and process that’s now coming to General Aviation.</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We’ll look at present &amp; future FDM</a:t>
            </a:r>
            <a:r>
              <a:rPr lang="en-US" baseline="0" dirty="0" smtClean="0">
                <a:latin typeface="Times New Roman" pitchFamily="18" charset="0"/>
                <a:ea typeface="ＭＳ Ｐゴシック" pitchFamily="34" charset="-128"/>
              </a:rPr>
              <a:t> technologies, </a:t>
            </a:r>
            <a:r>
              <a:rPr lang="en-US" dirty="0" smtClean="0">
                <a:latin typeface="Times New Roman" pitchFamily="18" charset="0"/>
                <a:ea typeface="ＭＳ Ｐゴシック" pitchFamily="34" charset="-128"/>
              </a:rPr>
              <a:t>and we’ll talk about how to use FDM today.</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813442C-615A-4D2C-8948-4E9807151571}" type="slidenum">
              <a:rPr lang="en-US" sz="1200">
                <a:solidFill>
                  <a:prstClr val="black"/>
                </a:solidFill>
                <a:latin typeface="Times New Roman" pitchFamily="18" charset="0"/>
              </a:rPr>
              <a:pPr eaLnBrk="1" hangingPunct="1"/>
              <a:t>3</a:t>
            </a:fld>
            <a:endParaRPr lang="en-US" sz="1200">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Ideally,  pilots and mechanics should work together to ensure that aircraft are operated and maintained properly.  Pilots are encouraged to take </a:t>
            </a:r>
            <a:r>
              <a:rPr lang="en-US" dirty="0"/>
              <a:t/>
            </a:r>
            <a:br>
              <a:rPr lang="en-US" dirty="0"/>
            </a:br>
            <a:r>
              <a:rPr lang="en-US" dirty="0" smtClean="0"/>
              <a:t>an</a:t>
            </a:r>
            <a:r>
              <a:rPr lang="en-US" baseline="0" dirty="0" smtClean="0"/>
              <a:t> active role in maintenance; reviewing inspection results and discussing Airworthiness Directives and Service Bulletins.  </a:t>
            </a:r>
          </a:p>
          <a:p>
            <a:endParaRPr lang="en-US" baseline="0" dirty="0" smtClean="0"/>
          </a:p>
          <a:p>
            <a:r>
              <a:rPr lang="en-US" baseline="0" dirty="0" smtClean="0"/>
              <a:t>Assisting with inspections is a great way to get to know your mechanic and your aircraft but let’s face it, most of us don’t have the opportunity to so.  </a:t>
            </a:r>
            <a:br>
              <a:rPr lang="en-US" baseline="0" dirty="0" smtClean="0"/>
            </a:br>
            <a:r>
              <a:rPr lang="en-US" baseline="0" dirty="0" smtClean="0"/>
              <a:t>Still, as pilots we have extensive airworthiness responsibilities.  Let’s take a look at why that’s so.</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173272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begin with</a:t>
            </a:r>
            <a:r>
              <a:rPr lang="en-US" baseline="0" dirty="0" smtClean="0"/>
              <a:t> 14 CFR Part 1 – Definitions.  To operate an aircraft means to use, cause to use or authorize an aircraft for the purpose of air navigation.</a:t>
            </a:r>
          </a:p>
          <a:p>
            <a:r>
              <a:rPr lang="en-US" sz="1200" kern="1200" dirty="0" smtClean="0">
                <a:solidFill>
                  <a:schemeClr val="tx1"/>
                </a:solidFill>
                <a:effectLst/>
                <a:latin typeface="Times New Roman" pitchFamily="18" charset="0"/>
                <a:ea typeface="+mn-ea"/>
                <a:cs typeface="+mn-cs"/>
              </a:rPr>
              <a:t>By the way 14CFR 91.13 has to deal with careless and/or reckless operation of aircraft.  Interestingly, whether or not you have the legal right or permission to do so, piloting an aircraft is operating it and the importance of that is addressed in the next slide.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96600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misconception among renter pilots is that they are only responsible for the preflight walk around</a:t>
            </a:r>
            <a:r>
              <a:rPr lang="en-US" baseline="0" dirty="0" smtClean="0"/>
              <a:t> inspection and perhaps VOR and Navigational Data Base checks.  Others are responsible for maintenance inspections, service bulletins, and AD Compliance.  Well CFR 91.3 makes the Pilot in Command directly responsible for and the final authority as to the </a:t>
            </a:r>
            <a:r>
              <a:rPr lang="en-US" b="1" baseline="0" dirty="0" smtClean="0"/>
              <a:t>operation</a:t>
            </a:r>
            <a:r>
              <a:rPr lang="en-US" baseline="0" dirty="0" smtClean="0"/>
              <a:t> of an aircraft and CFR 91.7 specifically charges the PIC with determining the airworthiness of an aircraft before flight and for discontinuing flight when un-airworthy conditions occur.</a:t>
            </a:r>
          </a:p>
          <a:p>
            <a:endParaRPr lang="en-US" baseline="0" dirty="0" smtClean="0"/>
          </a:p>
          <a:p>
            <a:r>
              <a:rPr lang="en-US" baseline="0" dirty="0" smtClean="0"/>
              <a:t>That’s a tall order for a rental pilot and impossible to execute without some communication between aircraft maintainers and pilots.  But before we talk about that, what does airworthy mean?</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96313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There are two tests for airworthiness. </a:t>
            </a:r>
            <a:r>
              <a:rPr lang="en-US" b="0" u="none" baseline="0" dirty="0" smtClean="0"/>
              <a:t> </a:t>
            </a:r>
            <a:r>
              <a:rPr lang="en-US" b="1" u="none" baseline="0" dirty="0" smtClean="0"/>
              <a:t>(Click)  </a:t>
            </a:r>
          </a:p>
          <a:p>
            <a:endParaRPr lang="en-US" b="1" u="none" baseline="0" dirty="0" smtClean="0"/>
          </a:p>
          <a:p>
            <a:r>
              <a:rPr lang="en-US" b="0" u="none" dirty="0" smtClean="0"/>
              <a:t>First – the aircraft must conform to its’ type design</a:t>
            </a:r>
            <a:r>
              <a:rPr lang="en-US" b="0" u="none" baseline="0" dirty="0" smtClean="0"/>
              <a:t>.  The Type Certificate (TC) attests to the fact that the aircraft conforms to all design specifications.</a:t>
            </a:r>
          </a:p>
          <a:p>
            <a:endParaRPr lang="en-US" b="0" u="none"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u="none" baseline="0" dirty="0" smtClean="0"/>
              <a:t>But we know that many aircraft are extensively modified over time.  Those modifications are memorialized in Supplemental Type Certificates (STCs).  TCs, STCs, and other approval documents</a:t>
            </a:r>
            <a:br>
              <a:rPr lang="en-US" b="0" u="none" baseline="0" dirty="0" smtClean="0"/>
            </a:br>
            <a:r>
              <a:rPr lang="en-US" b="0" u="none" baseline="0" dirty="0" smtClean="0"/>
              <a:t>specify conformance to type design. </a:t>
            </a:r>
            <a:r>
              <a:rPr lang="en-US" b="1" u="none" baseline="0" dirty="0" smtClean="0"/>
              <a:t>(Click)  </a:t>
            </a:r>
          </a:p>
          <a:p>
            <a:endParaRPr lang="en-US" b="0" u="none" dirty="0" smtClean="0"/>
          </a:p>
          <a:p>
            <a:r>
              <a:rPr lang="en-US" b="0" u="none" dirty="0" smtClean="0"/>
              <a:t>Second – In addition to conforming to type design, the aircraft must be in condition for safe operation.   An aircraft may conform to type design yet not be safe to fly.  That’s a determination that pilots make each time they do their preflight walk around checks.</a:t>
            </a:r>
          </a:p>
          <a:p>
            <a:endParaRPr lang="en-US" b="1" u="none" dirty="0" smtClean="0"/>
          </a:p>
          <a:p>
            <a:r>
              <a:rPr lang="en-US" b="1" u="none" dirty="0" smtClean="0"/>
              <a:t>(Next</a:t>
            </a:r>
            <a:r>
              <a:rPr lang="en-US" b="1" u="none" baseline="0" dirty="0" smtClean="0"/>
              <a:t> Slide)</a:t>
            </a:r>
            <a:endParaRPr lang="en-US" b="1" u="none"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92898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Researching applicable Ads and compiling a </a:t>
            </a:r>
            <a:r>
              <a:rPr lang="en-US" baseline="0" dirty="0" smtClean="0"/>
              <a:t>status report can take an experienced mechanic 6 to 8 hours to accomplish.  Most pilots will </a:t>
            </a:r>
            <a:br>
              <a:rPr lang="en-US" baseline="0" dirty="0" smtClean="0"/>
            </a:br>
            <a:r>
              <a:rPr lang="en-US" baseline="0" dirty="0" smtClean="0"/>
              <a:t>take longer…..  a lot longer!  That’s why it’s vitally important to have a good information sharing process.  A trusted aircraft status information </a:t>
            </a:r>
            <a:br>
              <a:rPr lang="en-US" baseline="0" dirty="0" smtClean="0"/>
            </a:br>
            <a:r>
              <a:rPr lang="en-US" baseline="0" dirty="0" smtClean="0"/>
              <a:t>source is essential to fulfilling pilot in command responsibilities.</a:t>
            </a:r>
          </a:p>
          <a:p>
            <a:endParaRPr lang="en-US" baseline="0" dirty="0" smtClean="0"/>
          </a:p>
          <a:p>
            <a:r>
              <a:rPr lang="en-US" baseline="0" dirty="0" smtClean="0"/>
              <a:t>Aircraft status can be documented on paper (logbooks, status sheets, squawk sheets), on a wall chart, or in a computer.  Whatever method is chosen </a:t>
            </a:r>
            <a:br>
              <a:rPr lang="en-US" baseline="0" dirty="0" smtClean="0"/>
            </a:br>
            <a:r>
              <a:rPr lang="en-US" baseline="0" dirty="0" smtClean="0"/>
              <a:t>the documentation must be accurate and up to date.   Whenever an aircraft is taken out of service there must be a documented Return to Service</a:t>
            </a:r>
            <a:br>
              <a:rPr lang="en-US" baseline="0" dirty="0" smtClean="0"/>
            </a:br>
            <a:r>
              <a:rPr lang="en-US" baseline="0" dirty="0" smtClean="0"/>
              <a:t>statement in the appropriate airframe or power plant log.  </a:t>
            </a:r>
            <a:r>
              <a:rPr lang="en-US" b="1" baseline="0" dirty="0" smtClean="0"/>
              <a:t>(Click)</a:t>
            </a:r>
            <a:endParaRPr lang="en-US" baseline="0" dirty="0" smtClean="0"/>
          </a:p>
          <a:p>
            <a:endParaRPr lang="en-US" baseline="0" dirty="0" smtClean="0"/>
          </a:p>
          <a:p>
            <a:r>
              <a:rPr lang="en-US" baseline="0" dirty="0" smtClean="0"/>
              <a:t>Caution! – With the possible exception of an online maintenance documentation system, the information sources discussed here are not the official “permanent” records </a:t>
            </a:r>
            <a:br>
              <a:rPr lang="en-US" baseline="0" dirty="0" smtClean="0"/>
            </a:br>
            <a:r>
              <a:rPr lang="en-US" baseline="0" dirty="0" smtClean="0"/>
              <a:t>for maintenance and inspection.  For most of us, the permanent records are the Airframe and Power Plant logbooks.  If we’re not looking at these we must have utmost</a:t>
            </a:r>
            <a:br>
              <a:rPr lang="en-US" baseline="0" dirty="0" smtClean="0"/>
            </a:br>
            <a:r>
              <a:rPr lang="en-US" baseline="0" dirty="0" smtClean="0"/>
              <a:t>confidence in the information we’re getting, as it were, second hand.</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398932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two examples of aircraft return to service documentation.  Pilots don’t usually check the aircraft logs before each flight but they are still responsible </a:t>
            </a:r>
          </a:p>
          <a:p>
            <a:r>
              <a:rPr lang="en-US" dirty="0" smtClean="0"/>
              <a:t>for</a:t>
            </a:r>
            <a:r>
              <a:rPr lang="en-US" baseline="0" dirty="0" smtClean="0"/>
              <a:t> knowing that maintenance has been completed and, more importantly, that work is still being done and the aircraft has not been returned to service.  A simple check to verify that an aircraft has been returned to service can prevent a nasty surprise in flight. There are too many cases of accidents occurring in aircraft that were flown before maintenance was complete.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2751629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307535" y="1795830"/>
            <a:ext cx="6653247" cy="1067092"/>
          </a:xfrm>
        </p:spPr>
        <p:txBody>
          <a:bodyPr/>
          <a:lstStyle>
            <a:lvl1pPr marL="0" indent="0">
              <a:buFontTx/>
              <a:buNone/>
              <a:defRPr sz="3200" baseline="0">
                <a:solidFill>
                  <a:schemeClr val="bg2"/>
                </a:solidFill>
              </a:defRPr>
            </a:lvl1pPr>
          </a:lstStyle>
          <a:p>
            <a:pPr lvl="0"/>
            <a:r>
              <a:rPr lang="en-US" noProof="0" dirty="0" smtClean="0"/>
              <a:t>Topic of the Month Engine Maintenance &amp; Performance Monitoring</a:t>
            </a:r>
          </a:p>
        </p:txBody>
      </p:sp>
      <p:sp>
        <p:nvSpPr>
          <p:cNvPr id="63515" name="Text Box 1051"/>
          <p:cNvSpPr txBox="1">
            <a:spLocks noChangeArrowheads="1"/>
          </p:cNvSpPr>
          <p:nvPr userDrawn="1"/>
        </p:nvSpPr>
        <p:spPr bwMode="auto">
          <a:xfrm>
            <a:off x="303301" y="3716268"/>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36467" y="153924"/>
            <a:ext cx="1101051" cy="909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yellow"/>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2846" b="3860"/>
          <a:stretch/>
        </p:blipFill>
        <p:spPr bwMode="auto">
          <a:xfrm>
            <a:off x="5984510" y="3513097"/>
            <a:ext cx="6018677" cy="299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295694" y="5117054"/>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a:t>
            </a:r>
          </a:p>
          <a:p>
            <a:pPr>
              <a:buNone/>
            </a:pPr>
            <a:r>
              <a:rPr lang="en-US" sz="1800" i="0" baseline="0" smtClean="0"/>
              <a:t>The </a:t>
            </a:r>
            <a:r>
              <a:rPr lang="en-US" sz="1800" i="0" baseline="0" smtClean="0"/>
              <a:t>National FAA </a:t>
            </a:r>
            <a:r>
              <a:rPr lang="en-US" sz="1800" i="0" baseline="0" dirty="0" smtClean="0"/>
              <a:t>Safety Team (FAASTeam)</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371"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8e9caab04f792d93d0738c9d3290164e&amp;term_occur=999&amp;term_src=Title:14:Chapter:I:Subchapter:A:Part:1:1.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law.cornell.edu/cfr/text/14/91.1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79876" y="294092"/>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379876" y="1673611"/>
            <a:ext cx="7544523" cy="1647323"/>
          </a:xfrm>
        </p:spPr>
        <p:txBody>
          <a:bodyPr/>
          <a:lstStyle/>
          <a:p>
            <a:r>
              <a:rPr lang="en-US" dirty="0" smtClean="0"/>
              <a:t>Topic of the Month - December</a:t>
            </a:r>
          </a:p>
          <a:p>
            <a:r>
              <a:rPr lang="en-US" dirty="0" smtClean="0"/>
              <a:t>Engine Maintenance and </a:t>
            </a:r>
            <a:br>
              <a:rPr lang="en-US" dirty="0" smtClean="0"/>
            </a:br>
            <a:r>
              <a:rPr lang="en-US" dirty="0" smtClean="0"/>
              <a:t>Flight Data Monitoring</a:t>
            </a:r>
          </a:p>
          <a:p>
            <a:endParaRPr lang="en-US" dirty="0" smtClean="0"/>
          </a:p>
        </p:txBody>
      </p:sp>
      <p:sp>
        <p:nvSpPr>
          <p:cNvPr id="32785" name="Text Box 17"/>
          <p:cNvSpPr txBox="1">
            <a:spLocks noChangeArrowheads="1"/>
          </p:cNvSpPr>
          <p:nvPr/>
        </p:nvSpPr>
        <p:spPr bwMode="auto">
          <a:xfrm>
            <a:off x="2419380" y="374377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2419380" y="408032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2419380" y="4430245"/>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intervals	</a:t>
            </a:r>
            <a:endParaRPr lang="en-US" dirty="0"/>
          </a:p>
        </p:txBody>
      </p:sp>
      <p:sp>
        <p:nvSpPr>
          <p:cNvPr id="3" name="Content Placeholder 2"/>
          <p:cNvSpPr>
            <a:spLocks noGrp="1"/>
          </p:cNvSpPr>
          <p:nvPr>
            <p:ph idx="1"/>
          </p:nvPr>
        </p:nvSpPr>
        <p:spPr>
          <a:xfrm>
            <a:off x="571500" y="1217181"/>
            <a:ext cx="8050213" cy="4391025"/>
          </a:xfrm>
        </p:spPr>
        <p:txBody>
          <a:bodyPr/>
          <a:lstStyle/>
          <a:p>
            <a:r>
              <a:rPr lang="en-US" dirty="0" smtClean="0"/>
              <a:t>Oil &amp; Filter Change</a:t>
            </a:r>
          </a:p>
          <a:p>
            <a:pPr lvl="1"/>
            <a:r>
              <a:rPr lang="en-US" dirty="0" smtClean="0"/>
              <a:t>50 Hrs. (30 Hrs. for </a:t>
            </a:r>
            <a:r>
              <a:rPr lang="en-US" dirty="0" err="1" smtClean="0"/>
              <a:t>Turbos</a:t>
            </a:r>
            <a:r>
              <a:rPr lang="en-US" dirty="0" smtClean="0"/>
              <a:t>)</a:t>
            </a:r>
          </a:p>
          <a:p>
            <a:pPr lvl="2"/>
            <a:r>
              <a:rPr lang="en-US" dirty="0" smtClean="0"/>
              <a:t>Filter Inspection – Immediate Results</a:t>
            </a:r>
          </a:p>
          <a:p>
            <a:pPr lvl="2"/>
            <a:r>
              <a:rPr lang="en-US" dirty="0" smtClean="0"/>
              <a:t>Oil Analysis – Multiple results over time, for trending</a:t>
            </a:r>
          </a:p>
          <a:p>
            <a:pPr lvl="1"/>
            <a:r>
              <a:rPr lang="en-US" dirty="0" smtClean="0"/>
              <a:t>100 Hrs. add:</a:t>
            </a:r>
          </a:p>
          <a:p>
            <a:pPr lvl="2"/>
            <a:r>
              <a:rPr lang="en-US" dirty="0" smtClean="0"/>
              <a:t>Compression Check</a:t>
            </a:r>
          </a:p>
          <a:p>
            <a:pPr lvl="2"/>
            <a:r>
              <a:rPr lang="en-US" dirty="0" smtClean="0"/>
              <a:t>Magneto Timing</a:t>
            </a:r>
          </a:p>
          <a:p>
            <a:pPr lvl="2"/>
            <a:r>
              <a:rPr lang="en-US" dirty="0" smtClean="0"/>
              <a:t>Spark plug inspection &amp; maintenance</a:t>
            </a:r>
          </a:p>
          <a:p>
            <a:pPr lvl="2"/>
            <a:r>
              <a:rPr lang="en-US" dirty="0" smtClean="0"/>
              <a:t>Exhaust system check</a:t>
            </a:r>
          </a:p>
          <a:p>
            <a:r>
              <a:rPr lang="en-US" dirty="0" smtClean="0"/>
              <a:t>ADs &amp; Service Bulletins</a:t>
            </a:r>
          </a:p>
          <a:p>
            <a:pPr marL="914400" lvl="2" indent="0">
              <a:buNone/>
            </a:pPr>
            <a:endParaRPr lang="en-US" dirty="0" smtClean="0"/>
          </a:p>
          <a:p>
            <a:endParaRPr lang="en-US" dirty="0" smtClean="0"/>
          </a:p>
        </p:txBody>
      </p:sp>
      <p:sp>
        <p:nvSpPr>
          <p:cNvPr id="4" name="Slide Number Placeholder 3"/>
          <p:cNvSpPr>
            <a:spLocks noGrp="1"/>
          </p:cNvSpPr>
          <p:nvPr>
            <p:ph type="sldNum" sz="quarter" idx="4"/>
          </p:nvPr>
        </p:nvSpPr>
        <p:spPr/>
        <p:txBody>
          <a:bodyPr/>
          <a:lstStyle/>
          <a:p>
            <a:pPr>
              <a:defRPr/>
            </a:pPr>
            <a:fld id="{8807464D-3B66-479A-AA34-334AAE34CAE0}" type="slidenum">
              <a:rPr lang="en-US" smtClean="0">
                <a:solidFill>
                  <a:srgbClr val="FFFFFF"/>
                </a:solidFill>
              </a:rPr>
              <a:pPr>
                <a:defRPr/>
              </a:pPr>
              <a:t>10</a:t>
            </a:fld>
            <a:endParaRPr lang="en-US" dirty="0">
              <a:solidFill>
                <a:srgbClr val="FFFFFF"/>
              </a:solidFill>
            </a:endParaRPr>
          </a:p>
        </p:txBody>
      </p:sp>
      <p:pic>
        <p:nvPicPr>
          <p:cNvPr id="5" name="Picture 4" descr="C:\Users\awp204js\AppData\Local\Microsoft\Windows\Temporary Internet Files\Content.Outlook\HDXJ59ZJ\IMG_0225 (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21" r="61863" b="33056"/>
          <a:stretch/>
        </p:blipFill>
        <p:spPr bwMode="auto">
          <a:xfrm rot="10800000">
            <a:off x="8281231" y="2492476"/>
            <a:ext cx="3317269" cy="2728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1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an oil change		</a:t>
            </a:r>
            <a:endParaRPr lang="en-US" dirty="0"/>
          </a:p>
        </p:txBody>
      </p:sp>
      <p:sp>
        <p:nvSpPr>
          <p:cNvPr id="3" name="Content Placeholder 2"/>
          <p:cNvSpPr>
            <a:spLocks noGrp="1"/>
          </p:cNvSpPr>
          <p:nvPr>
            <p:ph idx="1"/>
          </p:nvPr>
        </p:nvSpPr>
        <p:spPr>
          <a:xfrm>
            <a:off x="571500" y="1166630"/>
            <a:ext cx="8050213" cy="4391025"/>
          </a:xfrm>
        </p:spPr>
        <p:txBody>
          <a:bodyPr/>
          <a:lstStyle/>
          <a:p>
            <a:r>
              <a:rPr lang="en-US" dirty="0" smtClean="0"/>
              <a:t>Opportunity for inspection</a:t>
            </a:r>
          </a:p>
          <a:p>
            <a:pPr lvl="1"/>
            <a:r>
              <a:rPr lang="en-US" dirty="0" smtClean="0"/>
              <a:t>Leaks and stains</a:t>
            </a:r>
          </a:p>
          <a:p>
            <a:pPr lvl="1"/>
            <a:r>
              <a:rPr lang="en-US" dirty="0" smtClean="0"/>
              <a:t>Missing, broken, or loose hardware</a:t>
            </a:r>
          </a:p>
          <a:p>
            <a:pPr lvl="1"/>
            <a:r>
              <a:rPr lang="en-US" dirty="0" smtClean="0"/>
              <a:t>Tires</a:t>
            </a:r>
          </a:p>
          <a:p>
            <a:pPr lvl="1"/>
            <a:r>
              <a:rPr lang="en-US" dirty="0" smtClean="0"/>
              <a:t>Brakes</a:t>
            </a:r>
          </a:p>
          <a:p>
            <a:pPr lvl="1"/>
            <a:r>
              <a:rPr lang="en-US" dirty="0" smtClean="0"/>
              <a:t>Oleo struts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5" name="Picture 5" descr="C:\Users\awp204js\AppData\Local\Microsoft\Windows\Temporary Internet Files\Content.Outlook\HDXJ59ZJ\IMG_0223 (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395" t="19852" b="35562"/>
          <a:stretch/>
        </p:blipFill>
        <p:spPr bwMode="auto">
          <a:xfrm rot="10800000">
            <a:off x="8030491" y="2389909"/>
            <a:ext cx="3619430" cy="2980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3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Operation	</a:t>
            </a:r>
            <a:endParaRPr lang="en-US" dirty="0"/>
          </a:p>
        </p:txBody>
      </p:sp>
      <p:sp>
        <p:nvSpPr>
          <p:cNvPr id="3" name="Content Placeholder 2"/>
          <p:cNvSpPr>
            <a:spLocks noGrp="1"/>
          </p:cNvSpPr>
          <p:nvPr>
            <p:ph idx="1"/>
          </p:nvPr>
        </p:nvSpPr>
        <p:spPr>
          <a:xfrm>
            <a:off x="571500" y="1259387"/>
            <a:ext cx="8050213" cy="4391025"/>
          </a:xfrm>
        </p:spPr>
        <p:txBody>
          <a:bodyPr/>
          <a:lstStyle/>
          <a:p>
            <a:r>
              <a:rPr lang="en-US" dirty="0" smtClean="0"/>
              <a:t>Fly Often</a:t>
            </a:r>
          </a:p>
          <a:p>
            <a:r>
              <a:rPr lang="en-US" dirty="0" smtClean="0"/>
              <a:t>Minimize thermal shock</a:t>
            </a:r>
          </a:p>
          <a:p>
            <a:pPr lvl="1"/>
            <a:r>
              <a:rPr lang="en-US" dirty="0" smtClean="0"/>
              <a:t>Warm up before flying.</a:t>
            </a:r>
          </a:p>
          <a:p>
            <a:pPr lvl="1"/>
            <a:r>
              <a:rPr lang="en-US" dirty="0"/>
              <a:t>Smooth power application and </a:t>
            </a:r>
            <a:r>
              <a:rPr lang="en-US" dirty="0" smtClean="0"/>
              <a:t>reduction</a:t>
            </a:r>
          </a:p>
          <a:p>
            <a:pPr lvl="1"/>
            <a:r>
              <a:rPr lang="en-US" dirty="0" smtClean="0"/>
              <a:t>Be careful when operating lean of peak EGT</a:t>
            </a:r>
          </a:p>
          <a:p>
            <a:pPr lvl="1"/>
            <a:r>
              <a:rPr lang="en-US" dirty="0" smtClean="0"/>
              <a:t>Plan descents to avoid shock cooling.</a:t>
            </a:r>
          </a:p>
          <a:p>
            <a:pPr lvl="2"/>
            <a:r>
              <a:rPr lang="en-US" dirty="0" smtClean="0"/>
              <a:t>Especially important for </a:t>
            </a:r>
            <a:r>
              <a:rPr lang="en-US" dirty="0" err="1" smtClean="0"/>
              <a:t>Turbos</a:t>
            </a:r>
            <a:endParaRPr lang="en-US" dirty="0" smtClean="0"/>
          </a:p>
          <a:p>
            <a:pPr lvl="2"/>
            <a:r>
              <a:rPr lang="en-US" dirty="0" smtClean="0"/>
              <a:t>And in cold weather.</a:t>
            </a:r>
          </a:p>
          <a:p>
            <a:r>
              <a:rPr lang="en-US" dirty="0" smtClean="0"/>
              <a:t>Monitor performance</a:t>
            </a:r>
          </a:p>
          <a:p>
            <a:pPr lvl="1"/>
            <a:r>
              <a:rPr lang="en-US" dirty="0" smtClean="0"/>
              <a:t>Small changes can forecast developing problems.</a:t>
            </a:r>
            <a:endParaRPr lang="en-US" dirty="0"/>
          </a:p>
        </p:txBody>
      </p:sp>
      <p:sp>
        <p:nvSpPr>
          <p:cNvPr id="4" name="Slide Number Placeholder 3"/>
          <p:cNvSpPr>
            <a:spLocks noGrp="1"/>
          </p:cNvSpPr>
          <p:nvPr>
            <p:ph type="sldNum" sz="quarter" idx="4"/>
          </p:nvPr>
        </p:nvSpPr>
        <p:spPr/>
        <p:txBody>
          <a:bodyPr/>
          <a:lstStyle/>
          <a:p>
            <a:pPr>
              <a:defRPr/>
            </a:pPr>
            <a:fld id="{8807464D-3B66-479A-AA34-334AAE34CAE0}" type="slidenum">
              <a:rPr lang="en-US" smtClean="0">
                <a:solidFill>
                  <a:srgbClr val="FFFFFF"/>
                </a:solidFill>
              </a:rPr>
              <a:pPr>
                <a:defRPr/>
              </a:pPr>
              <a:t>12</a:t>
            </a:fld>
            <a:endParaRPr lang="en-US" dirty="0">
              <a:solidFill>
                <a:srgbClr val="FFFFF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246" y="649288"/>
            <a:ext cx="4030905" cy="2687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1288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34" charset="-128"/>
              </a:rPr>
              <a:t>Flight Data Monitoring</a:t>
            </a:r>
          </a:p>
        </p:txBody>
      </p:sp>
      <p:sp>
        <p:nvSpPr>
          <p:cNvPr id="16387"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3F4CC8-840B-48CB-829F-54E81FDF969A}" type="slidenum">
              <a:rPr lang="en-US" sz="1400">
                <a:solidFill>
                  <a:srgbClr val="FFFFFF"/>
                </a:solidFill>
                <a:latin typeface="Times New Roman" pitchFamily="18" charset="0"/>
              </a:rPr>
              <a:pPr eaLnBrk="1" hangingPunct="1"/>
              <a:t>13</a:t>
            </a:fld>
            <a:endParaRPr lang="en-US" sz="1400">
              <a:solidFill>
                <a:srgbClr val="FFFFFF"/>
              </a:solidFill>
              <a:latin typeface="Times New Roman" pitchFamily="18" charset="0"/>
            </a:endParaRPr>
          </a:p>
        </p:txBody>
      </p:sp>
      <p:pic>
        <p:nvPicPr>
          <p:cNvPr id="2" name="Picture 1"/>
          <p:cNvPicPr>
            <a:picLocks noChangeAspect="1"/>
          </p:cNvPicPr>
          <p:nvPr/>
        </p:nvPicPr>
        <p:blipFill>
          <a:blip r:embed="rId3"/>
          <a:stretch>
            <a:fillRect/>
          </a:stretch>
        </p:blipFill>
        <p:spPr>
          <a:xfrm>
            <a:off x="3282972" y="1223159"/>
            <a:ext cx="5537149" cy="44306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2481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pitchFamily="34" charset="-128"/>
              </a:rPr>
              <a:t>Flight Data Monitoring</a:t>
            </a:r>
          </a:p>
        </p:txBody>
      </p:sp>
      <p:pic>
        <p:nvPicPr>
          <p:cNvPr id="4" name="Content Placeholder 3"/>
          <p:cNvPicPr>
            <a:picLocks noGrp="1" noChangeAspect="1"/>
          </p:cNvPicPr>
          <p:nvPr>
            <p:ph idx="1"/>
          </p:nvPr>
        </p:nvPicPr>
        <p:blipFill>
          <a:blip r:embed="rId3"/>
          <a:stretch>
            <a:fillRect/>
          </a:stretch>
        </p:blipFill>
        <p:spPr>
          <a:xfrm>
            <a:off x="6604001" y="3098715"/>
            <a:ext cx="3167857" cy="2375893"/>
          </a:xfrm>
          <a:prstGeom prst="rect">
            <a:avLst/>
          </a:prstGeom>
          <a:ln>
            <a:noFill/>
          </a:ln>
          <a:effectLst>
            <a:outerShdw blurRad="292100" dist="139700" dir="2700000" algn="tl" rotWithShape="0">
              <a:srgbClr val="333333">
                <a:alpha val="65000"/>
              </a:srgbClr>
            </a:outerShdw>
          </a:effectLst>
        </p:spPr>
      </p:pic>
      <p:sp>
        <p:nvSpPr>
          <p:cNvPr id="1741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32EB58-D4E3-4B85-BE75-E7EC0DC6834D}" type="slidenum">
              <a:rPr lang="en-US" sz="1400">
                <a:solidFill>
                  <a:srgbClr val="FFFFFF"/>
                </a:solidFill>
                <a:latin typeface="Times New Roman" pitchFamily="18" charset="0"/>
              </a:rPr>
              <a:pPr eaLnBrk="1" hangingPunct="1"/>
              <a:t>14</a:t>
            </a:fld>
            <a:endParaRPr lang="en-US" sz="1400">
              <a:solidFill>
                <a:srgbClr val="FFFFFF"/>
              </a:solidFill>
              <a:latin typeface="Times New Roman" pitchFamily="18" charset="0"/>
            </a:endParaRPr>
          </a:p>
        </p:txBody>
      </p:sp>
      <p:pic>
        <p:nvPicPr>
          <p:cNvPr id="2" name="Picture 1"/>
          <p:cNvPicPr>
            <a:picLocks noChangeAspect="1"/>
          </p:cNvPicPr>
          <p:nvPr/>
        </p:nvPicPr>
        <p:blipFill>
          <a:blip r:embed="rId4"/>
          <a:stretch>
            <a:fillRect/>
          </a:stretch>
        </p:blipFill>
        <p:spPr>
          <a:xfrm>
            <a:off x="1412185" y="1198419"/>
            <a:ext cx="4357688" cy="1719263"/>
          </a:xfrm>
          <a:prstGeom prst="rect">
            <a:avLst/>
          </a:prstGeom>
          <a:ln>
            <a:noFill/>
          </a:ln>
          <a:effectLst>
            <a:outerShdw blurRad="292100" dist="139700" dir="2700000" algn="tl" rotWithShape="0">
              <a:srgbClr val="333333">
                <a:alpha val="65000"/>
              </a:srgbClr>
            </a:outerShdw>
          </a:effectLst>
        </p:spPr>
      </p:pic>
      <p:sp>
        <p:nvSpPr>
          <p:cNvPr id="17414" name="TextBox 4"/>
          <p:cNvSpPr txBox="1">
            <a:spLocks noChangeArrowheads="1"/>
          </p:cNvSpPr>
          <p:nvPr/>
        </p:nvSpPr>
        <p:spPr bwMode="auto">
          <a:xfrm>
            <a:off x="888135" y="3529734"/>
            <a:ext cx="4676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r>
              <a:rPr lang="en-US" dirty="0">
                <a:solidFill>
                  <a:srgbClr val="000000"/>
                </a:solidFill>
              </a:rPr>
              <a:t>Cockpit Voce Recorder (CVR)</a:t>
            </a:r>
          </a:p>
          <a:p>
            <a:pPr eaLnBrk="1" hangingPunct="1"/>
            <a:r>
              <a:rPr lang="en-US" dirty="0">
                <a:solidFill>
                  <a:srgbClr val="000000"/>
                </a:solidFill>
              </a:rPr>
              <a:t>Flight Data Recorder (FDR)</a:t>
            </a:r>
          </a:p>
        </p:txBody>
      </p:sp>
      <p:sp>
        <p:nvSpPr>
          <p:cNvPr id="10" name="TextBox 9"/>
          <p:cNvSpPr txBox="1">
            <a:spLocks noChangeArrowheads="1"/>
          </p:cNvSpPr>
          <p:nvPr/>
        </p:nvSpPr>
        <p:spPr bwMode="auto">
          <a:xfrm>
            <a:off x="6724651" y="1549401"/>
            <a:ext cx="342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FontTx/>
              <a:buNone/>
            </a:pPr>
            <a:r>
              <a:rPr lang="en-US" sz="3600" b="1">
                <a:solidFill>
                  <a:srgbClr val="000000"/>
                </a:solidFill>
              </a:rPr>
              <a:t>FOQA</a:t>
            </a:r>
          </a:p>
        </p:txBody>
      </p:sp>
    </p:spTree>
    <p:extLst>
      <p:ext uri="{BB962C8B-B14F-4D97-AF65-F5344CB8AC3E}">
        <p14:creationId xmlns:p14="http://schemas.microsoft.com/office/powerpoint/2010/main" val="2230432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xfrm>
            <a:off x="465932" y="483394"/>
            <a:ext cx="8472487" cy="609600"/>
          </a:xfrm>
        </p:spPr>
        <p:txBody>
          <a:bodyPr/>
          <a:lstStyle/>
          <a:p>
            <a:r>
              <a:rPr lang="en-US" dirty="0" smtClean="0">
                <a:ea typeface="ＭＳ Ｐゴシック" pitchFamily="34" charset="-128"/>
              </a:rPr>
              <a:t>Flight Data Monitoring for GA</a:t>
            </a:r>
          </a:p>
        </p:txBody>
      </p:sp>
      <p:sp>
        <p:nvSpPr>
          <p:cNvPr id="1843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C553E8D-2541-4D43-BB1A-E4AE57A86B2E}" type="slidenum">
              <a:rPr lang="en-US" sz="1400">
                <a:solidFill>
                  <a:srgbClr val="FFFFFF"/>
                </a:solidFill>
                <a:latin typeface="Times New Roman" pitchFamily="18" charset="0"/>
              </a:rPr>
              <a:pPr eaLnBrk="1" hangingPunct="1"/>
              <a:t>15</a:t>
            </a:fld>
            <a:endParaRPr lang="en-US" sz="1400">
              <a:solidFill>
                <a:srgbClr val="FFFFFF"/>
              </a:solidFill>
              <a:latin typeface="Times New Roman" pitchFamily="18" charset="0"/>
            </a:endParaRPr>
          </a:p>
        </p:txBody>
      </p:sp>
      <p:pic>
        <p:nvPicPr>
          <p:cNvPr id="18439" name="Picture 7"/>
          <p:cNvPicPr>
            <a:picLocks noChangeAspect="1"/>
          </p:cNvPicPr>
          <p:nvPr/>
        </p:nvPicPr>
        <p:blipFill>
          <a:blip r:embed="rId3"/>
          <a:srcRect t="13058" b="12488"/>
          <a:stretch>
            <a:fillRect/>
          </a:stretch>
        </p:blipFill>
        <p:spPr bwMode="auto">
          <a:xfrm>
            <a:off x="1073007" y="1333067"/>
            <a:ext cx="2922587" cy="2176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355" y="1550195"/>
            <a:ext cx="3341687"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a:spLocks noChangeArrowheads="1"/>
          </p:cNvSpPr>
          <p:nvPr/>
        </p:nvSpPr>
        <p:spPr bwMode="auto">
          <a:xfrm>
            <a:off x="1393826" y="3927477"/>
            <a:ext cx="2422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r>
              <a:rPr lang="en-US" sz="2800" b="1" dirty="0">
                <a:solidFill>
                  <a:srgbClr val="000000"/>
                </a:solidFill>
              </a:rPr>
              <a:t>Flight Data</a:t>
            </a:r>
          </a:p>
        </p:txBody>
      </p:sp>
      <p:sp>
        <p:nvSpPr>
          <p:cNvPr id="12" name="TextBox 11"/>
          <p:cNvSpPr txBox="1">
            <a:spLocks noChangeArrowheads="1"/>
          </p:cNvSpPr>
          <p:nvPr/>
        </p:nvSpPr>
        <p:spPr bwMode="auto">
          <a:xfrm>
            <a:off x="7119144" y="4694634"/>
            <a:ext cx="363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r>
              <a:rPr lang="en-US" sz="2800" b="1" dirty="0">
                <a:solidFill>
                  <a:srgbClr val="000000"/>
                </a:solidFill>
              </a:rPr>
              <a:t>Flight Data + Visual</a:t>
            </a:r>
          </a:p>
        </p:txBody>
      </p:sp>
    </p:spTree>
    <p:extLst>
      <p:ext uri="{BB962C8B-B14F-4D97-AF65-F5344CB8AC3E}">
        <p14:creationId xmlns:p14="http://schemas.microsoft.com/office/powerpoint/2010/main" val="1564943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936307" y="2458192"/>
            <a:ext cx="3577315" cy="2906568"/>
          </a:xfrm>
          <a:prstGeom prst="rect">
            <a:avLst/>
          </a:prstGeom>
          <a:ln>
            <a:noFill/>
          </a:ln>
          <a:effectLst>
            <a:outerShdw blurRad="292100" dist="139700" dir="2700000" algn="tl" rotWithShape="0">
              <a:srgbClr val="333333">
                <a:alpha val="65000"/>
              </a:srgbClr>
            </a:outerShdw>
          </a:effectLst>
        </p:spPr>
      </p:pic>
      <p:sp>
        <p:nvSpPr>
          <p:cNvPr id="19458"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C25040A-EB23-4F67-8545-13AC2EFDBD2C}" type="slidenum">
              <a:rPr lang="en-US" sz="1400">
                <a:solidFill>
                  <a:srgbClr val="FFFFFF"/>
                </a:solidFill>
                <a:latin typeface="Times New Roman" pitchFamily="18" charset="0"/>
              </a:rPr>
              <a:pPr eaLnBrk="1" hangingPunct="1"/>
              <a:t>16</a:t>
            </a:fld>
            <a:endParaRPr lang="en-US" sz="1400">
              <a:solidFill>
                <a:srgbClr val="FFFFFF"/>
              </a:solidFill>
              <a:latin typeface="Times New Roman" pitchFamily="18" charset="0"/>
            </a:endParaRPr>
          </a:p>
        </p:txBody>
      </p:sp>
      <p:pic>
        <p:nvPicPr>
          <p:cNvPr id="2" name="Picture 1"/>
          <p:cNvPicPr>
            <a:picLocks noChangeAspect="1"/>
          </p:cNvPicPr>
          <p:nvPr/>
        </p:nvPicPr>
        <p:blipFill>
          <a:blip r:embed="rId4"/>
          <a:stretch>
            <a:fillRect/>
          </a:stretch>
        </p:blipFill>
        <p:spPr>
          <a:xfrm>
            <a:off x="1272310" y="1394031"/>
            <a:ext cx="3781425" cy="2947988"/>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465932" y="483394"/>
            <a:ext cx="8472487" cy="609600"/>
          </a:xfrm>
        </p:spPr>
        <p:txBody>
          <a:bodyPr/>
          <a:lstStyle/>
          <a:p>
            <a:r>
              <a:rPr lang="en-US" dirty="0" smtClean="0">
                <a:ea typeface="ＭＳ Ｐゴシック" pitchFamily="34" charset="-128"/>
              </a:rPr>
              <a:t>Flight Data Monitoring for GA</a:t>
            </a:r>
          </a:p>
        </p:txBody>
      </p:sp>
    </p:spTree>
    <p:extLst>
      <p:ext uri="{BB962C8B-B14F-4D97-AF65-F5344CB8AC3E}">
        <p14:creationId xmlns:p14="http://schemas.microsoft.com/office/powerpoint/2010/main" val="31059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itle 1"/>
          <p:cNvSpPr>
            <a:spLocks noGrp="1"/>
          </p:cNvSpPr>
          <p:nvPr>
            <p:ph type="title"/>
          </p:nvPr>
        </p:nvSpPr>
        <p:spPr/>
        <p:txBody>
          <a:bodyPr/>
          <a:lstStyle/>
          <a:p>
            <a:r>
              <a:rPr lang="en-US" dirty="0" smtClean="0">
                <a:ea typeface="ＭＳ Ｐゴシック" pitchFamily="34" charset="-128"/>
              </a:rPr>
              <a:t>Flight Data Monitoring for GA</a:t>
            </a:r>
          </a:p>
        </p:txBody>
      </p:sp>
      <p:pic>
        <p:nvPicPr>
          <p:cNvPr id="6" name="Picture 6" descr="E:\Desktop\My Documents\My Pictures\2004\7Jul\Florida\ClassB21.JPG"/>
          <p:cNvPicPr>
            <a:picLocks noGrp="1" noChangeAspect="1" noChangeArrowheads="1"/>
          </p:cNvPicPr>
          <p:nvPr>
            <p:ph idx="1"/>
          </p:nvPr>
        </p:nvPicPr>
        <p:blipFill>
          <a:blip r:embed="rId3"/>
          <a:srcRect/>
          <a:stretch>
            <a:fillRect/>
          </a:stretch>
        </p:blipFill>
        <p:spPr>
          <a:xfrm>
            <a:off x="571500" y="1108412"/>
            <a:ext cx="3008313" cy="2255837"/>
          </a:xfrm>
          <a:prstGeom prst="rect">
            <a:avLst/>
          </a:prstGeom>
          <a:ln>
            <a:noFill/>
          </a:ln>
          <a:effectLst>
            <a:outerShdw blurRad="292100" dist="139700" dir="2700000" algn="tl" rotWithShape="0">
              <a:srgbClr val="333333">
                <a:alpha val="65000"/>
              </a:srgbClr>
            </a:outerShdw>
          </a:effectLst>
          <a:extLst/>
        </p:spPr>
      </p:pic>
      <p:sp>
        <p:nvSpPr>
          <p:cNvPr id="20482"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5ECABC-6BA3-4396-84EC-8987D73B2306}" type="slidenum">
              <a:rPr lang="en-US" sz="1400">
                <a:solidFill>
                  <a:srgbClr val="FFFFFF"/>
                </a:solidFill>
                <a:latin typeface="Times New Roman" pitchFamily="18" charset="0"/>
              </a:rPr>
              <a:pPr eaLnBrk="1" hangingPunct="1"/>
              <a:t>17</a:t>
            </a:fld>
            <a:endParaRPr lang="en-US" sz="1400">
              <a:solidFill>
                <a:srgbClr val="FFFFFF"/>
              </a:solidFill>
              <a:latin typeface="Times New Roman" pitchFamily="18" charset="0"/>
            </a:endParaRPr>
          </a:p>
        </p:txBody>
      </p:sp>
      <p:pic>
        <p:nvPicPr>
          <p:cNvPr id="9" name="Picture 7"/>
          <p:cNvPicPr>
            <a:picLocks noChangeAspect="1"/>
          </p:cNvPicPr>
          <p:nvPr/>
        </p:nvPicPr>
        <p:blipFill>
          <a:blip r:embed="rId4"/>
          <a:srcRect t="13058" b="12488"/>
          <a:stretch>
            <a:fillRect/>
          </a:stretch>
        </p:blipFill>
        <p:spPr bwMode="auto">
          <a:xfrm>
            <a:off x="4024316" y="2865430"/>
            <a:ext cx="2922587" cy="2176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l="8058" r="14192"/>
          <a:stretch/>
        </p:blipFill>
        <p:spPr>
          <a:xfrm>
            <a:off x="8844661" y="3139750"/>
            <a:ext cx="2466975" cy="244951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a:stretch>
            <a:fillRect/>
          </a:stretch>
        </p:blipFill>
        <p:spPr>
          <a:xfrm>
            <a:off x="8455213" y="649288"/>
            <a:ext cx="2969305" cy="2046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05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9" y="114141"/>
            <a:ext cx="8229600" cy="914400"/>
          </a:xfrm>
        </p:spPr>
        <p:txBody>
          <a:bodyPr>
            <a:normAutofit/>
          </a:bodyPr>
          <a:lstStyle/>
          <a:p>
            <a:r>
              <a:rPr lang="en-US" sz="2400" dirty="0"/>
              <a:t>Sample of What's Available to the GA Community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7706932"/>
              </p:ext>
            </p:extLst>
          </p:nvPr>
        </p:nvGraphicFramePr>
        <p:xfrm>
          <a:off x="4429125" y="3588861"/>
          <a:ext cx="3333750" cy="274320"/>
        </p:xfrm>
        <a:graphic>
          <a:graphicData uri="http://schemas.openxmlformats.org/drawingml/2006/table">
            <a:tbl>
              <a:tblPr/>
              <a:tblGrid>
                <a:gridCol w="3333750">
                  <a:extLst>
                    <a:ext uri="{9D8B030D-6E8A-4147-A177-3AD203B41FA5}">
                      <a16:colId xmlns:a16="http://schemas.microsoft.com/office/drawing/2014/main" val="20000"/>
                    </a:ext>
                  </a:extLst>
                </a:gridCol>
              </a:tblGrid>
              <a:tr h="0">
                <a:tc>
                  <a:txBody>
                    <a:bodyPr/>
                    <a:lstStyle/>
                    <a:p>
                      <a:pPr algn="ctr"/>
                      <a:endParaRPr lang="en-US"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6" name="Picture 2" descr="http://www.aircraftspruce.com/cache/370-320-/catalog/graphics/1/10-054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649" y="1047751"/>
            <a:ext cx="2360059" cy="18115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74533" y="953870"/>
            <a:ext cx="4572000" cy="830997"/>
          </a:xfrm>
          <a:prstGeom prst="rect">
            <a:avLst/>
          </a:prstGeom>
        </p:spPr>
        <p:txBody>
          <a:bodyPr>
            <a:spAutoFit/>
          </a:bodyPr>
          <a:lstStyle/>
          <a:p>
            <a:pPr>
              <a:buNone/>
            </a:pPr>
            <a:r>
              <a:rPr lang="en-US" dirty="0"/>
              <a:t>PRIMARY ENGINE MONITOR SYSTEM</a:t>
            </a:r>
          </a:p>
        </p:txBody>
      </p:sp>
      <p:graphicFrame>
        <p:nvGraphicFramePr>
          <p:cNvPr id="7" name="Table 6"/>
          <p:cNvGraphicFramePr>
            <a:graphicFrameLocks noGrp="1"/>
          </p:cNvGraphicFramePr>
          <p:nvPr>
            <p:extLst>
              <p:ext uri="{D42A27DB-BD31-4B8C-83A1-F6EECF244321}">
                <p14:modId xmlns:p14="http://schemas.microsoft.com/office/powerpoint/2010/main" val="1127704202"/>
              </p:ext>
            </p:extLst>
          </p:nvPr>
        </p:nvGraphicFramePr>
        <p:xfrm>
          <a:off x="2088335" y="3013267"/>
          <a:ext cx="8458199" cy="2834640"/>
        </p:xfrm>
        <a:graphic>
          <a:graphicData uri="http://schemas.openxmlformats.org/drawingml/2006/table">
            <a:tbl>
              <a:tblPr/>
              <a:tblGrid>
                <a:gridCol w="2636766">
                  <a:extLst>
                    <a:ext uri="{9D8B030D-6E8A-4147-A177-3AD203B41FA5}">
                      <a16:colId xmlns:a16="http://schemas.microsoft.com/office/drawing/2014/main" val="20000"/>
                    </a:ext>
                  </a:extLst>
                </a:gridCol>
                <a:gridCol w="2927838">
                  <a:extLst>
                    <a:ext uri="{9D8B030D-6E8A-4147-A177-3AD203B41FA5}">
                      <a16:colId xmlns:a16="http://schemas.microsoft.com/office/drawing/2014/main" val="20001"/>
                    </a:ext>
                  </a:extLst>
                </a:gridCol>
                <a:gridCol w="2893595">
                  <a:extLst>
                    <a:ext uri="{9D8B030D-6E8A-4147-A177-3AD203B41FA5}">
                      <a16:colId xmlns:a16="http://schemas.microsoft.com/office/drawing/2014/main" val="20002"/>
                    </a:ext>
                  </a:extLst>
                </a:gridCol>
              </a:tblGrid>
              <a:tr h="2529840">
                <a:tc>
                  <a:txBody>
                    <a:bodyPr/>
                    <a:lstStyle/>
                    <a:p>
                      <a:pPr algn="ctr"/>
                      <a:r>
                        <a:rPr lang="en-US" dirty="0">
                          <a:effectLst/>
                        </a:rPr>
                        <a:t>RPM</a:t>
                      </a:r>
                      <a:br>
                        <a:rPr lang="en-US" dirty="0">
                          <a:effectLst/>
                        </a:rPr>
                      </a:br>
                      <a:r>
                        <a:rPr lang="en-US" dirty="0">
                          <a:effectLst/>
                        </a:rPr>
                        <a:t>M.P.</a:t>
                      </a:r>
                      <a:br>
                        <a:rPr lang="en-US" dirty="0">
                          <a:effectLst/>
                        </a:rPr>
                      </a:br>
                      <a:r>
                        <a:rPr lang="en-US" dirty="0">
                          <a:effectLst/>
                        </a:rPr>
                        <a:t>EGT/CHT Bar Graph</a:t>
                      </a:r>
                      <a:br>
                        <a:rPr lang="en-US" dirty="0">
                          <a:effectLst/>
                        </a:rPr>
                      </a:br>
                      <a:r>
                        <a:rPr lang="en-US" dirty="0">
                          <a:effectLst/>
                        </a:rPr>
                        <a:t>Oil Pressure</a:t>
                      </a:r>
                      <a:br>
                        <a:rPr lang="en-US" dirty="0">
                          <a:effectLst/>
                        </a:rPr>
                      </a:br>
                      <a:r>
                        <a:rPr lang="en-US" dirty="0">
                          <a:effectLst/>
                        </a:rPr>
                        <a:t>Oil </a:t>
                      </a:r>
                      <a:r>
                        <a:rPr lang="en-US" dirty="0" err="1">
                          <a:effectLst/>
                        </a:rPr>
                        <a:t>Tempreature</a:t>
                      </a:r>
                      <a:r>
                        <a:rPr lang="en-US" dirty="0">
                          <a:effectLst/>
                        </a:rPr>
                        <a:t/>
                      </a:r>
                      <a:br>
                        <a:rPr lang="en-US" dirty="0">
                          <a:effectLst/>
                        </a:rPr>
                      </a:br>
                      <a:r>
                        <a:rPr lang="en-US" dirty="0">
                          <a:effectLst/>
                        </a:rPr>
                        <a:t>TIT</a:t>
                      </a:r>
                      <a:br>
                        <a:rPr lang="en-US" dirty="0">
                          <a:effectLst/>
                        </a:rPr>
                      </a:br>
                      <a:r>
                        <a:rPr lang="en-US" dirty="0" err="1">
                          <a:effectLst/>
                        </a:rPr>
                        <a:t>Hyd</a:t>
                      </a:r>
                      <a:r>
                        <a:rPr lang="en-US" dirty="0">
                          <a:effectLst/>
                        </a:rPr>
                        <a:t> Pressure</a:t>
                      </a:r>
                      <a:br>
                        <a:rPr lang="en-US" dirty="0">
                          <a:effectLst/>
                        </a:rPr>
                      </a:br>
                      <a:r>
                        <a:rPr lang="en-US" dirty="0">
                          <a:effectLst/>
                        </a:rPr>
                        <a:t>C.O.</a:t>
                      </a:r>
                      <a:br>
                        <a:rPr lang="en-US" dirty="0">
                          <a:effectLst/>
                        </a:rPr>
                      </a:br>
                      <a:r>
                        <a:rPr lang="en-US" dirty="0">
                          <a:effectLst/>
                        </a:rPr>
                        <a:t>OAT</a:t>
                      </a:r>
                      <a:br>
                        <a:rPr lang="en-US" dirty="0">
                          <a:effectLst/>
                        </a:rPr>
                      </a:br>
                      <a:r>
                        <a:rPr lang="en-US" dirty="0">
                          <a:effectLst/>
                        </a:rPr>
                        <a:t>Vac.</a:t>
                      </a:r>
                    </a:p>
                  </a:txBody>
                  <a:tcPr anchor="ctr">
                    <a:lnL>
                      <a:noFill/>
                    </a:lnL>
                    <a:lnR>
                      <a:noFill/>
                    </a:lnR>
                    <a:lnT>
                      <a:noFill/>
                    </a:lnT>
                    <a:lnB>
                      <a:noFill/>
                    </a:lnB>
                  </a:tcPr>
                </a:tc>
                <a:tc>
                  <a:txBody>
                    <a:bodyPr/>
                    <a:lstStyle/>
                    <a:p>
                      <a:pPr algn="ctr"/>
                      <a:r>
                        <a:rPr lang="en-US">
                          <a:effectLst/>
                        </a:rPr>
                        <a:t>Fuel Pressure</a:t>
                      </a:r>
                      <a:br>
                        <a:rPr lang="en-US">
                          <a:effectLst/>
                        </a:rPr>
                      </a:br>
                      <a:r>
                        <a:rPr lang="en-US">
                          <a:effectLst/>
                        </a:rPr>
                        <a:t>Fuel Level</a:t>
                      </a:r>
                      <a:br>
                        <a:rPr lang="en-US">
                          <a:effectLst/>
                        </a:rPr>
                      </a:br>
                      <a:r>
                        <a:rPr lang="en-US">
                          <a:effectLst/>
                        </a:rPr>
                        <a:t>Fuel Flow</a:t>
                      </a:r>
                      <a:br>
                        <a:rPr lang="en-US">
                          <a:effectLst/>
                        </a:rPr>
                      </a:br>
                      <a:r>
                        <a:rPr lang="en-US">
                          <a:effectLst/>
                        </a:rPr>
                        <a:t>Fuel Remaning</a:t>
                      </a:r>
                      <a:br>
                        <a:rPr lang="en-US">
                          <a:effectLst/>
                        </a:rPr>
                      </a:br>
                      <a:r>
                        <a:rPr lang="en-US">
                          <a:effectLst/>
                        </a:rPr>
                        <a:t>Fuel Used</a:t>
                      </a:r>
                      <a:br>
                        <a:rPr lang="en-US">
                          <a:effectLst/>
                        </a:rPr>
                      </a:br>
                      <a:r>
                        <a:rPr lang="en-US">
                          <a:effectLst/>
                        </a:rPr>
                        <a:t>Fuel -GPS Related Data</a:t>
                      </a:r>
                      <a:br>
                        <a:rPr lang="en-US">
                          <a:effectLst/>
                        </a:rPr>
                      </a:br>
                      <a:r>
                        <a:rPr lang="en-US">
                          <a:effectLst/>
                        </a:rPr>
                        <a:t>Low Fuel Alarm</a:t>
                      </a:r>
                      <a:br>
                        <a:rPr lang="en-US">
                          <a:effectLst/>
                        </a:rPr>
                      </a:br>
                      <a:r>
                        <a:rPr lang="en-US">
                          <a:effectLst/>
                        </a:rPr>
                        <a:t>Recurring Fuel Alarm</a:t>
                      </a:r>
                      <a:br>
                        <a:rPr lang="en-US">
                          <a:effectLst/>
                        </a:rPr>
                      </a:br>
                      <a:r>
                        <a:rPr lang="en-US">
                          <a:effectLst/>
                        </a:rPr>
                        <a:t>Volts</a:t>
                      </a:r>
                      <a:br>
                        <a:rPr lang="en-US">
                          <a:effectLst/>
                        </a:rPr>
                      </a:br>
                      <a:r>
                        <a:rPr lang="en-US">
                          <a:effectLst/>
                        </a:rPr>
                        <a:t>Amps</a:t>
                      </a:r>
                    </a:p>
                  </a:txBody>
                  <a:tcPr anchor="ctr">
                    <a:lnL>
                      <a:noFill/>
                    </a:lnL>
                    <a:lnR>
                      <a:noFill/>
                    </a:lnR>
                    <a:lnT>
                      <a:noFill/>
                    </a:lnT>
                    <a:lnB>
                      <a:noFill/>
                    </a:lnB>
                  </a:tcPr>
                </a:tc>
                <a:tc>
                  <a:txBody>
                    <a:bodyPr/>
                    <a:lstStyle/>
                    <a:p>
                      <a:pPr algn="ctr"/>
                      <a:r>
                        <a:rPr lang="en-US" dirty="0">
                          <a:effectLst/>
                        </a:rPr>
                        <a:t>Flight Timer</a:t>
                      </a:r>
                      <a:br>
                        <a:rPr lang="en-US" dirty="0">
                          <a:effectLst/>
                        </a:rPr>
                      </a:br>
                      <a:r>
                        <a:rPr lang="en-US" dirty="0" err="1">
                          <a:effectLst/>
                        </a:rPr>
                        <a:t>Tach</a:t>
                      </a:r>
                      <a:r>
                        <a:rPr lang="en-US" dirty="0">
                          <a:effectLst/>
                        </a:rPr>
                        <a:t> Timer</a:t>
                      </a:r>
                      <a:br>
                        <a:rPr lang="en-US" dirty="0">
                          <a:effectLst/>
                        </a:rPr>
                      </a:br>
                      <a:r>
                        <a:rPr lang="en-US" dirty="0">
                          <a:effectLst/>
                        </a:rPr>
                        <a:t>Local Time</a:t>
                      </a:r>
                      <a:br>
                        <a:rPr lang="en-US" dirty="0">
                          <a:effectLst/>
                        </a:rPr>
                      </a:br>
                      <a:r>
                        <a:rPr lang="en-US" dirty="0">
                          <a:effectLst/>
                        </a:rPr>
                        <a:t>Zulu Time</a:t>
                      </a:r>
                      <a:br>
                        <a:rPr lang="en-US" dirty="0">
                          <a:effectLst/>
                        </a:rPr>
                      </a:br>
                      <a:r>
                        <a:rPr lang="en-US" dirty="0" err="1">
                          <a:effectLst/>
                        </a:rPr>
                        <a:t>Annuciators</a:t>
                      </a:r>
                      <a:r>
                        <a:rPr lang="en-US" dirty="0">
                          <a:effectLst/>
                        </a:rPr>
                        <a:t/>
                      </a:r>
                      <a:br>
                        <a:rPr lang="en-US" dirty="0">
                          <a:effectLst/>
                        </a:rPr>
                      </a:br>
                      <a:r>
                        <a:rPr lang="en-US" dirty="0">
                          <a:effectLst/>
                        </a:rPr>
                        <a:t>Data Recording</a:t>
                      </a:r>
                      <a:br>
                        <a:rPr lang="en-US" dirty="0">
                          <a:effectLst/>
                        </a:rPr>
                      </a:br>
                      <a:r>
                        <a:rPr lang="en-US" dirty="0">
                          <a:effectLst/>
                        </a:rPr>
                        <a:t>USB Port</a:t>
                      </a:r>
                      <a:br>
                        <a:rPr lang="en-US" dirty="0">
                          <a:effectLst/>
                        </a:rPr>
                      </a:br>
                      <a:r>
                        <a:rPr lang="en-US" dirty="0">
                          <a:effectLst/>
                        </a:rPr>
                        <a:t>External Caution Lights</a:t>
                      </a:r>
                      <a:br>
                        <a:rPr lang="en-US" dirty="0">
                          <a:effectLst/>
                        </a:rPr>
                      </a:br>
                      <a:r>
                        <a:rPr lang="en-US" dirty="0">
                          <a:effectLst/>
                        </a:rPr>
                        <a:t>And More</a:t>
                      </a:r>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56937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0A711AB-B26C-4F8A-A7C8-57CFD34DA491}" type="slidenum">
              <a:rPr lang="en-US" sz="1400">
                <a:solidFill>
                  <a:srgbClr val="FFFFFF"/>
                </a:solidFill>
                <a:latin typeface="Times New Roman" pitchFamily="18" charset="0"/>
              </a:rPr>
              <a:pPr eaLnBrk="1" hangingPunct="1"/>
              <a:t>19</a:t>
            </a:fld>
            <a:endParaRPr lang="en-US" sz="1400">
              <a:solidFill>
                <a:srgbClr val="FFFFFF"/>
              </a:solidFill>
              <a:latin typeface="Times New Roman" pitchFamily="18" charset="0"/>
            </a:endParaRPr>
          </a:p>
        </p:txBody>
      </p:sp>
      <p:pic>
        <p:nvPicPr>
          <p:cNvPr id="3" name="Picture 2"/>
          <p:cNvPicPr>
            <a:picLocks noChangeAspect="1"/>
          </p:cNvPicPr>
          <p:nvPr/>
        </p:nvPicPr>
        <p:blipFill>
          <a:blip r:embed="rId3"/>
          <a:stretch>
            <a:fillRect/>
          </a:stretch>
        </p:blipFill>
        <p:spPr>
          <a:xfrm>
            <a:off x="6601404" y="1589521"/>
            <a:ext cx="1795463" cy="179546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749156" y="1327945"/>
            <a:ext cx="4578350" cy="333533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9248209" y="3436938"/>
            <a:ext cx="2032000" cy="2025650"/>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571500" y="344488"/>
            <a:ext cx="11296651" cy="609600"/>
          </a:xfrm>
        </p:spPr>
        <p:txBody>
          <a:bodyPr/>
          <a:lstStyle/>
          <a:p>
            <a:r>
              <a:rPr lang="en-US" dirty="0" smtClean="0">
                <a:ea typeface="ＭＳ Ｐゴシック" pitchFamily="34" charset="-128"/>
              </a:rPr>
              <a:t>Flight Data Monitoring for GA</a:t>
            </a:r>
          </a:p>
        </p:txBody>
      </p:sp>
    </p:spTree>
    <p:extLst>
      <p:ext uri="{BB962C8B-B14F-4D97-AF65-F5344CB8AC3E}">
        <p14:creationId xmlns:p14="http://schemas.microsoft.com/office/powerpoint/2010/main" val="1465847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ea typeface="ＭＳ Ｐゴシック" pitchFamily="34" charset="-128"/>
              </a:rPr>
              <a:t>Welcome</a:t>
            </a:r>
          </a:p>
        </p:txBody>
      </p:sp>
      <p:sp>
        <p:nvSpPr>
          <p:cNvPr id="14339"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Phones &amp; Pagers to Silent 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14340"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7F3CF4-087D-4F36-8317-60C2B9BF6231}" type="slidenum">
              <a:rPr lang="en-US" sz="1400">
                <a:solidFill>
                  <a:srgbClr val="FFFFFF"/>
                </a:solidFill>
                <a:latin typeface="Times New Roman" pitchFamily="18" charset="0"/>
              </a:rPr>
              <a:pPr eaLnBrk="1" hangingPunct="1"/>
              <a:t>2</a:t>
            </a:fld>
            <a:endParaRPr lang="en-US" sz="1400">
              <a:solidFill>
                <a:srgbClr val="FFFFFF"/>
              </a:solidFill>
              <a:latin typeface="Times New Roman" pitchFamily="18" charset="0"/>
            </a:endParaRPr>
          </a:p>
        </p:txBody>
      </p:sp>
      <p:grpSp>
        <p:nvGrpSpPr>
          <p:cNvPr id="5" name="Group 4"/>
          <p:cNvGrpSpPr/>
          <p:nvPr/>
        </p:nvGrpSpPr>
        <p:grpSpPr>
          <a:xfrm>
            <a:off x="7097540" y="1745673"/>
            <a:ext cx="4622408" cy="3585410"/>
            <a:chOff x="6837353" y="2158410"/>
            <a:chExt cx="5177733" cy="4191780"/>
          </a:xfrm>
        </p:grpSpPr>
        <p:pic>
          <p:nvPicPr>
            <p:cNvPr id="6"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1499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34" charset="-128"/>
              </a:rPr>
              <a:t>FDM Technology Cost</a:t>
            </a:r>
          </a:p>
        </p:txBody>
      </p:sp>
      <p:sp>
        <p:nvSpPr>
          <p:cNvPr id="2253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F0704C1-A78F-433A-A873-0A6A65B1C287}" type="slidenum">
              <a:rPr lang="en-US" sz="1400">
                <a:solidFill>
                  <a:srgbClr val="FFFFFF"/>
                </a:solidFill>
                <a:latin typeface="Times New Roman" pitchFamily="18" charset="0"/>
              </a:rPr>
              <a:pPr eaLnBrk="1" hangingPunct="1"/>
              <a:t>20</a:t>
            </a:fld>
            <a:endParaRPr lang="en-US" sz="1400">
              <a:solidFill>
                <a:srgbClr val="FFFFFF"/>
              </a:solidFill>
              <a:latin typeface="Times New Roman"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1" y="1349375"/>
            <a:ext cx="7851775" cy="372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9690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smtClean="0">
                <a:ea typeface="ＭＳ Ｐゴシック" pitchFamily="34" charset="-128"/>
              </a:rPr>
              <a:t>Flight Data Monitoring for GA</a:t>
            </a:r>
          </a:p>
        </p:txBody>
      </p:sp>
      <p:pic>
        <p:nvPicPr>
          <p:cNvPr id="4" name="Content Placeholder 3"/>
          <p:cNvPicPr>
            <a:picLocks noGrp="1" noChangeAspect="1"/>
          </p:cNvPicPr>
          <p:nvPr>
            <p:ph idx="1"/>
          </p:nvPr>
        </p:nvPicPr>
        <p:blipFill>
          <a:blip r:embed="rId3"/>
          <a:stretch>
            <a:fillRect/>
          </a:stretch>
        </p:blipFill>
        <p:spPr>
          <a:xfrm>
            <a:off x="956253" y="1397577"/>
            <a:ext cx="5113259" cy="3278332"/>
          </a:xfrm>
          <a:prstGeom prst="rect">
            <a:avLst/>
          </a:prstGeom>
          <a:ln>
            <a:noFill/>
          </a:ln>
          <a:effectLst>
            <a:outerShdw blurRad="292100" dist="139700" dir="2700000" algn="tl" rotWithShape="0">
              <a:srgbClr val="333333">
                <a:alpha val="65000"/>
              </a:srgbClr>
            </a:outerShdw>
          </a:effectLst>
        </p:spPr>
      </p:pic>
      <p:sp>
        <p:nvSpPr>
          <p:cNvPr id="2355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75C41BC-F5D9-4504-9166-9C63340AD71D}" type="slidenum">
              <a:rPr lang="en-US" sz="1400">
                <a:solidFill>
                  <a:srgbClr val="FFFFFF"/>
                </a:solidFill>
                <a:latin typeface="Times New Roman" pitchFamily="18" charset="0"/>
              </a:rPr>
              <a:pPr eaLnBrk="1" hangingPunct="1"/>
              <a:t>21</a:t>
            </a:fld>
            <a:endParaRPr lang="en-US" sz="1400">
              <a:solidFill>
                <a:srgbClr val="FFFFFF"/>
              </a:solidFill>
              <a:latin typeface="Times New Roman" pitchFamily="18" charset="0"/>
            </a:endParaRPr>
          </a:p>
        </p:txBody>
      </p:sp>
      <p:pic>
        <p:nvPicPr>
          <p:cNvPr id="21510" name="Picture 6" descr="C:\Users\awp204js\AppData\Local\Microsoft\Windows\Temporary Internet Files\Content.IE5\20ZCEYQG\MP900387938[1].jpg"/>
          <p:cNvPicPr>
            <a:picLocks noChangeAspect="1" noChangeArrowheads="1"/>
          </p:cNvPicPr>
          <p:nvPr/>
        </p:nvPicPr>
        <p:blipFill>
          <a:blip r:embed="rId4"/>
          <a:srcRect/>
          <a:stretch>
            <a:fillRect/>
          </a:stretch>
        </p:blipFill>
        <p:spPr bwMode="auto">
          <a:xfrm>
            <a:off x="7668491" y="1603052"/>
            <a:ext cx="2729057" cy="3826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896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z="3600">
                <a:ea typeface="ＭＳ Ｐゴシック" pitchFamily="34" charset="-128"/>
              </a:rPr>
              <a:t>Questions?</a:t>
            </a:r>
          </a:p>
        </p:txBody>
      </p:sp>
      <p:sp>
        <p:nvSpPr>
          <p:cNvPr id="24578" name="Slide Number Placeholder 5"/>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A7B26E4-027E-459D-86FC-9F340FB48A20}" type="slidenum">
              <a:rPr lang="en-US" sz="1400">
                <a:solidFill>
                  <a:srgbClr val="FFFFFF"/>
                </a:solidFill>
                <a:latin typeface="Times New Roman" pitchFamily="18" charset="0"/>
              </a:rPr>
              <a:pPr eaLnBrk="1" hangingPunct="1"/>
              <a:t>22</a:t>
            </a:fld>
            <a:endParaRPr lang="en-US" sz="1400">
              <a:solidFill>
                <a:srgbClr val="FFFFFF"/>
              </a:solidFill>
              <a:latin typeface="Times New Roman" pitchFamily="18" charset="0"/>
            </a:endParaRPr>
          </a:p>
        </p:txBody>
      </p:sp>
      <p:pic>
        <p:nvPicPr>
          <p:cNvPr id="22532"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906" y="1674141"/>
            <a:ext cx="2916884" cy="3631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776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8154830" y="1715181"/>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30059" y="3298785"/>
            <a:ext cx="3054658" cy="229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681344" y="954088"/>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solidFill>
                  <a:srgbClr val="FFFFFF">
                    <a:lumMod val="65000"/>
                  </a:srgbClr>
                </a:solidFill>
              </a:rPr>
              <a:pPr/>
              <a:t>24</a:t>
            </a:fld>
            <a:endParaRPr lang="en-US" dirty="0">
              <a:solidFill>
                <a:srgbClr val="FFFFFF">
                  <a:lumMod val="65000"/>
                </a:srgbClr>
              </a:solidFill>
            </a:endParaRPr>
          </a:p>
        </p:txBody>
      </p:sp>
      <p:sp>
        <p:nvSpPr>
          <p:cNvPr id="8" name="Rectangle 2"/>
          <p:cNvSpPr txBox="1">
            <a:spLocks noChangeArrowheads="1"/>
          </p:cNvSpPr>
          <p:nvPr/>
        </p:nvSpPr>
        <p:spPr bwMode="auto">
          <a:xfrm>
            <a:off x="2064374"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solidFill>
                  <a:srgbClr val="000000"/>
                </a:solidFill>
              </a:rPr>
              <a:t>Technical Training</a:t>
            </a:r>
          </a:p>
          <a:p>
            <a:pPr>
              <a:lnSpc>
                <a:spcPct val="90000"/>
              </a:lnSpc>
              <a:spcBef>
                <a:spcPct val="70000"/>
              </a:spcBef>
              <a:tabLst>
                <a:tab pos="631825" algn="l"/>
              </a:tabLst>
              <a:defRPr/>
            </a:pPr>
            <a:r>
              <a:rPr lang="en-US" kern="0" dirty="0">
                <a:solidFill>
                  <a:srgbClr val="000000"/>
                </a:solidFill>
              </a:rPr>
              <a:t>Safety Related Training</a:t>
            </a:r>
          </a:p>
          <a:p>
            <a:pPr>
              <a:lnSpc>
                <a:spcPct val="90000"/>
              </a:lnSpc>
              <a:spcBef>
                <a:spcPct val="70000"/>
              </a:spcBef>
              <a:tabLst>
                <a:tab pos="631825" algn="l"/>
              </a:tabLst>
              <a:defRPr/>
            </a:pPr>
            <a:r>
              <a:rPr lang="en-US" kern="0" dirty="0">
                <a:solidFill>
                  <a:srgbClr val="000000"/>
                </a:solidFill>
              </a:rPr>
              <a:t>Document in My AMT </a:t>
            </a:r>
          </a:p>
          <a:p>
            <a:pPr marL="0" indent="0">
              <a:lnSpc>
                <a:spcPct val="90000"/>
              </a:lnSpc>
              <a:spcBef>
                <a:spcPct val="70000"/>
              </a:spcBef>
              <a:buNone/>
              <a:tabLst>
                <a:tab pos="631825" algn="l"/>
              </a:tabLst>
              <a:defRPr/>
            </a:pPr>
            <a:endParaRPr lang="en-US" kern="0" dirty="0">
              <a:solidFill>
                <a:srgbClr val="000000"/>
              </a:solidFill>
            </a:endParaRPr>
          </a:p>
          <a:p>
            <a:pPr marL="0" indent="0">
              <a:lnSpc>
                <a:spcPct val="90000"/>
              </a:lnSpc>
              <a:spcBef>
                <a:spcPct val="70000"/>
              </a:spcBef>
              <a:buNone/>
              <a:tabLst>
                <a:tab pos="631825" algn="l"/>
              </a:tabLst>
              <a:defRPr/>
            </a:pPr>
            <a:r>
              <a:rPr lang="en-US" kern="0" dirty="0">
                <a:solidFill>
                  <a:srgbClr val="000000"/>
                </a:solidFill>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2895600"/>
            <a:ext cx="4439539" cy="262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09800" y="3140075"/>
            <a:ext cx="2971800" cy="2398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375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61285"/>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905" y="3486150"/>
            <a:ext cx="2753049" cy="2066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060" y="1953692"/>
            <a:ext cx="2818641" cy="2115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314" y="3049915"/>
            <a:ext cx="4145039" cy="1796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79876" y="294092"/>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379876" y="1673611"/>
            <a:ext cx="7544523" cy="1647323"/>
          </a:xfrm>
        </p:spPr>
        <p:txBody>
          <a:bodyPr/>
          <a:lstStyle/>
          <a:p>
            <a:r>
              <a:rPr lang="en-US" dirty="0" smtClean="0"/>
              <a:t>Topic of the Month - December</a:t>
            </a:r>
          </a:p>
          <a:p>
            <a:r>
              <a:rPr lang="en-US" dirty="0" smtClean="0"/>
              <a:t>Engine Maintenance and </a:t>
            </a:r>
            <a:br>
              <a:rPr lang="en-US" dirty="0" smtClean="0"/>
            </a:br>
            <a:r>
              <a:rPr lang="en-US" dirty="0" smtClean="0"/>
              <a:t>Flight Data Monitoring</a:t>
            </a:r>
          </a:p>
          <a:p>
            <a:endParaRPr lang="en-US" dirty="0" smtClean="0"/>
          </a:p>
        </p:txBody>
      </p:sp>
      <p:sp>
        <p:nvSpPr>
          <p:cNvPr id="32785" name="Text Box 17"/>
          <p:cNvSpPr txBox="1">
            <a:spLocks noChangeArrowheads="1"/>
          </p:cNvSpPr>
          <p:nvPr/>
        </p:nvSpPr>
        <p:spPr bwMode="auto">
          <a:xfrm>
            <a:off x="2419380" y="374377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2419380" y="408032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2419380" y="4430245"/>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extLst>
      <p:ext uri="{BB962C8B-B14F-4D97-AF65-F5344CB8AC3E}">
        <p14:creationId xmlns:p14="http://schemas.microsoft.com/office/powerpoint/2010/main" val="40797181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71500" y="361483"/>
            <a:ext cx="11296651" cy="609600"/>
          </a:xfrm>
        </p:spPr>
        <p:txBody>
          <a:bodyPr/>
          <a:lstStyle/>
          <a:p>
            <a:r>
              <a:rPr lang="en-US" dirty="0" smtClean="0">
                <a:ea typeface="ＭＳ Ｐゴシック" pitchFamily="34" charset="-128"/>
              </a:rPr>
              <a:t>Overview	</a:t>
            </a:r>
          </a:p>
        </p:txBody>
      </p:sp>
      <p:sp>
        <p:nvSpPr>
          <p:cNvPr id="15363" name="Content Placeholder 2"/>
          <p:cNvSpPr>
            <a:spLocks noGrp="1"/>
          </p:cNvSpPr>
          <p:nvPr>
            <p:ph idx="1"/>
          </p:nvPr>
        </p:nvSpPr>
        <p:spPr>
          <a:xfrm>
            <a:off x="571500" y="1224218"/>
            <a:ext cx="8737600" cy="3264655"/>
          </a:xfrm>
        </p:spPr>
        <p:txBody>
          <a:bodyPr/>
          <a:lstStyle/>
          <a:p>
            <a:r>
              <a:rPr lang="en-US" dirty="0" smtClean="0">
                <a:ea typeface="ＭＳ Ｐゴシック" pitchFamily="34" charset="-128"/>
              </a:rPr>
              <a:t>*GAJSC System/Component Failure Study</a:t>
            </a:r>
          </a:p>
          <a:p>
            <a:r>
              <a:rPr lang="en-US" dirty="0" smtClean="0">
                <a:ea typeface="ＭＳ Ｐゴシック" pitchFamily="34" charset="-128"/>
              </a:rPr>
              <a:t>Best Practices for Engine Maintenance</a:t>
            </a:r>
          </a:p>
          <a:p>
            <a:r>
              <a:rPr lang="en-US" dirty="0" smtClean="0">
                <a:ea typeface="ＭＳ Ｐゴシック" pitchFamily="34" charset="-128"/>
              </a:rPr>
              <a:t>Best Practices for Engine Operation</a:t>
            </a:r>
          </a:p>
          <a:p>
            <a:r>
              <a:rPr lang="en-US" dirty="0" smtClean="0">
                <a:ea typeface="ＭＳ Ｐゴシック" pitchFamily="34" charset="-128"/>
              </a:rPr>
              <a:t>Safety Benefits of Flight Data Monitoring</a:t>
            </a:r>
          </a:p>
          <a:p>
            <a:r>
              <a:rPr lang="en-US" dirty="0" smtClean="0">
                <a:ea typeface="ＭＳ Ｐゴシック" pitchFamily="34" charset="-128"/>
              </a:rPr>
              <a:t>Present &amp; Future FDM Technologies</a:t>
            </a:r>
          </a:p>
          <a:p>
            <a:r>
              <a:rPr lang="en-US" dirty="0" smtClean="0">
                <a:ea typeface="ＭＳ Ｐゴシック" pitchFamily="34" charset="-128"/>
              </a:rPr>
              <a:t>How GA pilots can use FDM today</a:t>
            </a:r>
          </a:p>
          <a:p>
            <a:endParaRPr lang="en-US" dirty="0" smtClean="0">
              <a:ea typeface="ＭＳ Ｐゴシック" pitchFamily="34" charset="-128"/>
            </a:endParaRPr>
          </a:p>
          <a:p>
            <a:pPr marL="0" indent="0">
              <a:buNone/>
            </a:pPr>
            <a:r>
              <a:rPr lang="en-US" dirty="0">
                <a:ea typeface="ＭＳ Ｐゴシック" pitchFamily="34" charset="-128"/>
              </a:rPr>
              <a:t> </a:t>
            </a:r>
            <a:r>
              <a:rPr lang="en-US" dirty="0" smtClean="0">
                <a:ea typeface="ＭＳ Ｐゴシック" pitchFamily="34" charset="-128"/>
              </a:rPr>
              <a:t>                               </a:t>
            </a:r>
            <a:r>
              <a:rPr lang="en-US" sz="1600" dirty="0" smtClean="0">
                <a:ea typeface="ＭＳ Ｐゴシック" pitchFamily="34" charset="-128"/>
              </a:rPr>
              <a:t>*</a:t>
            </a:r>
            <a:r>
              <a:rPr lang="en-US" sz="1600" dirty="0">
                <a:ea typeface="ＭＳ Ｐゴシック" pitchFamily="34" charset="-128"/>
              </a:rPr>
              <a:t>General Aviation Joint Steering Committee</a:t>
            </a:r>
            <a:endParaRPr lang="en-US" dirty="0" smtClean="0">
              <a:ea typeface="ＭＳ Ｐゴシック" pitchFamily="34" charset="-128"/>
            </a:endParaRPr>
          </a:p>
        </p:txBody>
      </p:sp>
      <p:sp>
        <p:nvSpPr>
          <p:cNvPr id="1536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349303C-7832-4998-BF6F-665B500EF966}" type="slidenum">
              <a:rPr lang="en-US" sz="1400">
                <a:solidFill>
                  <a:srgbClr val="FFFFFF"/>
                </a:solidFill>
                <a:latin typeface="Times New Roman" pitchFamily="18" charset="0"/>
              </a:rPr>
              <a:pPr eaLnBrk="1" hangingPunct="1"/>
              <a:t>3</a:t>
            </a:fld>
            <a:endParaRPr lang="en-US" sz="1400">
              <a:solidFill>
                <a:srgbClr val="FFFFFF"/>
              </a:solidFill>
              <a:latin typeface="Times New Roman" pitchFamily="18" charset="0"/>
            </a:endParaRPr>
          </a:p>
        </p:txBody>
      </p:sp>
      <p:sp>
        <p:nvSpPr>
          <p:cNvPr id="3" name="Rectangle 2"/>
          <p:cNvSpPr/>
          <p:nvPr/>
        </p:nvSpPr>
        <p:spPr bwMode="auto">
          <a:xfrm>
            <a:off x="-5029200" y="3512127"/>
            <a:ext cx="3886200" cy="60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nvGrpSpPr>
          <p:cNvPr id="5" name="Group 4"/>
          <p:cNvGrpSpPr/>
          <p:nvPr/>
        </p:nvGrpSpPr>
        <p:grpSpPr>
          <a:xfrm rot="581291">
            <a:off x="8937594" y="1420887"/>
            <a:ext cx="2692169" cy="4187036"/>
            <a:chOff x="8793995" y="1366715"/>
            <a:chExt cx="2981701" cy="4208240"/>
          </a:xfrm>
        </p:grpSpPr>
        <p:pic>
          <p:nvPicPr>
            <p:cNvPr id="2" name="Picture 1"/>
            <p:cNvPicPr>
              <a:picLocks noChangeAspect="1"/>
            </p:cNvPicPr>
            <p:nvPr/>
          </p:nvPicPr>
          <p:blipFill rotWithShape="1">
            <a:blip r:embed="rId3"/>
            <a:srcRect l="10076" t="3789" r="10486" b="3500"/>
            <a:stretch/>
          </p:blipFill>
          <p:spPr>
            <a:xfrm>
              <a:off x="9011514" y="1386325"/>
              <a:ext cx="2764182" cy="418863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bwMode="auto">
            <a:xfrm rot="16200000">
              <a:off x="6798636" y="3362074"/>
              <a:ext cx="4208237" cy="217519"/>
            </a:xfrm>
            <a:prstGeom prst="rect">
              <a:avLst/>
            </a:prstGeom>
            <a:solidFill>
              <a:schemeClr val="accent5">
                <a:lumMod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498075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mechanic</a:t>
            </a:r>
            <a:endParaRPr lang="en-US" dirty="0"/>
          </a:p>
        </p:txBody>
      </p:sp>
      <p:sp>
        <p:nvSpPr>
          <p:cNvPr id="3" name="Content Placeholder 2"/>
          <p:cNvSpPr>
            <a:spLocks noGrp="1"/>
          </p:cNvSpPr>
          <p:nvPr>
            <p:ph idx="1"/>
          </p:nvPr>
        </p:nvSpPr>
        <p:spPr>
          <a:xfrm>
            <a:off x="571500" y="1260207"/>
            <a:ext cx="8050213" cy="4391025"/>
          </a:xfrm>
        </p:spPr>
        <p:txBody>
          <a:bodyPr/>
          <a:lstStyle/>
          <a:p>
            <a:r>
              <a:rPr lang="en-US" dirty="0" smtClean="0"/>
              <a:t>Take an active role</a:t>
            </a:r>
          </a:p>
          <a:p>
            <a:r>
              <a:rPr lang="en-US" dirty="0" smtClean="0"/>
              <a:t>Review inspection results</a:t>
            </a:r>
          </a:p>
          <a:p>
            <a:r>
              <a:rPr lang="en-US" dirty="0" smtClean="0"/>
              <a:t>Review ADs and Service Bulletins</a:t>
            </a:r>
          </a:p>
          <a:p>
            <a:r>
              <a:rPr lang="en-US" dirty="0" smtClean="0"/>
              <a:t>Assist with inspections</a:t>
            </a:r>
            <a:endParaRPr lang="en-US" dirty="0"/>
          </a:p>
        </p:txBody>
      </p:sp>
      <p:sp>
        <p:nvSpPr>
          <p:cNvPr id="4" name="Slide Number Placeholder 3"/>
          <p:cNvSpPr>
            <a:spLocks noGrp="1"/>
          </p:cNvSpPr>
          <p:nvPr>
            <p:ph type="sldNum" sz="quarter" idx="4"/>
          </p:nvPr>
        </p:nvSpPr>
        <p:spPr/>
        <p:txBody>
          <a:bodyPr/>
          <a:lstStyle/>
          <a:p>
            <a:pPr>
              <a:defRPr/>
            </a:pPr>
            <a:fld id="{8807464D-3B66-479A-AA34-334AAE34CAE0}" type="slidenum">
              <a:rPr lang="en-US" smtClean="0">
                <a:solidFill>
                  <a:srgbClr val="FFFFFF"/>
                </a:solidFill>
              </a:rPr>
              <a:pPr>
                <a:defRPr/>
              </a:pPr>
              <a:t>4</a:t>
            </a:fld>
            <a:endParaRPr lang="en-US" dirty="0">
              <a:solidFill>
                <a:srgbClr val="FFFFFF"/>
              </a:solidFill>
            </a:endParaRPr>
          </a:p>
        </p:txBody>
      </p:sp>
      <p:pic>
        <p:nvPicPr>
          <p:cNvPr id="8" name="Picture 4" descr="yellow"/>
          <p:cNvPicPr>
            <a:picLocks noChangeAspect="1" noChangeArrowheads="1"/>
          </p:cNvPicPr>
          <p:nvPr/>
        </p:nvPicPr>
        <p:blipFill rotWithShape="1">
          <a:blip r:embed="rId3">
            <a:extLst>
              <a:ext uri="{28A0092B-C50C-407E-A947-70E740481C1C}">
                <a14:useLocalDpi xmlns:a14="http://schemas.microsoft.com/office/drawing/2010/main" val="0"/>
              </a:ext>
            </a:extLst>
          </a:blip>
          <a:srcRect r="2846" b="3860"/>
          <a:stretch/>
        </p:blipFill>
        <p:spPr bwMode="auto">
          <a:xfrm>
            <a:off x="7532172" y="2726429"/>
            <a:ext cx="4109756" cy="2730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731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CFR Part 1</a:t>
            </a:r>
            <a:endParaRPr lang="en-US" dirty="0"/>
          </a:p>
        </p:txBody>
      </p:sp>
      <p:sp>
        <p:nvSpPr>
          <p:cNvPr id="3" name="Content Placeholder 2"/>
          <p:cNvSpPr>
            <a:spLocks noGrp="1"/>
          </p:cNvSpPr>
          <p:nvPr>
            <p:ph idx="1"/>
          </p:nvPr>
        </p:nvSpPr>
        <p:spPr>
          <a:xfrm>
            <a:off x="674602" y="1138474"/>
            <a:ext cx="10733617" cy="4391025"/>
          </a:xfrm>
        </p:spPr>
        <p:txBody>
          <a:bodyPr/>
          <a:lstStyle/>
          <a:p>
            <a:r>
              <a:rPr lang="en-US" dirty="0" smtClean="0"/>
              <a:t>Definition of Operate.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sp>
        <p:nvSpPr>
          <p:cNvPr id="5" name="Rectangle 4"/>
          <p:cNvSpPr/>
          <p:nvPr/>
        </p:nvSpPr>
        <p:spPr>
          <a:xfrm>
            <a:off x="2272937" y="1905505"/>
            <a:ext cx="7837714" cy="2677656"/>
          </a:xfrm>
          <a:prstGeom prst="rect">
            <a:avLst/>
          </a:prstGeom>
        </p:spPr>
        <p:txBody>
          <a:bodyPr wrap="square">
            <a:spAutoFit/>
          </a:bodyPr>
          <a:lstStyle/>
          <a:p>
            <a:pPr>
              <a:buNone/>
            </a:pPr>
            <a:r>
              <a:rPr lang="en-US" sz="2800" b="1" i="1" dirty="0">
                <a:solidFill>
                  <a:srgbClr val="00B0F0"/>
                </a:solidFill>
                <a:latin typeface="+mn-lt"/>
              </a:rPr>
              <a:t>Operate</a:t>
            </a:r>
            <a:r>
              <a:rPr lang="en-US" sz="2800" i="1" dirty="0">
                <a:solidFill>
                  <a:srgbClr val="333333"/>
                </a:solidFill>
                <a:latin typeface="+mn-lt"/>
              </a:rPr>
              <a:t>,</a:t>
            </a:r>
            <a:r>
              <a:rPr lang="en-US" sz="2800" dirty="0">
                <a:solidFill>
                  <a:srgbClr val="333333"/>
                </a:solidFill>
                <a:latin typeface="+mn-lt"/>
              </a:rPr>
              <a:t> with respect to </a:t>
            </a:r>
            <a:r>
              <a:rPr lang="en-US" sz="2800" dirty="0">
                <a:solidFill>
                  <a:srgbClr val="0068AC"/>
                </a:solidFill>
                <a:latin typeface="+mn-lt"/>
                <a:hlinkClick r:id="rId3"/>
              </a:rPr>
              <a:t>aircraft</a:t>
            </a:r>
            <a:r>
              <a:rPr lang="en-US" sz="2800" dirty="0">
                <a:solidFill>
                  <a:srgbClr val="333333"/>
                </a:solidFill>
                <a:latin typeface="+mn-lt"/>
              </a:rPr>
              <a:t>, means </a:t>
            </a:r>
            <a:r>
              <a:rPr lang="en-US" sz="2800" b="1" dirty="0">
                <a:solidFill>
                  <a:srgbClr val="00B0F0"/>
                </a:solidFill>
                <a:latin typeface="+mn-lt"/>
              </a:rPr>
              <a:t>use, cause to </a:t>
            </a:r>
            <a:r>
              <a:rPr lang="en-US" sz="2800" b="1" dirty="0" smtClean="0">
                <a:solidFill>
                  <a:srgbClr val="00B0F0"/>
                </a:solidFill>
                <a:latin typeface="+mn-lt"/>
              </a:rPr>
              <a:t>use, </a:t>
            </a:r>
            <a:r>
              <a:rPr lang="en-US" sz="2800" b="1" dirty="0">
                <a:solidFill>
                  <a:srgbClr val="00B0F0"/>
                </a:solidFill>
                <a:latin typeface="+mn-lt"/>
              </a:rPr>
              <a:t>or authorize to use</a:t>
            </a:r>
            <a:r>
              <a:rPr lang="en-US" sz="2800" b="1" dirty="0">
                <a:solidFill>
                  <a:srgbClr val="FF0000"/>
                </a:solidFill>
                <a:latin typeface="+mn-lt"/>
              </a:rPr>
              <a:t> </a:t>
            </a:r>
            <a:r>
              <a:rPr lang="en-US" sz="2800" dirty="0">
                <a:solidFill>
                  <a:srgbClr val="FF0000"/>
                </a:solidFill>
                <a:latin typeface="+mn-lt"/>
                <a:hlinkClick r:id="rId3"/>
              </a:rPr>
              <a:t>aircraft</a:t>
            </a:r>
            <a:r>
              <a:rPr lang="en-US" sz="2800" b="1" dirty="0">
                <a:latin typeface="+mn-lt"/>
              </a:rPr>
              <a:t>,</a:t>
            </a:r>
            <a:r>
              <a:rPr lang="en-US" sz="2800" b="1" dirty="0">
                <a:solidFill>
                  <a:srgbClr val="FF0000"/>
                </a:solidFill>
                <a:latin typeface="+mn-lt"/>
              </a:rPr>
              <a:t> </a:t>
            </a:r>
            <a:r>
              <a:rPr lang="en-US" sz="2800" b="1" dirty="0">
                <a:solidFill>
                  <a:srgbClr val="00B0F0"/>
                </a:solidFill>
                <a:latin typeface="+mn-lt"/>
              </a:rPr>
              <a:t>for the purpose</a:t>
            </a:r>
            <a:r>
              <a:rPr lang="en-US" sz="2800" b="1" dirty="0">
                <a:solidFill>
                  <a:srgbClr val="FF0000"/>
                </a:solidFill>
                <a:latin typeface="+mn-lt"/>
              </a:rPr>
              <a:t> </a:t>
            </a:r>
            <a:r>
              <a:rPr lang="en-US" sz="2800" dirty="0">
                <a:solidFill>
                  <a:srgbClr val="333333"/>
                </a:solidFill>
                <a:latin typeface="+mn-lt"/>
              </a:rPr>
              <a:t>(except as provided in </a:t>
            </a:r>
            <a:r>
              <a:rPr lang="en-US" sz="2800" dirty="0">
                <a:solidFill>
                  <a:srgbClr val="0068AC"/>
                </a:solidFill>
                <a:latin typeface="+mn-lt"/>
                <a:hlinkClick r:id="rId4"/>
              </a:rPr>
              <a:t>§ 91.13</a:t>
            </a:r>
            <a:r>
              <a:rPr lang="en-US" sz="2800" dirty="0">
                <a:solidFill>
                  <a:srgbClr val="333333"/>
                </a:solidFill>
                <a:latin typeface="+mn-lt"/>
              </a:rPr>
              <a:t> of this chapter) </a:t>
            </a:r>
            <a:r>
              <a:rPr lang="en-US" sz="2800" b="1" dirty="0">
                <a:solidFill>
                  <a:srgbClr val="00B0F0"/>
                </a:solidFill>
                <a:latin typeface="+mn-lt"/>
              </a:rPr>
              <a:t>of air navigation </a:t>
            </a:r>
            <a:r>
              <a:rPr lang="en-US" sz="2800" dirty="0">
                <a:solidFill>
                  <a:srgbClr val="333333"/>
                </a:solidFill>
                <a:latin typeface="+mn-lt"/>
              </a:rPr>
              <a:t>including the piloting of </a:t>
            </a:r>
            <a:r>
              <a:rPr lang="en-US" sz="2800" dirty="0">
                <a:solidFill>
                  <a:srgbClr val="0068AC"/>
                </a:solidFill>
                <a:latin typeface="+mn-lt"/>
                <a:hlinkClick r:id="rId3"/>
              </a:rPr>
              <a:t>aircraft</a:t>
            </a:r>
            <a:r>
              <a:rPr lang="en-US" sz="2800" dirty="0">
                <a:solidFill>
                  <a:srgbClr val="333333"/>
                </a:solidFill>
                <a:latin typeface="+mn-lt"/>
              </a:rPr>
              <a:t>, with or without the right of legal control (as owner, lessee, or otherwise).</a:t>
            </a:r>
            <a:endParaRPr lang="en-US" sz="2800" dirty="0">
              <a:latin typeface="+mn-lt"/>
            </a:endParaRPr>
          </a:p>
        </p:txBody>
      </p:sp>
    </p:spTree>
    <p:extLst>
      <p:ext uri="{BB962C8B-B14F-4D97-AF65-F5344CB8AC3E}">
        <p14:creationId xmlns:p14="http://schemas.microsoft.com/office/powerpoint/2010/main" val="179067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 don’t own the aircraft; I just fly them.</a:t>
            </a:r>
            <a:endParaRPr lang="en-US" dirty="0"/>
          </a:p>
        </p:txBody>
      </p:sp>
      <p:sp>
        <p:nvSpPr>
          <p:cNvPr id="3" name="Content Placeholder 2"/>
          <p:cNvSpPr>
            <a:spLocks noGrp="1"/>
          </p:cNvSpPr>
          <p:nvPr>
            <p:ph idx="1"/>
          </p:nvPr>
        </p:nvSpPr>
        <p:spPr>
          <a:xfrm>
            <a:off x="674602" y="1176656"/>
            <a:ext cx="10733617" cy="4391025"/>
          </a:xfrm>
        </p:spPr>
        <p:txBody>
          <a:bodyPr/>
          <a:lstStyle/>
          <a:p>
            <a:r>
              <a:rPr lang="en-US" dirty="0" smtClean="0"/>
              <a:t>14 CFR 91.3  Responsibility &amp; authority of the pilot in command.</a:t>
            </a:r>
          </a:p>
          <a:p>
            <a:pPr lvl="1"/>
            <a:r>
              <a:rPr lang="en-US" dirty="0" smtClean="0"/>
              <a:t>PIC is “directly responsible” and</a:t>
            </a:r>
            <a:br>
              <a:rPr lang="en-US" dirty="0" smtClean="0"/>
            </a:br>
            <a:r>
              <a:rPr lang="en-US" dirty="0" smtClean="0"/>
              <a:t>“final authority” </a:t>
            </a:r>
          </a:p>
          <a:p>
            <a:r>
              <a:rPr lang="en-US" dirty="0" smtClean="0"/>
              <a:t>14 CFR 91.7 Civil aircraft airworthiness</a:t>
            </a:r>
          </a:p>
          <a:p>
            <a:pPr lvl="1"/>
            <a:r>
              <a:rPr lang="en-US" dirty="0" smtClean="0"/>
              <a:t>PIC is responsible for:</a:t>
            </a:r>
          </a:p>
          <a:p>
            <a:pPr lvl="2"/>
            <a:r>
              <a:rPr lang="en-US" dirty="0" smtClean="0"/>
              <a:t>Determining aircraft condition and</a:t>
            </a:r>
          </a:p>
          <a:p>
            <a:pPr lvl="2"/>
            <a:r>
              <a:rPr lang="en-US" dirty="0" smtClean="0"/>
              <a:t>Discontinuing flight when </a:t>
            </a:r>
            <a:r>
              <a:rPr lang="en-US" dirty="0" err="1" smtClean="0"/>
              <a:t>unairworthy</a:t>
            </a:r>
            <a:r>
              <a:rPr lang="en-US" dirty="0" smtClean="0"/>
              <a:t> </a:t>
            </a:r>
            <a:br>
              <a:rPr lang="en-US" dirty="0" smtClean="0"/>
            </a:br>
            <a:r>
              <a:rPr lang="en-US" dirty="0" smtClean="0"/>
              <a:t>conditions occur.</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2028"/>
          <a:stretch/>
        </p:blipFill>
        <p:spPr>
          <a:xfrm>
            <a:off x="8052619" y="3089270"/>
            <a:ext cx="3815532" cy="2517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5558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airworthy mean?</a:t>
            </a:r>
            <a:endParaRPr lang="en-US" dirty="0"/>
          </a:p>
        </p:txBody>
      </p:sp>
      <p:sp>
        <p:nvSpPr>
          <p:cNvPr id="3" name="Content Placeholder 2"/>
          <p:cNvSpPr>
            <a:spLocks noGrp="1"/>
          </p:cNvSpPr>
          <p:nvPr>
            <p:ph idx="1"/>
          </p:nvPr>
        </p:nvSpPr>
        <p:spPr>
          <a:xfrm>
            <a:off x="674602" y="1194617"/>
            <a:ext cx="10733617" cy="4391025"/>
          </a:xfrm>
        </p:spPr>
        <p:txBody>
          <a:bodyPr/>
          <a:lstStyle/>
          <a:p>
            <a:pPr marL="0" indent="0">
              <a:buNone/>
            </a:pPr>
            <a:r>
              <a:rPr lang="en-US" dirty="0" smtClean="0"/>
              <a:t>1.  Must conform to type design</a:t>
            </a:r>
          </a:p>
          <a:p>
            <a:pPr lvl="1"/>
            <a:r>
              <a:rPr lang="en-US" dirty="0" smtClean="0"/>
              <a:t>As manufactured </a:t>
            </a:r>
          </a:p>
          <a:p>
            <a:pPr lvl="2"/>
            <a:r>
              <a:rPr lang="en-US" dirty="0" smtClean="0"/>
              <a:t>Type Certificate (TC)</a:t>
            </a:r>
          </a:p>
          <a:p>
            <a:pPr lvl="1"/>
            <a:r>
              <a:rPr lang="en-US" dirty="0" smtClean="0"/>
              <a:t>As modified</a:t>
            </a:r>
          </a:p>
          <a:p>
            <a:pPr lvl="2"/>
            <a:r>
              <a:rPr lang="en-US" dirty="0" smtClean="0"/>
              <a:t>Supplemental Type Certificate (STC)</a:t>
            </a:r>
          </a:p>
          <a:p>
            <a:pPr lvl="2"/>
            <a:r>
              <a:rPr lang="en-US" dirty="0" smtClean="0"/>
              <a:t>Other approved alterations</a:t>
            </a:r>
          </a:p>
          <a:p>
            <a:pPr marL="0" indent="0">
              <a:buNone/>
            </a:pPr>
            <a:r>
              <a:rPr lang="en-US" dirty="0" smtClean="0"/>
              <a:t>2.  Must be in condition for </a:t>
            </a:r>
            <a:br>
              <a:rPr lang="en-US" dirty="0" smtClean="0"/>
            </a:br>
            <a:r>
              <a:rPr lang="en-US" dirty="0" smtClean="0"/>
              <a:t>     safe operation</a:t>
            </a:r>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5" name="Picture 4" descr="Il Sogno di Volare: Flying and the danger of ice - Il vol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83" y="1784348"/>
            <a:ext cx="4526825" cy="33989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509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Status</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4600"/>
          <a:stretch/>
        </p:blipFill>
        <p:spPr>
          <a:xfrm>
            <a:off x="7064476" y="2227951"/>
            <a:ext cx="4704189" cy="290232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sp>
        <p:nvSpPr>
          <p:cNvPr id="7" name="TextBox 6"/>
          <p:cNvSpPr txBox="1"/>
          <p:nvPr/>
        </p:nvSpPr>
        <p:spPr bwMode="auto">
          <a:xfrm>
            <a:off x="8111066" y="5235044"/>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C0C0C0"/>
                </a:solidFill>
              </a:rPr>
              <a:t>United States Army Air Forces, Public Domain, via Wikimedia Commons</a:t>
            </a:r>
            <a:endParaRPr lang="en-US" sz="1200" b="1" dirty="0">
              <a:solidFill>
                <a:srgbClr val="C0C0C0"/>
              </a:solidFill>
            </a:endParaRPr>
          </a:p>
        </p:txBody>
      </p:sp>
      <p:sp>
        <p:nvSpPr>
          <p:cNvPr id="8" name="Content Placeholder 2"/>
          <p:cNvSpPr txBox="1">
            <a:spLocks/>
          </p:cNvSpPr>
          <p:nvPr/>
        </p:nvSpPr>
        <p:spPr bwMode="auto">
          <a:xfrm>
            <a:off x="571500" y="1058861"/>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Online, paper, or wall chart</a:t>
            </a:r>
          </a:p>
          <a:p>
            <a:r>
              <a:rPr lang="en-US" kern="0" dirty="0" smtClean="0"/>
              <a:t>Inspections – aircraft &amp; equipment</a:t>
            </a:r>
          </a:p>
          <a:p>
            <a:pPr lvl="1"/>
            <a:r>
              <a:rPr lang="en-US" kern="0" dirty="0" smtClean="0"/>
              <a:t>Time next inspection is due</a:t>
            </a:r>
          </a:p>
          <a:p>
            <a:r>
              <a:rPr lang="en-US" kern="0" dirty="0" smtClean="0"/>
              <a:t>ADs &amp; Service Bulletins</a:t>
            </a:r>
          </a:p>
          <a:p>
            <a:pPr lvl="1"/>
            <a:r>
              <a:rPr lang="en-US" kern="0" dirty="0" smtClean="0"/>
              <a:t>Status sheets</a:t>
            </a:r>
          </a:p>
          <a:p>
            <a:r>
              <a:rPr lang="en-US" kern="0" dirty="0" smtClean="0"/>
              <a:t>Out of service &amp; Return to Service</a:t>
            </a:r>
          </a:p>
        </p:txBody>
      </p:sp>
      <p:sp>
        <p:nvSpPr>
          <p:cNvPr id="3" name="TextBox 2"/>
          <p:cNvSpPr txBox="1"/>
          <p:nvPr/>
        </p:nvSpPr>
        <p:spPr bwMode="auto">
          <a:xfrm>
            <a:off x="875211" y="4232366"/>
            <a:ext cx="49638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800" b="1" dirty="0" smtClean="0">
                <a:solidFill>
                  <a:srgbClr val="C00000"/>
                </a:solidFill>
              </a:rPr>
              <a:t>Caution!  These are not permanent records.  Trust but verify.</a:t>
            </a:r>
            <a:endParaRPr lang="en-US" sz="2800" b="1" dirty="0">
              <a:solidFill>
                <a:srgbClr val="C00000"/>
              </a:solidFill>
            </a:endParaRPr>
          </a:p>
        </p:txBody>
      </p:sp>
    </p:spTree>
    <p:extLst>
      <p:ext uri="{BB962C8B-B14F-4D97-AF65-F5344CB8AC3E}">
        <p14:creationId xmlns:p14="http://schemas.microsoft.com/office/powerpoint/2010/main" val="93337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service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9825" y="2068551"/>
            <a:ext cx="5543393" cy="306538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67" t="8172" r="1775" b="2151"/>
          <a:stretch/>
        </p:blipFill>
        <p:spPr>
          <a:xfrm>
            <a:off x="408961" y="1183424"/>
            <a:ext cx="5530645" cy="3831029"/>
          </a:xfrm>
          <a:prstGeom prst="rect">
            <a:avLst/>
          </a:prstGeom>
        </p:spPr>
      </p:pic>
    </p:spTree>
    <p:extLst>
      <p:ext uri="{BB962C8B-B14F-4D97-AF65-F5344CB8AC3E}">
        <p14:creationId xmlns:p14="http://schemas.microsoft.com/office/powerpoint/2010/main" val="124087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5YDFD77UPU3F-311-3526</_dlc_DocId>
    <_dlc_DocIdUrl xmlns="04289566-cf42-4ce7-aa7c-2469c3d4502e">
      <Url>https://avssp.faa.gov/avs/afsfaast/_layouts/15/DocIdRedir.aspx?ID=5YDFD77UPU3F-311-3526</Url>
      <Description>5YDFD77UPU3F-311-3526</Description>
    </_dlc_DocIdUrl>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0B80675E-01F7-49AA-B61E-EE85CFCAD03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4289566-cf42-4ce7-aa7c-2469c3d4502e"/>
    <ds:schemaRef ds:uri="http://schemas.microsoft.com/sharepoint/v4"/>
    <ds:schemaRef ds:uri="http://www.w3.org/XML/1998/namespace"/>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FD272205-4D90-4832-9AF3-D540C51C7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5082</TotalTime>
  <Words>3254</Words>
  <Application>Microsoft Office PowerPoint</Application>
  <PresentationFormat>Widescreen</PresentationFormat>
  <Paragraphs>337</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Know your mechanic</vt:lpstr>
      <vt:lpstr>14 CFR Part 1</vt:lpstr>
      <vt:lpstr>but I don’t own the aircraft; I just fly them.</vt:lpstr>
      <vt:lpstr>So what does airworthy mean?</vt:lpstr>
      <vt:lpstr>Aircraft Status</vt:lpstr>
      <vt:lpstr>Return to service</vt:lpstr>
      <vt:lpstr>Service intervals </vt:lpstr>
      <vt:lpstr>Not just an oil change  </vt:lpstr>
      <vt:lpstr>Engine Operation </vt:lpstr>
      <vt:lpstr>Flight Data Monitoring</vt:lpstr>
      <vt:lpstr>Flight Data Monitoring</vt:lpstr>
      <vt:lpstr>Flight Data Monitoring for GA</vt:lpstr>
      <vt:lpstr>Flight Data Monitoring for GA</vt:lpstr>
      <vt:lpstr>Flight Data Monitoring for GA</vt:lpstr>
      <vt:lpstr>Sample of What's Available to the GA Community</vt:lpstr>
      <vt:lpstr>Flight Data Monitoring for GA</vt:lpstr>
      <vt:lpstr>FDM Technology Cost</vt:lpstr>
      <vt:lpstr>Flight Data Monitoring for GA</vt:lpstr>
      <vt:lpstr>Questions?</vt:lpstr>
      <vt:lpstr>Proficiency and Peace of Mind</vt:lpstr>
      <vt:lpstr>Training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285</cp:revision>
  <dcterms:created xsi:type="dcterms:W3CDTF">2005-01-28T20:32:53Z</dcterms:created>
  <dcterms:modified xsi:type="dcterms:W3CDTF">2021-10-27T21:50:28Z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2ad8fbf2-57c2-4302-9631-9d6b5f0f6571</vt:lpwstr>
  </property>
</Properties>
</file>