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 id="2147483661" r:id="rId6"/>
  </p:sldMasterIdLst>
  <p:notesMasterIdLst>
    <p:notesMasterId r:id="rId35"/>
  </p:notesMasterIdLst>
  <p:handoutMasterIdLst>
    <p:handoutMasterId r:id="rId36"/>
  </p:handoutMasterIdLst>
  <p:sldIdLst>
    <p:sldId id="273" r:id="rId7"/>
    <p:sldId id="274" r:id="rId8"/>
    <p:sldId id="275" r:id="rId9"/>
    <p:sldId id="346" r:id="rId10"/>
    <p:sldId id="357" r:id="rId11"/>
    <p:sldId id="344" r:id="rId12"/>
    <p:sldId id="351" r:id="rId13"/>
    <p:sldId id="293" r:id="rId14"/>
    <p:sldId id="350" r:id="rId15"/>
    <p:sldId id="352" r:id="rId16"/>
    <p:sldId id="353" r:id="rId17"/>
    <p:sldId id="363" r:id="rId18"/>
    <p:sldId id="364" r:id="rId19"/>
    <p:sldId id="365" r:id="rId20"/>
    <p:sldId id="361" r:id="rId21"/>
    <p:sldId id="362" r:id="rId22"/>
    <p:sldId id="354" r:id="rId23"/>
    <p:sldId id="355" r:id="rId24"/>
    <p:sldId id="356" r:id="rId25"/>
    <p:sldId id="366" r:id="rId26"/>
    <p:sldId id="367" r:id="rId27"/>
    <p:sldId id="368" r:id="rId28"/>
    <p:sldId id="358" r:id="rId29"/>
    <p:sldId id="328" r:id="rId30"/>
    <p:sldId id="341" r:id="rId31"/>
    <p:sldId id="288" r:id="rId32"/>
    <p:sldId id="335" r:id="rId33"/>
    <p:sldId id="342" r:id="rId34"/>
  </p:sldIdLst>
  <p:sldSz cx="12192000" cy="6858000"/>
  <p:notesSz cx="6858000" cy="9296400"/>
  <p:custDataLst>
    <p:tags r:id="rId37"/>
  </p:custDataLst>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74"/>
            <p14:sldId id="275"/>
            <p14:sldId id="346"/>
            <p14:sldId id="357"/>
            <p14:sldId id="344"/>
            <p14:sldId id="351"/>
            <p14:sldId id="293"/>
            <p14:sldId id="350"/>
            <p14:sldId id="352"/>
            <p14:sldId id="353"/>
            <p14:sldId id="363"/>
            <p14:sldId id="364"/>
            <p14:sldId id="365"/>
            <p14:sldId id="361"/>
            <p14:sldId id="362"/>
            <p14:sldId id="354"/>
            <p14:sldId id="355"/>
            <p14:sldId id="356"/>
            <p14:sldId id="366"/>
            <p14:sldId id="367"/>
            <p14:sldId id="368"/>
            <p14:sldId id="358"/>
            <p14:sldId id="328"/>
            <p14:sldId id="341"/>
            <p14:sldId id="288"/>
            <p14:sldId id="335"/>
            <p14:sldId id="342"/>
          </p14:sldIdLst>
        </p14:section>
      </p14:sectionLst>
    </p:ex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99"/>
    <a:srgbClr val="FFCC00"/>
    <a:srgbClr val="DDDDDD"/>
    <a:srgbClr val="C0C0C0"/>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09" autoAdjust="0"/>
    <p:restoredTop sz="42158" autoAdjust="0"/>
  </p:normalViewPr>
  <p:slideViewPr>
    <p:cSldViewPr snapToGrid="0">
      <p:cViewPr varScale="1">
        <p:scale>
          <a:sx n="41" d="100"/>
          <a:sy n="41" d="100"/>
        </p:scale>
        <p:origin x="2604" y="48"/>
      </p:cViewPr>
      <p:guideLst>
        <p:guide orient="horz" pos="536"/>
        <p:guide pos="452"/>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58" d="100"/>
          <a:sy n="58" d="100"/>
        </p:scale>
        <p:origin x="-1674" y="-7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dirty="0" smtClean="0">
                <a:solidFill>
                  <a:schemeClr val="tx1"/>
                </a:solidFill>
                <a:effectLst/>
                <a:latin typeface="Times New Roman" pitchFamily="18" charset="0"/>
                <a:ea typeface="+mn-ea"/>
                <a:cs typeface="+mn-cs"/>
              </a:rPr>
              <a:t>2021/03-11-221(I)PP</a:t>
            </a:r>
            <a:r>
              <a:rPr lang="en-US" sz="1200" b="0" i="0" u="none" strike="noStrike" kern="1200" dirty="0" smtClean="0">
                <a:solidFill>
                  <a:schemeClr val="tx1"/>
                </a:solidFill>
                <a:effectLst/>
                <a:latin typeface="Times New Roman" pitchFamily="18" charset="0"/>
                <a:ea typeface="+mn-ea"/>
                <a:cs typeface="+mn-cs"/>
              </a:rPr>
              <a:t> </a:t>
            </a:r>
            <a:r>
              <a:rPr lang="en-US" dirty="0" smtClean="0">
                <a:latin typeface="Times New Roman" pitchFamily="18" charset="0"/>
                <a:ea typeface="ＭＳ Ｐゴシック" pitchFamily="34" charset="-128"/>
              </a:rPr>
              <a:t>Original Author: John Steuernagle 03/17/2021;  POC Kevin Clover AFS-850 Operations Lead, Office (562-888-2020 revised by (Name) (MM/DD/YYYY)</a:t>
            </a:r>
            <a:endParaRPr lang="en-US" b="1" dirty="0" smtClean="0">
              <a:latin typeface="Times New Roman" pitchFamily="18" charset="0"/>
              <a:ea typeface="ＭＳ Ｐゴシック" pitchFamily="34" charset="-128"/>
            </a:endParaRPr>
          </a:p>
          <a:p>
            <a:pPr eaLnBrk="1" hangingPunct="1"/>
            <a:endParaRPr lang="en-US" b="1"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This is the title slide </a:t>
            </a:r>
            <a:r>
              <a:rPr lang="en-US" b="0" i="1" dirty="0" smtClean="0">
                <a:latin typeface="Times New Roman" pitchFamily="18" charset="0"/>
                <a:ea typeface="ＭＳ Ｐゴシック" pitchFamily="34" charset="-128"/>
              </a:rPr>
              <a:t>for </a:t>
            </a:r>
            <a:r>
              <a:rPr lang="en-US" b="1" i="0" dirty="0" smtClean="0">
                <a:latin typeface="Times New Roman" pitchFamily="18" charset="0"/>
                <a:ea typeface="ＭＳ Ｐゴシック" pitchFamily="34" charset="-128"/>
              </a:rPr>
              <a:t>Pilot</a:t>
            </a:r>
            <a:r>
              <a:rPr lang="en-US" b="1" i="0" baseline="0" dirty="0" smtClean="0">
                <a:latin typeface="Times New Roman" pitchFamily="18" charset="0"/>
                <a:ea typeface="ＭＳ Ｐゴシック" pitchFamily="34" charset="-128"/>
              </a:rPr>
              <a:t> Proficiency and </a:t>
            </a:r>
            <a:r>
              <a:rPr lang="en-US" b="1" i="1" dirty="0" smtClean="0">
                <a:latin typeface="Times New Roman" pitchFamily="18" charset="0"/>
                <a:ea typeface="ＭＳ Ｐゴシック" pitchFamily="34" charset="-128"/>
              </a:rPr>
              <a:t>WINGS</a:t>
            </a:r>
            <a:endParaRPr lang="en-US" dirty="0" smtClean="0">
              <a:latin typeface="Times New Roman" pitchFamily="18" charset="0"/>
              <a:ea typeface="ＭＳ Ｐゴシック" pitchFamily="34" charset="-128"/>
            </a:endParaRPr>
          </a:p>
          <a:p>
            <a:pPr eaLnBrk="1" hangingPunct="1"/>
            <a:endParaRPr lang="en-US"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Script</a:t>
            </a:r>
            <a:r>
              <a:rPr lang="en-US" b="1" i="0" baseline="0" dirty="0" smtClean="0">
                <a:latin typeface="Times New Roman" pitchFamily="18" charset="0"/>
                <a:ea typeface="ＭＳ Ｐゴシック" pitchFamily="34" charset="-128"/>
              </a:rPr>
              <a:t> -  </a:t>
            </a:r>
            <a:r>
              <a:rPr lang="en-US" i="0" dirty="0" smtClean="0">
                <a:latin typeface="Times New Roman" pitchFamily="18" charset="0"/>
                <a:ea typeface="ＭＳ Ｐゴシック" pitchFamily="34" charset="-128"/>
              </a:rPr>
              <a:t>We have included a script of suggested dialog with most slides.  The</a:t>
            </a:r>
            <a:r>
              <a:rPr lang="en-US" i="0" baseline="0" dirty="0" smtClean="0">
                <a:latin typeface="Times New Roman" pitchFamily="18" charset="0"/>
                <a:ea typeface="ＭＳ Ｐゴシック" pitchFamily="34" charset="-128"/>
              </a:rPr>
              <a:t> script will always appear in a </a:t>
            </a:r>
            <a:r>
              <a:rPr lang="en-US" b="1" i="0" baseline="0" dirty="0" smtClean="0">
                <a:latin typeface="Times New Roman" pitchFamily="18" charset="0"/>
                <a:ea typeface="ＭＳ Ｐゴシック" pitchFamily="34" charset="-128"/>
              </a:rPr>
              <a:t>non-italic font</a:t>
            </a:r>
            <a:r>
              <a:rPr lang="en-US" i="0" baseline="0" dirty="0" smtClean="0">
                <a:latin typeface="Times New Roman" pitchFamily="18" charset="0"/>
                <a:ea typeface="ＭＳ Ｐゴシック" pitchFamily="34" charset="-128"/>
              </a:rPr>
              <a:t>. </a:t>
            </a:r>
            <a:r>
              <a:rPr lang="en-US" i="0" dirty="0" smtClean="0">
                <a:latin typeface="Times New Roman" pitchFamily="18" charset="0"/>
                <a:ea typeface="ＭＳ Ｐゴシック" pitchFamily="34" charset="-128"/>
              </a:rPr>
              <a:t> Presenters may read the script or modify it to suit their own presentation style.  See template slides 5 and 6  for examples of a slides with script.</a:t>
            </a:r>
          </a:p>
          <a:p>
            <a:pPr eaLnBrk="1" hangingPunct="1"/>
            <a:endParaRPr lang="en-US"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Presentation Instructions - </a:t>
            </a:r>
            <a:r>
              <a:rPr lang="en-US" i="1" dirty="0" smtClean="0">
                <a:latin typeface="Times New Roman" pitchFamily="18" charset="0"/>
                <a:ea typeface="ＭＳ Ｐゴシック" pitchFamily="34" charset="-128"/>
              </a:rPr>
              <a:t>(stage direction and  presentation suggestions) will be preceded by a  </a:t>
            </a:r>
            <a:r>
              <a:rPr lang="en-US" b="1" dirty="0" smtClean="0">
                <a:latin typeface="Times New Roman" pitchFamily="18" charset="0"/>
                <a:ea typeface="ＭＳ Ｐゴシック" pitchFamily="34" charset="-128"/>
              </a:rPr>
              <a:t>Bold header:</a:t>
            </a:r>
            <a:r>
              <a:rPr lang="en-US" b="1" baseline="0" dirty="0" smtClean="0">
                <a:latin typeface="Times New Roman" pitchFamily="18" charset="0"/>
                <a:ea typeface="ＭＳ Ｐゴシック" pitchFamily="34" charset="-128"/>
              </a:rPr>
              <a:t> </a:t>
            </a:r>
            <a:r>
              <a:rPr lang="en-US" i="1" dirty="0" smtClean="0">
                <a:latin typeface="Times New Roman" pitchFamily="18" charset="0"/>
                <a:ea typeface="ＭＳ Ｐゴシック" pitchFamily="34" charset="-128"/>
              </a:rPr>
              <a:t>the instructions themselves will be in </a:t>
            </a:r>
            <a:r>
              <a:rPr lang="en-US" b="1" i="1" dirty="0" smtClean="0">
                <a:latin typeface="Times New Roman" pitchFamily="18" charset="0"/>
                <a:ea typeface="ＭＳ Ｐゴシック" pitchFamily="34" charset="-128"/>
              </a:rPr>
              <a:t>Italic fonts</a:t>
            </a:r>
            <a:r>
              <a:rPr lang="en-US" i="1" dirty="0" smtClean="0">
                <a:latin typeface="Times New Roman" pitchFamily="18" charset="0"/>
                <a:ea typeface="ＭＳ Ｐゴシック" pitchFamily="34" charset="-128"/>
              </a:rPr>
              <a:t>.  See slides 2,</a:t>
            </a:r>
            <a:r>
              <a:rPr lang="en-US" i="1" baseline="0" dirty="0" smtClean="0">
                <a:latin typeface="Times New Roman" pitchFamily="18" charset="0"/>
                <a:ea typeface="ＭＳ Ｐゴシック" pitchFamily="34" charset="-128"/>
              </a:rPr>
              <a:t> for an example of slides with Presentation Instructions only.</a:t>
            </a:r>
            <a:endParaRPr lang="en-US" i="1" dirty="0" smtClean="0">
              <a:latin typeface="Times New Roman" pitchFamily="18" charset="0"/>
              <a:ea typeface="ＭＳ Ｐゴシック" pitchFamily="34" charset="-128"/>
            </a:endParaRPr>
          </a:p>
          <a:p>
            <a:pPr eaLnBrk="1" hangingPunct="1"/>
            <a:endParaRPr lang="en-US"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Program control instructions</a:t>
            </a:r>
            <a:r>
              <a:rPr lang="en-US" b="1" i="0" baseline="0" dirty="0" smtClean="0">
                <a:latin typeface="Times New Roman" pitchFamily="18" charset="0"/>
                <a:ea typeface="ＭＳ Ｐゴシック" pitchFamily="34" charset="-128"/>
              </a:rPr>
              <a:t> -</a:t>
            </a:r>
            <a:r>
              <a:rPr lang="en-US" b="1" i="0" dirty="0" smtClean="0">
                <a:latin typeface="Times New Roman" pitchFamily="18" charset="0"/>
                <a:ea typeface="ＭＳ Ｐゴシック" pitchFamily="34" charset="-128"/>
              </a:rPr>
              <a:t> </a:t>
            </a:r>
            <a:r>
              <a:rPr lang="en-US" i="1" dirty="0" smtClean="0">
                <a:latin typeface="Times New Roman" pitchFamily="18" charset="0"/>
                <a:ea typeface="ＭＳ Ｐゴシック" pitchFamily="34" charset="-128"/>
              </a:rPr>
              <a:t>will be in bold fonts and look like this:  </a:t>
            </a:r>
            <a:r>
              <a:rPr lang="en-US" b="1" dirty="0" smtClean="0">
                <a:latin typeface="Times New Roman" pitchFamily="18" charset="0"/>
                <a:ea typeface="ＭＳ Ｐゴシック" pitchFamily="34" charset="-128"/>
              </a:rPr>
              <a:t>(Click) </a:t>
            </a:r>
            <a:r>
              <a:rPr lang="en-US" i="1" dirty="0" smtClean="0">
                <a:latin typeface="Times New Roman" pitchFamily="18" charset="0"/>
                <a:ea typeface="ＭＳ Ｐゴシック" pitchFamily="34" charset="-128"/>
              </a:rPr>
              <a:t>for building information within a slide;  or this:  </a:t>
            </a:r>
            <a:r>
              <a:rPr lang="en-US" b="1" dirty="0" smtClean="0">
                <a:latin typeface="Times New Roman" pitchFamily="18" charset="0"/>
                <a:ea typeface="ＭＳ Ｐゴシック" pitchFamily="34" charset="-128"/>
              </a:rPr>
              <a:t>(Next Slide) </a:t>
            </a:r>
            <a:r>
              <a:rPr lang="en-US" i="1" dirty="0" smtClean="0">
                <a:latin typeface="Times New Roman" pitchFamily="18" charset="0"/>
                <a:ea typeface="ＭＳ Ｐゴシック" pitchFamily="34" charset="-128"/>
              </a:rPr>
              <a:t>for slide advance.</a:t>
            </a:r>
          </a:p>
          <a:p>
            <a:pPr marL="171450" indent="-171450" eaLnBrk="1" hangingPunct="1">
              <a:buFont typeface="Arial" panose="020B0604020202020204" pitchFamily="34" charset="0"/>
              <a:buChar char="•"/>
            </a:pPr>
            <a:endParaRPr lang="en-US" b="1"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Background</a:t>
            </a:r>
            <a:r>
              <a:rPr lang="en-US" b="1" i="0" baseline="0" dirty="0" smtClean="0">
                <a:latin typeface="Times New Roman" pitchFamily="18" charset="0"/>
                <a:ea typeface="ＭＳ Ｐゴシック" pitchFamily="34" charset="-128"/>
              </a:rPr>
              <a:t> information - </a:t>
            </a:r>
            <a:r>
              <a:rPr lang="en-US" i="1" dirty="0" smtClean="0">
                <a:latin typeface="Times New Roman" pitchFamily="18" charset="0"/>
                <a:ea typeface="ＭＳ Ｐゴシック" pitchFamily="34" charset="-128"/>
              </a:rPr>
              <a:t>Some slides may contain background information that supports the concepts presented in the program.  </a:t>
            </a:r>
            <a:br>
              <a:rPr lang="en-US" i="1" dirty="0" smtClean="0">
                <a:latin typeface="Times New Roman" pitchFamily="18" charset="0"/>
                <a:ea typeface="ＭＳ Ｐゴシック" pitchFamily="34" charset="-128"/>
              </a:rPr>
            </a:br>
            <a:r>
              <a:rPr lang="en-US" i="1" dirty="0" smtClean="0">
                <a:latin typeface="Times New Roman" pitchFamily="18" charset="0"/>
                <a:ea typeface="ＭＳ Ｐゴシック" pitchFamily="34" charset="-128"/>
              </a:rPr>
              <a:t>Background information will always appear last and will be preceded by a bold  </a:t>
            </a:r>
            <a:r>
              <a:rPr lang="en-US" b="1" dirty="0" smtClean="0">
                <a:latin typeface="Times New Roman" pitchFamily="18" charset="0"/>
                <a:ea typeface="ＭＳ Ｐゴシック" pitchFamily="34" charset="-128"/>
              </a:rPr>
              <a:t>Background: </a:t>
            </a:r>
            <a:r>
              <a:rPr lang="en-US" i="1" dirty="0" smtClean="0">
                <a:latin typeface="Times New Roman" pitchFamily="18" charset="0"/>
                <a:ea typeface="ＭＳ Ｐゴシック" pitchFamily="34" charset="-128"/>
              </a:rPr>
              <a:t>identification.</a:t>
            </a: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The production team hope you and your audience will enjoy the show.   Break a leg!  </a:t>
            </a: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establish personal minimums you need to have a baseline – think of it as your personal,</a:t>
            </a:r>
            <a:r>
              <a:rPr lang="en-US" baseline="0" dirty="0" smtClean="0"/>
              <a:t> documented, demonstration of performance.  We suggest you document your performance at least once a year with a </a:t>
            </a:r>
            <a:r>
              <a:rPr lang="en-US" b="1" i="1" dirty="0" smtClean="0"/>
              <a:t>WINGS </a:t>
            </a:r>
            <a:r>
              <a:rPr lang="en-US" baseline="0" dirty="0" smtClean="0"/>
              <a:t>CFI.  Try to pick a day when you can experience actual cross-wind conditions in the airplane you usually fly and loaded to your typical mission weight.  Select an airfield that’s typical for the missions you fly.   If you’re planning trips to a short, obstructed runway; try to find something similar to train on.  Gather information about the destination airfield from pilots who’ve flown there and share that information with your instructor.  That will help your CFI to construct realistic scenarios for you to fly.  </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10</a:t>
            </a:fld>
            <a:endParaRPr lang="en-US" dirty="0"/>
          </a:p>
        </p:txBody>
      </p:sp>
    </p:spTree>
    <p:extLst>
      <p:ext uri="{BB962C8B-B14F-4D97-AF65-F5344CB8AC3E}">
        <p14:creationId xmlns:p14="http://schemas.microsoft.com/office/powerpoint/2010/main" val="2132670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chart</a:t>
            </a:r>
            <a:r>
              <a:rPr lang="en-US" baseline="0" dirty="0" smtClean="0"/>
              <a:t> that some pilots use to document their wind, takeoff and landing performance.  We’ll tell you where you can find this and other useful charts at the end of this program.  </a:t>
            </a:r>
          </a:p>
          <a:p>
            <a:endParaRPr lang="en-US" baseline="0" dirty="0" smtClean="0"/>
          </a:p>
          <a:p>
            <a:r>
              <a:rPr lang="en-US" baseline="0" dirty="0" smtClean="0"/>
              <a:t>Once you’ve completed the chart you’ll have a performance baseline to work with.  You can adjust the performance expectations to compensate for human factors such as stress and fatigue and you can also adjust your baseline as you gain experience and skill.  If you want to adjust your baseline we strongly suggest that you do it with a </a:t>
            </a:r>
            <a:r>
              <a:rPr lang="en-US" b="1" i="1" dirty="0" smtClean="0"/>
              <a:t>WINGS </a:t>
            </a:r>
            <a:r>
              <a:rPr lang="en-US" baseline="0" dirty="0" smtClean="0"/>
              <a:t>CFI.  That way you’ll have an objective assessment of your capabilities and your </a:t>
            </a:r>
            <a:r>
              <a:rPr lang="en-US" b="1" i="1" dirty="0" smtClean="0"/>
              <a:t>WINGS</a:t>
            </a:r>
            <a:r>
              <a:rPr lang="en-US" baseline="0" dirty="0" smtClean="0"/>
              <a:t> flight instructor can coach you with suggestions and instruction for improving your baseline performance.</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11</a:t>
            </a:fld>
            <a:endParaRPr lang="en-US" dirty="0"/>
          </a:p>
        </p:txBody>
      </p:sp>
    </p:spTree>
    <p:extLst>
      <p:ext uri="{BB962C8B-B14F-4D97-AF65-F5344CB8AC3E}">
        <p14:creationId xmlns:p14="http://schemas.microsoft.com/office/powerpoint/2010/main" val="1476965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Getting started in </a:t>
            </a:r>
            <a:r>
              <a:rPr lang="en-US" i="1" dirty="0" smtClean="0"/>
              <a:t>WINGS </a:t>
            </a:r>
            <a:r>
              <a:rPr lang="en-US" i="0" dirty="0" smtClean="0"/>
              <a:t>is as easy as one, two,</a:t>
            </a:r>
            <a:r>
              <a:rPr lang="en-US" i="0" baseline="0" dirty="0" smtClean="0"/>
              <a:t> three. </a:t>
            </a:r>
          </a:p>
          <a:p>
            <a:endParaRPr lang="en-US" i="0" baseline="0" dirty="0" smtClean="0"/>
          </a:p>
          <a:p>
            <a:pPr marL="228600" indent="-228600">
              <a:buAutoNum type="arabicPeriod"/>
            </a:pPr>
            <a:r>
              <a:rPr lang="en-US" i="0" baseline="0" dirty="0" smtClean="0"/>
              <a:t>Create an account on faasafety.gov</a:t>
            </a:r>
          </a:p>
          <a:p>
            <a:pPr marL="228600" indent="-228600">
              <a:buAutoNum type="arabicPeriod"/>
            </a:pPr>
            <a:r>
              <a:rPr lang="en-US" i="0" baseline="0" dirty="0" smtClean="0"/>
              <a:t>Complete your WINGS Pilot Profile</a:t>
            </a:r>
          </a:p>
          <a:p>
            <a:pPr marL="228600" indent="-228600">
              <a:buAutoNum type="arabicPeriod"/>
            </a:pPr>
            <a:r>
              <a:rPr lang="en-US" i="0" baseline="0" dirty="0" smtClean="0"/>
              <a:t>Attend a WINGS seminar or take a WINGS flight with your CFI.</a:t>
            </a:r>
          </a:p>
          <a:p>
            <a:pPr marL="228600" indent="-228600">
              <a:buAutoNum type="arabicPeriod"/>
            </a:pPr>
            <a:endParaRPr lang="en-US" i="0" baseline="0" dirty="0" smtClean="0"/>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pPr marL="0" indent="0">
              <a:buNone/>
            </a:pP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12</a:t>
            </a:fld>
            <a:endParaRPr lang="en-US"/>
          </a:p>
        </p:txBody>
      </p:sp>
    </p:spTree>
    <p:extLst>
      <p:ext uri="{BB962C8B-B14F-4D97-AF65-F5344CB8AC3E}">
        <p14:creationId xmlns:p14="http://schemas.microsoft.com/office/powerpoint/2010/main" val="1566483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seminars and webinars you can pre-register for credit on FAASafety.gov or, in the case of live seminars, you can</a:t>
            </a:r>
            <a:r>
              <a:rPr lang="en-US" baseline="0" dirty="0" smtClean="0"/>
              <a:t> register via the sign-in sheet at the seminar door.  </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13</a:t>
            </a:fld>
            <a:endParaRPr lang="en-US"/>
          </a:p>
        </p:txBody>
      </p:sp>
    </p:spTree>
    <p:extLst>
      <p:ext uri="{BB962C8B-B14F-4D97-AF65-F5344CB8AC3E}">
        <p14:creationId xmlns:p14="http://schemas.microsoft.com/office/powerpoint/2010/main" val="813732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You’ll need to request credit for each flight activity with your CFI.  It’s easy to do.  Just go to your “My Wings” page and click on request</a:t>
            </a:r>
            <a:r>
              <a:rPr lang="en-US" baseline="0" dirty="0" smtClean="0"/>
              <a:t> credit after the activity has been completed.  </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14</a:t>
            </a:fld>
            <a:endParaRPr lang="en-US"/>
          </a:p>
        </p:txBody>
      </p:sp>
    </p:spTree>
    <p:extLst>
      <p:ext uri="{BB962C8B-B14F-4D97-AF65-F5344CB8AC3E}">
        <p14:creationId xmlns:p14="http://schemas.microsoft.com/office/powerpoint/2010/main" val="2526767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Proficiency Training works best if it’s not done all at once, but rather spaced out at regular intervals.  The </a:t>
            </a:r>
            <a:r>
              <a:rPr lang="en-US" b="1" i="1" dirty="0" smtClean="0"/>
              <a:t>WINGS </a:t>
            </a:r>
            <a:r>
              <a:rPr lang="en-US" b="0" i="0" dirty="0" smtClean="0"/>
              <a:t>Topic of the Quarter program consists of eight activities pursued over the course of one year.  Because a full year’s proficiency</a:t>
            </a:r>
            <a:r>
              <a:rPr lang="en-US" b="0" i="0" baseline="0" dirty="0" smtClean="0"/>
              <a:t> is mapped out for you, </a:t>
            </a:r>
            <a:r>
              <a:rPr lang="en-US" b="0" i="0" dirty="0" smtClean="0"/>
              <a:t>It’s an excellent way to get started with</a:t>
            </a:r>
            <a:r>
              <a:rPr lang="en-US" b="0" i="0" baseline="0" dirty="0" smtClean="0"/>
              <a:t> </a:t>
            </a:r>
            <a:r>
              <a:rPr lang="en-US" b="1" i="1" baseline="0" dirty="0" smtClean="0"/>
              <a:t>WINGS.</a:t>
            </a:r>
            <a:endParaRPr lang="en-US" b="0" i="0" dirty="0" smtClean="0"/>
          </a:p>
          <a:p>
            <a:endParaRPr lang="en-US" b="0" i="0" dirty="0" smtClean="0"/>
          </a:p>
          <a:p>
            <a:r>
              <a:rPr lang="en-US" b="0" i="0" dirty="0" smtClean="0"/>
              <a:t>Each quarter, </a:t>
            </a:r>
            <a:r>
              <a:rPr lang="en-US" b="1" i="1" dirty="0" smtClean="0"/>
              <a:t>WINGS </a:t>
            </a:r>
            <a:r>
              <a:rPr lang="en-US" b="0" i="0" dirty="0" smtClean="0"/>
              <a:t>Pilots</a:t>
            </a:r>
            <a:r>
              <a:rPr lang="en-US" b="0" i="0" baseline="0" dirty="0" smtClean="0"/>
              <a:t> take an on-line safety course.  All courses are self-paced.  Most take no more than an hour or two and they can be completed at home.  Our online courses build solid decision making skills that you’ll employ on the ground and in the air.</a:t>
            </a:r>
          </a:p>
          <a:p>
            <a:endParaRPr lang="en-US" b="0" i="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15</a:t>
            </a:fld>
            <a:endParaRPr lang="en-US"/>
          </a:p>
        </p:txBody>
      </p:sp>
    </p:spTree>
    <p:extLst>
      <p:ext uri="{BB962C8B-B14F-4D97-AF65-F5344CB8AC3E}">
        <p14:creationId xmlns:p14="http://schemas.microsoft.com/office/powerpoint/2010/main" val="1129432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Program participants also fly with a Flight Instructor to complete a </a:t>
            </a:r>
            <a:r>
              <a:rPr lang="en-US" b="1" i="1" dirty="0" smtClean="0"/>
              <a:t>WINGS </a:t>
            </a:r>
            <a:r>
              <a:rPr lang="en-US" b="0" i="0" dirty="0" smtClean="0"/>
              <a:t>Flight Activity </a:t>
            </a:r>
            <a:r>
              <a:rPr lang="en-US" dirty="0" smtClean="0"/>
              <a:t>at least once each quarter.  </a:t>
            </a:r>
            <a:r>
              <a:rPr lang="en-US" b="1" dirty="0" smtClean="0"/>
              <a:t>(Click)</a:t>
            </a:r>
            <a:endParaRPr lang="en-US" dirty="0" smtClean="0"/>
          </a:p>
          <a:p>
            <a:endParaRPr lang="en-US" dirty="0" smtClean="0"/>
          </a:p>
          <a:p>
            <a:r>
              <a:rPr lang="en-US" dirty="0" smtClean="0"/>
              <a:t>To access </a:t>
            </a:r>
            <a:r>
              <a:rPr lang="en-US" b="1" i="1" dirty="0" smtClean="0"/>
              <a:t>WINGS </a:t>
            </a:r>
            <a:r>
              <a:rPr lang="en-US" b="0" i="0" dirty="0" smtClean="0"/>
              <a:t>Topic of the Quarter Checklists and other </a:t>
            </a:r>
            <a:r>
              <a:rPr lang="en-US" b="1" i="1" dirty="0" smtClean="0"/>
              <a:t>WINGS </a:t>
            </a:r>
            <a:r>
              <a:rPr lang="en-US" b="0" i="0" dirty="0" smtClean="0"/>
              <a:t>information just navigate to FAASafety</a:t>
            </a:r>
            <a:r>
              <a:rPr lang="en-US" baseline="0" dirty="0" smtClean="0"/>
              <a:t>.gov. then click on Resources\Library\WINGS or scan the QR code on screen.</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t>Background:</a:t>
            </a:r>
            <a:r>
              <a:rPr lang="en-US" b="1" baseline="0" dirty="0" smtClean="0"/>
              <a:t>  </a:t>
            </a:r>
            <a:r>
              <a:rPr lang="en-US" b="0" baseline="0" dirty="0" smtClean="0"/>
              <a:t>You can access the FAASafety.gov library here:  </a:t>
            </a:r>
            <a:r>
              <a:rPr lang="en-US" dirty="0" smtClean="0"/>
              <a:t>https://faasafety.gov/gslac/ALC/lib_categoryview.aspx?categoryId=39</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endParaRPr lang="en-US" b="1" dirty="0" smtClean="0"/>
          </a:p>
          <a:p>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16</a:t>
            </a:fld>
            <a:endParaRPr lang="en-US"/>
          </a:p>
        </p:txBody>
      </p:sp>
    </p:spTree>
    <p:extLst>
      <p:ext uri="{BB962C8B-B14F-4D97-AF65-F5344CB8AC3E}">
        <p14:creationId xmlns:p14="http://schemas.microsoft.com/office/powerpoint/2010/main" val="1161058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Number 2 – </a:t>
            </a:r>
            <a:r>
              <a:rPr lang="en-US" b="1" i="1" dirty="0" smtClean="0"/>
              <a:t>WINGS </a:t>
            </a:r>
            <a:r>
              <a:rPr lang="en-US" b="0" i="0" dirty="0" smtClean="0"/>
              <a:t>proficiency</a:t>
            </a:r>
            <a:r>
              <a:rPr lang="en-US" b="0" i="0" baseline="0" dirty="0" smtClean="0"/>
              <a:t> training </a:t>
            </a:r>
            <a:r>
              <a:rPr lang="en-US" b="0" i="0" dirty="0" smtClean="0"/>
              <a:t>expands your horizons.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r>
              <a:rPr lang="en-US" dirty="0" smtClean="0">
                <a:latin typeface="Times New Roman" pitchFamily="18" charset="0"/>
                <a:ea typeface="ＭＳ Ｐゴシック" pitchFamily="34" charset="-128"/>
              </a:rPr>
              <a:t>Pilots usually think of proficiency training in terms of</a:t>
            </a:r>
            <a:r>
              <a:rPr lang="en-US" baseline="0" dirty="0" smtClean="0">
                <a:latin typeface="Times New Roman" pitchFamily="18" charset="0"/>
                <a:ea typeface="ＭＳ Ｐゴシック" pitchFamily="34" charset="-128"/>
              </a:rPr>
              <a:t> their usual aviation operations but if you’re willing to expand your horizons there are a host of options that go well beyond the hundred dollar hamburger to make proficiency flying more interesting.  Twin engine, turbine, or instrument training can boost capability and confidence in cross country operations.  Seaplane and tailwheel training are particularly satisfying for folks who learned in nose wheel airplanes.</a:t>
            </a:r>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And even if you don’t take on the challenges of another rating or airframe, there’s another great way to expand your horizons.</a:t>
            </a:r>
            <a:r>
              <a:rPr lang="en-US" baseline="0" dirty="0" smtClean="0">
                <a:latin typeface="Times New Roman" pitchFamily="18" charset="0"/>
                <a:ea typeface="ＭＳ Ｐゴシック" pitchFamily="34" charset="-128"/>
              </a:rPr>
              <a:t>  </a:t>
            </a:r>
          </a:p>
          <a:p>
            <a:endParaRPr lang="en-US" baseline="0"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	</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092A38D6-525B-40C2-B392-EC030882B215}" type="slidenum">
              <a:rPr lang="en-US" sz="1200" smtClean="0">
                <a:latin typeface="Times New Roman" pitchFamily="18" charset="0"/>
              </a:rPr>
              <a:pPr eaLnBrk="1" hangingPunct="1"/>
              <a:t>17</a:t>
            </a:fld>
            <a:endParaRPr lang="en-US" sz="1200" smtClean="0">
              <a:latin typeface="Times New Roman" pitchFamily="18" charset="0"/>
            </a:endParaRPr>
          </a:p>
        </p:txBody>
      </p:sp>
    </p:spTree>
    <p:extLst>
      <p:ext uri="{BB962C8B-B14F-4D97-AF65-F5344CB8AC3E}">
        <p14:creationId xmlns:p14="http://schemas.microsoft.com/office/powerpoint/2010/main" val="1785193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Training in new operational environments builds confidence too.  If you learned to fly at a small</a:t>
            </a:r>
            <a:r>
              <a:rPr lang="en-US" baseline="0" dirty="0" smtClean="0">
                <a:latin typeface="Times New Roman" pitchFamily="18" charset="0"/>
                <a:ea typeface="ＭＳ Ｐゴシック" pitchFamily="34" charset="-128"/>
              </a:rPr>
              <a:t> country airport you’re probably very comfortable in a non-towered environment.  How about a trip to a major metropolitan airport with your flight coach?  The traffic and rapid pace of ATC communications can be daunting at first but mastering the environment can be very satisfying.</a:t>
            </a:r>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Likewise, big city pilots who are comfortable with busy towered operations can be overwhelmed when operating to non-towered or back country airstrips.  Back country transition training can acquaint you with the nuances of rural environments and ensure your wilderness flying can be done safely. </a:t>
            </a:r>
          </a:p>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2770E33C-618D-4DE3-965C-C868FC1D9C1C}" type="slidenum">
              <a:rPr lang="en-US" sz="1200" smtClean="0">
                <a:latin typeface="Times New Roman" pitchFamily="18" charset="0"/>
              </a:rPr>
              <a:pPr eaLnBrk="1" hangingPunct="1"/>
              <a:t>18</a:t>
            </a:fld>
            <a:endParaRPr lang="en-US" sz="1200" smtClean="0">
              <a:latin typeface="Times New Roman" pitchFamily="18" charset="0"/>
            </a:endParaRPr>
          </a:p>
        </p:txBody>
      </p:sp>
    </p:spTree>
    <p:extLst>
      <p:ext uri="{BB962C8B-B14F-4D97-AF65-F5344CB8AC3E}">
        <p14:creationId xmlns:p14="http://schemas.microsoft.com/office/powerpoint/2010/main" val="292776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baseline="0" dirty="0" smtClean="0"/>
              <a:t>A solid review of stalls, slow flight and spins is a great way to prevent loss of control accidents and it’s a natural stepping stone to aerobatic training.  Once again </a:t>
            </a:r>
            <a:r>
              <a:rPr lang="en-US" b="1" i="1" baseline="0" dirty="0" smtClean="0"/>
              <a:t>WINGS </a:t>
            </a:r>
            <a:r>
              <a:rPr lang="en-US" b="0" i="0" baseline="0" dirty="0" smtClean="0"/>
              <a:t>CFIs can coach you to realize your maximum performance potential.  Here’s a list of available training to consider:</a:t>
            </a:r>
          </a:p>
          <a:p>
            <a:endParaRPr lang="en-US" b="0" i="0" baseline="0" dirty="0" smtClean="0"/>
          </a:p>
          <a:p>
            <a:pPr marL="171450" indent="-171450">
              <a:buFont typeface="Arial" panose="020B0604020202020204" pitchFamily="34" charset="0"/>
              <a:buChar char="•"/>
            </a:pPr>
            <a:r>
              <a:rPr lang="en-US" b="0" i="0" baseline="0" dirty="0" smtClean="0"/>
              <a:t>Begin with a review of stalls and slow flight.  This should be done at least annually to maintain peak performance. </a:t>
            </a:r>
          </a:p>
          <a:p>
            <a:pPr marL="171450" indent="-171450">
              <a:buFont typeface="Arial" panose="020B0604020202020204" pitchFamily="34" charset="0"/>
              <a:buChar char="•"/>
            </a:pPr>
            <a:r>
              <a:rPr lang="en-US" b="0" i="0" baseline="0" dirty="0" smtClean="0"/>
              <a:t>Unusual attitude training and review are essential for VFR and Instrument pilots alike.  Upset maneuver training includes unusual attitudes but may exceed typical unusual attitude pitch and bank values.  Upset maneuver training is common in large airplane operations and includes over and under speed situations.</a:t>
            </a:r>
          </a:p>
          <a:p>
            <a:pPr marL="171450" indent="-171450">
              <a:buFont typeface="Arial" panose="020B0604020202020204" pitchFamily="34" charset="0"/>
              <a:buChar char="•"/>
            </a:pPr>
            <a:r>
              <a:rPr lang="en-US" b="0" i="0" baseline="0" dirty="0" smtClean="0"/>
              <a:t>Spin training begins with incipient spin recognition and prevention and progresses to multiple-turn spins and precision recoveries.</a:t>
            </a:r>
          </a:p>
          <a:p>
            <a:pPr marL="171450" indent="-171450">
              <a:buFont typeface="Arial" panose="020B0604020202020204" pitchFamily="34" charset="0"/>
              <a:buChar char="•"/>
            </a:pPr>
            <a:r>
              <a:rPr lang="en-US" b="0" i="0" baseline="0" dirty="0" smtClean="0"/>
              <a:t>Basic and advanced aerobatic training leverages all of your performance and progresses to competency and comfort in any aircraft attitude.  </a:t>
            </a:r>
          </a:p>
          <a:p>
            <a:endParaRPr lang="en-US" b="1" i="0" baseline="0" dirty="0" smtClean="0"/>
          </a:p>
          <a:p>
            <a:r>
              <a:rPr lang="en-US" b="1" i="0" baseline="0" dirty="0" smtClean="0"/>
              <a:t>(Next Slide)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19</a:t>
            </a:fld>
            <a:endParaRPr lang="en-US" dirty="0"/>
          </a:p>
        </p:txBody>
      </p:sp>
    </p:spTree>
    <p:extLst>
      <p:ext uri="{BB962C8B-B14F-4D97-AF65-F5344CB8AC3E}">
        <p14:creationId xmlns:p14="http://schemas.microsoft.com/office/powerpoint/2010/main" val="344553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Here’s where you can discuss venue logistics, acknowledge sponsors, and deliver other information you want your audience to know in the beginning.  </a:t>
            </a:r>
          </a:p>
          <a:p>
            <a:endParaRPr lang="en-US" i="1" dirty="0" smtClean="0">
              <a:latin typeface="Times New Roman" pitchFamily="18" charset="0"/>
              <a:ea typeface="ＭＳ Ｐゴシック" pitchFamily="34" charset="-128"/>
            </a:endParaRPr>
          </a:p>
          <a:p>
            <a:r>
              <a:rPr lang="en-US" i="1" dirty="0" smtClean="0">
                <a:latin typeface="Times New Roman" pitchFamily="18" charset="0"/>
                <a:ea typeface="ＭＳ Ｐゴシック" pitchFamily="34" charset="-128"/>
              </a:rPr>
              <a:t>You can add slides after this one to fit your situation. </a:t>
            </a: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2</a:t>
            </a:fld>
            <a:endParaRPr lang="en-US"/>
          </a:p>
        </p:txBody>
      </p:sp>
    </p:spTree>
    <p:extLst>
      <p:ext uri="{BB962C8B-B14F-4D97-AF65-F5344CB8AC3E}">
        <p14:creationId xmlns:p14="http://schemas.microsoft.com/office/powerpoint/2010/main" val="2483719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baseline="0" dirty="0" smtClean="0"/>
              <a:t>WINGS </a:t>
            </a:r>
            <a:r>
              <a:rPr lang="en-US" b="0" i="0" baseline="0" dirty="0" smtClean="0"/>
              <a:t>is a robust proficiency training program that works for all pilot certification levels and all general aviation aircraft.  As such, it can be a little intimidating at first.  That’s why volunteer </a:t>
            </a:r>
            <a:r>
              <a:rPr lang="en-US" b="1" i="1" baseline="0" dirty="0" err="1" smtClean="0"/>
              <a:t>WINGSPros</a:t>
            </a:r>
            <a:r>
              <a:rPr lang="en-US" b="1" i="1" baseline="0" dirty="0" smtClean="0"/>
              <a:t> </a:t>
            </a:r>
            <a:r>
              <a:rPr lang="en-US" b="0" i="0" baseline="0" dirty="0" smtClean="0"/>
              <a:t>in your area are available to help you with anything related to </a:t>
            </a:r>
            <a:r>
              <a:rPr lang="en-US" b="1" i="1" baseline="0" dirty="0" smtClean="0"/>
              <a:t>WINGS.  </a:t>
            </a:r>
            <a:r>
              <a:rPr lang="en-US" b="0" i="0" baseline="0" dirty="0" smtClean="0"/>
              <a:t>Here’s how to find your local </a:t>
            </a:r>
            <a:r>
              <a:rPr lang="en-US" b="1" i="1" baseline="0" dirty="0" err="1" smtClean="0"/>
              <a:t>WINGSPro</a:t>
            </a:r>
            <a:r>
              <a:rPr lang="en-US" b="1" i="1" baseline="0" dirty="0" smtClean="0"/>
              <a:t>(s).</a:t>
            </a:r>
          </a:p>
          <a:p>
            <a:endParaRPr lang="en-US" b="1" i="1" baseline="0" dirty="0" smtClean="0"/>
          </a:p>
          <a:p>
            <a:r>
              <a:rPr lang="en-US" b="1" i="0" baseline="0" dirty="0" smtClean="0"/>
              <a:t>Presentation note:  </a:t>
            </a:r>
            <a:r>
              <a:rPr lang="en-US" b="0" i="1" baseline="0" dirty="0" smtClean="0"/>
              <a:t>You may want to introduce local </a:t>
            </a:r>
            <a:r>
              <a:rPr lang="en-US" b="1" i="1" baseline="0" dirty="0" err="1" smtClean="0"/>
              <a:t>WINGSPros</a:t>
            </a:r>
            <a:r>
              <a:rPr lang="en-US" b="0" i="1" baseline="0" dirty="0" smtClean="0"/>
              <a:t> in attendance and ask them to present this section.</a:t>
            </a:r>
            <a:endParaRPr lang="en-US" b="1" i="0" baseline="0" dirty="0" smtClean="0"/>
          </a:p>
          <a:p>
            <a:endParaRPr lang="en-US" b="1" i="0" baseline="0" dirty="0" smtClean="0"/>
          </a:p>
          <a:p>
            <a:r>
              <a:rPr lang="en-US" b="1" i="0" baseline="0" dirty="0" smtClean="0"/>
              <a:t>(Next Slide)</a:t>
            </a:r>
          </a:p>
          <a:p>
            <a:endParaRPr lang="en-US" b="1" i="0" baseline="0" dirty="0" smtClean="0"/>
          </a:p>
          <a:p>
            <a:endParaRPr lang="en-US" i="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20</a:t>
            </a:fld>
            <a:endParaRPr lang="en-US"/>
          </a:p>
        </p:txBody>
      </p:sp>
    </p:spTree>
    <p:extLst>
      <p:ext uri="{BB962C8B-B14F-4D97-AF65-F5344CB8AC3E}">
        <p14:creationId xmlns:p14="http://schemas.microsoft.com/office/powerpoint/2010/main" val="1318157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find your local </a:t>
            </a:r>
            <a:r>
              <a:rPr lang="en-US" b="1" i="1" dirty="0" err="1" smtClean="0"/>
              <a:t>WINGSPros</a:t>
            </a:r>
            <a:r>
              <a:rPr lang="en-US" b="1" i="1" dirty="0" smtClean="0"/>
              <a:t> </a:t>
            </a:r>
            <a:r>
              <a:rPr lang="en-US" b="0" i="0" dirty="0" smtClean="0"/>
              <a:t>just navigate </a:t>
            </a:r>
            <a:r>
              <a:rPr lang="en-US" b="0" i="0" baseline="0" dirty="0" smtClean="0"/>
              <a:t>to FAASafety.gov.  Hover over the resources tab and click on FAASTeam Directory.</a:t>
            </a:r>
          </a:p>
          <a:p>
            <a:endParaRPr lang="en-US" b="0" i="0" baseline="0" dirty="0" smtClean="0"/>
          </a:p>
          <a:p>
            <a:r>
              <a:rPr lang="en-US" b="1" i="0"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21</a:t>
            </a:fld>
            <a:endParaRPr lang="en-US"/>
          </a:p>
        </p:txBody>
      </p:sp>
    </p:spTree>
    <p:extLst>
      <p:ext uri="{BB962C8B-B14F-4D97-AF65-F5344CB8AC3E}">
        <p14:creationId xmlns:p14="http://schemas.microsoft.com/office/powerpoint/2010/main" val="2295978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select your region and district in this drop down box.  </a:t>
            </a:r>
            <a:r>
              <a:rPr lang="en-US" b="1" dirty="0" smtClean="0"/>
              <a:t>(Click)</a:t>
            </a:r>
          </a:p>
          <a:p>
            <a:endParaRPr lang="en-US" b="1" dirty="0" smtClean="0"/>
          </a:p>
          <a:p>
            <a:r>
              <a:rPr lang="en-US" b="0" dirty="0" smtClean="0"/>
              <a:t>Next</a:t>
            </a:r>
            <a:r>
              <a:rPr lang="en-US" b="0" baseline="0" dirty="0" smtClean="0"/>
              <a:t> type </a:t>
            </a:r>
            <a:r>
              <a:rPr lang="en-US" b="0" baseline="0" dirty="0" err="1" smtClean="0"/>
              <a:t>WINGSPro</a:t>
            </a:r>
            <a:r>
              <a:rPr lang="en-US" b="0" baseline="0" dirty="0" smtClean="0"/>
              <a:t> in the key word box, </a:t>
            </a:r>
            <a:r>
              <a:rPr lang="en-US" b="1" dirty="0" smtClean="0"/>
              <a:t>(Click)</a:t>
            </a:r>
          </a:p>
          <a:p>
            <a:endParaRPr lang="en-US" b="1" dirty="0" smtClean="0"/>
          </a:p>
          <a:p>
            <a:r>
              <a:rPr lang="en-US" b="0" dirty="0" smtClean="0"/>
              <a:t>Then</a:t>
            </a:r>
            <a:r>
              <a:rPr lang="en-US" b="0" baseline="0" dirty="0" smtClean="0"/>
              <a:t> click on search. </a:t>
            </a:r>
            <a:r>
              <a:rPr lang="en-US" b="1" dirty="0" smtClean="0"/>
              <a:t>(Click)</a:t>
            </a:r>
            <a:endParaRPr lang="en-US" b="0" baseline="0" dirty="0" smtClean="0"/>
          </a:p>
          <a:p>
            <a:endParaRPr lang="en-US" b="0" baseline="0" dirty="0" smtClean="0"/>
          </a:p>
          <a:p>
            <a:r>
              <a:rPr lang="en-US" b="0" baseline="0" dirty="0" smtClean="0"/>
              <a:t>Your </a:t>
            </a:r>
            <a:r>
              <a:rPr lang="en-US" b="1" i="1" baseline="0" dirty="0" err="1" smtClean="0"/>
              <a:t>WINGSPros</a:t>
            </a:r>
            <a:r>
              <a:rPr lang="en-US" b="0" baseline="0" dirty="0" smtClean="0"/>
              <a:t> will appear in the list below.</a:t>
            </a:r>
          </a:p>
          <a:p>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i="0" baseline="0" dirty="0" smtClean="0"/>
              <a:t>Presentation note:  </a:t>
            </a:r>
            <a:r>
              <a:rPr lang="en-US" b="0" i="1" baseline="0" dirty="0" smtClean="0"/>
              <a:t>We suggest that you modify this slide with your local </a:t>
            </a:r>
            <a:r>
              <a:rPr lang="en-US" b="1" i="1" baseline="0" dirty="0" err="1" smtClean="0"/>
              <a:t>WINGSPro</a:t>
            </a:r>
            <a:r>
              <a:rPr lang="en-US" b="1" i="1" baseline="0" dirty="0" smtClean="0"/>
              <a:t> </a:t>
            </a:r>
            <a:r>
              <a:rPr lang="en-US" b="0" i="1" baseline="0" dirty="0" smtClean="0"/>
              <a:t>information.</a:t>
            </a:r>
            <a:endParaRPr lang="en-US" b="1" i="0" baseline="0" dirty="0" smtClean="0"/>
          </a:p>
          <a:p>
            <a:endParaRPr lang="en-US" b="0" baseline="0" dirty="0" smtClean="0"/>
          </a:p>
          <a:p>
            <a:endParaRPr lang="en-US" b="0" baseline="0" dirty="0" smtClean="0"/>
          </a:p>
          <a:p>
            <a:r>
              <a:rPr lang="en-US" b="1" dirty="0" smtClean="0"/>
              <a:t>(Next Slide)</a:t>
            </a:r>
            <a:endParaRPr lang="en-US" b="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22</a:t>
            </a:fld>
            <a:endParaRPr lang="en-US"/>
          </a:p>
        </p:txBody>
      </p:sp>
    </p:spTree>
    <p:extLst>
      <p:ext uri="{BB962C8B-B14F-4D97-AF65-F5344CB8AC3E}">
        <p14:creationId xmlns:p14="http://schemas.microsoft.com/office/powerpoint/2010/main" val="2192253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itchFamily="18" charset="0"/>
              </a:rPr>
              <a:t>Finally </a:t>
            </a:r>
            <a:r>
              <a:rPr lang="en-US" b="1" i="1" dirty="0" smtClean="0">
                <a:latin typeface="Times New Roman" pitchFamily="18" charset="0"/>
              </a:rPr>
              <a:t>WINGS </a:t>
            </a:r>
            <a:r>
              <a:rPr lang="en-US" b="0" i="0" dirty="0" smtClean="0">
                <a:latin typeface="Times New Roman" pitchFamily="18" charset="0"/>
              </a:rPr>
              <a:t>training yields</a:t>
            </a:r>
            <a:r>
              <a:rPr lang="en-US" b="0" i="0" baseline="0" dirty="0" smtClean="0">
                <a:latin typeface="Times New Roman" pitchFamily="18" charset="0"/>
              </a:rPr>
              <a:t> Proficiency and Peace of Mind.  </a:t>
            </a:r>
            <a:r>
              <a:rPr lang="en-US" dirty="0" smtClean="0">
                <a:latin typeface="Times New Roman" pitchFamily="18" charset="0"/>
              </a:rPr>
              <a:t>There’s nothing like the feeling you get when you know you’re</a:t>
            </a:r>
            <a:r>
              <a:rPr lang="en-US" baseline="0" dirty="0" smtClean="0">
                <a:latin typeface="Times New Roman" pitchFamily="18" charset="0"/>
              </a:rPr>
              <a:t> playing your A game and in order to do that you need good coaching.  </a:t>
            </a:r>
            <a:r>
              <a:rPr lang="en-US" b="1" baseline="0" dirty="0" smtClean="0">
                <a:latin typeface="Times New Roman" pitchFamily="18" charset="0"/>
              </a:rPr>
              <a:t>(Click)</a:t>
            </a:r>
            <a:r>
              <a:rPr lang="en-US" b="1" dirty="0" smtClean="0">
                <a:latin typeface="Times New Roman" pitchFamily="18" charset="0"/>
              </a:rPr>
              <a:t> </a:t>
            </a:r>
          </a:p>
          <a:p>
            <a:endParaRPr lang="en-US" b="1" dirty="0" smtClean="0">
              <a:latin typeface="Times New Roman" pitchFamily="18" charset="0"/>
            </a:endParaRPr>
          </a:p>
          <a:p>
            <a:r>
              <a:rPr lang="en-US" b="1" i="1" dirty="0" smtClean="0">
                <a:latin typeface="Times New Roman" pitchFamily="18" charset="0"/>
              </a:rPr>
              <a:t>WINGS </a:t>
            </a:r>
            <a:r>
              <a:rPr lang="en-US" b="0" i="0" dirty="0" smtClean="0">
                <a:latin typeface="Times New Roman" pitchFamily="18" charset="0"/>
              </a:rPr>
              <a:t>pilots are Competent.  </a:t>
            </a:r>
            <a:r>
              <a:rPr lang="en-US" b="0" dirty="0" smtClean="0">
                <a:latin typeface="Times New Roman" pitchFamily="18" charset="0"/>
              </a:rPr>
              <a:t>They</a:t>
            </a:r>
            <a:r>
              <a:rPr lang="en-US" b="0" baseline="0" dirty="0" smtClean="0">
                <a:latin typeface="Times New Roman" pitchFamily="18" charset="0"/>
              </a:rPr>
              <a:t> fly regularly with </a:t>
            </a:r>
            <a:r>
              <a:rPr lang="en-US" b="1" i="1" dirty="0" smtClean="0">
                <a:latin typeface="Times New Roman" pitchFamily="18" charset="0"/>
              </a:rPr>
              <a:t>WINGS </a:t>
            </a:r>
            <a:r>
              <a:rPr lang="en-US" b="0" baseline="0" dirty="0" smtClean="0">
                <a:latin typeface="Times New Roman" pitchFamily="18" charset="0"/>
              </a:rPr>
              <a:t>CFIs who challenge them to review what they know, explore new horizons, and to always do their best. </a:t>
            </a:r>
            <a:r>
              <a:rPr lang="en-US" b="1" dirty="0" smtClean="0">
                <a:latin typeface="Times New Roman" pitchFamily="18" charset="0"/>
              </a:rPr>
              <a:t>Vince Lombardi</a:t>
            </a:r>
            <a:r>
              <a:rPr lang="en-US" b="0" dirty="0" smtClean="0">
                <a:latin typeface="Times New Roman" pitchFamily="18" charset="0"/>
              </a:rPr>
              <a:t>, the famous football coach said,</a:t>
            </a:r>
            <a:r>
              <a:rPr lang="en-US" b="0" baseline="0" dirty="0" smtClean="0">
                <a:latin typeface="Times New Roman" pitchFamily="18" charset="0"/>
              </a:rPr>
              <a:t> </a:t>
            </a:r>
            <a:r>
              <a:rPr lang="en-US" b="1" baseline="0" dirty="0" smtClean="0">
                <a:latin typeface="Times New Roman" pitchFamily="18" charset="0"/>
              </a:rPr>
              <a:t>“Practice does not make perfect.  Only perfect practice makes perfect”.  </a:t>
            </a:r>
            <a:r>
              <a:rPr lang="en-US" b="0" baseline="0" dirty="0" smtClean="0">
                <a:latin typeface="Times New Roman" pitchFamily="18" charset="0"/>
              </a:rPr>
              <a:t>For pilots that means flying with precision, on course, on altitude, on speed all the time. </a:t>
            </a:r>
            <a:r>
              <a:rPr lang="en-US" b="1" baseline="0" dirty="0" smtClean="0">
                <a:latin typeface="Times New Roman" pitchFamily="18" charset="0"/>
              </a:rPr>
              <a:t>(Click)</a:t>
            </a:r>
            <a:r>
              <a:rPr lang="en-US" b="1" dirty="0" smtClean="0">
                <a:latin typeface="Times New Roman" pitchFamily="18" charset="0"/>
              </a:rPr>
              <a:t> </a:t>
            </a:r>
            <a:endParaRPr lang="en-US" b="0" baseline="0" dirty="0" smtClean="0">
              <a:latin typeface="Times New Roman" pitchFamily="18" charset="0"/>
            </a:endParaRPr>
          </a:p>
          <a:p>
            <a:endParaRPr lang="en-US" b="1" i="1" dirty="0" smtClean="0">
              <a:latin typeface="Times New Roman" pitchFamily="18" charset="0"/>
            </a:endParaRPr>
          </a:p>
          <a:p>
            <a:r>
              <a:rPr lang="en-US" b="1" i="1" dirty="0" smtClean="0">
                <a:latin typeface="Times New Roman" pitchFamily="18" charset="0"/>
              </a:rPr>
              <a:t>WINGS </a:t>
            </a:r>
            <a:r>
              <a:rPr lang="en-US" b="0" i="0" dirty="0" smtClean="0">
                <a:latin typeface="Times New Roman" pitchFamily="18" charset="0"/>
              </a:rPr>
              <a:t>pilots are Confident.</a:t>
            </a:r>
            <a:r>
              <a:rPr lang="en-US" b="0" i="0" baseline="0" dirty="0" smtClean="0">
                <a:latin typeface="Times New Roman" pitchFamily="18" charset="0"/>
              </a:rPr>
              <a:t>  They are well aware of their capabilities and their limitations.  They are coached to exercise sound pre and in-flight risk management so they are rarely surprised by unanticipated conditions.  </a:t>
            </a:r>
            <a:r>
              <a:rPr lang="en-US" b="0" baseline="0" dirty="0" smtClean="0">
                <a:latin typeface="Times New Roman" pitchFamily="18" charset="0"/>
              </a:rPr>
              <a:t>Of course they must dedicate time and money to their proficiency programs but it’s well worth it for the peace of mind that comes with confidence.  </a:t>
            </a:r>
            <a:r>
              <a:rPr lang="en-US" b="1" baseline="0" dirty="0" smtClean="0">
                <a:latin typeface="Times New Roman" pitchFamily="18" charset="0"/>
              </a:rPr>
              <a:t>(Click)</a:t>
            </a:r>
            <a:r>
              <a:rPr lang="en-US" b="1" dirty="0" smtClean="0">
                <a:latin typeface="Times New Roman" pitchFamily="18" charset="0"/>
              </a:rPr>
              <a:t> </a:t>
            </a:r>
          </a:p>
          <a:p>
            <a:endParaRPr lang="en-US" b="1" dirty="0" smtClean="0">
              <a:latin typeface="Times New Roman" pitchFamily="18" charset="0"/>
            </a:endParaRPr>
          </a:p>
          <a:p>
            <a:r>
              <a:rPr lang="en-US" dirty="0" smtClean="0">
                <a:latin typeface="Times New Roman" pitchFamily="18" charset="0"/>
              </a:rPr>
              <a:t>And, most importantly; </a:t>
            </a:r>
            <a:r>
              <a:rPr lang="en-US" b="1" i="1" dirty="0" smtClean="0">
                <a:latin typeface="Times New Roman" pitchFamily="18" charset="0"/>
              </a:rPr>
              <a:t>WINGS </a:t>
            </a:r>
            <a:r>
              <a:rPr lang="en-US" b="0" i="0" dirty="0" smtClean="0">
                <a:latin typeface="Times New Roman" pitchFamily="18" charset="0"/>
              </a:rPr>
              <a:t>pilots and</a:t>
            </a:r>
            <a:r>
              <a:rPr lang="en-US" b="0" i="0" baseline="0" dirty="0" smtClean="0">
                <a:latin typeface="Times New Roman" pitchFamily="18" charset="0"/>
              </a:rPr>
              <a:t> their passengers enjoy the benefits of safe flight operations every time they take to the air.</a:t>
            </a:r>
            <a:endParaRPr lang="en-US" baseline="0" dirty="0" smtClean="0">
              <a:latin typeface="Times New Roman" pitchFamily="18" charset="0"/>
            </a:endParaRPr>
          </a:p>
          <a:p>
            <a:endParaRPr lang="en-US" baseline="0" dirty="0" smtClean="0">
              <a:latin typeface="Times New Roman" pitchFamily="18" charset="0"/>
            </a:endParaRPr>
          </a:p>
          <a:p>
            <a:r>
              <a:rPr lang="en-US" altLang="en-US" b="1" dirty="0" smtClean="0">
                <a:latin typeface="Times New Roman" pitchFamily="18" charset="0"/>
                <a:ea typeface="ＭＳ Ｐゴシック" pitchFamily="34" charset="-128"/>
              </a:rPr>
              <a:t>(Next</a:t>
            </a:r>
            <a:r>
              <a:rPr lang="en-US" altLang="en-US" b="1" baseline="0" dirty="0" smtClean="0">
                <a:latin typeface="Times New Roman" pitchFamily="18" charset="0"/>
                <a:ea typeface="ＭＳ Ｐゴシック" pitchFamily="34" charset="-128"/>
              </a:rPr>
              <a:t> Slide</a:t>
            </a:r>
            <a:r>
              <a:rPr lang="en-US" altLang="en-US" b="1" dirty="0" smtClean="0">
                <a:latin typeface="Times New Roman" pitchFamily="18" charset="0"/>
                <a:ea typeface="ＭＳ Ｐゴシック" pitchFamily="34" charset="-128"/>
              </a:rPr>
              <a:t>) </a:t>
            </a:r>
            <a:endParaRPr lang="en-US" dirty="0" smtClean="0">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23</a:t>
            </a:fld>
            <a:endParaRPr lang="en-US"/>
          </a:p>
        </p:txBody>
      </p:sp>
    </p:spTree>
    <p:extLst>
      <p:ext uri="{BB962C8B-B14F-4D97-AF65-F5344CB8AC3E}">
        <p14:creationId xmlns:p14="http://schemas.microsoft.com/office/powerpoint/2010/main" val="2684986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t>So</a:t>
            </a:r>
            <a:r>
              <a:rPr lang="en-US" b="0" i="0" baseline="0" dirty="0" smtClean="0"/>
              <a:t> here they are again.  The top 5 reasons to choose </a:t>
            </a:r>
            <a:r>
              <a:rPr lang="en-US" b="1" i="1" dirty="0" smtClean="0"/>
              <a:t>WINGS</a:t>
            </a:r>
            <a:r>
              <a:rPr lang="en-US" b="0" i="0" dirty="0" smtClean="0"/>
              <a:t>.</a:t>
            </a:r>
            <a:r>
              <a:rPr lang="en-US" b="0" i="0" baseline="0" dirty="0" smtClean="0"/>
              <a:t>  P</a:t>
            </a:r>
            <a:r>
              <a:rPr lang="en-US" baseline="0" dirty="0" smtClean="0"/>
              <a:t>roficiency is key to success in almost every thing worth doing – especially flying.  Proficient pilots are competent, confident, and safe.  </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24</a:t>
            </a:fld>
            <a:endParaRPr lang="en-US"/>
          </a:p>
        </p:txBody>
      </p:sp>
    </p:spTree>
    <p:extLst>
      <p:ext uri="{BB962C8B-B14F-4D97-AF65-F5344CB8AC3E}">
        <p14:creationId xmlns:p14="http://schemas.microsoft.com/office/powerpoint/2010/main" val="2099024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a few references for</a:t>
            </a:r>
            <a:r>
              <a:rPr lang="en-US" baseline="0" dirty="0" smtClean="0"/>
              <a:t> additional information:  </a:t>
            </a:r>
          </a:p>
          <a:p>
            <a:endParaRPr lang="en-US" baseline="0" dirty="0" smtClean="0"/>
          </a:p>
          <a:p>
            <a:r>
              <a:rPr lang="en-US" baseline="0" dirty="0" smtClean="0"/>
              <a:t>FAASafety.gov is the FAASTeam website where you’ll find a wealth of safety information.  You can enroll and track your progress in the FAA WINGS Pilot Proficiency Program here.</a:t>
            </a:r>
          </a:p>
          <a:p>
            <a:endParaRPr lang="en-US" baseline="0" dirty="0" smtClean="0"/>
          </a:p>
          <a:p>
            <a:r>
              <a:rPr lang="en-US" baseline="0" dirty="0" smtClean="0"/>
              <a:t>Look in the FAASafety.gov library for the Off Airport Operations Guide.  In it you’ll find instructions for developing a short field performance baseline together with other useful information on operating to small fields.</a:t>
            </a:r>
          </a:p>
          <a:p>
            <a:endParaRPr lang="en-US" baseline="0" dirty="0" smtClean="0"/>
          </a:p>
          <a:p>
            <a:r>
              <a:rPr lang="en-US" baseline="0" dirty="0" smtClean="0"/>
              <a:t>Also in the FAASafety.gov Library – the Personal Minimums Development Guide – Your documented proficiency performance can be used to develop minimums that are tailored to you, your aircraft, and your mission.</a:t>
            </a:r>
          </a:p>
          <a:p>
            <a:endParaRPr lang="en-US" baseline="0" dirty="0" smtClean="0"/>
          </a:p>
          <a:p>
            <a:r>
              <a:rPr lang="en-US" baseline="0" dirty="0" smtClean="0"/>
              <a:t>The Library also contains additional WINGS Information and Guidance</a:t>
            </a:r>
          </a:p>
          <a:p>
            <a:endParaRPr lang="en-US" baseline="0" dirty="0" smtClean="0"/>
          </a:p>
          <a:p>
            <a:r>
              <a:rPr lang="en-US" baseline="0" dirty="0" smtClean="0"/>
              <a:t>I’ll leave this slide on screen while I take some questions from the audience.</a:t>
            </a:r>
          </a:p>
          <a:p>
            <a:endParaRPr lang="en-US" baseline="0" dirty="0" smtClean="0"/>
          </a:p>
          <a:p>
            <a:r>
              <a:rPr lang="en-US" b="1" baseline="0" dirty="0" smtClean="0"/>
              <a:t>Presentation note:  </a:t>
            </a:r>
            <a:r>
              <a:rPr lang="en-US" b="0" i="1" baseline="0" dirty="0" smtClean="0"/>
              <a:t>Take questions from the audience while they copy information from the screen.  Then:</a:t>
            </a:r>
            <a:endParaRPr lang="en-US" b="1" baseline="0" dirty="0" smtClean="0"/>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25</a:t>
            </a:fld>
            <a:endParaRPr lang="en-US"/>
          </a:p>
        </p:txBody>
      </p:sp>
    </p:spTree>
    <p:extLst>
      <p:ext uri="{BB962C8B-B14F-4D97-AF65-F5344CB8AC3E}">
        <p14:creationId xmlns:p14="http://schemas.microsoft.com/office/powerpoint/2010/main" val="2142037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You may wish to provide your contact information and main FSDO phone number here. </a:t>
            </a:r>
            <a:r>
              <a:rPr lang="en-US" sz="1200" i="1" kern="1200" dirty="0" smtClean="0">
                <a:solidFill>
                  <a:schemeClr val="tx1"/>
                </a:solidFill>
                <a:effectLst/>
                <a:latin typeface="Times New Roman" pitchFamily="18" charset="0"/>
                <a:ea typeface="+mn-ea"/>
                <a:cs typeface="+mn-cs"/>
              </a:rPr>
              <a:t>You can also add </a:t>
            </a:r>
            <a:r>
              <a:rPr lang="en-US" sz="1200" b="1" i="1" kern="1200" dirty="0" err="1" smtClean="0">
                <a:solidFill>
                  <a:schemeClr val="tx1"/>
                </a:solidFill>
                <a:effectLst/>
                <a:latin typeface="Times New Roman" pitchFamily="18" charset="0"/>
                <a:ea typeface="+mn-ea"/>
                <a:cs typeface="+mn-cs"/>
              </a:rPr>
              <a:t>WINGSPro</a:t>
            </a:r>
            <a:r>
              <a:rPr lang="en-US" sz="1200" kern="1200" dirty="0" smtClean="0">
                <a:solidFill>
                  <a:schemeClr val="tx1"/>
                </a:solidFill>
                <a:effectLst/>
                <a:latin typeface="Times New Roman" pitchFamily="18" charset="0"/>
                <a:ea typeface="+mn-ea"/>
                <a:cs typeface="+mn-cs"/>
              </a:rPr>
              <a:t> contact information.</a:t>
            </a:r>
            <a:r>
              <a:rPr lang="en-US" sz="1200" b="1" kern="1200" dirty="0" smtClean="0">
                <a:solidFill>
                  <a:schemeClr val="tx1"/>
                </a:solidFill>
                <a:effectLst/>
                <a:latin typeface="Times New Roman" pitchFamily="18" charset="0"/>
                <a:ea typeface="+mn-ea"/>
                <a:cs typeface="+mn-cs"/>
              </a:rPr>
              <a:t> </a:t>
            </a:r>
          </a:p>
          <a:p>
            <a:endParaRPr lang="en-US" sz="1200" b="1" i="1" kern="1200" dirty="0" smtClean="0">
              <a:solidFill>
                <a:schemeClr val="tx1"/>
              </a:solidFill>
              <a:effectLst/>
              <a:latin typeface="Times New Roman" pitchFamily="18" charset="0"/>
              <a:ea typeface="+mn-ea"/>
              <a:cs typeface="+mn-cs"/>
            </a:endParaRPr>
          </a:p>
          <a:p>
            <a:r>
              <a:rPr lang="en-US" i="1" dirty="0" smtClean="0">
                <a:latin typeface="Times New Roman" pitchFamily="18" charset="0"/>
                <a:ea typeface="ＭＳ Ｐゴシック" pitchFamily="34" charset="-128"/>
              </a:rPr>
              <a:t>Modify with your information or leave blank.   </a:t>
            </a: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26</a:t>
            </a:fld>
            <a:endParaRPr lang="en-US"/>
          </a:p>
        </p:txBody>
      </p:sp>
    </p:spTree>
    <p:extLst>
      <p:ext uri="{BB962C8B-B14F-4D97-AF65-F5344CB8AC3E}">
        <p14:creationId xmlns:p14="http://schemas.microsoft.com/office/powerpoint/2010/main" val="14124214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a:t>
            </a:r>
            <a:r>
              <a:rPr lang="en-US" baseline="0" dirty="0" smtClean="0"/>
              <a:t> presence here shows that you are vital members of our General Aviation Safety Community.  The high standards you keep and the examples you set are a great credit to you and to GA.</a:t>
            </a:r>
          </a:p>
          <a:p>
            <a:endParaRPr lang="en-US" baseline="0" dirty="0" smtClean="0"/>
          </a:p>
          <a:p>
            <a:r>
              <a:rPr lang="en-US" baseline="0" dirty="0" smtClean="0"/>
              <a:t>Thank you for attending.</a:t>
            </a:r>
          </a:p>
          <a:p>
            <a:endParaRPr lang="en-US" baseline="0" dirty="0" smtClean="0"/>
          </a:p>
          <a:p>
            <a:r>
              <a:rPr lang="en-US" b="1" baseline="0" dirty="0" smtClean="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27</a:t>
            </a:fld>
            <a:endParaRPr lang="en-US"/>
          </a:p>
        </p:txBody>
      </p:sp>
    </p:spTree>
    <p:extLst>
      <p:ext uri="{BB962C8B-B14F-4D97-AF65-F5344CB8AC3E}">
        <p14:creationId xmlns:p14="http://schemas.microsoft.com/office/powerpoint/2010/main" val="14177340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28</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endParaRPr lang="en-US" i="1"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(The End) </a:t>
            </a:r>
            <a:endParaRPr lang="en-US" i="1" dirty="0"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1554000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smtClean="0">
                <a:latin typeface="Times New Roman" pitchFamily="18" charset="0"/>
                <a:ea typeface="ＭＳ Ｐゴシック" pitchFamily="34" charset="-128"/>
              </a:rPr>
              <a:t>Today’s presentation is</a:t>
            </a:r>
            <a:r>
              <a:rPr lang="en-US" baseline="0" dirty="0" smtClean="0">
                <a:latin typeface="Times New Roman" pitchFamily="18" charset="0"/>
                <a:ea typeface="ＭＳ Ｐゴシック" pitchFamily="34" charset="-128"/>
              </a:rPr>
              <a:t> all about </a:t>
            </a:r>
            <a:r>
              <a:rPr lang="en-US" b="1" i="1" baseline="0" dirty="0" smtClean="0">
                <a:latin typeface="Times New Roman" pitchFamily="18" charset="0"/>
                <a:ea typeface="ＭＳ Ｐゴシック" pitchFamily="34" charset="-128"/>
              </a:rPr>
              <a:t>WINGS</a:t>
            </a:r>
            <a:r>
              <a:rPr lang="en-US" b="0" i="0" baseline="0" dirty="0" smtClean="0">
                <a:latin typeface="Times New Roman" pitchFamily="18" charset="0"/>
                <a:ea typeface="ＭＳ Ｐゴシック" pitchFamily="34" charset="-128"/>
              </a:rPr>
              <a:t> – FAA’s Pilot Proficiency Program.  We’ll begin with the top 5 reasons to be a </a:t>
            </a:r>
            <a:r>
              <a:rPr lang="en-US" b="1" i="1" baseline="0" dirty="0" smtClean="0">
                <a:latin typeface="Times New Roman" pitchFamily="18" charset="0"/>
                <a:ea typeface="ＭＳ Ｐゴシック" pitchFamily="34" charset="-128"/>
              </a:rPr>
              <a:t>WINGS</a:t>
            </a:r>
            <a:r>
              <a:rPr lang="en-US" b="0" i="0" baseline="0" dirty="0" smtClean="0">
                <a:latin typeface="Times New Roman" pitchFamily="18" charset="0"/>
                <a:ea typeface="ＭＳ Ｐゴシック" pitchFamily="34" charset="-128"/>
              </a:rPr>
              <a:t> Pilot</a:t>
            </a:r>
            <a:endParaRPr lang="en-US" dirty="0" smtClean="0">
              <a:latin typeface="Times New Roman" pitchFamily="18" charset="0"/>
              <a:ea typeface="ＭＳ Ｐゴシック" pitchFamily="34" charset="-128"/>
            </a:endParaRPr>
          </a:p>
          <a:p>
            <a:r>
              <a:rPr lang="en-US" b="0" dirty="0" smtClean="0">
                <a:latin typeface="Times New Roman" pitchFamily="18" charset="0"/>
                <a:ea typeface="ＭＳ Ｐゴシック" pitchFamily="34" charset="-128"/>
              </a:rPr>
              <a:t> </a:t>
            </a:r>
          </a:p>
          <a:p>
            <a:r>
              <a:rPr lang="en-US" b="0" i="0" dirty="0" smtClean="0">
                <a:latin typeface="Times New Roman" pitchFamily="18" charset="0"/>
                <a:ea typeface="ＭＳ Ｐゴシック" pitchFamily="34" charset="-128"/>
              </a:rPr>
              <a:t>Next we’ll show how easy it is to get started on your personal Path to Proficiency.</a:t>
            </a:r>
          </a:p>
          <a:p>
            <a:endParaRPr lang="en-US" b="0" i="0" dirty="0" smtClean="0">
              <a:latin typeface="Times New Roman" pitchFamily="18" charset="0"/>
              <a:ea typeface="ＭＳ Ｐゴシック" pitchFamily="34" charset="-128"/>
            </a:endParaRPr>
          </a:p>
          <a:p>
            <a:r>
              <a:rPr lang="en-US" b="0" i="0" dirty="0" smtClean="0">
                <a:latin typeface="Times New Roman" pitchFamily="18" charset="0"/>
                <a:ea typeface="ＭＳ Ｐゴシック" pitchFamily="34" charset="-128"/>
              </a:rPr>
              <a:t>And we’ll talk about the </a:t>
            </a:r>
            <a:r>
              <a:rPr lang="en-US" b="1" i="1" dirty="0" smtClean="0">
                <a:latin typeface="Times New Roman" pitchFamily="18" charset="0"/>
                <a:ea typeface="ＭＳ Ｐゴシック" pitchFamily="34" charset="-128"/>
              </a:rPr>
              <a:t>WINGS</a:t>
            </a:r>
            <a:r>
              <a:rPr lang="en-US" b="0" i="0" baseline="0" dirty="0" smtClean="0">
                <a:latin typeface="Times New Roman" pitchFamily="18" charset="0"/>
                <a:ea typeface="ＭＳ Ｐゴシック" pitchFamily="34" charset="-128"/>
              </a:rPr>
              <a:t> Topic of the Quarter Program.  </a:t>
            </a:r>
          </a:p>
          <a:p>
            <a:endParaRPr lang="en-US" b="0" i="0" baseline="0" dirty="0" smtClean="0">
              <a:latin typeface="Times New Roman" pitchFamily="18" charset="0"/>
              <a:ea typeface="ＭＳ Ｐゴシック" pitchFamily="34" charset="-128"/>
            </a:endParaRPr>
          </a:p>
          <a:p>
            <a:r>
              <a:rPr lang="en-US" b="0" i="0" baseline="0" dirty="0" smtClean="0">
                <a:latin typeface="Times New Roman" pitchFamily="18" charset="0"/>
                <a:ea typeface="ＭＳ Ｐゴシック" pitchFamily="34" charset="-128"/>
              </a:rPr>
              <a:t>So let’s get started with reason number five.</a:t>
            </a:r>
          </a:p>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If you’ll be discussing additional items, add them to this list. </a:t>
            </a:r>
          </a:p>
          <a:p>
            <a:endParaRPr lang="en-US"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a:t>
            </a:fld>
            <a:endParaRPr lang="en-US"/>
          </a:p>
        </p:txBody>
      </p:sp>
    </p:spTree>
    <p:extLst>
      <p:ext uri="{BB962C8B-B14F-4D97-AF65-F5344CB8AC3E}">
        <p14:creationId xmlns:p14="http://schemas.microsoft.com/office/powerpoint/2010/main" val="2356345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Documented </a:t>
            </a:r>
            <a:r>
              <a:rPr lang="en-US" b="1" i="1" baseline="0" dirty="0" smtClean="0"/>
              <a:t>WINGS </a:t>
            </a:r>
            <a:r>
              <a:rPr lang="en-US" dirty="0" smtClean="0"/>
              <a:t>proficiency training earns</a:t>
            </a:r>
            <a:r>
              <a:rPr lang="en-US" baseline="0" dirty="0" smtClean="0"/>
              <a:t> awards.  To be clear – we don’t choose proficiency training because it’s easy or because we’re looking for bling but it is nice to be recognized for our achievements.  As a </a:t>
            </a:r>
            <a:r>
              <a:rPr lang="en-US" b="1" i="1" baseline="0" dirty="0" smtClean="0"/>
              <a:t>WINGS</a:t>
            </a:r>
            <a:r>
              <a:rPr lang="en-US" baseline="0" dirty="0" smtClean="0"/>
              <a:t> pilot you are recognized as a member in good standing of the General Aviation Safety Community.  All of your </a:t>
            </a:r>
            <a:r>
              <a:rPr lang="en-US" b="1" i="1" baseline="0" dirty="0" smtClean="0"/>
              <a:t>WINGS</a:t>
            </a:r>
            <a:r>
              <a:rPr lang="en-US" baseline="0" dirty="0" smtClean="0"/>
              <a:t> training is permanently recorded in your online </a:t>
            </a:r>
            <a:r>
              <a:rPr lang="en-US" b="1" i="1" baseline="0" dirty="0" smtClean="0"/>
              <a:t>WINGS</a:t>
            </a:r>
            <a:r>
              <a:rPr lang="en-US" baseline="0" dirty="0" smtClean="0"/>
              <a:t> logbook and </a:t>
            </a:r>
            <a:r>
              <a:rPr lang="en-US" b="0" baseline="0" dirty="0" smtClean="0"/>
              <a:t>when</a:t>
            </a:r>
            <a:r>
              <a:rPr lang="en-US" baseline="0" dirty="0" smtClean="0"/>
              <a:t> you earn a </a:t>
            </a:r>
            <a:r>
              <a:rPr lang="en-US" b="1" i="1" baseline="0" dirty="0" smtClean="0"/>
              <a:t>WINGS</a:t>
            </a:r>
            <a:r>
              <a:rPr lang="en-US" baseline="0" dirty="0" smtClean="0"/>
              <a:t> phase you can receive a lapel pin. </a:t>
            </a:r>
            <a:r>
              <a:rPr lang="en-US" b="1" baseline="0" dirty="0" smtClean="0"/>
              <a:t>(Click)</a:t>
            </a:r>
          </a:p>
          <a:p>
            <a:endParaRPr lang="en-US" b="1" baseline="0" dirty="0" smtClean="0"/>
          </a:p>
          <a:p>
            <a:r>
              <a:rPr lang="en-US" b="0" i="0" baseline="0" dirty="0" smtClean="0"/>
              <a:t>Aircraft insurance carriers recognize the value of regular Proficiency Training and they may offer premium discounts to </a:t>
            </a:r>
            <a:r>
              <a:rPr lang="en-US" b="1" i="1" baseline="0" dirty="0" smtClean="0"/>
              <a:t>WINGS </a:t>
            </a:r>
            <a:r>
              <a:rPr lang="en-US" b="0" i="0" baseline="0" dirty="0" smtClean="0"/>
              <a:t>pilots.  And there’s yet another reward opportunity for every pilot who earns a </a:t>
            </a:r>
            <a:r>
              <a:rPr lang="en-US" b="1" i="1" baseline="0" dirty="0" smtClean="0"/>
              <a:t>WINGS </a:t>
            </a:r>
            <a:r>
              <a:rPr lang="en-US" b="0" i="0" baseline="0" dirty="0" smtClean="0"/>
              <a:t>phase. </a:t>
            </a:r>
          </a:p>
          <a:p>
            <a:endParaRPr lang="en-US" b="0" i="0" baseline="0" dirty="0" smtClean="0"/>
          </a:p>
          <a:p>
            <a:r>
              <a:rPr lang="en-US" b="1" i="0" baseline="0" dirty="0" smtClean="0"/>
              <a:t>(Next Slide)</a:t>
            </a:r>
            <a:endParaRPr lang="en-US" b="1" i="1" baseline="0"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4</a:t>
            </a:fld>
            <a:endParaRPr lang="en-US"/>
          </a:p>
        </p:txBody>
      </p:sp>
    </p:spTree>
    <p:extLst>
      <p:ext uri="{BB962C8B-B14F-4D97-AF65-F5344CB8AC3E}">
        <p14:creationId xmlns:p14="http://schemas.microsoft.com/office/powerpoint/2010/main" val="3183918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smtClean="0"/>
              <a:t>Every</a:t>
            </a:r>
            <a:r>
              <a:rPr lang="en-US" b="0" i="0" baseline="0" dirty="0" smtClean="0"/>
              <a:t> time you complete a </a:t>
            </a:r>
            <a:r>
              <a:rPr lang="en-US" b="1" i="1" baseline="0" dirty="0" smtClean="0"/>
              <a:t>WINGS </a:t>
            </a:r>
            <a:r>
              <a:rPr lang="en-US" b="0" i="0" baseline="0" dirty="0" smtClean="0"/>
              <a:t>Phase you’re eligible to win cash  the </a:t>
            </a:r>
            <a:r>
              <a:rPr lang="en-US" b="1" i="1" baseline="0" dirty="0" smtClean="0"/>
              <a:t>WINGS </a:t>
            </a:r>
            <a:r>
              <a:rPr lang="en-US" b="0" i="0" baseline="0" dirty="0" smtClean="0"/>
              <a:t>Sweepstakes. </a:t>
            </a: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The </a:t>
            </a:r>
            <a:r>
              <a:rPr lang="en-US" dirty="0"/>
              <a:t>sweepstakes is generously funded by Paul Burger, a long time advocate for general aviation safety and a retired aviator who believes participation in this program saves lives. </a:t>
            </a:r>
            <a:r>
              <a:rPr lang="en-US" dirty="0" smtClean="0"/>
              <a:t>Visit www.wingsindustry.com </a:t>
            </a:r>
            <a:r>
              <a:rPr lang="en-US" dirty="0"/>
              <a:t>to learn more and enter the sweepstakes. </a:t>
            </a: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Just navigate to </a:t>
            </a:r>
            <a:r>
              <a:rPr lang="en-US" dirty="0" smtClean="0"/>
              <a:t>https://www.</a:t>
            </a:r>
            <a:r>
              <a:rPr lang="en-US" baseline="0" dirty="0" smtClean="0"/>
              <a:t>wingsindustry.com/WINGS-Sweepstakes </a:t>
            </a:r>
            <a:r>
              <a:rPr lang="en-US" baseline="0" dirty="0" smtClean="0"/>
              <a:t>or scan the QR code for details.  By the way, Instructors can also enter the sweepstakes.  But there are even better reasons to participate in </a:t>
            </a:r>
            <a:r>
              <a:rPr lang="en-US" b="1" i="1" baseline="0" dirty="0" smtClean="0"/>
              <a:t>WINGS</a:t>
            </a:r>
            <a:r>
              <a:rPr lang="en-US" b="0" i="0" baseline="0" dirty="0" smtClean="0"/>
              <a:t>.</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endParaRPr lang="en-US" dirty="0"/>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5</a:t>
            </a:fld>
            <a:endParaRPr lang="en-US" dirty="0"/>
          </a:p>
        </p:txBody>
      </p:sp>
    </p:spTree>
    <p:extLst>
      <p:ext uri="{BB962C8B-B14F-4D97-AF65-F5344CB8AC3E}">
        <p14:creationId xmlns:p14="http://schemas.microsoft.com/office/powerpoint/2010/main" val="3042377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Reason number four – proficiency training works!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Can you imagine how well </a:t>
            </a:r>
            <a:r>
              <a:rPr lang="en-US" baseline="0" dirty="0" smtClean="0"/>
              <a:t> professional athletes would perform if they didn’t practice between games or stay in shape during the off season? </a:t>
            </a:r>
            <a:r>
              <a:rPr lang="en-US" b="1" baseline="0" dirty="0" smtClean="0"/>
              <a:t>(Click)</a:t>
            </a:r>
            <a:endParaRPr lang="en-US" baseline="0" dirty="0" smtClean="0"/>
          </a:p>
          <a:p>
            <a:endParaRPr lang="en-US" baseline="0" dirty="0" smtClean="0"/>
          </a:p>
          <a:p>
            <a:r>
              <a:rPr lang="en-US" baseline="0" dirty="0" smtClean="0"/>
              <a:t>Would you choose to be treated by doctors who had no continuing education since graduating from medical school?  </a:t>
            </a:r>
            <a:r>
              <a:rPr lang="en-US" b="1" baseline="0" dirty="0" smtClean="0"/>
              <a:t>(Click)</a:t>
            </a:r>
            <a:endParaRPr lang="en-US" baseline="0" dirty="0" smtClean="0"/>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Or how about a professional pilot flight crew who never train for emergencies? </a:t>
            </a:r>
          </a:p>
          <a:p>
            <a:endParaRPr lang="en-US" b="0"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6</a:t>
            </a:fld>
            <a:endParaRPr lang="en-US"/>
          </a:p>
        </p:txBody>
      </p:sp>
    </p:spTree>
    <p:extLst>
      <p:ext uri="{BB962C8B-B14F-4D97-AF65-F5344CB8AC3E}">
        <p14:creationId xmlns:p14="http://schemas.microsoft.com/office/powerpoint/2010/main" val="4017632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Pros know that proficiency is not a destination but rather a journey that never ends.  Regular training keeps them at peak performance every time they take to the air.  </a:t>
            </a:r>
            <a:r>
              <a:rPr lang="en-US" baseline="0" dirty="0" smtClean="0"/>
              <a:t>Pilots who follow the Path to Proficiency are well aware of their capabilities and their limitations.  They dedicate time and resources to training and practice.  And they understand that c</a:t>
            </a:r>
            <a:r>
              <a:rPr lang="en-US" b="0" baseline="0" dirty="0" smtClean="0"/>
              <a:t>ontinuing education through Proficiency Training is essential to keeping them on top of their game.</a:t>
            </a:r>
          </a:p>
          <a:p>
            <a:endParaRPr lang="en-US" baseline="0"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7</a:t>
            </a:fld>
            <a:endParaRPr lang="en-US"/>
          </a:p>
        </p:txBody>
      </p:sp>
    </p:spTree>
    <p:extLst>
      <p:ext uri="{BB962C8B-B14F-4D97-AF65-F5344CB8AC3E}">
        <p14:creationId xmlns:p14="http://schemas.microsoft.com/office/powerpoint/2010/main" val="3447712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Proficiency training works</a:t>
            </a:r>
            <a:r>
              <a:rPr lang="en-US" baseline="0" dirty="0" smtClean="0"/>
              <a:t> for General Aviation pilots too. </a:t>
            </a:r>
            <a:r>
              <a:rPr lang="en-US" b="1" i="1" baseline="0" dirty="0" smtClean="0"/>
              <a:t>WINGS</a:t>
            </a:r>
            <a:r>
              <a:rPr lang="en-US" baseline="0" dirty="0" smtClean="0"/>
              <a:t> is a proficiency training system specifically designed for GA pilots and, regular participation will keep you on top of your flying game.  Pilots who participate in the </a:t>
            </a:r>
            <a:r>
              <a:rPr lang="en-US" sz="1200" kern="1200" dirty="0" smtClean="0">
                <a:solidFill>
                  <a:schemeClr val="tx1"/>
                </a:solidFill>
                <a:effectLst/>
                <a:latin typeface="Times New Roman" pitchFamily="18" charset="0"/>
                <a:ea typeface="+mn-ea"/>
                <a:cs typeface="+mn-cs"/>
              </a:rPr>
              <a:t>FAA </a:t>
            </a:r>
            <a:r>
              <a:rPr lang="en-US" sz="1200" b="1" i="1" kern="1200" dirty="0" smtClean="0">
                <a:solidFill>
                  <a:schemeClr val="tx1"/>
                </a:solidFill>
                <a:effectLst/>
                <a:latin typeface="Times New Roman" pitchFamily="18" charset="0"/>
                <a:ea typeface="+mn-ea"/>
                <a:cs typeface="+mn-cs"/>
              </a:rPr>
              <a:t>WINGS </a:t>
            </a:r>
            <a:r>
              <a:rPr lang="en-US" sz="1200" kern="1200" dirty="0" smtClean="0">
                <a:solidFill>
                  <a:schemeClr val="tx1"/>
                </a:solidFill>
                <a:effectLst/>
                <a:latin typeface="Times New Roman" pitchFamily="18" charset="0"/>
                <a:ea typeface="+mn-ea"/>
                <a:cs typeface="+mn-cs"/>
              </a:rPr>
              <a:t>Pilot Proficiency program </a:t>
            </a:r>
            <a:r>
              <a:rPr lang="en-US" baseline="0" dirty="0" smtClean="0"/>
              <a:t>fly with more confidence.  They and their passengers are comfortable in the air.  </a:t>
            </a:r>
          </a:p>
          <a:p>
            <a:endParaRPr lang="en-US" baseline="0" dirty="0" smtClean="0"/>
          </a:p>
          <a:p>
            <a:r>
              <a:rPr lang="en-US" baseline="0" dirty="0" smtClean="0"/>
              <a:t>Most importantly - proficiency training keeps us safe.  </a:t>
            </a:r>
            <a:r>
              <a:rPr lang="en-US" b="1" baseline="0" dirty="0" smtClean="0"/>
              <a:t>(Click)</a:t>
            </a:r>
            <a:endParaRPr lang="en-US" b="0" baseline="0" dirty="0" smtClean="0"/>
          </a:p>
          <a:p>
            <a:endParaRPr lang="en-US" b="0" baseline="0" dirty="0" smtClean="0"/>
          </a:p>
          <a:p>
            <a:r>
              <a:rPr lang="en-US" b="0" baseline="0" dirty="0" smtClean="0"/>
              <a:t>And pilots who earn </a:t>
            </a:r>
            <a:r>
              <a:rPr lang="en-US" b="1" i="1" baseline="0" dirty="0" smtClean="0"/>
              <a:t>WINGS</a:t>
            </a:r>
            <a:r>
              <a:rPr lang="en-US" b="0" baseline="0" dirty="0" smtClean="0"/>
              <a:t> phases also qualify for a flight review.</a:t>
            </a:r>
          </a:p>
          <a:p>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8</a:t>
            </a:fld>
            <a:endParaRPr lang="en-US"/>
          </a:p>
        </p:txBody>
      </p:sp>
    </p:spTree>
    <p:extLst>
      <p:ext uri="{BB962C8B-B14F-4D97-AF65-F5344CB8AC3E}">
        <p14:creationId xmlns:p14="http://schemas.microsoft.com/office/powerpoint/2010/main" val="753329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Reason number three – </a:t>
            </a:r>
            <a:r>
              <a:rPr lang="en-US" b="1" i="1" dirty="0" smtClean="0"/>
              <a:t>WINGS </a:t>
            </a:r>
            <a:r>
              <a:rPr lang="en-US" b="0" i="0" dirty="0" smtClean="0"/>
              <a:t>coaching gets results!  </a:t>
            </a:r>
            <a:r>
              <a:rPr lang="en-US" dirty="0" smtClean="0"/>
              <a:t>Every</a:t>
            </a:r>
            <a:r>
              <a:rPr lang="en-US" baseline="0" dirty="0" smtClean="0"/>
              <a:t> profession relies on coaching to keep practitioners sharp. </a:t>
            </a:r>
            <a:r>
              <a:rPr lang="en-US" dirty="0" smtClean="0"/>
              <a:t>All</a:t>
            </a:r>
            <a:r>
              <a:rPr lang="en-US" baseline="0" dirty="0" smtClean="0"/>
              <a:t> Flight Instructors are trained in performance evaluation and critique and most make great coaches.  </a:t>
            </a:r>
            <a:r>
              <a:rPr lang="en-US" b="1" i="1" baseline="0" dirty="0" smtClean="0"/>
              <a:t>WINGS </a:t>
            </a:r>
            <a:r>
              <a:rPr lang="en-US" b="0" i="0" baseline="0" dirty="0" smtClean="0"/>
              <a:t>Instructors are expert in your aircraft and the training environment.  They are keen observers and teachers who will push you to excellence in flying.</a:t>
            </a:r>
            <a:r>
              <a:rPr lang="en-US" baseline="0" dirty="0" smtClean="0"/>
              <a:t> </a:t>
            </a:r>
            <a:r>
              <a:rPr lang="en-US" b="1" baseline="0" dirty="0" smtClean="0"/>
              <a:t>(Click)</a:t>
            </a:r>
            <a:endParaRPr lang="en-US" baseline="0" dirty="0" smtClean="0"/>
          </a:p>
          <a:p>
            <a:endParaRPr lang="en-US" baseline="0" dirty="0" smtClean="0"/>
          </a:p>
          <a:p>
            <a:r>
              <a:rPr lang="en-US" baseline="0" dirty="0" smtClean="0"/>
              <a:t>Together you and your </a:t>
            </a:r>
            <a:r>
              <a:rPr lang="en-US" b="1" i="1" dirty="0" smtClean="0"/>
              <a:t>WINGS </a:t>
            </a:r>
            <a:r>
              <a:rPr lang="en-US" baseline="0" dirty="0" smtClean="0"/>
              <a:t>CFI can develop your Personal Minimums – A set of conditions, procedures, rules, criteria, and guidelines that help pilots to decide when it’s safe to fly.  As the name implies, your Personal Minimums are unique to you and keyed to your demonstrated ability.   In consultation with your coach, you’ll develop and document your personal minimums based on your individual performance.  Pilot performance levels are not constant.  They change over time and </a:t>
            </a:r>
            <a:r>
              <a:rPr lang="en-US" b="1" i="1" dirty="0" smtClean="0"/>
              <a:t>WINGS </a:t>
            </a:r>
            <a:r>
              <a:rPr lang="en-US" baseline="0" dirty="0" smtClean="0"/>
              <a:t>pilot performance continues to improve. </a:t>
            </a:r>
            <a:r>
              <a:rPr lang="en-US" b="1" i="1" dirty="0" smtClean="0"/>
              <a:t>WINGS </a:t>
            </a:r>
            <a:r>
              <a:rPr lang="en-US" b="0" i="0" dirty="0" smtClean="0"/>
              <a:t>training gives you regular opportunities</a:t>
            </a:r>
            <a:r>
              <a:rPr lang="en-US" baseline="0" dirty="0" smtClean="0"/>
              <a:t> to review and update your pilot performance profile and personal minimums but you need a reference point to start.</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9</a:t>
            </a:fld>
            <a:endParaRPr lang="en-US"/>
          </a:p>
        </p:txBody>
      </p:sp>
    </p:spTree>
    <p:extLst>
      <p:ext uri="{BB962C8B-B14F-4D97-AF65-F5344CB8AC3E}">
        <p14:creationId xmlns:p14="http://schemas.microsoft.com/office/powerpoint/2010/main" val="34123846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hasCustomPrompt="1"/>
          </p:nvPr>
        </p:nvSpPr>
        <p:spPr>
          <a:xfrm>
            <a:off x="303301" y="354380"/>
            <a:ext cx="6734808" cy="1395412"/>
          </a:xfrm>
        </p:spPr>
        <p:txBody>
          <a:bodyPr anchor="t"/>
          <a:lstStyle>
            <a:lvl1pPr>
              <a:defRPr sz="3600"/>
            </a:lvl1pPr>
          </a:lstStyle>
          <a:p>
            <a:pPr lvl="0"/>
            <a:r>
              <a:rPr lang="en-US" noProof="0" dirty="0" smtClean="0"/>
              <a:t>The National FAA Safety Team Presents</a:t>
            </a:r>
          </a:p>
        </p:txBody>
      </p:sp>
      <p:sp>
        <p:nvSpPr>
          <p:cNvPr id="63491" name="Rectangle 1027"/>
          <p:cNvSpPr>
            <a:spLocks noGrp="1" noChangeArrowheads="1"/>
          </p:cNvSpPr>
          <p:nvPr>
            <p:ph type="subTitle" idx="1" hasCustomPrompt="1"/>
          </p:nvPr>
        </p:nvSpPr>
        <p:spPr>
          <a:xfrm>
            <a:off x="307536" y="1795830"/>
            <a:ext cx="5477369" cy="1067092"/>
          </a:xfrm>
        </p:spPr>
        <p:txBody>
          <a:bodyPr/>
          <a:lstStyle>
            <a:lvl1pPr marL="0" indent="0">
              <a:buFontTx/>
              <a:buNone/>
              <a:defRPr sz="3200" baseline="0">
                <a:solidFill>
                  <a:schemeClr val="bg2"/>
                </a:solidFill>
              </a:defRPr>
            </a:lvl1pPr>
          </a:lstStyle>
          <a:p>
            <a:pPr lvl="0"/>
            <a:r>
              <a:rPr lang="en-US" noProof="0" dirty="0" smtClean="0"/>
              <a:t>Insert Program Title Here</a:t>
            </a:r>
          </a:p>
        </p:txBody>
      </p:sp>
      <p:sp>
        <p:nvSpPr>
          <p:cNvPr id="63515" name="Text Box 1051"/>
          <p:cNvSpPr txBox="1">
            <a:spLocks noChangeArrowheads="1"/>
          </p:cNvSpPr>
          <p:nvPr userDrawn="1"/>
        </p:nvSpPr>
        <p:spPr bwMode="auto">
          <a:xfrm>
            <a:off x="361182" y="3393863"/>
            <a:ext cx="541297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pic>
        <p:nvPicPr>
          <p:cNvPr id="2050" name="Picture 2" descr="C:\Users\afs805pc\Documents\Templates\FAAST-line.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614" r="9397"/>
          <a:stretch/>
        </p:blipFill>
        <p:spPr bwMode="auto">
          <a:xfrm rot="10800000">
            <a:off x="-2" y="7286"/>
            <a:ext cx="12192001"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fs805pc\Documents\Templates\FAAST-line.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614" r="9397"/>
          <a:stretch/>
        </p:blipFill>
        <p:spPr bwMode="auto">
          <a:xfrm>
            <a:off x="-42751" y="6512171"/>
            <a:ext cx="12234750" cy="3473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9763578" y="678373"/>
            <a:ext cx="1962845"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002060"/>
                </a:solidFill>
              </a:rPr>
              <a:t>Federal </a:t>
            </a:r>
            <a:r>
              <a:rPr lang="en-US" sz="1800" b="1" dirty="0" smtClean="0">
                <a:solidFill>
                  <a:srgbClr val="002060"/>
                </a:solidFill>
              </a:rPr>
              <a:t>Aviation</a:t>
            </a:r>
          </a:p>
          <a:p>
            <a:pPr>
              <a:lnSpc>
                <a:spcPct val="85000"/>
              </a:lnSpc>
              <a:spcBef>
                <a:spcPct val="0"/>
              </a:spcBef>
              <a:buFontTx/>
              <a:buNone/>
            </a:pPr>
            <a:r>
              <a:rPr lang="en-US" sz="1800" b="1" dirty="0" smtClean="0">
                <a:solidFill>
                  <a:srgbClr val="002060"/>
                </a:solidFill>
              </a:rPr>
              <a:t>Administration</a:t>
            </a:r>
            <a:endParaRPr lang="en-US" sz="1800" b="1" dirty="0">
              <a:solidFill>
                <a:srgbClr val="002060"/>
              </a:solidFill>
            </a:endParaRPr>
          </a:p>
        </p:txBody>
      </p:sp>
      <p:pic>
        <p:nvPicPr>
          <p:cNvPr id="14"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8482693" y="482824"/>
            <a:ext cx="996043" cy="9543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026"/>
          <p:cNvSpPr txBox="1">
            <a:spLocks noChangeArrowheads="1"/>
          </p:cNvSpPr>
          <p:nvPr userDrawn="1"/>
        </p:nvSpPr>
        <p:spPr bwMode="auto">
          <a:xfrm>
            <a:off x="332241" y="5232810"/>
            <a:ext cx="6676928" cy="93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800" dirty="0" smtClean="0"/>
              <a:t>Produced</a:t>
            </a:r>
            <a:r>
              <a:rPr lang="en-US" sz="1800" baseline="0" dirty="0" smtClean="0"/>
              <a:t> by:</a:t>
            </a:r>
          </a:p>
          <a:p>
            <a:pPr>
              <a:buNone/>
            </a:pPr>
            <a:r>
              <a:rPr lang="en-US" sz="1800" i="0" baseline="0" smtClean="0"/>
              <a:t>The National FAA Safety Team (FAASTeam)</a:t>
            </a:r>
            <a:endParaRPr lang="en-US" sz="1800" i="0" baseline="0" dirty="0" smtClean="0"/>
          </a:p>
        </p:txBody>
      </p:sp>
      <p:pic>
        <p:nvPicPr>
          <p:cNvPr id="11" name="Picture 12"/>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22065" r="20389"/>
          <a:stretch/>
        </p:blipFill>
        <p:spPr bwMode="auto">
          <a:xfrm>
            <a:off x="7799619" y="1657350"/>
            <a:ext cx="4100722" cy="47545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9" name="Rectangle 11"/>
          <p:cNvSpPr>
            <a:spLocks noGrp="1" noChangeArrowheads="1"/>
          </p:cNvSpPr>
          <p:nvPr>
            <p:ph type="sldNum" sz="quarter" idx="4"/>
          </p:nvPr>
        </p:nvSpPr>
        <p:spPr bwMode="auto">
          <a:xfrm>
            <a:off x="9939866" y="6248400"/>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spTree>
    <p:extLst>
      <p:ext uri="{BB962C8B-B14F-4D97-AF65-F5344CB8AC3E}">
        <p14:creationId xmlns:p14="http://schemas.microsoft.com/office/powerpoint/2010/main" val="29082553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a:p>
        </p:txBody>
      </p:sp>
    </p:spTree>
    <p:extLst>
      <p:ext uri="{BB962C8B-B14F-4D97-AF65-F5344CB8AC3E}">
        <p14:creationId xmlns:p14="http://schemas.microsoft.com/office/powerpoint/2010/main" val="31410093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a:p>
        </p:txBody>
      </p:sp>
    </p:spTree>
    <p:extLst>
      <p:ext uri="{BB962C8B-B14F-4D97-AF65-F5344CB8AC3E}">
        <p14:creationId xmlns:p14="http://schemas.microsoft.com/office/powerpoint/2010/main" val="24066315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a:p>
        </p:txBody>
      </p:sp>
    </p:spTree>
    <p:extLst>
      <p:ext uri="{BB962C8B-B14F-4D97-AF65-F5344CB8AC3E}">
        <p14:creationId xmlns:p14="http://schemas.microsoft.com/office/powerpoint/2010/main" val="9393718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pPr/>
              <a:t>‹#›</a:t>
            </a:fld>
            <a:endParaRPr lang="en-US"/>
          </a:p>
        </p:txBody>
      </p:sp>
    </p:spTree>
    <p:extLst>
      <p:ext uri="{BB962C8B-B14F-4D97-AF65-F5344CB8AC3E}">
        <p14:creationId xmlns:p14="http://schemas.microsoft.com/office/powerpoint/2010/main" val="297998634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9939866" y="6248400"/>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p:nvGrpSpPr>
        <p:grpSpPr bwMode="auto">
          <a:xfrm>
            <a:off x="7325785" y="6126158"/>
            <a:ext cx="2154767" cy="660400"/>
            <a:chOff x="3653" y="3859"/>
            <a:chExt cx="1018" cy="416"/>
          </a:xfrm>
        </p:grpSpPr>
        <p:pic>
          <p:nvPicPr>
            <p:cNvPr id="56346" name="Picture 26"/>
            <p:cNvPicPr>
              <a:picLocks noChangeAspect="1" noChangeArrowheads="1"/>
            </p:cNvPicPr>
            <p:nvPr userDrawn="1"/>
          </p:nvPicPr>
          <p:blipFill>
            <a:blip r:embed="rId9" cstate="print">
              <a:extLst>
                <a:ext uri="{28A0092B-C50C-407E-A947-70E740481C1C}">
                  <a14:useLocalDpi xmlns:a14="http://schemas.microsoft.com/office/drawing/2010/main" val="0"/>
                </a:ext>
              </a:extLst>
            </a:blip>
            <a:stretch>
              <a:fillRect/>
            </a:stretch>
          </p:blipFill>
          <p:spPr bwMode="auto">
            <a:xfrm>
              <a:off x="3653" y="3859"/>
              <a:ext cx="359"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10">
            <a:extLst>
              <a:ext uri="{28A0092B-C50C-407E-A947-70E740481C1C}">
                <a14:useLocalDpi xmlns:a14="http://schemas.microsoft.com/office/drawing/2010/main" val="0"/>
              </a:ext>
            </a:extLst>
          </a:blip>
          <a:srcRect r="9825"/>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10">
            <a:extLst>
              <a:ext uri="{28A0092B-C50C-407E-A947-70E740481C1C}">
                <a14:useLocalDpi xmlns:a14="http://schemas.microsoft.com/office/drawing/2010/main" val="0"/>
              </a:ext>
            </a:extLst>
          </a:blip>
          <a:srcRect r="10428" b="1045"/>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8"/>
    </p:custDataLst>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noFill/>
          <a:ln w="9525">
            <a:noFill/>
            <a:miter lim="800000"/>
            <a:headEnd/>
            <a:tailEnd/>
          </a:ln>
          <a:effectLs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9906000" y="6248400"/>
            <a:ext cx="150221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accent6"/>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p:nvGrpSpPr>
        <p:grpSpPr bwMode="auto">
          <a:xfrm>
            <a:off x="7205135" y="6126158"/>
            <a:ext cx="2275417" cy="660400"/>
            <a:chOff x="3596" y="3859"/>
            <a:chExt cx="1075" cy="416"/>
          </a:xfrm>
        </p:grpSpPr>
        <p:pic>
          <p:nvPicPr>
            <p:cNvPr id="56346" name="Picture 2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hyperlink" Target="http://faasafety.gov/" TargetMode="External"/><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faasafety.gov/gslac/ALC/libview_normal.aspx?id=135893"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hyperlink" Target="https://faasafety.gov/gslac/ALC/lib_categoryview.aspx?categoryId=39" TargetMode="External"/><Relationship Id="rId4" Type="http://schemas.openxmlformats.org/officeDocument/2006/relationships/hyperlink" Target="https://www.faasafety.gov/gslac/ALC/lib_categoryview.aspx?categoryId=15&amp;r_s=50&amp;r_c=5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2.jpeg"/><Relationship Id="rId4" Type="http://schemas.openxmlformats.org/officeDocument/2006/relationships/image" Target="../media/image7.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0.jpe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hyperlink" Target="https://www.wingsindustry.com/WINGS-Sweepstakes" TargetMode="Externa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jp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32786" name="Text Box 18"/>
          <p:cNvSpPr txBox="1">
            <a:spLocks noChangeArrowheads="1"/>
          </p:cNvSpPr>
          <p:nvPr/>
        </p:nvSpPr>
        <p:spPr bwMode="auto">
          <a:xfrm>
            <a:off x="2642106" y="3750144"/>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 </a:t>
            </a:r>
          </a:p>
        </p:txBody>
      </p:sp>
      <p:sp>
        <p:nvSpPr>
          <p:cNvPr id="7" name="Rectangle 12"/>
          <p:cNvSpPr>
            <a:spLocks noGrp="1" noChangeArrowheads="1"/>
          </p:cNvSpPr>
          <p:nvPr>
            <p:ph type="subTitle" idx="1"/>
          </p:nvPr>
        </p:nvSpPr>
        <p:spPr>
          <a:xfrm>
            <a:off x="307536" y="1821854"/>
            <a:ext cx="7114538" cy="1050818"/>
          </a:xfrm>
        </p:spPr>
        <p:txBody>
          <a:bodyPr/>
          <a:lstStyle/>
          <a:p>
            <a:r>
              <a:rPr lang="en-US" dirty="0" smtClean="0"/>
              <a:t>Topic of the Month – March </a:t>
            </a:r>
          </a:p>
          <a:p>
            <a:r>
              <a:rPr lang="en-US" dirty="0" smtClean="0"/>
              <a:t>Pilot Proficiency and </a:t>
            </a:r>
            <a:r>
              <a:rPr lang="en-US" i="1" dirty="0" smtClean="0"/>
              <a:t>WINGS</a:t>
            </a:r>
          </a:p>
        </p:txBody>
      </p:sp>
    </p:spTree>
    <p:custDataLst>
      <p:tags r:id="rId1"/>
    </p:custData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your personal performance baseline?</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10</a:t>
            </a:fld>
            <a:endParaRPr lang="en-US" dirty="0"/>
          </a:p>
        </p:txBody>
      </p:sp>
      <p:pic>
        <p:nvPicPr>
          <p:cNvPr id="5122" name="Picture 2" descr="E:\Desktop\My Documents\FAASTeam\O Backup\images\FAAad2_img_2.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658100" y="2393560"/>
            <a:ext cx="4330907" cy="32521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bwMode="auto">
          <a:xfrm>
            <a:off x="571500" y="1035539"/>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dirty="0"/>
              <a:t>Aircraft</a:t>
            </a:r>
          </a:p>
          <a:p>
            <a:pPr lvl="1"/>
            <a:r>
              <a:rPr lang="en-US" dirty="0"/>
              <a:t>Mission weight</a:t>
            </a:r>
          </a:p>
          <a:p>
            <a:pPr lvl="1"/>
            <a:r>
              <a:rPr lang="en-US" dirty="0"/>
              <a:t>Maximum wind experienced</a:t>
            </a:r>
          </a:p>
          <a:p>
            <a:pPr lvl="2"/>
            <a:r>
              <a:rPr lang="en-US" dirty="0"/>
              <a:t>In aircraft type</a:t>
            </a:r>
          </a:p>
          <a:p>
            <a:r>
              <a:rPr lang="en-US" dirty="0"/>
              <a:t>Airfield</a:t>
            </a:r>
          </a:p>
          <a:p>
            <a:pPr lvl="1"/>
            <a:r>
              <a:rPr lang="en-US" dirty="0"/>
              <a:t>Typical for mission</a:t>
            </a:r>
          </a:p>
          <a:p>
            <a:pPr lvl="1"/>
            <a:r>
              <a:rPr lang="en-US" dirty="0"/>
              <a:t>Seek local knowledge</a:t>
            </a:r>
          </a:p>
          <a:p>
            <a:pPr lvl="1"/>
            <a:endParaRPr lang="en-US" dirty="0"/>
          </a:p>
          <a:p>
            <a:pPr lvl="1"/>
            <a:endParaRPr lang="en-US" dirty="0"/>
          </a:p>
          <a:p>
            <a:pPr marL="114300" indent="0">
              <a:buNone/>
            </a:pPr>
            <a:endParaRPr lang="en-US" dirty="0"/>
          </a:p>
        </p:txBody>
      </p:sp>
    </p:spTree>
    <p:extLst>
      <p:ext uri="{BB962C8B-B14F-4D97-AF65-F5344CB8AC3E}">
        <p14:creationId xmlns:p14="http://schemas.microsoft.com/office/powerpoint/2010/main" val="125966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rotWithShape="1">
          <a:blip r:embed="rId3"/>
          <a:srcRect l="-5996" r="8072"/>
          <a:stretch/>
        </p:blipFill>
        <p:spPr bwMode="auto">
          <a:xfrm>
            <a:off x="152400" y="1194545"/>
            <a:ext cx="9512566" cy="3358306"/>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37891" name="Title 1"/>
          <p:cNvSpPr>
            <a:spLocks noGrp="1"/>
          </p:cNvSpPr>
          <p:nvPr>
            <p:ph type="title"/>
          </p:nvPr>
        </p:nvSpPr>
        <p:spPr/>
        <p:txBody>
          <a:bodyPr/>
          <a:lstStyle/>
          <a:p>
            <a:r>
              <a:rPr lang="en-US" dirty="0" smtClean="0">
                <a:ea typeface="ＭＳ Ｐゴシック" pitchFamily="34" charset="-128"/>
              </a:rPr>
              <a:t>Defining your baseline?</a:t>
            </a:r>
          </a:p>
        </p:txBody>
      </p:sp>
      <p:sp>
        <p:nvSpPr>
          <p:cNvPr id="37892"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BAD8D007-BE6D-437E-AECA-3F8DCE0BC126}" type="slidenum">
              <a:rPr lang="en-US" sz="1400">
                <a:solidFill>
                  <a:schemeClr val="bg1"/>
                </a:solidFill>
                <a:latin typeface="Times New Roman" pitchFamily="18" charset="0"/>
              </a:rPr>
              <a:pPr eaLnBrk="1" hangingPunct="1"/>
              <a:t>11</a:t>
            </a:fld>
            <a:endParaRPr lang="en-US" sz="1400" dirty="0">
              <a:solidFill>
                <a:schemeClr val="bg1"/>
              </a:solidFill>
              <a:latin typeface="Times New Roman" pitchFamily="18" charset="0"/>
            </a:endParaRPr>
          </a:p>
        </p:txBody>
      </p:sp>
      <p:grpSp>
        <p:nvGrpSpPr>
          <p:cNvPr id="2" name="Group 1"/>
          <p:cNvGrpSpPr/>
          <p:nvPr/>
        </p:nvGrpSpPr>
        <p:grpSpPr>
          <a:xfrm>
            <a:off x="10294513" y="3523538"/>
            <a:ext cx="1573638" cy="2643188"/>
            <a:chOff x="10294513" y="3523538"/>
            <a:chExt cx="1573638" cy="2643188"/>
          </a:xfrm>
        </p:grpSpPr>
        <p:pic>
          <p:nvPicPr>
            <p:cNvPr id="37896" name="Picture 13" descr="C:\Users\awp204js\AppData\Local\Microsoft\Windows\Temporary Internet Files\Content.IE5\1WPW159W\MC900442048[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94513" y="3523538"/>
              <a:ext cx="1573638"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12" descr="C:\Users\awp204js\Documents\FAASTeam\Projects\2013 Projects\National Projects\SSD\Research Material\284px-Gold_seal_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64601" y="3834625"/>
              <a:ext cx="1033462" cy="1157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8" name="TextBox 20"/>
            <p:cNvSpPr txBox="1">
              <a:spLocks noChangeArrowheads="1"/>
            </p:cNvSpPr>
            <p:nvPr/>
          </p:nvSpPr>
          <p:spPr bwMode="auto">
            <a:xfrm>
              <a:off x="10693488" y="4059306"/>
              <a:ext cx="7756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buFontTx/>
                <a:buNone/>
              </a:pPr>
              <a:r>
                <a:rPr lang="en-US" sz="2000" b="1" dirty="0">
                  <a:solidFill>
                    <a:srgbClr val="0070C0"/>
                  </a:solidFill>
                </a:rPr>
                <a:t>Gold Seal</a:t>
              </a:r>
            </a:p>
          </p:txBody>
        </p:sp>
      </p:grpSp>
      <p:sp>
        <p:nvSpPr>
          <p:cNvPr id="37894" name="Oval 1"/>
          <p:cNvSpPr>
            <a:spLocks noChangeArrowheads="1"/>
          </p:cNvSpPr>
          <p:nvPr/>
        </p:nvSpPr>
        <p:spPr bwMode="auto">
          <a:xfrm>
            <a:off x="4310063" y="3903663"/>
            <a:ext cx="1022350" cy="64918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p>
            <a:endParaRPr lang="en-US" dirty="0"/>
          </a:p>
        </p:txBody>
      </p:sp>
      <p:sp>
        <p:nvSpPr>
          <p:cNvPr id="37895" name="Oval 2"/>
          <p:cNvSpPr>
            <a:spLocks noChangeArrowheads="1"/>
          </p:cNvSpPr>
          <p:nvPr/>
        </p:nvSpPr>
        <p:spPr bwMode="auto">
          <a:xfrm>
            <a:off x="-2678113" y="1689100"/>
            <a:ext cx="1354138" cy="64918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p>
            <a:endParaRPr lang="en-US" dirty="0"/>
          </a:p>
        </p:txBody>
      </p:sp>
    </p:spTree>
    <p:extLst>
      <p:ext uri="{BB962C8B-B14F-4D97-AF65-F5344CB8AC3E}">
        <p14:creationId xmlns:p14="http://schemas.microsoft.com/office/powerpoint/2010/main" val="10285216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WINGS – </a:t>
            </a:r>
            <a:r>
              <a:rPr lang="en-US" dirty="0" smtClean="0"/>
              <a:t>easy as 1, 2, 3</a:t>
            </a:r>
            <a:endParaRPr lang="en-US" i="1" dirty="0"/>
          </a:p>
        </p:txBody>
      </p:sp>
      <p:sp>
        <p:nvSpPr>
          <p:cNvPr id="3" name="Content Placeholder 2"/>
          <p:cNvSpPr>
            <a:spLocks noGrp="1"/>
          </p:cNvSpPr>
          <p:nvPr>
            <p:ph idx="1"/>
          </p:nvPr>
        </p:nvSpPr>
        <p:spPr>
          <a:xfrm>
            <a:off x="596278" y="1163997"/>
            <a:ext cx="10733617" cy="4391025"/>
          </a:xfrm>
        </p:spPr>
        <p:txBody>
          <a:bodyPr/>
          <a:lstStyle/>
          <a:p>
            <a:pPr marL="514350" indent="-514350">
              <a:buAutoNum type="arabicPeriod"/>
            </a:pPr>
            <a:r>
              <a:rPr lang="en-US" dirty="0" smtClean="0"/>
              <a:t>Create an account on </a:t>
            </a:r>
            <a:r>
              <a:rPr lang="en-US" dirty="0" smtClean="0">
                <a:hlinkClick r:id="rId3"/>
              </a:rPr>
              <a:t>http://faasafety.gov</a:t>
            </a:r>
            <a:r>
              <a:rPr lang="en-US" dirty="0" smtClean="0"/>
              <a:t> </a:t>
            </a:r>
          </a:p>
          <a:p>
            <a:pPr marL="514350" indent="-514350">
              <a:buAutoNum type="arabicPeriod"/>
            </a:pPr>
            <a:r>
              <a:rPr lang="en-US" dirty="0" smtClean="0"/>
              <a:t>Complete your </a:t>
            </a:r>
            <a:r>
              <a:rPr lang="en-US" i="1" dirty="0" smtClean="0"/>
              <a:t>WINGS </a:t>
            </a:r>
            <a:r>
              <a:rPr lang="en-US" dirty="0" smtClean="0"/>
              <a:t>Pilot Profile</a:t>
            </a:r>
          </a:p>
          <a:p>
            <a:pPr marL="514350" indent="-514350">
              <a:buAutoNum type="arabicPeriod"/>
            </a:pPr>
            <a:r>
              <a:rPr lang="en-US" dirty="0" smtClean="0"/>
              <a:t>Attend a </a:t>
            </a:r>
            <a:r>
              <a:rPr lang="en-US" i="1" dirty="0" smtClean="0"/>
              <a:t>WINGS</a:t>
            </a:r>
            <a:r>
              <a:rPr lang="en-US" dirty="0" smtClean="0"/>
              <a:t> seminar or take a </a:t>
            </a:r>
            <a:r>
              <a:rPr lang="en-US" i="1" dirty="0" smtClean="0"/>
              <a:t>WINGS</a:t>
            </a:r>
            <a:r>
              <a:rPr lang="en-US" dirty="0" smtClean="0"/>
              <a:t> flight</a:t>
            </a:r>
          </a:p>
          <a:p>
            <a:pPr marL="0" indent="0">
              <a:buNone/>
            </a:pP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12</a:t>
            </a:fld>
            <a:endParaRPr lang="en-US" dirty="0"/>
          </a:p>
        </p:txBody>
      </p:sp>
      <p:pic>
        <p:nvPicPr>
          <p:cNvPr id="5" name="Picture 4"/>
          <p:cNvPicPr>
            <a:picLocks noChangeAspect="1"/>
          </p:cNvPicPr>
          <p:nvPr/>
        </p:nvPicPr>
        <p:blipFill>
          <a:blip r:embed="rId4"/>
          <a:stretch>
            <a:fillRect/>
          </a:stretch>
        </p:blipFill>
        <p:spPr>
          <a:xfrm>
            <a:off x="924999" y="2981583"/>
            <a:ext cx="2049455" cy="257343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3637156" y="2951060"/>
            <a:ext cx="3601037" cy="2573439"/>
          </a:xfrm>
          <a:prstGeom prst="rect">
            <a:avLst/>
          </a:prstGeom>
          <a:ln>
            <a:noFill/>
          </a:ln>
          <a:effectLst>
            <a:outerShdw blurRad="292100" dist="139700" dir="2700000" algn="tl" rotWithShape="0">
              <a:srgbClr val="333333">
                <a:alpha val="65000"/>
              </a:srgbClr>
            </a:outerShdw>
          </a:effectLst>
        </p:spPr>
      </p:pic>
      <p:pic>
        <p:nvPicPr>
          <p:cNvPr id="7"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00895" y="3094037"/>
            <a:ext cx="3429000" cy="22874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33428" y="538500"/>
            <a:ext cx="2481228" cy="1862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5885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srcRect t="32730"/>
          <a:stretch/>
        </p:blipFill>
        <p:spPr>
          <a:xfrm>
            <a:off x="2905269" y="4097777"/>
            <a:ext cx="7580671" cy="1528155"/>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Register for knowledge credits</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13</a:t>
            </a:fld>
            <a:endParaRPr lang="en-US" dirty="0"/>
          </a:p>
        </p:txBody>
      </p:sp>
      <p:pic>
        <p:nvPicPr>
          <p:cNvPr id="6" name="Picture 5"/>
          <p:cNvPicPr>
            <a:picLocks noChangeAspect="1"/>
          </p:cNvPicPr>
          <p:nvPr/>
        </p:nvPicPr>
        <p:blipFill>
          <a:blip r:embed="rId4"/>
          <a:stretch>
            <a:fillRect/>
          </a:stretch>
        </p:blipFill>
        <p:spPr>
          <a:xfrm>
            <a:off x="909551" y="954088"/>
            <a:ext cx="9030315" cy="2941694"/>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bwMode="auto">
          <a:xfrm>
            <a:off x="4154260" y="5281719"/>
            <a:ext cx="1359054" cy="344213"/>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1854244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Request flight credits</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14</a:t>
            </a:fld>
            <a:endParaRPr lang="en-US" dirty="0"/>
          </a:p>
        </p:txBody>
      </p:sp>
      <p:grpSp>
        <p:nvGrpSpPr>
          <p:cNvPr id="7" name="Group 6"/>
          <p:cNvGrpSpPr/>
          <p:nvPr/>
        </p:nvGrpSpPr>
        <p:grpSpPr>
          <a:xfrm>
            <a:off x="2018463" y="1711465"/>
            <a:ext cx="7648575" cy="2952750"/>
            <a:chOff x="2018463" y="1711465"/>
            <a:chExt cx="7648575" cy="2952750"/>
          </a:xfrm>
        </p:grpSpPr>
        <p:pic>
          <p:nvPicPr>
            <p:cNvPr id="5" name="Picture 4"/>
            <p:cNvPicPr>
              <a:picLocks noChangeAspect="1"/>
            </p:cNvPicPr>
            <p:nvPr/>
          </p:nvPicPr>
          <p:blipFill>
            <a:blip r:embed="rId3"/>
            <a:stretch>
              <a:fillRect/>
            </a:stretch>
          </p:blipFill>
          <p:spPr>
            <a:xfrm>
              <a:off x="2018463" y="1711465"/>
              <a:ext cx="7648575" cy="2952750"/>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bwMode="auto">
            <a:xfrm>
              <a:off x="7229970" y="2446155"/>
              <a:ext cx="1322903" cy="509481"/>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15794622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WINGS</a:t>
            </a:r>
            <a:r>
              <a:rPr lang="en-US" b="0" i="1" dirty="0" smtClean="0"/>
              <a:t> </a:t>
            </a:r>
            <a:r>
              <a:rPr lang="en-US" dirty="0" smtClean="0"/>
              <a:t>Topic of the Quarter</a:t>
            </a:r>
            <a:endParaRPr lang="en-US" b="0" i="1" dirty="0"/>
          </a:p>
        </p:txBody>
      </p:sp>
      <p:sp>
        <p:nvSpPr>
          <p:cNvPr id="3" name="Content Placeholder 2"/>
          <p:cNvSpPr>
            <a:spLocks noGrp="1"/>
          </p:cNvSpPr>
          <p:nvPr>
            <p:ph idx="1"/>
          </p:nvPr>
        </p:nvSpPr>
        <p:spPr>
          <a:xfrm>
            <a:off x="7025010" y="1052509"/>
            <a:ext cx="4918751" cy="4391025"/>
          </a:xfrm>
        </p:spPr>
        <p:txBody>
          <a:bodyPr/>
          <a:lstStyle/>
          <a:p>
            <a:r>
              <a:rPr lang="en-US" dirty="0" smtClean="0"/>
              <a:t>On line proficiency courses</a:t>
            </a:r>
          </a:p>
          <a:p>
            <a:pPr lvl="1"/>
            <a:r>
              <a:rPr lang="en-US" dirty="0" smtClean="0"/>
              <a:t>Self-paced</a:t>
            </a:r>
          </a:p>
          <a:p>
            <a:pPr lvl="1"/>
            <a:r>
              <a:rPr lang="en-US" dirty="0" smtClean="0"/>
              <a:t>Do it at home</a:t>
            </a:r>
          </a:p>
          <a:p>
            <a:pPr lvl="1"/>
            <a:r>
              <a:rPr lang="en-US" dirty="0" smtClean="0"/>
              <a:t>Build solid decision making skills on the ground and in the air.</a:t>
            </a:r>
          </a:p>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15</a:t>
            </a:fld>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12" name="Group 11"/>
          <p:cNvGrpSpPr/>
          <p:nvPr/>
        </p:nvGrpSpPr>
        <p:grpSpPr>
          <a:xfrm>
            <a:off x="736997" y="1033539"/>
            <a:ext cx="6032293" cy="4652918"/>
            <a:chOff x="736997" y="1033539"/>
            <a:chExt cx="6032293" cy="4652918"/>
          </a:xfrm>
        </p:grpSpPr>
        <p:pic>
          <p:nvPicPr>
            <p:cNvPr id="10" name="Picture 9"/>
            <p:cNvPicPr>
              <a:picLocks noChangeAspect="1"/>
            </p:cNvPicPr>
            <p:nvPr/>
          </p:nvPicPr>
          <p:blipFill>
            <a:blip r:embed="rId4"/>
            <a:stretch>
              <a:fillRect/>
            </a:stretch>
          </p:blipFill>
          <p:spPr>
            <a:xfrm>
              <a:off x="736997" y="1033539"/>
              <a:ext cx="6032293" cy="4652918"/>
            </a:xfrm>
            <a:prstGeom prst="rect">
              <a:avLst/>
            </a:prstGeom>
          </p:spPr>
        </p:pic>
        <p:sp>
          <p:nvSpPr>
            <p:cNvPr id="11" name="Rectangle 10"/>
            <p:cNvSpPr/>
            <p:nvPr/>
          </p:nvSpPr>
          <p:spPr bwMode="auto">
            <a:xfrm>
              <a:off x="969994" y="1832298"/>
              <a:ext cx="1456815" cy="2854438"/>
            </a:xfrm>
            <a:prstGeom prst="rect">
              <a:avLst/>
            </a:prstGeom>
            <a:noFill/>
            <a:ln w="571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16148792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WINGS</a:t>
            </a:r>
            <a:r>
              <a:rPr lang="en-US" b="0" i="1" dirty="0" smtClean="0"/>
              <a:t> </a:t>
            </a:r>
            <a:r>
              <a:rPr lang="en-US" dirty="0" smtClean="0"/>
              <a:t>Topic of the Quarter</a:t>
            </a:r>
            <a:endParaRPr lang="en-US" b="0" i="1" dirty="0"/>
          </a:p>
        </p:txBody>
      </p:sp>
      <p:sp>
        <p:nvSpPr>
          <p:cNvPr id="3" name="Content Placeholder 2"/>
          <p:cNvSpPr>
            <a:spLocks noGrp="1"/>
          </p:cNvSpPr>
          <p:nvPr>
            <p:ph idx="1"/>
          </p:nvPr>
        </p:nvSpPr>
        <p:spPr>
          <a:xfrm>
            <a:off x="7025010" y="1052509"/>
            <a:ext cx="4918751" cy="4391025"/>
          </a:xfrm>
        </p:spPr>
        <p:txBody>
          <a:bodyPr/>
          <a:lstStyle/>
          <a:p>
            <a:r>
              <a:rPr lang="en-US" dirty="0" smtClean="0"/>
              <a:t>Rewarding Flight Activities</a:t>
            </a:r>
          </a:p>
          <a:p>
            <a:pPr lvl="1"/>
            <a:r>
              <a:rPr lang="en-US" dirty="0" smtClean="0"/>
              <a:t>With your CFI</a:t>
            </a:r>
          </a:p>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16</a:t>
            </a:fld>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 name="Picture 9"/>
          <p:cNvPicPr>
            <a:picLocks noChangeAspect="1"/>
          </p:cNvPicPr>
          <p:nvPr/>
        </p:nvPicPr>
        <p:blipFill>
          <a:blip r:embed="rId4"/>
          <a:stretch>
            <a:fillRect/>
          </a:stretch>
        </p:blipFill>
        <p:spPr>
          <a:xfrm>
            <a:off x="7423919" y="2726048"/>
            <a:ext cx="2333951" cy="2333951"/>
          </a:xfrm>
          <a:prstGeom prst="rect">
            <a:avLst/>
          </a:prstGeom>
          <a:ln>
            <a:noFill/>
          </a:ln>
          <a:effectLst>
            <a:outerShdw blurRad="292100" dist="139700" dir="2700000" algn="tl" rotWithShape="0">
              <a:srgbClr val="333333">
                <a:alpha val="65000"/>
              </a:srgbClr>
            </a:outerShdw>
          </a:effectLst>
        </p:spPr>
      </p:pic>
      <p:grpSp>
        <p:nvGrpSpPr>
          <p:cNvPr id="12" name="Group 11"/>
          <p:cNvGrpSpPr/>
          <p:nvPr/>
        </p:nvGrpSpPr>
        <p:grpSpPr>
          <a:xfrm>
            <a:off x="749461" y="1052509"/>
            <a:ext cx="5715991" cy="4413542"/>
            <a:chOff x="749461" y="1052509"/>
            <a:chExt cx="5715991" cy="4413542"/>
          </a:xfrm>
        </p:grpSpPr>
        <p:pic>
          <p:nvPicPr>
            <p:cNvPr id="9" name="Picture 8"/>
            <p:cNvPicPr>
              <a:picLocks noChangeAspect="1"/>
            </p:cNvPicPr>
            <p:nvPr/>
          </p:nvPicPr>
          <p:blipFill>
            <a:blip r:embed="rId5"/>
            <a:stretch>
              <a:fillRect/>
            </a:stretch>
          </p:blipFill>
          <p:spPr>
            <a:xfrm>
              <a:off x="749461" y="1052509"/>
              <a:ext cx="5715991" cy="4413542"/>
            </a:xfrm>
            <a:prstGeom prst="rect">
              <a:avLst/>
            </a:prstGeom>
          </p:spPr>
        </p:pic>
        <p:sp>
          <p:nvSpPr>
            <p:cNvPr id="11" name="Rectangle 10"/>
            <p:cNvSpPr/>
            <p:nvPr/>
          </p:nvSpPr>
          <p:spPr bwMode="auto">
            <a:xfrm>
              <a:off x="956046" y="1732642"/>
              <a:ext cx="1423447" cy="3590935"/>
            </a:xfrm>
            <a:prstGeom prst="rect">
              <a:avLst/>
            </a:prstGeom>
            <a:noFill/>
            <a:ln w="571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grpSp>
      <p:sp>
        <p:nvSpPr>
          <p:cNvPr id="14" name="TextBox 13"/>
          <p:cNvSpPr txBox="1"/>
          <p:nvPr/>
        </p:nvSpPr>
        <p:spPr bwMode="auto">
          <a:xfrm>
            <a:off x="2128020" y="5443534"/>
            <a:ext cx="512333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2000" b="1" dirty="0" smtClean="0">
                <a:solidFill>
                  <a:schemeClr val="accent5">
                    <a:lumMod val="50000"/>
                  </a:schemeClr>
                </a:solidFill>
              </a:rPr>
              <a:t>faasafety.gov\resources\library\</a:t>
            </a:r>
            <a:r>
              <a:rPr lang="en-US" sz="2000" b="1" i="1" dirty="0" smtClean="0">
                <a:solidFill>
                  <a:schemeClr val="accent5">
                    <a:lumMod val="50000"/>
                  </a:schemeClr>
                </a:solidFill>
              </a:rPr>
              <a:t>WINGS</a:t>
            </a:r>
            <a:endParaRPr lang="en-US" sz="2000" b="1" i="1" dirty="0">
              <a:solidFill>
                <a:schemeClr val="accent5">
                  <a:lumMod val="50000"/>
                </a:schemeClr>
              </a:solidFill>
            </a:endParaRPr>
          </a:p>
        </p:txBody>
      </p:sp>
    </p:spTree>
    <p:extLst>
      <p:ext uri="{BB962C8B-B14F-4D97-AF65-F5344CB8AC3E}">
        <p14:creationId xmlns:p14="http://schemas.microsoft.com/office/powerpoint/2010/main" val="256416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666CA289-E60A-49D2-808B-D017C417CF80}" type="slidenum">
              <a:rPr lang="en-US" sz="1400">
                <a:solidFill>
                  <a:schemeClr val="bg1"/>
                </a:solidFill>
                <a:latin typeface="Times New Roman" pitchFamily="18" charset="0"/>
              </a:rPr>
              <a:pPr eaLnBrk="1" hangingPunct="1"/>
              <a:t>17</a:t>
            </a:fld>
            <a:endParaRPr lang="en-US" sz="1400">
              <a:solidFill>
                <a:schemeClr val="bg1"/>
              </a:solidFill>
              <a:latin typeface="Times New Roman" pitchFamily="18" charset="0"/>
            </a:endParaRPr>
          </a:p>
        </p:txBody>
      </p:sp>
      <p:pic>
        <p:nvPicPr>
          <p:cNvPr id="9220" name="Picture 15"/>
          <p:cNvPicPr>
            <a:picLocks noChangeAspect="1"/>
          </p:cNvPicPr>
          <p:nvPr/>
        </p:nvPicPr>
        <p:blipFill>
          <a:blip r:embed="rId3">
            <a:extLst>
              <a:ext uri="{28A0092B-C50C-407E-A947-70E740481C1C}">
                <a14:useLocalDpi xmlns:a14="http://schemas.microsoft.com/office/drawing/2010/main" val="0"/>
              </a:ext>
            </a:extLst>
          </a:blip>
          <a:srcRect r="8730" b="13934"/>
          <a:stretch>
            <a:fillRect/>
          </a:stretch>
        </p:blipFill>
        <p:spPr bwMode="auto">
          <a:xfrm>
            <a:off x="1963739" y="1076326"/>
            <a:ext cx="3641725" cy="22018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56582" y="3657601"/>
            <a:ext cx="3856037" cy="2162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6373" t="17890" r="13848" b="17901"/>
          <a:stretch/>
        </p:blipFill>
        <p:spPr>
          <a:xfrm>
            <a:off x="6767513" y="1058866"/>
            <a:ext cx="3676650" cy="2219323"/>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13965" t="24828" r="17414" b="21839"/>
          <a:stretch/>
        </p:blipFill>
        <p:spPr>
          <a:xfrm>
            <a:off x="6710363" y="3657601"/>
            <a:ext cx="3790950" cy="2209800"/>
          </a:xfrm>
          <a:prstGeom prst="rect">
            <a:avLst/>
          </a:prstGeom>
          <a:ln>
            <a:noFill/>
          </a:ln>
          <a:effectLst>
            <a:outerShdw blurRad="292100" dist="139700" dir="2700000" algn="tl" rotWithShape="0">
              <a:srgbClr val="333333">
                <a:alpha val="65000"/>
              </a:srgbClr>
            </a:outerShdw>
          </a:effectLst>
        </p:spPr>
      </p:pic>
      <p:sp>
        <p:nvSpPr>
          <p:cNvPr id="9" name="Title 1"/>
          <p:cNvSpPr>
            <a:spLocks noGrp="1"/>
          </p:cNvSpPr>
          <p:nvPr>
            <p:ph type="title"/>
          </p:nvPr>
        </p:nvSpPr>
        <p:spPr>
          <a:xfrm>
            <a:off x="571500" y="344488"/>
            <a:ext cx="11296651" cy="609600"/>
          </a:xfrm>
        </p:spPr>
        <p:txBody>
          <a:bodyPr/>
          <a:lstStyle/>
          <a:p>
            <a:r>
              <a:rPr lang="en-US" dirty="0" smtClean="0"/>
              <a:t>2</a:t>
            </a:r>
            <a:r>
              <a:rPr lang="en-US" i="1" dirty="0" smtClean="0"/>
              <a:t>. WINGS </a:t>
            </a:r>
            <a:r>
              <a:rPr lang="en-US" dirty="0" smtClean="0"/>
              <a:t>expands your horizons</a:t>
            </a:r>
            <a:endParaRPr lang="en-US" i="1" dirty="0"/>
          </a:p>
        </p:txBody>
      </p:sp>
    </p:spTree>
    <p:extLst>
      <p:ext uri="{BB962C8B-B14F-4D97-AF65-F5344CB8AC3E}">
        <p14:creationId xmlns:p14="http://schemas.microsoft.com/office/powerpoint/2010/main" val="6263828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t="22675"/>
          <a:stretch/>
        </p:blipFill>
        <p:spPr>
          <a:xfrm>
            <a:off x="907696" y="2672941"/>
            <a:ext cx="4585180" cy="2658294"/>
          </a:xfrm>
          <a:prstGeom prst="rect">
            <a:avLst/>
          </a:prstGeom>
          <a:ln>
            <a:noFill/>
          </a:ln>
          <a:effectLst>
            <a:outerShdw blurRad="292100" dist="139700" dir="2700000" algn="tl" rotWithShape="0">
              <a:srgbClr val="333333">
                <a:alpha val="65000"/>
              </a:srgbClr>
            </a:outerShdw>
          </a:effectLst>
        </p:spPr>
      </p:pic>
      <p:sp>
        <p:nvSpPr>
          <p:cNvPr id="21508"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4F31D206-2406-4A83-A977-7C34048F2F9D}" type="slidenum">
              <a:rPr lang="en-US" sz="1400">
                <a:solidFill>
                  <a:schemeClr val="bg1"/>
                </a:solidFill>
                <a:latin typeface="Times New Roman" pitchFamily="18" charset="0"/>
              </a:rPr>
              <a:pPr eaLnBrk="1" hangingPunct="1"/>
              <a:t>18</a:t>
            </a:fld>
            <a:endParaRPr lang="en-US" sz="1400">
              <a:solidFill>
                <a:schemeClr val="bg1"/>
              </a:solidFill>
              <a:latin typeface="Times New Roman" pitchFamily="18" charset="0"/>
            </a:endParaRPr>
          </a:p>
        </p:txBody>
      </p:sp>
      <p:pic>
        <p:nvPicPr>
          <p:cNvPr id="21509" name="Content Placeholder 6"/>
          <p:cNvPicPr>
            <a:picLocks noChangeAspect="1"/>
          </p:cNvPicPr>
          <p:nvPr/>
        </p:nvPicPr>
        <p:blipFill>
          <a:blip r:embed="rId4" cstate="print">
            <a:extLst>
              <a:ext uri="{28A0092B-C50C-407E-A947-70E740481C1C}">
                <a14:useLocalDpi xmlns:a14="http://schemas.microsoft.com/office/drawing/2010/main" val="0"/>
              </a:ext>
            </a:extLst>
          </a:blip>
          <a:srcRect t="26283"/>
          <a:stretch>
            <a:fillRect/>
          </a:stretch>
        </p:blipFill>
        <p:spPr bwMode="auto">
          <a:xfrm>
            <a:off x="6497350" y="1422296"/>
            <a:ext cx="4807767" cy="26582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571500" y="344488"/>
            <a:ext cx="11296651" cy="609600"/>
          </a:xfrm>
        </p:spPr>
        <p:txBody>
          <a:bodyPr/>
          <a:lstStyle/>
          <a:p>
            <a:r>
              <a:rPr lang="en-US" dirty="0" smtClean="0"/>
              <a:t>2</a:t>
            </a:r>
            <a:r>
              <a:rPr lang="en-US" i="1" dirty="0" smtClean="0"/>
              <a:t>. WINGS </a:t>
            </a:r>
            <a:r>
              <a:rPr lang="en-US" dirty="0" smtClean="0"/>
              <a:t>expands your horizons</a:t>
            </a:r>
            <a:endParaRPr lang="en-US" i="1" dirty="0"/>
          </a:p>
        </p:txBody>
      </p:sp>
      <p:sp>
        <p:nvSpPr>
          <p:cNvPr id="6" name="Content Placeholder 2"/>
          <p:cNvSpPr txBox="1">
            <a:spLocks/>
          </p:cNvSpPr>
          <p:nvPr/>
        </p:nvSpPr>
        <p:spPr bwMode="auto">
          <a:xfrm>
            <a:off x="571500" y="954088"/>
            <a:ext cx="10733617" cy="834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smtClean="0"/>
              <a:t>Environmental training</a:t>
            </a:r>
          </a:p>
        </p:txBody>
      </p:sp>
    </p:spTree>
    <p:extLst>
      <p:ext uri="{BB962C8B-B14F-4D97-AF65-F5344CB8AC3E}">
        <p14:creationId xmlns:p14="http://schemas.microsoft.com/office/powerpoint/2010/main" val="49382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7035" y="1006126"/>
            <a:ext cx="10733617" cy="4391025"/>
          </a:xfrm>
        </p:spPr>
        <p:txBody>
          <a:bodyPr/>
          <a:lstStyle/>
          <a:p>
            <a:r>
              <a:rPr lang="en-US" dirty="0" smtClean="0"/>
              <a:t>Stall/Spin/Aerobatic training</a:t>
            </a:r>
          </a:p>
          <a:p>
            <a:pPr lvl="1"/>
            <a:r>
              <a:rPr lang="en-US" dirty="0" smtClean="0"/>
              <a:t>Slow flight and stall review</a:t>
            </a:r>
          </a:p>
          <a:p>
            <a:pPr lvl="1"/>
            <a:r>
              <a:rPr lang="en-US" dirty="0" smtClean="0"/>
              <a:t>Unusual attitude and Upset Maneuver training</a:t>
            </a:r>
          </a:p>
          <a:p>
            <a:pPr lvl="1"/>
            <a:r>
              <a:rPr lang="en-US" dirty="0" smtClean="0"/>
              <a:t>Spin training</a:t>
            </a:r>
          </a:p>
          <a:p>
            <a:pPr lvl="1"/>
            <a:r>
              <a:rPr lang="en-US" dirty="0" smtClean="0"/>
              <a:t>Basic and advanced aerobatic training</a:t>
            </a:r>
            <a:endParaRPr lang="en-US" dirty="0"/>
          </a:p>
        </p:txBody>
      </p:sp>
      <p:pic>
        <p:nvPicPr>
          <p:cNvPr id="6" name="Picture 5" descr="Should All Pilots Be Required To Demonstrate Spin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8824" y="1006126"/>
            <a:ext cx="3499327" cy="2334257"/>
          </a:xfrm>
          <a:prstGeom prst="rect">
            <a:avLst/>
          </a:prstGeom>
          <a:ln>
            <a:noFill/>
          </a:ln>
          <a:effectLst>
            <a:outerShdw blurRad="292100" dist="139700" dir="2700000" algn="tl" rotWithShape="0">
              <a:srgbClr val="333333">
                <a:alpha val="65000"/>
              </a:srgbClr>
            </a:outerShdw>
          </a:effectLst>
        </p:spPr>
      </p:pic>
      <p:pic>
        <p:nvPicPr>
          <p:cNvPr id="5" name="Picture 4" descr="Solar Impluse founders create spin-off aircraf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451" y="3677060"/>
            <a:ext cx="2962145" cy="1974764"/>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5"/>
          <a:srcRect b="13208"/>
          <a:stretch/>
        </p:blipFill>
        <p:spPr>
          <a:xfrm>
            <a:off x="5173667" y="3601778"/>
            <a:ext cx="2660423" cy="2015718"/>
          </a:xfrm>
          <a:prstGeom prst="rect">
            <a:avLst/>
          </a:prstGeom>
          <a:ln>
            <a:noFill/>
          </a:ln>
          <a:effectLst>
            <a:outerShdw blurRad="292100" dist="139700" dir="2700000" algn="tl" rotWithShape="0">
              <a:srgbClr val="333333">
                <a:alpha val="65000"/>
              </a:srgbClr>
            </a:outerShdw>
          </a:effectLst>
        </p:spPr>
      </p:pic>
      <p:sp>
        <p:nvSpPr>
          <p:cNvPr id="8" name="Title 1"/>
          <p:cNvSpPr>
            <a:spLocks noGrp="1"/>
          </p:cNvSpPr>
          <p:nvPr>
            <p:ph type="title"/>
          </p:nvPr>
        </p:nvSpPr>
        <p:spPr>
          <a:xfrm>
            <a:off x="571500" y="344488"/>
            <a:ext cx="11296651" cy="609600"/>
          </a:xfrm>
        </p:spPr>
        <p:txBody>
          <a:bodyPr/>
          <a:lstStyle/>
          <a:p>
            <a:r>
              <a:rPr lang="en-US" dirty="0" smtClean="0"/>
              <a:t>2</a:t>
            </a:r>
            <a:r>
              <a:rPr lang="en-US" i="1" dirty="0" smtClean="0"/>
              <a:t>. WINGS </a:t>
            </a:r>
            <a:r>
              <a:rPr lang="en-US" dirty="0" smtClean="0"/>
              <a:t>expands your horizons</a:t>
            </a:r>
            <a:endParaRPr lang="en-US" i="1" dirty="0"/>
          </a:p>
        </p:txBody>
      </p:sp>
    </p:spTree>
    <p:extLst>
      <p:ext uri="{BB962C8B-B14F-4D97-AF65-F5344CB8AC3E}">
        <p14:creationId xmlns:p14="http://schemas.microsoft.com/office/powerpoint/2010/main" val="27184459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Welcome</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a:t>
            </a:fld>
            <a:endParaRPr lang="en-US" dirty="0"/>
          </a:p>
        </p:txBody>
      </p:sp>
      <p:sp>
        <p:nvSpPr>
          <p:cNvPr id="6" name="Content Placeholder 2"/>
          <p:cNvSpPr>
            <a:spLocks noGrp="1"/>
          </p:cNvSpPr>
          <p:nvPr>
            <p:ph idx="1"/>
          </p:nvPr>
        </p:nvSpPr>
        <p:spPr/>
        <p:txBody>
          <a:bodyPr/>
          <a:lstStyle/>
          <a:p>
            <a:r>
              <a:rPr lang="en-US" dirty="0" smtClean="0">
                <a:ea typeface="ＭＳ Ｐゴシック" pitchFamily="34" charset="-128"/>
              </a:rPr>
              <a:t>Exits</a:t>
            </a:r>
          </a:p>
          <a:p>
            <a:r>
              <a:rPr lang="en-US" dirty="0" smtClean="0">
                <a:ea typeface="ＭＳ Ｐゴシック" pitchFamily="34" charset="-128"/>
              </a:rPr>
              <a:t>Restrooms</a:t>
            </a:r>
          </a:p>
          <a:p>
            <a:r>
              <a:rPr lang="en-US" dirty="0" smtClean="0">
                <a:ea typeface="ＭＳ Ｐゴシック" pitchFamily="34" charset="-128"/>
              </a:rPr>
              <a:t>Emergency Evacuation</a:t>
            </a:r>
          </a:p>
          <a:p>
            <a:r>
              <a:rPr lang="en-US" dirty="0" smtClean="0">
                <a:ea typeface="ＭＳ Ｐゴシック" pitchFamily="34" charset="-128"/>
              </a:rPr>
              <a:t>Breaks</a:t>
            </a:r>
          </a:p>
          <a:p>
            <a:r>
              <a:rPr lang="en-US" dirty="0" smtClean="0">
                <a:ea typeface="ＭＳ Ｐゴシック" pitchFamily="34" charset="-128"/>
              </a:rPr>
              <a:t>Phones &amp; pagers to silent or off </a:t>
            </a:r>
          </a:p>
          <a:p>
            <a:r>
              <a:rPr lang="en-US" dirty="0" smtClean="0">
                <a:ea typeface="ＭＳ Ｐゴシック" pitchFamily="34" charset="-128"/>
              </a:rPr>
              <a:t>Sponsor Acknowledgment</a:t>
            </a:r>
          </a:p>
          <a:p>
            <a:r>
              <a:rPr lang="en-US" dirty="0" smtClean="0">
                <a:ea typeface="ＭＳ Ｐゴシック" pitchFamily="34" charset="-128"/>
              </a:rPr>
              <a:t>Other information</a:t>
            </a:r>
          </a:p>
          <a:p>
            <a:endParaRPr lang="en-US" dirty="0" smtClean="0">
              <a:ea typeface="ＭＳ Ｐゴシック" pitchFamily="34" charset="-128"/>
            </a:endParaRPr>
          </a:p>
          <a:p>
            <a:endParaRPr lang="en-US" dirty="0" smtClean="0">
              <a:ea typeface="ＭＳ Ｐゴシック" pitchFamily="34" charset="-128"/>
            </a:endParaRPr>
          </a:p>
        </p:txBody>
      </p:sp>
      <p:grpSp>
        <p:nvGrpSpPr>
          <p:cNvPr id="5" name="Group 4"/>
          <p:cNvGrpSpPr/>
          <p:nvPr/>
        </p:nvGrpSpPr>
        <p:grpSpPr>
          <a:xfrm>
            <a:off x="7102930" y="1508126"/>
            <a:ext cx="4765222" cy="4036218"/>
            <a:chOff x="6837353" y="2158410"/>
            <a:chExt cx="5177733" cy="4191780"/>
          </a:xfrm>
        </p:grpSpPr>
        <p:pic>
          <p:nvPicPr>
            <p:cNvPr id="7" name="DA40435A-344D-4FC2-9E65-482510AA9235" descr="2D5DBBC8-94E1-4F4B-B5EF-F45345C9D166@fios-rout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p:spPr>
        </p:pic>
      </p:grpSp>
    </p:spTree>
    <p:extLst>
      <p:ext uri="{BB962C8B-B14F-4D97-AF65-F5344CB8AC3E}">
        <p14:creationId xmlns:p14="http://schemas.microsoft.com/office/powerpoint/2010/main" val="8372135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 help with </a:t>
            </a:r>
            <a:r>
              <a:rPr lang="en-US" i="1" dirty="0" smtClean="0"/>
              <a:t>WINGS</a:t>
            </a:r>
            <a:r>
              <a:rPr lang="en-US" dirty="0" smtClean="0"/>
              <a:t>?</a:t>
            </a:r>
            <a:endParaRPr lang="en-US" dirty="0"/>
          </a:p>
        </p:txBody>
      </p:sp>
      <p:sp>
        <p:nvSpPr>
          <p:cNvPr id="3" name="Content Placeholder 2"/>
          <p:cNvSpPr>
            <a:spLocks noGrp="1"/>
          </p:cNvSpPr>
          <p:nvPr>
            <p:ph idx="1"/>
          </p:nvPr>
        </p:nvSpPr>
        <p:spPr>
          <a:xfrm>
            <a:off x="674602" y="1236821"/>
            <a:ext cx="10733617" cy="4391025"/>
          </a:xfrm>
        </p:spPr>
        <p:txBody>
          <a:bodyPr/>
          <a:lstStyle/>
          <a:p>
            <a:r>
              <a:rPr lang="en-US" dirty="0" smtClean="0"/>
              <a:t>Contact your local </a:t>
            </a:r>
            <a:r>
              <a:rPr lang="en-US" i="1" dirty="0" err="1" smtClean="0"/>
              <a:t>WINGSPro</a:t>
            </a:r>
            <a:endParaRPr lang="en-US" i="1" dirty="0" smtClean="0"/>
          </a:p>
          <a:p>
            <a:pPr lvl="1"/>
            <a:r>
              <a:rPr lang="en-US" dirty="0" smtClean="0"/>
              <a:t>Or your FAASTeam Program</a:t>
            </a:r>
            <a:br>
              <a:rPr lang="en-US" dirty="0" smtClean="0"/>
            </a:br>
            <a:r>
              <a:rPr lang="en-US" dirty="0" smtClean="0"/>
              <a:t>Manager (FPM)</a:t>
            </a:r>
          </a:p>
          <a:p>
            <a:pPr lvl="1"/>
            <a:endParaRPr lang="en-US" dirty="0" smtClean="0"/>
          </a:p>
          <a:p>
            <a:pPr lvl="1"/>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20</a:t>
            </a:fld>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9963"/>
          <a:stretch/>
        </p:blipFill>
        <p:spPr>
          <a:xfrm>
            <a:off x="6684156" y="2127225"/>
            <a:ext cx="5183995" cy="35006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497723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your </a:t>
            </a:r>
            <a:r>
              <a:rPr lang="en-US" i="1" dirty="0" err="1" smtClean="0"/>
              <a:t>WINGSPro</a:t>
            </a:r>
            <a:endParaRPr lang="en-US" dirty="0"/>
          </a:p>
        </p:txBody>
      </p:sp>
      <p:pic>
        <p:nvPicPr>
          <p:cNvPr id="5" name="Content Placeholder 4"/>
          <p:cNvPicPr>
            <a:picLocks noGrp="1" noChangeAspect="1"/>
          </p:cNvPicPr>
          <p:nvPr>
            <p:ph idx="1"/>
          </p:nvPr>
        </p:nvPicPr>
        <p:blipFill rotWithShape="1">
          <a:blip r:embed="rId3"/>
          <a:srcRect r="50180"/>
          <a:stretch/>
        </p:blipFill>
        <p:spPr>
          <a:xfrm>
            <a:off x="1820313" y="1113700"/>
            <a:ext cx="7981209" cy="4505703"/>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
          </p:nvPr>
        </p:nvSpPr>
        <p:spPr/>
        <p:txBody>
          <a:bodyPr/>
          <a:lstStyle/>
          <a:p>
            <a:fld id="{74438B1A-AF1B-4C8B-993E-1BADE62A2451}" type="slidenum">
              <a:rPr lang="en-US" smtClean="0"/>
              <a:pPr/>
              <a:t>21</a:t>
            </a:fld>
            <a:endParaRPr lang="en-US" dirty="0"/>
          </a:p>
        </p:txBody>
      </p:sp>
      <p:sp>
        <p:nvSpPr>
          <p:cNvPr id="6" name="Rectangle 5"/>
          <p:cNvSpPr/>
          <p:nvPr/>
        </p:nvSpPr>
        <p:spPr bwMode="auto">
          <a:xfrm>
            <a:off x="5855516" y="2315361"/>
            <a:ext cx="1359016" cy="595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5867487" y="2315361"/>
            <a:ext cx="1271544" cy="595619"/>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546247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stretch>
            <a:fillRect/>
          </a:stretch>
        </p:blipFill>
        <p:spPr>
          <a:xfrm>
            <a:off x="2849171" y="536663"/>
            <a:ext cx="6956878" cy="5233272"/>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
          </p:nvPr>
        </p:nvSpPr>
        <p:spPr/>
        <p:txBody>
          <a:bodyPr/>
          <a:lstStyle/>
          <a:p>
            <a:fld id="{74438B1A-AF1B-4C8B-993E-1BADE62A2451}" type="slidenum">
              <a:rPr lang="en-US" smtClean="0"/>
              <a:pPr/>
              <a:t>22</a:t>
            </a:fld>
            <a:endParaRPr lang="en-US" dirty="0"/>
          </a:p>
        </p:txBody>
      </p:sp>
      <p:sp>
        <p:nvSpPr>
          <p:cNvPr id="6" name="Rectangle 5"/>
          <p:cNvSpPr/>
          <p:nvPr/>
        </p:nvSpPr>
        <p:spPr bwMode="auto">
          <a:xfrm>
            <a:off x="2916096" y="5275384"/>
            <a:ext cx="3953628" cy="494551"/>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5281978" y="1284376"/>
            <a:ext cx="1820229" cy="194971"/>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3194848" y="1479347"/>
            <a:ext cx="2019803" cy="235612"/>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3860759" y="1907140"/>
            <a:ext cx="554933" cy="234275"/>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27345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4438B1A-AF1B-4C8B-993E-1BADE62A2451}" type="slidenum">
              <a:rPr lang="en-US" smtClean="0"/>
              <a:pPr/>
              <a:t>23</a:t>
            </a:fld>
            <a:endParaRPr lang="en-US" dirty="0"/>
          </a:p>
        </p:txBody>
      </p:sp>
      <p:pic>
        <p:nvPicPr>
          <p:cNvPr id="5"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l="22065" r="20389"/>
          <a:stretch/>
        </p:blipFill>
        <p:spPr bwMode="auto">
          <a:xfrm>
            <a:off x="8399438" y="1349260"/>
            <a:ext cx="3253389" cy="3772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9"/>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658226" y="3190799"/>
            <a:ext cx="3113956" cy="23381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8" name="Rectangle 2"/>
          <p:cNvSpPr txBox="1">
            <a:spLocks noChangeArrowheads="1"/>
          </p:cNvSpPr>
          <p:nvPr/>
        </p:nvSpPr>
        <p:spPr bwMode="auto">
          <a:xfrm>
            <a:off x="571500" y="1087436"/>
            <a:ext cx="7162800"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90000"/>
              </a:lnSpc>
              <a:spcBef>
                <a:spcPct val="70000"/>
              </a:spcBef>
              <a:tabLst>
                <a:tab pos="631825" algn="l"/>
              </a:tabLst>
              <a:defRPr/>
            </a:pPr>
            <a:r>
              <a:rPr lang="en-US" kern="0" dirty="0" smtClean="0"/>
              <a:t>Competent</a:t>
            </a:r>
            <a:endParaRPr lang="en-US" kern="0" dirty="0"/>
          </a:p>
          <a:p>
            <a:pPr>
              <a:lnSpc>
                <a:spcPct val="90000"/>
              </a:lnSpc>
              <a:spcBef>
                <a:spcPct val="70000"/>
              </a:spcBef>
              <a:tabLst>
                <a:tab pos="631825" algn="l"/>
              </a:tabLst>
              <a:defRPr/>
            </a:pPr>
            <a:r>
              <a:rPr lang="en-US" kern="0" dirty="0" smtClean="0"/>
              <a:t>Confident</a:t>
            </a:r>
            <a:endParaRPr lang="en-US" kern="0" dirty="0"/>
          </a:p>
          <a:p>
            <a:pPr>
              <a:lnSpc>
                <a:spcPct val="90000"/>
              </a:lnSpc>
              <a:spcBef>
                <a:spcPct val="70000"/>
              </a:spcBef>
              <a:tabLst>
                <a:tab pos="631825" algn="l"/>
              </a:tabLst>
              <a:defRPr/>
            </a:pPr>
            <a:r>
              <a:rPr lang="en-US" kern="0" dirty="0" smtClean="0"/>
              <a:t>Safe</a:t>
            </a:r>
            <a:endParaRPr lang="en-US" kern="0" dirty="0"/>
          </a:p>
          <a:p>
            <a:pPr marL="0" indent="0">
              <a:lnSpc>
                <a:spcPct val="90000"/>
              </a:lnSpc>
              <a:spcBef>
                <a:spcPct val="70000"/>
              </a:spcBef>
              <a:buNone/>
              <a:tabLst>
                <a:tab pos="631825" algn="l"/>
              </a:tabLst>
              <a:defRPr/>
            </a:pPr>
            <a:endParaRPr lang="en-US" kern="0" dirty="0"/>
          </a:p>
          <a:p>
            <a:pPr marL="0" indent="0">
              <a:lnSpc>
                <a:spcPct val="90000"/>
              </a:lnSpc>
              <a:spcBef>
                <a:spcPct val="70000"/>
              </a:spcBef>
              <a:buNone/>
              <a:tabLst>
                <a:tab pos="631825" algn="l"/>
              </a:tabLst>
              <a:defRPr/>
            </a:pPr>
            <a:r>
              <a:rPr lang="en-US" kern="0" dirty="0"/>
              <a:t>	</a:t>
            </a:r>
          </a:p>
        </p:txBody>
      </p:sp>
      <p:pic>
        <p:nvPicPr>
          <p:cNvPr id="7"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0027" y="3190799"/>
            <a:ext cx="3178455" cy="23826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11568" y="332124"/>
            <a:ext cx="11296651" cy="609600"/>
          </a:xfrm>
        </p:spPr>
        <p:txBody>
          <a:bodyPr/>
          <a:lstStyle/>
          <a:p>
            <a:r>
              <a:rPr lang="en-US" dirty="0" smtClean="0"/>
              <a:t>1</a:t>
            </a:r>
            <a:r>
              <a:rPr lang="en-US" i="1" dirty="0" smtClean="0"/>
              <a:t>. WINGS </a:t>
            </a:r>
            <a:r>
              <a:rPr lang="en-US" dirty="0" smtClean="0"/>
              <a:t>pilots are:</a:t>
            </a:r>
            <a:endParaRPr lang="en-US" i="1" dirty="0"/>
          </a:p>
        </p:txBody>
      </p:sp>
    </p:spTree>
    <p:extLst>
      <p:ext uri="{BB962C8B-B14F-4D97-AF65-F5344CB8AC3E}">
        <p14:creationId xmlns:p14="http://schemas.microsoft.com/office/powerpoint/2010/main" val="190123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r>
              <a:rPr lang="en-US" i="1" dirty="0" smtClean="0"/>
              <a:t>WINGS</a:t>
            </a:r>
            <a:r>
              <a:rPr lang="en-US" dirty="0"/>
              <a:t>?</a:t>
            </a:r>
          </a:p>
        </p:txBody>
      </p:sp>
      <p:sp>
        <p:nvSpPr>
          <p:cNvPr id="3" name="Content Placeholder 2"/>
          <p:cNvSpPr>
            <a:spLocks noGrp="1"/>
          </p:cNvSpPr>
          <p:nvPr>
            <p:ph idx="1"/>
          </p:nvPr>
        </p:nvSpPr>
        <p:spPr>
          <a:xfrm>
            <a:off x="674602" y="1186578"/>
            <a:ext cx="10733617" cy="4391025"/>
          </a:xfrm>
        </p:spPr>
        <p:txBody>
          <a:bodyPr/>
          <a:lstStyle/>
          <a:p>
            <a:pPr marL="514350" indent="-514350">
              <a:buAutoNum type="arabicPeriod" startAt="5"/>
            </a:pPr>
            <a:r>
              <a:rPr lang="en-US" i="1" dirty="0" smtClean="0"/>
              <a:t>WINGS </a:t>
            </a:r>
            <a:r>
              <a:rPr lang="en-US" dirty="0" smtClean="0"/>
              <a:t>Training yields rewards!</a:t>
            </a:r>
          </a:p>
          <a:p>
            <a:pPr marL="514350" indent="-514350">
              <a:buAutoNum type="arabicPeriod" startAt="4"/>
            </a:pPr>
            <a:r>
              <a:rPr lang="en-US" i="1" dirty="0" smtClean="0"/>
              <a:t>WINGS </a:t>
            </a:r>
            <a:r>
              <a:rPr lang="en-US" dirty="0" smtClean="0"/>
              <a:t>Proficiency training works!</a:t>
            </a:r>
          </a:p>
          <a:p>
            <a:pPr marL="514350" indent="-514350">
              <a:buAutoNum type="arabicPeriod" startAt="3"/>
            </a:pPr>
            <a:r>
              <a:rPr lang="en-US" i="1" dirty="0" smtClean="0"/>
              <a:t>WINGS </a:t>
            </a:r>
            <a:r>
              <a:rPr lang="en-US" dirty="0" smtClean="0"/>
              <a:t>coaching gets results!</a:t>
            </a:r>
          </a:p>
          <a:p>
            <a:pPr marL="514350" indent="-514350">
              <a:buAutoNum type="arabicPeriod" startAt="2"/>
            </a:pPr>
            <a:r>
              <a:rPr lang="en-US" i="1" dirty="0" smtClean="0"/>
              <a:t>WINGS </a:t>
            </a:r>
            <a:r>
              <a:rPr lang="en-US" dirty="0" smtClean="0"/>
              <a:t>broadens your horizons!</a:t>
            </a:r>
          </a:p>
          <a:p>
            <a:pPr marL="0" indent="0">
              <a:buNone/>
            </a:pPr>
            <a:r>
              <a:rPr lang="en-US" dirty="0" smtClean="0"/>
              <a:t>1.  </a:t>
            </a:r>
            <a:r>
              <a:rPr lang="en-US" i="1" dirty="0" smtClean="0"/>
              <a:t>WINGS </a:t>
            </a:r>
            <a:r>
              <a:rPr lang="en-US" dirty="0" smtClean="0"/>
              <a:t>pilots are:</a:t>
            </a:r>
          </a:p>
          <a:p>
            <a:pPr lvl="1"/>
            <a:r>
              <a:rPr lang="en-US" dirty="0" smtClean="0"/>
              <a:t>Competent!</a:t>
            </a:r>
          </a:p>
          <a:p>
            <a:pPr lvl="1"/>
            <a:r>
              <a:rPr lang="en-US" dirty="0" smtClean="0"/>
              <a:t>Confident!</a:t>
            </a:r>
            <a:endParaRPr lang="en-US" dirty="0"/>
          </a:p>
          <a:p>
            <a:pPr lvl="1"/>
            <a:r>
              <a:rPr lang="en-US" dirty="0" smtClean="0"/>
              <a:t>Safe!</a:t>
            </a:r>
          </a:p>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24</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6941" y="2463689"/>
            <a:ext cx="4670871" cy="31139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529965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25</a:t>
            </a:fld>
            <a:endParaRPr lang="en-US" dirty="0"/>
          </a:p>
        </p:txBody>
      </p:sp>
      <p:sp>
        <p:nvSpPr>
          <p:cNvPr id="6" name="Content Placeholder 5"/>
          <p:cNvSpPr>
            <a:spLocks noGrp="1"/>
          </p:cNvSpPr>
          <p:nvPr>
            <p:ph idx="1"/>
          </p:nvPr>
        </p:nvSpPr>
        <p:spPr>
          <a:xfrm>
            <a:off x="571500" y="1105790"/>
            <a:ext cx="10733617" cy="4391025"/>
          </a:xfrm>
        </p:spPr>
        <p:txBody>
          <a:bodyPr/>
          <a:lstStyle/>
          <a:p>
            <a:r>
              <a:rPr lang="en-US" dirty="0"/>
              <a:t>FAASafety.gov</a:t>
            </a:r>
          </a:p>
          <a:p>
            <a:pPr lvl="1"/>
            <a:r>
              <a:rPr lang="en-US" sz="1800" dirty="0"/>
              <a:t>Information and enrollment for </a:t>
            </a:r>
            <a:r>
              <a:rPr lang="en-US" sz="1800" i="1" dirty="0"/>
              <a:t>WINGS </a:t>
            </a:r>
            <a:r>
              <a:rPr lang="en-US" sz="1800" dirty="0"/>
              <a:t>Pilot Proficiency </a:t>
            </a:r>
            <a:r>
              <a:rPr lang="en-US" sz="1800" dirty="0" smtClean="0"/>
              <a:t>Program</a:t>
            </a:r>
            <a:endParaRPr lang="en-US" dirty="0" smtClean="0"/>
          </a:p>
          <a:p>
            <a:r>
              <a:rPr lang="en-US" dirty="0" smtClean="0"/>
              <a:t>Off Airport Ops Guide</a:t>
            </a:r>
          </a:p>
          <a:p>
            <a:pPr lvl="1"/>
            <a:r>
              <a:rPr lang="en-US" sz="1800" dirty="0" smtClean="0"/>
              <a:t>Baseline performance determination examples</a:t>
            </a:r>
            <a:endParaRPr lang="en-US" sz="1800" dirty="0"/>
          </a:p>
          <a:p>
            <a:pPr lvl="1"/>
            <a:r>
              <a:rPr lang="en-US" sz="1600" dirty="0">
                <a:hlinkClick r:id="rId3"/>
              </a:rPr>
              <a:t>https://</a:t>
            </a:r>
            <a:r>
              <a:rPr lang="en-US" sz="1600" dirty="0" smtClean="0">
                <a:hlinkClick r:id="rId3"/>
              </a:rPr>
              <a:t>www.faasafety.gov/gslac/ALC/libview_normal.aspx?id=135893</a:t>
            </a:r>
            <a:endParaRPr lang="en-US" sz="1600" dirty="0" smtClean="0"/>
          </a:p>
          <a:p>
            <a:r>
              <a:rPr lang="en-US" dirty="0" smtClean="0"/>
              <a:t>Personal Minimums Development Guide</a:t>
            </a:r>
          </a:p>
          <a:p>
            <a:pPr lvl="1"/>
            <a:r>
              <a:rPr lang="en-US" sz="1800" dirty="0">
                <a:hlinkClick r:id="rId4"/>
              </a:rPr>
              <a:t>https://</a:t>
            </a:r>
            <a:r>
              <a:rPr lang="en-US" sz="1800" dirty="0" smtClean="0">
                <a:hlinkClick r:id="rId4"/>
              </a:rPr>
              <a:t>www.faasafety.gov/gslac/ALC/lib_categoryview.aspx?categoryId=15&amp;r_s=50&amp;r_c=50</a:t>
            </a:r>
            <a:endParaRPr lang="en-US" sz="1800" dirty="0" smtClean="0"/>
          </a:p>
          <a:p>
            <a:r>
              <a:rPr lang="en-US" i="1" dirty="0" smtClean="0"/>
              <a:t>WINGS</a:t>
            </a:r>
            <a:r>
              <a:rPr lang="en-US" sz="2200" dirty="0" smtClean="0"/>
              <a:t>  </a:t>
            </a:r>
            <a:r>
              <a:rPr lang="en-US" dirty="0" smtClean="0"/>
              <a:t>Information and Guidance</a:t>
            </a:r>
          </a:p>
          <a:p>
            <a:pPr lvl="1"/>
            <a:r>
              <a:rPr lang="en-US" sz="1800" dirty="0">
                <a:hlinkClick r:id="rId5"/>
              </a:rPr>
              <a:t>https://</a:t>
            </a:r>
            <a:r>
              <a:rPr lang="en-US" sz="1800" dirty="0" smtClean="0">
                <a:hlinkClick r:id="rId5"/>
              </a:rPr>
              <a:t>faasafety.gov/gslac/ALC/lib_categoryview.aspx?categoryId=39</a:t>
            </a:r>
            <a:r>
              <a:rPr lang="en-US" sz="1800" dirty="0" smtClean="0"/>
              <a:t> </a:t>
            </a:r>
            <a:endParaRPr lang="en-US" sz="1800" dirty="0"/>
          </a:p>
          <a:p>
            <a:pPr marL="457200" lvl="1" indent="0">
              <a:buNone/>
            </a:pPr>
            <a:r>
              <a:rPr lang="en-US" sz="1800" dirty="0" smtClean="0"/>
              <a:t> </a:t>
            </a:r>
            <a:endParaRPr lang="en-US" sz="1800" dirty="0"/>
          </a:p>
          <a:p>
            <a:pPr marL="457200" lvl="1" indent="0">
              <a:buNone/>
            </a:pPr>
            <a:r>
              <a:rPr lang="en-US" sz="1600" dirty="0" smtClean="0"/>
              <a:t> </a:t>
            </a:r>
            <a:r>
              <a:rPr lang="en-US" sz="1400" dirty="0"/>
              <a:t>	</a:t>
            </a:r>
            <a:r>
              <a:rPr lang="en-US" sz="1400" dirty="0" smtClean="0"/>
              <a:t>	</a:t>
            </a:r>
            <a:endParaRPr lang="en-US" sz="1400" dirty="0"/>
          </a:p>
        </p:txBody>
      </p:sp>
      <p:pic>
        <p:nvPicPr>
          <p:cNvPr id="7" name="Picture 6"/>
          <p:cNvPicPr>
            <a:picLocks noChangeAspect="1"/>
          </p:cNvPicPr>
          <p:nvPr/>
        </p:nvPicPr>
        <p:blipFill>
          <a:blip r:embed="rId6"/>
          <a:stretch>
            <a:fillRect/>
          </a:stretch>
        </p:blipFill>
        <p:spPr>
          <a:xfrm>
            <a:off x="8133545" y="649288"/>
            <a:ext cx="3612642" cy="25313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82674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26</a:t>
            </a:fld>
            <a:endParaRPr lang="en-US" dirty="0"/>
          </a:p>
        </p:txBody>
      </p:sp>
      <p:pic>
        <p:nvPicPr>
          <p:cNvPr id="5" name="Picture 4" descr="Rodin_Thin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6843" y="954088"/>
            <a:ext cx="2540000" cy="3162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775439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attending	</a:t>
            </a:r>
            <a:endParaRPr lang="en-US" dirty="0"/>
          </a:p>
        </p:txBody>
      </p:sp>
      <p:sp>
        <p:nvSpPr>
          <p:cNvPr id="3" name="Content Placeholder 2"/>
          <p:cNvSpPr>
            <a:spLocks noGrp="1"/>
          </p:cNvSpPr>
          <p:nvPr>
            <p:ph idx="1"/>
          </p:nvPr>
        </p:nvSpPr>
        <p:spPr>
          <a:xfrm>
            <a:off x="571500" y="1150653"/>
            <a:ext cx="8050213" cy="4391025"/>
          </a:xfrm>
        </p:spPr>
        <p:txBody>
          <a:bodyPr/>
          <a:lstStyle/>
          <a:p>
            <a:r>
              <a:rPr lang="en-US" dirty="0" smtClean="0"/>
              <a:t>You are vital members of our GA safety community</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27</a:t>
            </a:fld>
            <a:endParaRPr lang="en-US"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4173" y="1816532"/>
            <a:ext cx="2547540" cy="1911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064" y="2998382"/>
            <a:ext cx="4863102" cy="21076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8" name="Group 7"/>
          <p:cNvGrpSpPr/>
          <p:nvPr/>
        </p:nvGrpSpPr>
        <p:grpSpPr>
          <a:xfrm>
            <a:off x="8835769" y="3728459"/>
            <a:ext cx="3025810" cy="1896171"/>
            <a:chOff x="6837353" y="2158410"/>
            <a:chExt cx="5177733" cy="4191780"/>
          </a:xfrm>
        </p:grpSpPr>
        <p:pic>
          <p:nvPicPr>
            <p:cNvPr id="9" name="DA40435A-344D-4FC2-9E65-482510AA9235" descr="2D5DBBC8-94E1-4F4B-B5EF-F45345C9D166@fios-route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p:spPr>
        </p:pic>
      </p:grpSp>
    </p:spTree>
    <p:extLst>
      <p:ext uri="{BB962C8B-B14F-4D97-AF65-F5344CB8AC3E}">
        <p14:creationId xmlns:p14="http://schemas.microsoft.com/office/powerpoint/2010/main" val="2689924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32786" name="Text Box 18"/>
          <p:cNvSpPr txBox="1">
            <a:spLocks noChangeArrowheads="1"/>
          </p:cNvSpPr>
          <p:nvPr/>
        </p:nvSpPr>
        <p:spPr bwMode="auto">
          <a:xfrm>
            <a:off x="2642106" y="3750144"/>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 </a:t>
            </a:r>
          </a:p>
        </p:txBody>
      </p:sp>
      <p:sp>
        <p:nvSpPr>
          <p:cNvPr id="7" name="Rectangle 12"/>
          <p:cNvSpPr>
            <a:spLocks noGrp="1" noChangeArrowheads="1"/>
          </p:cNvSpPr>
          <p:nvPr>
            <p:ph type="subTitle" idx="1"/>
          </p:nvPr>
        </p:nvSpPr>
        <p:spPr>
          <a:xfrm>
            <a:off x="307536" y="1821854"/>
            <a:ext cx="7114538" cy="1050818"/>
          </a:xfrm>
        </p:spPr>
        <p:txBody>
          <a:bodyPr/>
          <a:lstStyle/>
          <a:p>
            <a:r>
              <a:rPr lang="en-US" dirty="0" smtClean="0"/>
              <a:t>Topic of the Month – March </a:t>
            </a:r>
          </a:p>
          <a:p>
            <a:r>
              <a:rPr lang="en-US" dirty="0" smtClean="0"/>
              <a:t>Pilot Proficiency and </a:t>
            </a:r>
            <a:r>
              <a:rPr lang="en-US" i="1" dirty="0" smtClean="0"/>
              <a:t>WINGS</a:t>
            </a:r>
          </a:p>
        </p:txBody>
      </p:sp>
    </p:spTree>
    <p:extLst>
      <p:ext uri="{BB962C8B-B14F-4D97-AF65-F5344CB8AC3E}">
        <p14:creationId xmlns:p14="http://schemas.microsoft.com/office/powerpoint/2010/main" val="3116767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a:t>
            </a:r>
            <a:endParaRPr lang="en-US" dirty="0"/>
          </a:p>
        </p:txBody>
      </p:sp>
      <p:sp>
        <p:nvSpPr>
          <p:cNvPr id="3" name="Content Placeholder 2"/>
          <p:cNvSpPr>
            <a:spLocks noGrp="1"/>
          </p:cNvSpPr>
          <p:nvPr>
            <p:ph idx="1"/>
          </p:nvPr>
        </p:nvSpPr>
        <p:spPr>
          <a:xfrm>
            <a:off x="674602" y="1187284"/>
            <a:ext cx="10733617" cy="4391025"/>
          </a:xfrm>
        </p:spPr>
        <p:txBody>
          <a:bodyPr/>
          <a:lstStyle/>
          <a:p>
            <a:r>
              <a:rPr lang="en-US" dirty="0" smtClean="0"/>
              <a:t>Top 5 reasons to be a </a:t>
            </a:r>
            <a:r>
              <a:rPr lang="en-US" i="1" dirty="0" smtClean="0"/>
              <a:t>WINGS</a:t>
            </a:r>
            <a:r>
              <a:rPr lang="en-US" dirty="0" smtClean="0"/>
              <a:t> Pilot</a:t>
            </a:r>
          </a:p>
          <a:p>
            <a:r>
              <a:rPr lang="en-US" dirty="0" smtClean="0"/>
              <a:t>Getting started with </a:t>
            </a:r>
            <a:r>
              <a:rPr lang="en-US" i="1" dirty="0" smtClean="0"/>
              <a:t>WINGS</a:t>
            </a:r>
          </a:p>
          <a:p>
            <a:r>
              <a:rPr lang="en-US" i="1" dirty="0" smtClean="0"/>
              <a:t>WINGS </a:t>
            </a:r>
            <a:r>
              <a:rPr lang="en-US" dirty="0" smtClean="0"/>
              <a:t>Topic of the Quarter</a:t>
            </a:r>
            <a:endParaRPr lang="en-US" i="1" dirty="0" smtClean="0"/>
          </a:p>
          <a:p>
            <a:endParaRPr lang="en-US" dirty="0"/>
          </a:p>
          <a:p>
            <a:endParaRPr lang="en-US" dirty="0" smtClean="0"/>
          </a:p>
          <a:p>
            <a:endParaRPr lang="en-US" dirty="0"/>
          </a:p>
          <a:p>
            <a:pPr marL="0" indent="0">
              <a:buNone/>
            </a:pPr>
            <a:r>
              <a:rPr lang="en-US" dirty="0" smtClean="0"/>
              <a:t>                              </a:t>
            </a:r>
            <a:endParaRPr lang="en-US" sz="1800"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a:t>
            </a:fld>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9825" y="3080086"/>
            <a:ext cx="5394665" cy="23379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157222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i="1" dirty="0" smtClean="0"/>
              <a:t>WINGS</a:t>
            </a:r>
            <a:r>
              <a:rPr lang="en-US" dirty="0" smtClean="0"/>
              <a:t> training yields awards</a:t>
            </a:r>
            <a:endParaRPr lang="en-US" dirty="0"/>
          </a:p>
        </p:txBody>
      </p:sp>
      <p:sp>
        <p:nvSpPr>
          <p:cNvPr id="3" name="Content Placeholder 2"/>
          <p:cNvSpPr>
            <a:spLocks noGrp="1"/>
          </p:cNvSpPr>
          <p:nvPr>
            <p:ph idx="1"/>
          </p:nvPr>
        </p:nvSpPr>
        <p:spPr>
          <a:xfrm>
            <a:off x="674602" y="1211564"/>
            <a:ext cx="10733617" cy="4391025"/>
          </a:xfrm>
        </p:spPr>
        <p:txBody>
          <a:bodyPr/>
          <a:lstStyle/>
          <a:p>
            <a:r>
              <a:rPr lang="en-US" i="1" dirty="0" smtClean="0"/>
              <a:t>WINGS </a:t>
            </a:r>
            <a:r>
              <a:rPr lang="en-US" dirty="0" smtClean="0"/>
              <a:t>recognition</a:t>
            </a:r>
          </a:p>
          <a:p>
            <a:pPr lvl="1"/>
            <a:r>
              <a:rPr lang="en-US" b="1" dirty="0" smtClean="0"/>
              <a:t>GA Safety Community </a:t>
            </a:r>
          </a:p>
          <a:p>
            <a:pPr lvl="1"/>
            <a:r>
              <a:rPr lang="en-US" b="1" i="1" dirty="0"/>
              <a:t>WINGS </a:t>
            </a:r>
            <a:r>
              <a:rPr lang="en-US" b="1" dirty="0"/>
              <a:t>logbook</a:t>
            </a:r>
          </a:p>
          <a:p>
            <a:pPr lvl="1"/>
            <a:r>
              <a:rPr lang="en-US" b="1" i="1" dirty="0" smtClean="0"/>
              <a:t>WINGS </a:t>
            </a:r>
            <a:r>
              <a:rPr lang="en-US" b="1" dirty="0" smtClean="0"/>
              <a:t>pin</a:t>
            </a:r>
          </a:p>
          <a:p>
            <a:r>
              <a:rPr lang="en-US" i="1" dirty="0" smtClean="0"/>
              <a:t>WINGS </a:t>
            </a:r>
            <a:r>
              <a:rPr lang="en-US" dirty="0" smtClean="0"/>
              <a:t>rewards</a:t>
            </a:r>
          </a:p>
          <a:p>
            <a:pPr lvl="1"/>
            <a:r>
              <a:rPr lang="en-US" b="1" i="1" dirty="0" smtClean="0"/>
              <a:t>WINGS </a:t>
            </a:r>
            <a:r>
              <a:rPr lang="en-US" b="1" dirty="0" smtClean="0"/>
              <a:t>insurance discounts</a:t>
            </a:r>
          </a:p>
          <a:p>
            <a:pPr lvl="1"/>
            <a:endParaRPr lang="en-US" b="1" i="1"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4</a:t>
            </a:fld>
            <a:endParaRPr lang="en-US" dirty="0"/>
          </a:p>
        </p:txBody>
      </p:sp>
      <p:pic>
        <p:nvPicPr>
          <p:cNvPr id="5"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l="22065" r="20389"/>
          <a:stretch/>
        </p:blipFill>
        <p:spPr bwMode="auto">
          <a:xfrm>
            <a:off x="7963391" y="1211564"/>
            <a:ext cx="3745078" cy="43422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5148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a:srcRect l="26686" t="14187"/>
          <a:stretch/>
        </p:blipFill>
        <p:spPr>
          <a:xfrm>
            <a:off x="208014" y="1072952"/>
            <a:ext cx="6712739" cy="4542216"/>
          </a:xfrm>
          <a:prstGeom prst="rect">
            <a:avLst/>
          </a:prstGeom>
          <a:ln>
            <a:noFill/>
          </a:ln>
          <a:effectLst>
            <a:outerShdw blurRad="292100" dist="139700" dir="2700000" algn="tl" rotWithShape="0">
              <a:srgbClr val="333333">
                <a:alpha val="65000"/>
              </a:srgbClr>
            </a:outerShdw>
          </a:effectLst>
        </p:spPr>
      </p:pic>
      <p:sp>
        <p:nvSpPr>
          <p:cNvPr id="5" name="Title 4">
            <a:extLst>
              <a:ext uri="{FF2B5EF4-FFF2-40B4-BE49-F238E27FC236}">
                <a16:creationId xmlns:a16="http://schemas.microsoft.com/office/drawing/2014/main" id="{BF529C90-FEC7-4902-AAB9-CDC1C45F4D99}"/>
              </a:ext>
            </a:extLst>
          </p:cNvPr>
          <p:cNvSpPr>
            <a:spLocks noGrp="1"/>
          </p:cNvSpPr>
          <p:nvPr>
            <p:ph type="title"/>
          </p:nvPr>
        </p:nvSpPr>
        <p:spPr>
          <a:xfrm>
            <a:off x="500343" y="537630"/>
            <a:ext cx="8472488" cy="457200"/>
          </a:xfrm>
        </p:spPr>
        <p:txBody>
          <a:bodyPr/>
          <a:lstStyle/>
          <a:p>
            <a:pPr algn="ctr"/>
            <a:r>
              <a:rPr lang="en-US" dirty="0"/>
              <a:t/>
            </a:r>
            <a:br>
              <a:rPr lang="en-US" dirty="0"/>
            </a:br>
            <a:endParaRPr lang="en-US" dirty="0"/>
          </a:p>
        </p:txBody>
      </p:sp>
      <p:sp>
        <p:nvSpPr>
          <p:cNvPr id="12" name="TextBox 11">
            <a:extLst>
              <a:ext uri="{FF2B5EF4-FFF2-40B4-BE49-F238E27FC236}">
                <a16:creationId xmlns:a16="http://schemas.microsoft.com/office/drawing/2014/main" id="{078D7296-3643-4A08-AECD-0705FF8A5272}"/>
              </a:ext>
            </a:extLst>
          </p:cNvPr>
          <p:cNvSpPr txBox="1"/>
          <p:nvPr/>
        </p:nvSpPr>
        <p:spPr bwMode="auto">
          <a:xfrm>
            <a:off x="345643" y="285717"/>
            <a:ext cx="10362364" cy="761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None/>
            </a:pPr>
            <a:r>
              <a:rPr lang="en-US" sz="3000" b="1" i="1" dirty="0" smtClean="0">
                <a:ln w="11430"/>
                <a:solidFill>
                  <a:schemeClr val="accent2">
                    <a:lumMod val="50000"/>
                  </a:schemeClr>
                </a:solidFill>
                <a:effectLst>
                  <a:outerShdw blurRad="50800" dist="39000" dir="5460000" algn="tl">
                    <a:srgbClr val="000000">
                      <a:alpha val="38000"/>
                    </a:srgbClr>
                  </a:outerShdw>
                </a:effectLst>
                <a:hlinkClick r:id="rId5"/>
              </a:rPr>
              <a:t>https://www.wingsindustry.com/WINGS-Sweepstakes</a:t>
            </a:r>
            <a:r>
              <a:rPr lang="en-US" sz="3000" b="1" i="1" dirty="0" smtClean="0">
                <a:ln w="11430"/>
                <a:solidFill>
                  <a:schemeClr val="accent2">
                    <a:lumMod val="50000"/>
                  </a:schemeClr>
                </a:solidFill>
                <a:effectLst>
                  <a:outerShdw blurRad="50800" dist="39000" dir="5460000" algn="tl">
                    <a:srgbClr val="000000">
                      <a:alpha val="38000"/>
                    </a:srgbClr>
                  </a:outerShdw>
                </a:effectLst>
              </a:rPr>
              <a:t> </a:t>
            </a:r>
            <a:endParaRPr lang="en-US" sz="3000" b="1" i="1" dirty="0">
              <a:ln w="11430"/>
              <a:solidFill>
                <a:schemeClr val="accent2">
                  <a:lumMod val="50000"/>
                </a:schemeClr>
              </a:solidFill>
              <a:effectLst>
                <a:outerShdw blurRad="50800" dist="39000" dir="5460000" algn="tl">
                  <a:srgbClr val="000000">
                    <a:alpha val="38000"/>
                  </a:srgbClr>
                </a:outerShdw>
              </a:effectLst>
            </a:endParaRPr>
          </a:p>
          <a:p>
            <a:pPr>
              <a:buFontTx/>
              <a:buNone/>
            </a:pPr>
            <a:endParaRPr lang="en-US" sz="900" b="1" dirty="0">
              <a:solidFill>
                <a:srgbClr val="C0C0C0"/>
              </a:solidFill>
            </a:endParaRPr>
          </a:p>
        </p:txBody>
      </p:sp>
      <p:pic>
        <p:nvPicPr>
          <p:cNvPr id="10" name="Picture 9"/>
          <p:cNvPicPr>
            <a:picLocks noChangeAspect="1"/>
          </p:cNvPicPr>
          <p:nvPr/>
        </p:nvPicPr>
        <p:blipFill>
          <a:blip r:embed="rId6"/>
          <a:stretch>
            <a:fillRect/>
          </a:stretch>
        </p:blipFill>
        <p:spPr>
          <a:xfrm>
            <a:off x="8335951" y="4193907"/>
            <a:ext cx="2855100" cy="1421261"/>
          </a:xfrm>
          <a:prstGeom prst="rect">
            <a:avLst/>
          </a:prstGeom>
          <a:ln>
            <a:noFill/>
          </a:ln>
          <a:effectLst>
            <a:outerShdw blurRad="292100" dist="139700" dir="2700000" algn="tl" rotWithShape="0">
              <a:srgbClr val="333333">
                <a:alpha val="65000"/>
              </a:srgbClr>
            </a:outerShdw>
          </a:effectLst>
        </p:spPr>
      </p:pic>
      <p:pic>
        <p:nvPicPr>
          <p:cNvPr id="1026" name="AC9DCF9F-B4D2-4354-AC5F-CCE040BFE497" descr="E5DA4827-9175-4651-984F-515325979C7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4301" y="1239250"/>
            <a:ext cx="2438400" cy="2438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682018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083" y="234188"/>
            <a:ext cx="11296651" cy="609600"/>
          </a:xfrm>
        </p:spPr>
        <p:txBody>
          <a:bodyPr/>
          <a:lstStyle/>
          <a:p>
            <a:r>
              <a:rPr lang="en-US" dirty="0" smtClean="0"/>
              <a:t>4.  Proficiency training works!</a:t>
            </a:r>
            <a:endParaRPr lang="en-US" dirty="0"/>
          </a:p>
        </p:txBody>
      </p:sp>
      <p:sp>
        <p:nvSpPr>
          <p:cNvPr id="3" name="Content Placeholder 2"/>
          <p:cNvSpPr>
            <a:spLocks noGrp="1"/>
          </p:cNvSpPr>
          <p:nvPr>
            <p:ph idx="1"/>
          </p:nvPr>
        </p:nvSpPr>
        <p:spPr>
          <a:xfrm>
            <a:off x="674602" y="1405731"/>
            <a:ext cx="10733617" cy="4391025"/>
          </a:xfrm>
        </p:spPr>
        <p:txBody>
          <a:bodyPr/>
          <a:lstStyle/>
          <a:p>
            <a:r>
              <a:rPr lang="en-US" dirty="0" smtClean="0"/>
              <a:t>Sports</a:t>
            </a:r>
          </a:p>
          <a:p>
            <a:r>
              <a:rPr lang="en-US" dirty="0" smtClean="0"/>
              <a:t>Medicine</a:t>
            </a:r>
          </a:p>
          <a:p>
            <a:r>
              <a:rPr lang="en-US" dirty="0" smtClean="0"/>
              <a:t>Aviation</a:t>
            </a:r>
          </a:p>
        </p:txBody>
      </p:sp>
      <p:sp>
        <p:nvSpPr>
          <p:cNvPr id="4" name="Slide Number Placeholder 3"/>
          <p:cNvSpPr>
            <a:spLocks noGrp="1"/>
          </p:cNvSpPr>
          <p:nvPr>
            <p:ph type="sldNum" sz="quarter" idx="4"/>
          </p:nvPr>
        </p:nvSpPr>
        <p:spPr/>
        <p:txBody>
          <a:bodyPr/>
          <a:lstStyle/>
          <a:p>
            <a:fld id="{74438B1A-AF1B-4C8B-993E-1BADE62A2451}" type="slidenum">
              <a:rPr lang="en-US" smtClean="0"/>
              <a:pPr/>
              <a:t>6</a:t>
            </a:fld>
            <a:endParaRPr lang="en-US" dirty="0"/>
          </a:p>
        </p:txBody>
      </p:sp>
      <p:pic>
        <p:nvPicPr>
          <p:cNvPr id="8" name="Picture 7" descr="Trapianto di fegato a seguito di una donazione di organi ..."/>
          <p:cNvPicPr>
            <a:picLocks noChangeAspect="1"/>
          </p:cNvPicPr>
          <p:nvPr/>
        </p:nvPicPr>
        <p:blipFill rotWithShape="1">
          <a:blip r:embed="rId4">
            <a:extLst>
              <a:ext uri="{28A0092B-C50C-407E-A947-70E740481C1C}">
                <a14:useLocalDpi xmlns:a14="http://schemas.microsoft.com/office/drawing/2010/main" val="0"/>
              </a:ext>
            </a:extLst>
          </a:blip>
          <a:srcRect t="9246"/>
          <a:stretch/>
        </p:blipFill>
        <p:spPr>
          <a:xfrm>
            <a:off x="8181334" y="488893"/>
            <a:ext cx="3517064" cy="2397443"/>
          </a:xfrm>
          <a:prstGeom prst="rect">
            <a:avLst/>
          </a:prstGeom>
          <a:ln>
            <a:noFill/>
          </a:ln>
          <a:effectLst>
            <a:outerShdw blurRad="292100" dist="139700" dir="2700000" algn="tl" rotWithShape="0">
              <a:srgbClr val="333333">
                <a:alpha val="65000"/>
              </a:srgbClr>
            </a:outerShdw>
          </a:effectLst>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 name="Picture 4" descr="File:David-ortiz-batters-box.JP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419" y="3107622"/>
            <a:ext cx="3674226" cy="2449484"/>
          </a:xfrm>
          <a:prstGeom prst="rect">
            <a:avLst/>
          </a:prstGeom>
        </p:spPr>
      </p:pic>
      <p:pic>
        <p:nvPicPr>
          <p:cNvPr id="9" name="Picture 8" descr="Cosa Fanno i Piloti di Linea in Cabin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68509" y="1661493"/>
            <a:ext cx="4945801" cy="2743374"/>
          </a:xfrm>
          <a:prstGeom prst="rect">
            <a:avLst/>
          </a:prstGeom>
        </p:spPr>
      </p:pic>
    </p:spTree>
    <p:custDataLst>
      <p:tags r:id="rId1"/>
    </p:custDataLst>
    <p:extLst>
      <p:ext uri="{BB962C8B-B14F-4D97-AF65-F5344CB8AC3E}">
        <p14:creationId xmlns:p14="http://schemas.microsoft.com/office/powerpoint/2010/main" val="400409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Path to Proficiency</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7</a:t>
            </a:fld>
            <a:endParaRPr lang="en-US" dirty="0"/>
          </a:p>
        </p:txBody>
      </p:sp>
      <p:pic>
        <p:nvPicPr>
          <p:cNvPr id="8" name="Content Placeholder 7" descr="Esperanza para todos | Palabra de vida. Soluciones para un ..."/>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0746" t="16347" r="27565"/>
          <a:stretch/>
        </p:blipFill>
        <p:spPr>
          <a:xfrm>
            <a:off x="8101912" y="502476"/>
            <a:ext cx="3407230" cy="4135664"/>
          </a:xfrm>
          <a:prstGeom prst="rect">
            <a:avLst/>
          </a:prstGeom>
          <a:ln>
            <a:noFill/>
          </a:ln>
          <a:effectLst>
            <a:outerShdw blurRad="292100" dist="139700" dir="2700000" algn="tl" rotWithShape="0">
              <a:srgbClr val="333333">
                <a:alpha val="65000"/>
              </a:srgbClr>
            </a:outerShdw>
          </a:effectLst>
        </p:spPr>
      </p:pic>
      <p:pic>
        <p:nvPicPr>
          <p:cNvPr id="10" name="Picture 9" descr="Basic Climbing Gear Must Haves | Mountain Weeky New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05543" y="1173382"/>
            <a:ext cx="5417356" cy="361157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bwMode="auto">
          <a:xfrm>
            <a:off x="787853" y="5210113"/>
            <a:ext cx="108639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800" b="1" i="1" dirty="0" smtClean="0">
                <a:latin typeface="Arial" panose="020B0604020202020204" pitchFamily="34" charset="0"/>
                <a:cs typeface="Arial" panose="020B0604020202020204" pitchFamily="34" charset="0"/>
              </a:rPr>
              <a:t>The path to proficiency doesn’t end with a check-ride.  It continues throughout your flying career</a:t>
            </a:r>
            <a:r>
              <a:rPr lang="en-US" sz="1200" b="1" dirty="0" smtClean="0">
                <a:solidFill>
                  <a:srgbClr val="C0C0C0"/>
                </a:solidFill>
              </a:rPr>
              <a:t>.</a:t>
            </a:r>
            <a:endParaRPr lang="en-US" sz="1200" b="1" dirty="0">
              <a:solidFill>
                <a:srgbClr val="C0C0C0"/>
              </a:solidFill>
            </a:endParaRPr>
          </a:p>
        </p:txBody>
      </p:sp>
    </p:spTree>
    <p:extLst>
      <p:ext uri="{BB962C8B-B14F-4D97-AF65-F5344CB8AC3E}">
        <p14:creationId xmlns:p14="http://schemas.microsoft.com/office/powerpoint/2010/main" val="2473850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7002" y="954088"/>
            <a:ext cx="10733617" cy="4391025"/>
          </a:xfrm>
        </p:spPr>
        <p:txBody>
          <a:bodyPr/>
          <a:lstStyle/>
          <a:p>
            <a:r>
              <a:rPr lang="en-US" dirty="0" smtClean="0"/>
              <a:t>Increases confidence</a:t>
            </a:r>
          </a:p>
          <a:p>
            <a:r>
              <a:rPr lang="en-US" dirty="0" smtClean="0"/>
              <a:t>Increases comfort</a:t>
            </a:r>
          </a:p>
          <a:p>
            <a:r>
              <a:rPr lang="en-US" dirty="0" smtClean="0"/>
              <a:t>Keeps us safe</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8</a:t>
            </a:fld>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4769"/>
          <a:stretch/>
        </p:blipFill>
        <p:spPr>
          <a:xfrm>
            <a:off x="6718164" y="1392681"/>
            <a:ext cx="4980234" cy="283118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6524" b="10359"/>
          <a:stretch/>
        </p:blipFill>
        <p:spPr>
          <a:xfrm>
            <a:off x="1227135" y="3160295"/>
            <a:ext cx="3970506" cy="2197768"/>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bwMode="auto">
          <a:xfrm>
            <a:off x="5586154" y="4550261"/>
            <a:ext cx="43537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smtClean="0">
                <a:solidFill>
                  <a:srgbClr val="002060"/>
                </a:solidFill>
              </a:rPr>
              <a:t>Earning any </a:t>
            </a:r>
            <a:r>
              <a:rPr lang="en-US" b="1" i="1" dirty="0" smtClean="0">
                <a:solidFill>
                  <a:srgbClr val="002060"/>
                </a:solidFill>
              </a:rPr>
              <a:t>WINGS</a:t>
            </a:r>
            <a:r>
              <a:rPr lang="en-US" b="1" dirty="0" smtClean="0">
                <a:solidFill>
                  <a:srgbClr val="002060"/>
                </a:solidFill>
              </a:rPr>
              <a:t> phase qualifies for a Flight Review!</a:t>
            </a:r>
            <a:endParaRPr lang="en-US" b="1" dirty="0">
              <a:solidFill>
                <a:srgbClr val="002060"/>
              </a:solidFill>
            </a:endParaRPr>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0" name="Title 1"/>
          <p:cNvSpPr txBox="1">
            <a:spLocks/>
          </p:cNvSpPr>
          <p:nvPr/>
        </p:nvSpPr>
        <p:spPr bwMode="auto">
          <a:xfrm>
            <a:off x="393083" y="2341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kern="0" dirty="0" smtClean="0"/>
              <a:t>4.  Proficiency training works!</a:t>
            </a:r>
            <a:endParaRPr lang="en-US" kern="0" dirty="0"/>
          </a:p>
        </p:txBody>
      </p:sp>
    </p:spTree>
    <p:extLst>
      <p:ext uri="{BB962C8B-B14F-4D97-AF65-F5344CB8AC3E}">
        <p14:creationId xmlns:p14="http://schemas.microsoft.com/office/powerpoint/2010/main" val="422784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4602" y="1085339"/>
            <a:ext cx="10733617" cy="4391025"/>
          </a:xfrm>
        </p:spPr>
        <p:txBody>
          <a:bodyPr/>
          <a:lstStyle/>
          <a:p>
            <a:r>
              <a:rPr lang="en-US" dirty="0" smtClean="0"/>
              <a:t>WINGS CFIs are:</a:t>
            </a:r>
          </a:p>
          <a:p>
            <a:pPr lvl="1"/>
            <a:r>
              <a:rPr lang="en-US" dirty="0" smtClean="0"/>
              <a:t>Expert in the airplane</a:t>
            </a:r>
          </a:p>
          <a:p>
            <a:pPr lvl="1"/>
            <a:r>
              <a:rPr lang="en-US" dirty="0" smtClean="0"/>
              <a:t>Familiar with the environment</a:t>
            </a:r>
          </a:p>
          <a:p>
            <a:pPr lvl="2"/>
            <a:r>
              <a:rPr lang="en-US" dirty="0" smtClean="0"/>
              <a:t>Keen observers</a:t>
            </a:r>
          </a:p>
          <a:p>
            <a:pPr lvl="2"/>
            <a:r>
              <a:rPr lang="en-US" dirty="0" smtClean="0"/>
              <a:t>Teachers</a:t>
            </a:r>
          </a:p>
          <a:p>
            <a:pPr lvl="2"/>
            <a:r>
              <a:rPr lang="en-US" dirty="0" smtClean="0"/>
              <a:t>Motivators</a:t>
            </a:r>
          </a:p>
          <a:p>
            <a:r>
              <a:rPr lang="en-US" dirty="0" smtClean="0"/>
              <a:t>Develop your Personal Minimums</a:t>
            </a:r>
          </a:p>
          <a:p>
            <a:pPr lvl="1"/>
            <a:r>
              <a:rPr lang="en-US" dirty="0" smtClean="0"/>
              <a:t>Conditions for safe flight</a:t>
            </a:r>
          </a:p>
          <a:p>
            <a:pPr lvl="2"/>
            <a:r>
              <a:rPr lang="en-US" dirty="0" smtClean="0"/>
              <a:t>Keyed to individual performance</a:t>
            </a:r>
          </a:p>
          <a:p>
            <a:pPr lvl="2"/>
            <a:r>
              <a:rPr lang="en-US" dirty="0" smtClean="0"/>
              <a:t>Document and periodically review</a:t>
            </a:r>
          </a:p>
          <a:p>
            <a:pPr lvl="1"/>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9</a:t>
            </a:fld>
            <a:endParaRPr lang="en-US" dirty="0"/>
          </a:p>
        </p:txBody>
      </p:sp>
      <p:sp>
        <p:nvSpPr>
          <p:cNvPr id="7" name="Title 1"/>
          <p:cNvSpPr>
            <a:spLocks noGrp="1"/>
          </p:cNvSpPr>
          <p:nvPr>
            <p:ph type="title"/>
          </p:nvPr>
        </p:nvSpPr>
        <p:spPr>
          <a:xfrm>
            <a:off x="571500" y="344488"/>
            <a:ext cx="11296651" cy="609600"/>
          </a:xfrm>
        </p:spPr>
        <p:txBody>
          <a:bodyPr/>
          <a:lstStyle/>
          <a:p>
            <a:r>
              <a:rPr lang="en-US" dirty="0" smtClean="0"/>
              <a:t>3.  </a:t>
            </a:r>
            <a:r>
              <a:rPr lang="en-US" i="1" dirty="0" smtClean="0"/>
              <a:t>WINGS</a:t>
            </a:r>
            <a:r>
              <a:rPr lang="en-US" dirty="0" smtClean="0"/>
              <a:t> coaching gets results!</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3645" y="2544611"/>
            <a:ext cx="4594506" cy="30630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976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1_CUSTOM DESIGN" val="rcGxmWoq"/>
  <p:tag name="ARTICULATE_SLIDE_COUNT" val="28"/>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1" ma:contentTypeDescription="Create a new document." ma:contentTypeScope="" ma:versionID="8cf0604ad459b8fbe4c7c6e3c0a7056a">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c41c0327a79c0cd165a16d12bde6f1c8"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5YDFD77UPU3F-311-4561</_dlc_DocId>
    <_dlc_DocIdUrl xmlns="04289566-cf42-4ce7-aa7c-2469c3d4502e">
      <Url>https://avssp.faa.gov/avs/afsfaast/_layouts/15/DocIdRedir.aspx?ID=5YDFD77UPU3F-311-4561</Url>
      <Description>5YDFD77UPU3F-311-4561</Description>
    </_dlc_DocIdUrl>
    <IconOverlay xmlns="http://schemas.microsoft.com/sharepoint/v4" xsi:nil="true"/>
  </documentManagement>
</p:properties>
</file>

<file path=customXml/itemProps1.xml><?xml version="1.0" encoding="utf-8"?>
<ds:datastoreItem xmlns:ds="http://schemas.openxmlformats.org/officeDocument/2006/customXml" ds:itemID="{AB17F8C7-2AEB-4BC2-A828-B2E729EBBAC3}">
  <ds:schemaRefs>
    <ds:schemaRef ds:uri="http://schemas.microsoft.com/sharepoint/v3/contenttype/forms"/>
  </ds:schemaRefs>
</ds:datastoreItem>
</file>

<file path=customXml/itemProps2.xml><?xml version="1.0" encoding="utf-8"?>
<ds:datastoreItem xmlns:ds="http://schemas.openxmlformats.org/officeDocument/2006/customXml" ds:itemID="{C91C0EDF-A786-4DD1-9262-09263153B8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289566-cf42-4ce7-aa7c-2469c3d4502e"/>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97D1EC2-086B-4869-9FB4-0CCB136B730B}">
  <ds:schemaRefs>
    <ds:schemaRef ds:uri="http://schemas.microsoft.com/sharepoint/events"/>
  </ds:schemaRefs>
</ds:datastoreItem>
</file>

<file path=customXml/itemProps4.xml><?xml version="1.0" encoding="utf-8"?>
<ds:datastoreItem xmlns:ds="http://schemas.openxmlformats.org/officeDocument/2006/customXml" ds:itemID="{0B80675E-01F7-49AA-B61E-EE85CFCAD03B}">
  <ds:schemaRefs>
    <ds:schemaRef ds:uri="http://schemas.microsoft.com/sharepoint/v4"/>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04289566-cf42-4ce7-aa7c-2469c3d4502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6202</TotalTime>
  <Words>3146</Words>
  <Application>Microsoft Office PowerPoint</Application>
  <PresentationFormat>Widescreen</PresentationFormat>
  <Paragraphs>359</Paragraphs>
  <Slides>28</Slides>
  <Notes>28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28</vt:i4>
      </vt:variant>
    </vt:vector>
  </HeadingPairs>
  <TitlesOfParts>
    <vt:vector size="34" baseType="lpstr">
      <vt:lpstr>ＭＳ Ｐゴシック</vt:lpstr>
      <vt:lpstr>Arial</vt:lpstr>
      <vt:lpstr>Helvetica Neue Medium</vt:lpstr>
      <vt:lpstr>Times New Roman</vt:lpstr>
      <vt:lpstr>1_Custom Design</vt:lpstr>
      <vt:lpstr>2_Custom Design</vt:lpstr>
      <vt:lpstr>The National FAA Safety Team Presents</vt:lpstr>
      <vt:lpstr>Welcome</vt:lpstr>
      <vt:lpstr>Overview  </vt:lpstr>
      <vt:lpstr>5.  WINGS training yields awards</vt:lpstr>
      <vt:lpstr> </vt:lpstr>
      <vt:lpstr>4.  Proficiency training works!</vt:lpstr>
      <vt:lpstr>The Path to Proficiency</vt:lpstr>
      <vt:lpstr>PowerPoint Presentation</vt:lpstr>
      <vt:lpstr>3.  WINGS coaching gets results!</vt:lpstr>
      <vt:lpstr>What’s your personal performance baseline?</vt:lpstr>
      <vt:lpstr>Defining your baseline?</vt:lpstr>
      <vt:lpstr>WINGS – easy as 1, 2, 3</vt:lpstr>
      <vt:lpstr>Register for knowledge credits</vt:lpstr>
      <vt:lpstr>Request flight credits</vt:lpstr>
      <vt:lpstr>WINGS Topic of the Quarter</vt:lpstr>
      <vt:lpstr>WINGS Topic of the Quarter</vt:lpstr>
      <vt:lpstr>2. WINGS expands your horizons</vt:lpstr>
      <vt:lpstr>2. WINGS expands your horizons</vt:lpstr>
      <vt:lpstr>2. WINGS expands your horizons</vt:lpstr>
      <vt:lpstr>Need help with WINGS?</vt:lpstr>
      <vt:lpstr>Find your WINGSPro</vt:lpstr>
      <vt:lpstr>PowerPoint Presentation</vt:lpstr>
      <vt:lpstr>1. WINGS pilots are:</vt:lpstr>
      <vt:lpstr>Why WINGS?</vt:lpstr>
      <vt:lpstr>References</vt:lpstr>
      <vt:lpstr>Questions?</vt:lpstr>
      <vt:lpstr>Thank you for attending </vt:lpstr>
      <vt:lpstr>The National FAA Safety Team Presents</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Steuernagle, John W (FAA)</cp:lastModifiedBy>
  <cp:revision>338</cp:revision>
  <dcterms:created xsi:type="dcterms:W3CDTF">2005-01-28T20:32:53Z</dcterms:created>
  <dcterms:modified xsi:type="dcterms:W3CDTF">2022-02-14T21:52:30Z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0x010100DD5FDB223F4C0E4A8408399FFA4EDA33</vt:lpwstr>
  </property>
  <property fmtid="{D5CDD505-2E9C-101B-9397-08002B2CF9AE}" pid="3" name="_dlc_DocIdItemGuid">
    <vt:lpwstr>4c3fef67-1033-4566-99ca-da7a39e233be</vt:lpwstr>
  </property>
  <property fmtid="{D5CDD505-2E9C-101B-9397-08002B2CF9AE}" pid="4" name="ArticulateGUID">
    <vt:lpwstr>A32DBEA7-91E4-4E51-8B04-94FA2C0201B9</vt:lpwstr>
  </property>
  <property fmtid="{D5CDD505-2E9C-101B-9397-08002B2CF9AE}" pid="5" name="ArticulatePath">
    <vt:lpwstr>https://avssp.faa.gov/avs/afsfaast/Approved%20Resources/NPP%20Resources/FY%202022%20NPP%20Resources/Operations/NPP%2014%20Topic%20of%20the%20Month/06%20-%20Mar%20WINGS/22-06-Mar-TOM-Proficiency%20and%20WINGS-PPT-Rev%200</vt:lpwstr>
  </property>
</Properties>
</file>