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6"/>
  </p:notesMasterIdLst>
  <p:handoutMasterIdLst>
    <p:handoutMasterId r:id="rId27"/>
  </p:handoutMasterIdLst>
  <p:sldIdLst>
    <p:sldId id="273" r:id="rId7"/>
    <p:sldId id="292" r:id="rId8"/>
    <p:sldId id="324" r:id="rId9"/>
    <p:sldId id="325" r:id="rId10"/>
    <p:sldId id="335" r:id="rId11"/>
    <p:sldId id="338" r:id="rId12"/>
    <p:sldId id="340" r:id="rId13"/>
    <p:sldId id="341" r:id="rId14"/>
    <p:sldId id="339" r:id="rId15"/>
    <p:sldId id="343" r:id="rId16"/>
    <p:sldId id="344" r:id="rId17"/>
    <p:sldId id="334" r:id="rId18"/>
    <p:sldId id="307" r:id="rId19"/>
    <p:sldId id="323" r:id="rId20"/>
    <p:sldId id="347" r:id="rId21"/>
    <p:sldId id="322" r:id="rId22"/>
    <p:sldId id="346" r:id="rId23"/>
    <p:sldId id="320" r:id="rId24"/>
    <p:sldId id="345" r:id="rId25"/>
  </p:sldIdLst>
  <p:sldSz cx="12192000" cy="6858000"/>
  <p:notesSz cx="6858000" cy="9296400"/>
  <p:custDataLst>
    <p:tags r:id="rId28"/>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25"/>
            <p14:sldId id="335"/>
            <p14:sldId id="338"/>
            <p14:sldId id="340"/>
            <p14:sldId id="341"/>
            <p14:sldId id="339"/>
            <p14:sldId id="343"/>
            <p14:sldId id="344"/>
            <p14:sldId id="334"/>
            <p14:sldId id="307"/>
            <p14:sldId id="323"/>
            <p14:sldId id="347"/>
            <p14:sldId id="322"/>
            <p14:sldId id="346"/>
            <p14:sldId id="320"/>
            <p14:sldId id="345"/>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60178" autoAdjust="0"/>
  </p:normalViewPr>
  <p:slideViewPr>
    <p:cSldViewPr snapToGrid="0">
      <p:cViewPr>
        <p:scale>
          <a:sx n="184" d="100"/>
          <a:sy n="184" d="100"/>
        </p:scale>
        <p:origin x="-1584" y="-2682"/>
      </p:cViewPr>
      <p:guideLst>
        <p:guide orient="horz" pos="536"/>
        <p:guide pos="452"/>
      </p:guideLst>
    </p:cSldViewPr>
  </p:slideViewPr>
  <p:outlineViewPr>
    <p:cViewPr>
      <p:scale>
        <a:sx n="33" d="100"/>
        <a:sy n="33" d="100"/>
      </p:scale>
      <p:origin x="0" y="-918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2022/03-14-245(I)PP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Program Manager,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Aircraft Performance Calculation</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the way – unless they’re reading empty, aircraft fuel gauges give at best, an approximation of how much fuel you have on board.  Fuel flow computers give a much better picture but most require pilots to input fuel quantity so starting with the right fuel state is paramount.  Regardless of how you’re equipped, It’s a good practice to double check fuel quantity when you’re launching with less than full tanks.  </a:t>
            </a:r>
          </a:p>
          <a:p>
            <a:endParaRPr lang="en-US" baseline="0" dirty="0" smtClean="0"/>
          </a:p>
          <a:p>
            <a:endParaRPr lang="en-US" baseline="0" dirty="0" smtClean="0"/>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352515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gold seal best practices that are recommended for all pilots  </a:t>
            </a:r>
            <a:r>
              <a:rPr lang="en-US" b="1" baseline="0" dirty="0" smtClean="0"/>
              <a:t>(Click)</a:t>
            </a:r>
          </a:p>
          <a:p>
            <a:endParaRPr lang="en-US" b="1" baseline="0" dirty="0" smtClean="0"/>
          </a:p>
          <a:p>
            <a:r>
              <a:rPr lang="en-US" b="0" baseline="0" dirty="0" smtClean="0"/>
              <a:t>It’s essential to keep track of your available fuel.  Hourly – or whenever you switch tanks – calculate how long you can fly with your remaining</a:t>
            </a:r>
            <a:br>
              <a:rPr lang="en-US" b="0" baseline="0" dirty="0" smtClean="0"/>
            </a:br>
            <a:r>
              <a:rPr lang="en-US" b="0" baseline="0" dirty="0" smtClean="0"/>
              <a:t>fuel.  Compare that to your predicted time to destination.  If it looks as if you’re going to dip into your fuel reserve, it’s time to plan an </a:t>
            </a:r>
            <a:r>
              <a:rPr lang="en-US" b="0" baseline="0" dirty="0" err="1" smtClean="0"/>
              <a:t>en</a:t>
            </a:r>
            <a:r>
              <a:rPr lang="en-US" b="0" baseline="0" dirty="0" smtClean="0"/>
              <a:t> route fuel stop.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Don’t wait till your close to your destination to refuel.  The closer you get – the more you’ll be tempted to continue on your reserve fuel supply. </a:t>
            </a:r>
            <a:r>
              <a:rPr lang="en-US" b="1" baseline="0" dirty="0" smtClean="0"/>
              <a:t>(Click)</a:t>
            </a:r>
            <a:endParaRPr lang="en-US" b="0" baseline="0" dirty="0" smtClean="0"/>
          </a:p>
          <a:p>
            <a:endParaRPr lang="en-US" b="0" baseline="0" dirty="0" smtClean="0"/>
          </a:p>
          <a:p>
            <a:r>
              <a:rPr lang="en-US" b="0" baseline="0" dirty="0" smtClean="0"/>
              <a:t>Many pilots plan their flights so that they never land with less than one hours’ fuel in their tanks.  That way they know they always meet VFR fuel reserve requirements.</a:t>
            </a:r>
            <a:br>
              <a:rPr lang="en-US" b="0" baseline="0" dirty="0" smtClean="0"/>
            </a:br>
            <a:r>
              <a:rPr lang="en-US" b="0" baseline="0" dirty="0" smtClean="0"/>
              <a:t>Whether or not this practice meets IFR reserve requirements depends on how far it is to your alternate airport.</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3459711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Briefing each and every takeoff, approach, and landing is a</a:t>
            </a:r>
            <a:r>
              <a:rPr lang="en-US" baseline="0" dirty="0" smtClean="0"/>
              <a:t>nother gold seal best practice.  Vocalizing important points and procedures just before takeoff or landing keeps them uppermost </a:t>
            </a:r>
            <a:br>
              <a:rPr lang="en-US" baseline="0" dirty="0" smtClean="0"/>
            </a:br>
            <a:r>
              <a:rPr lang="en-US" baseline="0" dirty="0" smtClean="0"/>
              <a:t>in your mind where they’re available for ready reference if something unforeseen happens.  </a:t>
            </a:r>
            <a:r>
              <a:rPr lang="en-US" b="1" baseline="0" dirty="0" smtClean="0"/>
              <a:t>(Click)</a:t>
            </a:r>
          </a:p>
          <a:p>
            <a:endParaRPr lang="en-US" b="1" baseline="0" dirty="0" smtClean="0"/>
          </a:p>
          <a:p>
            <a:r>
              <a:rPr lang="en-US" b="0" baseline="0" dirty="0" smtClean="0"/>
              <a:t>Brief the assigned runway and available distance for takeoff or landing.  Include aircraft configuration and target airspeeds.  Vocalize your rejected takeoff or go-around decision point.</a:t>
            </a:r>
          </a:p>
          <a:p>
            <a:endParaRPr lang="en-US" b="0" baseline="0" dirty="0" smtClean="0"/>
          </a:p>
          <a:p>
            <a:r>
              <a:rPr lang="en-US" b="0" baseline="0" dirty="0" smtClean="0"/>
              <a:t>Include the departure or approach path and the altitude below which you’ll not attempt a return to the airport.</a:t>
            </a:r>
          </a:p>
          <a:p>
            <a:endParaRPr lang="en-US" b="0" baseline="0" dirty="0" smtClean="0"/>
          </a:p>
          <a:p>
            <a:r>
              <a:rPr lang="en-US" b="0" baseline="0" dirty="0" smtClean="0"/>
              <a:t>Finally, brief forced landing opportunities close to the airport.</a:t>
            </a:r>
          </a:p>
          <a:p>
            <a:endParaRPr lang="en-US" b="0" baseline="0" dirty="0" smtClean="0"/>
          </a:p>
          <a:p>
            <a:r>
              <a:rPr lang="en-US" b="1" baseline="0" dirty="0" smtClean="0"/>
              <a:t>(Next Slide)</a:t>
            </a:r>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411363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18989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in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Just navigate to http://www.</a:t>
            </a:r>
            <a:r>
              <a:rPr lang="en-US" baseline="0" dirty="0" smtClean="0"/>
              <a:t>mywingsinitiative.org or scan the QR code for details.  By the way, Instructors can also enter the sweepstakes.  But there are even better reasons to participate in </a:t>
            </a:r>
            <a:r>
              <a:rPr lang="en-US" b="1" i="1" baseline="0" dirty="0" smtClean="0"/>
              <a:t>WINGS</a:t>
            </a:r>
            <a:r>
              <a:rPr lang="en-US" b="0" i="0" baseline="0" dirty="0" smtClean="0"/>
              <a: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01551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After you’ve completed a phase of </a:t>
            </a:r>
            <a:r>
              <a:rPr lang="en-US" b="1" i="1" dirty="0"/>
              <a:t>WINGS</a:t>
            </a:r>
            <a:r>
              <a:rPr lang="en-US" dirty="0"/>
              <a:t> you can enter the sweepstakes  by clicking on “Claim Rewards” in the “</a:t>
            </a:r>
            <a:r>
              <a:rPr lang="en-US" b="1" i="1" dirty="0"/>
              <a:t>WINGS</a:t>
            </a:r>
            <a:r>
              <a:rPr lang="en-US" dirty="0"/>
              <a:t> – at a glance” section of your My WINGS page and select </a:t>
            </a:r>
            <a:r>
              <a:rPr lang="en-US" b="1" i="1" dirty="0"/>
              <a:t>WINGS</a:t>
            </a:r>
            <a:r>
              <a:rPr lang="en-US" dirty="0"/>
              <a:t> Sweepstakes. Or you can go directly to </a:t>
            </a:r>
            <a:r>
              <a:rPr lang="en-US" dirty="0" smtClean="0"/>
              <a:t>the mywingsinitiative.org website</a:t>
            </a:r>
            <a:r>
              <a:rPr lang="en-US" baseline="0" dirty="0" smtClean="0"/>
              <a:t> to complete your entry form</a:t>
            </a:r>
            <a:r>
              <a:rPr lang="en-US" dirty="0" smtClean="0"/>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396746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6444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286133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19</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5310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aircraft performance and how faulty</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performance expectations have led to accidents.  </a:t>
            </a:r>
          </a:p>
          <a:p>
            <a:r>
              <a:rPr lang="en-US" altLang="en-US" dirty="0" smtClean="0">
                <a:latin typeface="Times New Roman" pitchFamily="18" charset="0"/>
                <a:ea typeface="ＭＳ Ｐゴシック" pitchFamily="34" charset="-128"/>
              </a:rPr>
              <a:t>We’ll cite General Aviation Joint Steering Committee accident studies and safety enhancements that relate to aircraft performance. </a:t>
            </a:r>
          </a:p>
          <a:p>
            <a:r>
              <a:rPr lang="en-US" altLang="en-US" dirty="0" smtClean="0">
                <a:latin typeface="Times New Roman" pitchFamily="18" charset="0"/>
                <a:ea typeface="ＭＳ Ｐゴシック" pitchFamily="34" charset="-128"/>
              </a:rPr>
              <a:t>We’ll offer some human and some</a:t>
            </a:r>
            <a:r>
              <a:rPr lang="en-US" altLang="en-US" baseline="0" dirty="0" smtClean="0">
                <a:latin typeface="Times New Roman" pitchFamily="18" charset="0"/>
                <a:ea typeface="ＭＳ Ｐゴシック" pitchFamily="34" charset="-128"/>
              </a:rPr>
              <a:t> technology-centered performance calculation solutions </a:t>
            </a:r>
          </a:p>
          <a:p>
            <a:r>
              <a:rPr lang="en-US" altLang="en-US" baseline="0" dirty="0" smtClean="0">
                <a:latin typeface="Times New Roman" pitchFamily="18" charset="0"/>
                <a:ea typeface="ＭＳ Ｐゴシック" pitchFamily="34" charset="-128"/>
              </a:rPr>
              <a:t>And finally, we’ll give you our recommendations for increased aircraft performance awareness</a:t>
            </a:r>
            <a:endParaRPr lang="en-US" altLang="en-US"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How often have you heard these statements.  You may even have</a:t>
            </a:r>
            <a:r>
              <a:rPr lang="en-US" altLang="en-US" baseline="0" dirty="0" smtClean="0">
                <a:latin typeface="Times New Roman" pitchFamily="18" charset="0"/>
                <a:ea typeface="ＭＳ Ｐゴシック" pitchFamily="34" charset="-128"/>
              </a:rPr>
              <a:t> said them yourself.  Each of these statements relates to aircraft and pilot performance expectations.  </a:t>
            </a:r>
          </a:p>
          <a:p>
            <a:r>
              <a:rPr lang="en-US" altLang="en-US" baseline="0" dirty="0" smtClean="0">
                <a:latin typeface="Times New Roman" pitchFamily="18" charset="0"/>
                <a:ea typeface="ＭＳ Ｐゴシック" pitchFamily="34" charset="-128"/>
              </a:rPr>
              <a:t>Occasionally, in the course of accident investigation, we discover that those expectations were unreasonable.  </a:t>
            </a:r>
          </a:p>
          <a:p>
            <a:endParaRPr lang="en-US" altLang="en-US" dirty="0" smtClean="0">
              <a:latin typeface="Times New Roman" pitchFamily="18" charset="0"/>
              <a:ea typeface="ＭＳ Ｐゴシック" pitchFamily="34" charset="-128"/>
            </a:endParaRPr>
          </a:p>
          <a:p>
            <a:r>
              <a:rPr lang="en-US" dirty="0" smtClean="0"/>
              <a:t>In order to be confident in their</a:t>
            </a:r>
            <a:r>
              <a:rPr lang="en-US" baseline="0" dirty="0" smtClean="0"/>
              <a:t> performance predictions, </a:t>
            </a:r>
            <a:r>
              <a:rPr lang="en-US" dirty="0" smtClean="0"/>
              <a:t>pilots</a:t>
            </a:r>
            <a:r>
              <a:rPr lang="en-US" baseline="0" dirty="0" smtClean="0"/>
              <a:t> need to process some information before taking off.  Some of the information is available in the POH and some</a:t>
            </a:r>
          </a:p>
          <a:p>
            <a:r>
              <a:rPr lang="en-US" baseline="0" dirty="0" smtClean="0"/>
              <a:t>is derived through calculations.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dirty="0" smtClean="0">
              <a:latin typeface="Times New Roman" pitchFamily="18" charset="0"/>
            </a:endParaRPr>
          </a:p>
        </p:txBody>
      </p:sp>
    </p:spTree>
    <p:extLst>
      <p:ext uri="{BB962C8B-B14F-4D97-AF65-F5344CB8AC3E}">
        <p14:creationId xmlns:p14="http://schemas.microsoft.com/office/powerpoint/2010/main" val="147753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 see a lot of luggage and a small plane.  This pilot might find a way to get all the baggage inside the plane but can the aircraft meet his performance expectations</a:t>
            </a:r>
          </a:p>
          <a:p>
            <a:r>
              <a:rPr lang="en-US" baseline="0" dirty="0" smtClean="0"/>
              <a:t>while carrying this load?  What are some of the things that pilots need to know to answer the question?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Weight and balance limitations come immediately to mind.  Are the takeoff weight and center of gravity within acceptable limits?  Let’s face it; many pilots haven’t done a</a:t>
            </a:r>
            <a:br>
              <a:rPr lang="en-US" baseline="0" dirty="0" smtClean="0"/>
            </a:br>
            <a:r>
              <a:rPr lang="en-US" baseline="0" dirty="0" smtClean="0"/>
              <a:t>weight and balance calculation in years but, especially if you’re going to be operating near max gross weight, you’ve got to know how much your plane, fuel, passengers, and </a:t>
            </a:r>
            <a:br>
              <a:rPr lang="en-US" baseline="0" dirty="0" smtClean="0"/>
            </a:br>
            <a:r>
              <a:rPr lang="en-US" baseline="0" dirty="0" smtClean="0"/>
              <a:t>luggage weighs. </a:t>
            </a:r>
            <a:r>
              <a:rPr lang="en-US" b="1" baseline="0" dirty="0" smtClean="0"/>
              <a:t>(Click)</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is not a good time to estimate weight.  Don’t guess – weigh it. </a:t>
            </a:r>
            <a:r>
              <a:rPr lang="en-US" b="1" baseline="0" dirty="0" smtClean="0"/>
              <a:t>(Click)</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Where you distribute that weight matters.  Make sure you’re well within the center of gravity envelope.  Too far aft and you’re inviting a stall – too far forward and you may</a:t>
            </a:r>
            <a:br>
              <a:rPr lang="en-US" baseline="0" dirty="0" smtClean="0"/>
            </a:br>
            <a:r>
              <a:rPr lang="en-US" baseline="0" dirty="0" smtClean="0"/>
              <a:t>get a nasty surprise when you try to flare for landing. </a:t>
            </a:r>
            <a:r>
              <a:rPr lang="en-US" b="1" baseline="0" dirty="0" smtClean="0"/>
              <a:t>(Click)</a:t>
            </a:r>
            <a:endParaRPr lang="en-US" baseline="0" dirty="0" smtClean="0"/>
          </a:p>
          <a:p>
            <a:endParaRPr lang="en-US" baseline="0" dirty="0" smtClean="0"/>
          </a:p>
          <a:p>
            <a:r>
              <a:rPr lang="en-US" baseline="0" dirty="0" smtClean="0"/>
              <a:t>One more thing – make sure your cargo is secure.  Use a cargo net, cargo straps, and seat belts to make sure your cargo stays put throughout the flight.  </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184819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we’ve made</a:t>
            </a:r>
            <a:r>
              <a:rPr lang="en-US" baseline="0" dirty="0" smtClean="0"/>
              <a:t> our weight and balance calculations and adjusted our loading to be within limits but there’s more work to be done. </a:t>
            </a:r>
          </a:p>
          <a:p>
            <a:r>
              <a:rPr lang="en-US" baseline="0" dirty="0" smtClean="0"/>
              <a:t>Before we take off we need to know what sort of performance to expect and, more importantly, what to do if we don’t get it.  </a:t>
            </a:r>
          </a:p>
          <a:p>
            <a:endParaRPr lang="en-US" baseline="0" dirty="0" smtClean="0"/>
          </a:p>
          <a:p>
            <a:r>
              <a:rPr lang="en-US" baseline="0" dirty="0" smtClean="0"/>
              <a:t>We’ll need to determine density altitude.  That figure will be used to refine our takeoff and climb performance calculations. </a:t>
            </a:r>
          </a:p>
          <a:p>
            <a:endParaRPr lang="en-US" baseline="0" dirty="0" smtClean="0"/>
          </a:p>
          <a:p>
            <a:r>
              <a:rPr lang="en-US" baseline="0" dirty="0" smtClean="0"/>
              <a:t>We’ll also have to know how much runway we have available for takeoff – and for landing if we have to return to the field.  Is the runway paved, grass, gravel, or mud?</a:t>
            </a:r>
          </a:p>
          <a:p>
            <a:r>
              <a:rPr lang="en-US" baseline="0" dirty="0" smtClean="0"/>
              <a:t>Is it contaminated with snow or water.  These considerations will help us to choose a normal, short-field, or soft-field takeoff configuration and technique.  Once that’s decided we can get into the POH to determine how much distance will be required to takeoff and climb over any obstacles on the departure path.</a:t>
            </a:r>
          </a:p>
          <a:p>
            <a:endParaRPr lang="en-US" baseline="0" dirty="0" smtClean="0"/>
          </a:p>
          <a:p>
            <a:r>
              <a:rPr lang="en-US" baseline="0" dirty="0" smtClean="0"/>
              <a:t>We’re getting close but there’s still more to be done before we launch.</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339740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that we know how much runway we need it’s time to consider what will happen if we have to abort the takeoff.  The 50/70 rule of thumb will be helpful here.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rule goes like this.  If you haven’t attained seventy percent of your flying speed by the time you’re half way down the available runway it’s time to abort the </a:t>
            </a:r>
            <a:br>
              <a:rPr lang="en-US" baseline="0" dirty="0" smtClean="0"/>
            </a:br>
            <a:r>
              <a:rPr lang="en-US" baseline="0" dirty="0" smtClean="0"/>
              <a:t>takeoff.  Whether you’re working with knots or miles per hour the math is the same.  If your takeoff speed is 60 – 70 percent of that number is 42.  Assuming you have</a:t>
            </a:r>
            <a:br>
              <a:rPr lang="en-US" baseline="0" dirty="0" smtClean="0"/>
            </a:br>
            <a:r>
              <a:rPr lang="en-US" baseline="0" dirty="0" smtClean="0"/>
              <a:t>2,200 feet of runway available, you need to see 42 knots or miles per hour at the half-way point on the runway.  Obviously – if you have eight to ten thousand feet </a:t>
            </a:r>
            <a:br>
              <a:rPr lang="en-US" baseline="0" dirty="0" smtClean="0"/>
            </a:br>
            <a:r>
              <a:rPr lang="en-US" baseline="0" dirty="0" smtClean="0"/>
              <a:t>of runway to work with, you can delay your abort decision.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should also be mindful of terrain elevation and obstructions along our departure plan.  They may dictate our departure path. </a:t>
            </a:r>
            <a:r>
              <a:rPr lang="en-US" b="1" baseline="0" dirty="0" smtClean="0"/>
              <a:t>(click)</a:t>
            </a:r>
          </a:p>
          <a:p>
            <a:endParaRPr lang="en-US" baseline="0" dirty="0" smtClean="0"/>
          </a:p>
          <a:p>
            <a:r>
              <a:rPr lang="en-US" baseline="0" dirty="0" smtClean="0"/>
              <a:t>and while we’re looking at terrain we should identify forced landing opportunities near the field.  </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52528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topic is extremely controversial and a comprehensive discussion would take more than an hour.  We’ll just cover some of the most important points here.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Every year we see accidents resulting from Loss of Control after pilots decide to return to the airport in response to emergencies during takeoff or climb out.  More</a:t>
            </a:r>
            <a:br>
              <a:rPr lang="en-US" baseline="0" dirty="0" smtClean="0"/>
            </a:br>
            <a:r>
              <a:rPr lang="en-US" baseline="0" dirty="0" smtClean="0"/>
              <a:t>often than not a partial or complete loss of power prompts the decision to return to the field.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Loss of Control accidents are usually fatal and these are no exception to the rule.  That’s why it’s imperative for pilots to understand all the factors involved and commit to</a:t>
            </a:r>
            <a:br>
              <a:rPr lang="en-US" baseline="0" dirty="0" smtClean="0"/>
            </a:br>
            <a:r>
              <a:rPr lang="en-US" baseline="0" dirty="0" smtClean="0"/>
              <a:t>the appropriate course of action before the need arises. </a:t>
            </a:r>
            <a:r>
              <a:rPr lang="en-US" b="1" baseline="0" dirty="0" smtClean="0"/>
              <a:t>(click)</a:t>
            </a:r>
          </a:p>
          <a:p>
            <a:endParaRPr lang="en-US" baseline="0" dirty="0" smtClean="0"/>
          </a:p>
          <a:p>
            <a:r>
              <a:rPr lang="en-US" baseline="0" dirty="0" smtClean="0"/>
              <a:t>The question of course is;  Is it safer to land straight ahead or to return to the airport for landing.  We know that, if we have three to five thousand feet of altitude to work </a:t>
            </a:r>
            <a:br>
              <a:rPr lang="en-US" baseline="0" dirty="0" smtClean="0"/>
            </a:br>
            <a:r>
              <a:rPr lang="en-US" baseline="0" dirty="0" smtClean="0"/>
              <a:t>with, returning to the airport should be no problem.  We also know that there’s a number below which it’s just too dangerous to turn back.  The problem is that most of us </a:t>
            </a:r>
            <a:br>
              <a:rPr lang="en-US" baseline="0" dirty="0" smtClean="0"/>
            </a:br>
            <a:r>
              <a:rPr lang="en-US" baseline="0" dirty="0" smtClean="0"/>
              <a:t>don’t know what that number is. </a:t>
            </a:r>
          </a:p>
          <a:p>
            <a:endParaRPr lang="en-US" baseline="0" dirty="0" smtClean="0"/>
          </a:p>
          <a:p>
            <a:r>
              <a:rPr lang="en-US" baseline="0" dirty="0" smtClean="0"/>
              <a:t>The safe way to find your number is to work at altitude with your Flight Instructor.  Simulate power loss on climb out and see how much altitude is lost in a 200 degree turn.  We </a:t>
            </a:r>
            <a:br>
              <a:rPr lang="en-US" baseline="0" dirty="0" smtClean="0"/>
            </a:br>
            <a:r>
              <a:rPr lang="en-US" baseline="0" dirty="0" smtClean="0"/>
              <a:t>say 200 degrees because, if the power loss occurs while you’re on runway heading, a 180 degree likely won’t get you aligned with the runway.  Do this exercise at your typical operational</a:t>
            </a:r>
            <a:br>
              <a:rPr lang="en-US" baseline="0" dirty="0" smtClean="0"/>
            </a:br>
            <a:r>
              <a:rPr lang="en-US" baseline="0" dirty="0" smtClean="0"/>
              <a:t>weight and wait approximately 3 seconds after the simulated power loss to begin maneuvering.  This delay is necessary because humans typically don’t react immediately to startling events. </a:t>
            </a:r>
          </a:p>
          <a:p>
            <a:r>
              <a:rPr lang="en-US" baseline="0" dirty="0" smtClean="0"/>
              <a:t>They take a few moments to process the event before taking action. </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146106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enough fuel for every flight or landing to refuel </a:t>
            </a:r>
            <a:r>
              <a:rPr lang="en-US" baseline="0" dirty="0" err="1" smtClean="0"/>
              <a:t>en</a:t>
            </a:r>
            <a:r>
              <a:rPr lang="en-US" baseline="0" dirty="0" smtClean="0"/>
              <a:t> route should be a no brainer but pilots still make off airport landings due to running out of gas.  </a:t>
            </a:r>
            <a:r>
              <a:rPr lang="en-US" dirty="0" smtClean="0"/>
              <a:t>So </a:t>
            </a:r>
            <a:r>
              <a:rPr lang="en-US" baseline="0" dirty="0" smtClean="0"/>
              <a:t>lets consider what pilots need to know in order to predict cruise performance.  </a:t>
            </a:r>
          </a:p>
          <a:p>
            <a:endParaRPr lang="en-US" baseline="0" dirty="0" smtClean="0"/>
          </a:p>
          <a:p>
            <a:r>
              <a:rPr lang="en-US" baseline="0" dirty="0" smtClean="0"/>
              <a:t>We’ll need to consult the POH for power setting and fuel consumption information at our planned cruising altitude.  The winds aloft forecast will give us information from which we can calculate our expected ground speed.  Factor in time to climb, approach, and land plus not less than 30 minutes reserve and you’ll have a good idea of how much fuel you’ll need.  </a:t>
            </a:r>
          </a:p>
          <a:p>
            <a:endParaRPr lang="en-US" baseline="0" dirty="0" smtClean="0"/>
          </a:p>
          <a:p>
            <a:r>
              <a:rPr lang="en-US" baseline="0" dirty="0" smtClean="0"/>
              <a:t>Keep abreast of your fuel state while </a:t>
            </a:r>
            <a:r>
              <a:rPr lang="en-US" baseline="0" dirty="0" err="1" smtClean="0"/>
              <a:t>en</a:t>
            </a:r>
            <a:r>
              <a:rPr lang="en-US" baseline="0" dirty="0" smtClean="0"/>
              <a:t> route and be sure to check </a:t>
            </a:r>
            <a:r>
              <a:rPr lang="en-US" baseline="0" dirty="0" err="1" smtClean="0"/>
              <a:t>en</a:t>
            </a:r>
            <a:r>
              <a:rPr lang="en-US" baseline="0" dirty="0" smtClean="0"/>
              <a:t> route fuel availability before you launch.</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310802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r>
              <a:rPr lang="en-US" sz="1800" baseline="0" smtClean="0"/>
              <a:t>: </a:t>
            </a:r>
          </a:p>
          <a:p>
            <a:pPr>
              <a:buNone/>
            </a:pPr>
            <a:r>
              <a:rPr lang="en-US" sz="1800" baseline="0" smtClean="0"/>
              <a:t>The </a:t>
            </a:r>
            <a:r>
              <a:rPr lang="en-US" sz="1800" baseline="0" dirty="0" smtClean="0"/>
              <a:t>National FAA Safety Team (FAASTeam)</a:t>
            </a:r>
          </a:p>
        </p:txBody>
      </p:sp>
      <p:pic>
        <p:nvPicPr>
          <p:cNvPr id="15" name="Picture 14" descr="aircraft performance - How can I calculate takeoff ..."/>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4905" y="3244551"/>
            <a:ext cx="6158427" cy="3009608"/>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hyperlink" Target="http://www.mywingsinitiative.org/" TargetMode="Externa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7.png"/><Relationship Id="rId4" Type="http://schemas.openxmlformats.org/officeDocument/2006/relationships/hyperlink" Target="http://www.mywingsinitiative.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9.png"/><Relationship Id="rId5" Type="http://schemas.openxmlformats.org/officeDocument/2006/relationships/hyperlink" Target="https://www.faa.gov/about/initiatives/gasafetyoutreach"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December </a:t>
            </a:r>
          </a:p>
          <a:p>
            <a:r>
              <a:rPr lang="en-US" dirty="0" smtClean="0"/>
              <a:t>Aircraft Performance Calculation</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Cruise performance</a:t>
            </a:r>
          </a:p>
          <a:p>
            <a:pPr lvl="1"/>
            <a:r>
              <a:rPr lang="en-US" dirty="0" smtClean="0"/>
              <a:t>Power setting &amp; fuel consumption</a:t>
            </a:r>
          </a:p>
          <a:p>
            <a:pPr lvl="1"/>
            <a:r>
              <a:rPr lang="en-US" dirty="0" smtClean="0"/>
              <a:t>Altitude, wind, &amp; ground speed</a:t>
            </a:r>
          </a:p>
          <a:p>
            <a:pPr lvl="1"/>
            <a:r>
              <a:rPr lang="en-US" dirty="0" err="1" smtClean="0"/>
              <a:t>En</a:t>
            </a:r>
            <a:r>
              <a:rPr lang="en-US" dirty="0" smtClean="0"/>
              <a:t> route fuel availability</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304" t="32616" r="32561" b="21800"/>
          <a:stretch/>
        </p:blipFill>
        <p:spPr>
          <a:xfrm>
            <a:off x="435104" y="3174449"/>
            <a:ext cx="4196953" cy="2446309"/>
          </a:xfrm>
          <a:prstGeom prst="rect">
            <a:avLst/>
          </a:prstGeom>
          <a:ln>
            <a:noFill/>
          </a:ln>
          <a:effectLst>
            <a:outerShdw blurRad="292100" dist="139700" dir="2700000" algn="tl" rotWithShape="0">
              <a:srgbClr val="333333">
                <a:alpha val="65000"/>
              </a:srgbClr>
            </a:outerShdw>
          </a:effectLst>
        </p:spPr>
      </p:pic>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0913" y="515759"/>
            <a:ext cx="3512251" cy="2633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5286202" y="3174448"/>
            <a:ext cx="2446309" cy="2446309"/>
          </a:xfrm>
          <a:prstGeom prst="rect">
            <a:avLst/>
          </a:prstGeom>
        </p:spPr>
      </p:pic>
    </p:spTree>
    <p:custDataLst>
      <p:tags r:id="rId1"/>
    </p:custDataLst>
    <p:extLst>
      <p:ext uri="{BB962C8B-B14F-4D97-AF65-F5344CB8AC3E}">
        <p14:creationId xmlns:p14="http://schemas.microsoft.com/office/powerpoint/2010/main" val="26728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674602" y="1174494"/>
            <a:ext cx="10733617" cy="4391025"/>
          </a:xfrm>
        </p:spPr>
        <p:txBody>
          <a:bodyPr/>
          <a:lstStyle/>
          <a:p>
            <a:r>
              <a:rPr lang="en-US" dirty="0" smtClean="0"/>
              <a:t>Be aware of </a:t>
            </a:r>
            <a:r>
              <a:rPr lang="en-US" dirty="0" err="1" smtClean="0"/>
              <a:t>en</a:t>
            </a:r>
            <a:r>
              <a:rPr lang="en-US" dirty="0" smtClean="0"/>
              <a:t> route fuel state</a:t>
            </a:r>
          </a:p>
          <a:p>
            <a:pPr lvl="1"/>
            <a:r>
              <a:rPr lang="en-US" dirty="0" smtClean="0"/>
              <a:t>Confirm “time in your tanks” hourly</a:t>
            </a:r>
          </a:p>
          <a:p>
            <a:r>
              <a:rPr lang="en-US" dirty="0"/>
              <a:t>Don’t wait </a:t>
            </a:r>
            <a:r>
              <a:rPr lang="en-US" dirty="0" smtClean="0"/>
              <a:t>to </a:t>
            </a:r>
            <a:r>
              <a:rPr lang="en-US" dirty="0"/>
              <a:t>land &amp; refuel</a:t>
            </a:r>
          </a:p>
          <a:p>
            <a:pPr lvl="1"/>
            <a:r>
              <a:rPr lang="en-US" dirty="0"/>
              <a:t>Too easy to press </a:t>
            </a:r>
            <a:r>
              <a:rPr lang="en-US" dirty="0" smtClean="0"/>
              <a:t>on</a:t>
            </a:r>
          </a:p>
          <a:p>
            <a:r>
              <a:rPr lang="en-US" dirty="0" smtClean="0"/>
              <a:t>Don’t land with less than one hour of fuel</a:t>
            </a:r>
          </a:p>
          <a:p>
            <a:pPr lvl="1"/>
            <a:r>
              <a:rPr lang="en-US" dirty="0" smtClean="0"/>
              <a:t>You’ll always have VFR reserves</a:t>
            </a:r>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grpSp>
        <p:nvGrpSpPr>
          <p:cNvPr id="5" name="Group 4"/>
          <p:cNvGrpSpPr>
            <a:grpSpLocks/>
          </p:cNvGrpSpPr>
          <p:nvPr/>
        </p:nvGrpSpPr>
        <p:grpSpPr bwMode="auto">
          <a:xfrm>
            <a:off x="9502346" y="344488"/>
            <a:ext cx="1802771" cy="2627870"/>
            <a:chOff x="5953124" y="3590354"/>
            <a:chExt cx="2101850" cy="3152775"/>
          </a:xfrm>
        </p:grpSpPr>
        <p:pic>
          <p:nvPicPr>
            <p:cNvPr id="6"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4" y="3590354"/>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awp204js\Documents\FAASTeam\Projects\2013 Projects\National Projects\SSD\Research Material\284px-Gold_seal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p:cNvSpPr txBox="1">
              <a:spLocks noChangeArrowheads="1"/>
            </p:cNvSpPr>
            <p:nvPr/>
          </p:nvSpPr>
          <p:spPr bwMode="auto">
            <a:xfrm>
              <a:off x="6481336" y="4263106"/>
              <a:ext cx="1045427" cy="91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r>
                <a:rPr lang="en-US" b="1" dirty="0" smtClean="0">
                  <a:solidFill>
                    <a:srgbClr val="0070C0"/>
                  </a:solidFill>
                  <a:cs typeface="Arial" charset="0"/>
                </a:rPr>
                <a:t>Seal</a:t>
              </a:r>
              <a:endParaRPr lang="en-US" b="1" dirty="0">
                <a:solidFill>
                  <a:srgbClr val="0070C0"/>
                </a:solidFill>
                <a:cs typeface="Arial" charset="0"/>
              </a:endParaRPr>
            </a:p>
          </p:txBody>
        </p:sp>
      </p:gr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5304" t="32616" r="32561" b="21800"/>
          <a:stretch/>
        </p:blipFill>
        <p:spPr>
          <a:xfrm>
            <a:off x="8940889" y="3793524"/>
            <a:ext cx="2753259" cy="160481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6219825" y="3738286"/>
            <a:ext cx="1827233" cy="1827233"/>
          </a:xfrm>
          <a:prstGeom prst="rect">
            <a:avLst/>
          </a:prstGeom>
        </p:spPr>
      </p:pic>
    </p:spTree>
    <p:custDataLst>
      <p:tags r:id="rId1"/>
    </p:custDataLst>
    <p:extLst>
      <p:ext uri="{BB962C8B-B14F-4D97-AF65-F5344CB8AC3E}">
        <p14:creationId xmlns:p14="http://schemas.microsoft.com/office/powerpoint/2010/main" val="699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571500" y="954088"/>
            <a:ext cx="10733617" cy="4391025"/>
          </a:xfrm>
        </p:spPr>
        <p:txBody>
          <a:bodyPr/>
          <a:lstStyle/>
          <a:p>
            <a:r>
              <a:rPr lang="en-US" dirty="0" smtClean="0"/>
              <a:t>Brief each takeoff, approach, and landing</a:t>
            </a:r>
          </a:p>
          <a:p>
            <a:pPr lvl="1"/>
            <a:r>
              <a:rPr lang="en-US" dirty="0" smtClean="0"/>
              <a:t>Runway and available distance for takeoff or landing</a:t>
            </a:r>
          </a:p>
          <a:p>
            <a:pPr lvl="1"/>
            <a:r>
              <a:rPr lang="en-US" dirty="0" smtClean="0"/>
              <a:t>Aircraft configuration and target airspeeds</a:t>
            </a:r>
          </a:p>
          <a:p>
            <a:pPr lvl="1"/>
            <a:r>
              <a:rPr lang="en-US" dirty="0" smtClean="0"/>
              <a:t>Rejected takeoff or landing decision point</a:t>
            </a:r>
          </a:p>
          <a:p>
            <a:pPr lvl="1"/>
            <a:r>
              <a:rPr lang="en-US" dirty="0" smtClean="0"/>
              <a:t>Departure/approach path</a:t>
            </a:r>
          </a:p>
          <a:p>
            <a:pPr lvl="1"/>
            <a:r>
              <a:rPr lang="en-US" dirty="0" smtClean="0"/>
              <a:t>Return to airport altitude</a:t>
            </a:r>
          </a:p>
          <a:p>
            <a:pPr lvl="1"/>
            <a:r>
              <a:rPr lang="en-US" dirty="0" smtClean="0"/>
              <a:t>Forced landing opportunities</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530" y="2864996"/>
            <a:ext cx="3675621" cy="2755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9502346" y="344488"/>
            <a:ext cx="1802771" cy="2627870"/>
            <a:chOff x="5953124" y="3590354"/>
            <a:chExt cx="2101850" cy="3152775"/>
          </a:xfrm>
        </p:grpSpPr>
        <p:pic>
          <p:nvPicPr>
            <p:cNvPr id="8" name="Picture 13" descr="C:\Users\awp204js\AppData\Local\Microsoft\Windows\Temporary Internet Files\Content.IE5\1WPW159W\MC90044204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24" y="3590354"/>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awp204js\Documents\FAASTeam\Projects\2013 Projects\National Projects\SSD\Research Material\284px-Gold_seal_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0"/>
            <p:cNvSpPr txBox="1">
              <a:spLocks noChangeArrowheads="1"/>
            </p:cNvSpPr>
            <p:nvPr/>
          </p:nvSpPr>
          <p:spPr bwMode="auto">
            <a:xfrm>
              <a:off x="6481336" y="4263106"/>
              <a:ext cx="1045427" cy="91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r>
                <a:rPr lang="en-US" b="1" dirty="0" smtClean="0">
                  <a:solidFill>
                    <a:srgbClr val="0070C0"/>
                  </a:solidFill>
                  <a:cs typeface="Arial" charset="0"/>
                </a:rPr>
                <a:t>Seal</a:t>
              </a:r>
              <a:endParaRPr lang="en-US" b="1" dirty="0">
                <a:solidFill>
                  <a:srgbClr val="0070C0"/>
                </a:solidFill>
                <a:cs typeface="Arial" charset="0"/>
              </a:endParaRPr>
            </a:p>
          </p:txBody>
        </p:sp>
      </p:grpSp>
    </p:spTree>
    <p:custDataLst>
      <p:tags r:id="rId1"/>
    </p:custDataLst>
    <p:extLst>
      <p:ext uri="{BB962C8B-B14F-4D97-AF65-F5344CB8AC3E}">
        <p14:creationId xmlns:p14="http://schemas.microsoft.com/office/powerpoint/2010/main" val="9149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016" y="1971868"/>
            <a:ext cx="5629532" cy="37530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335951" y="1299377"/>
            <a:ext cx="2372056" cy="24006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bwMode="auto">
          <a:xfrm>
            <a:off x="3397115" y="3013211"/>
            <a:ext cx="334536" cy="187341"/>
          </a:xfrm>
          <a:prstGeom prst="rect">
            <a:avLst/>
          </a:prstGeom>
          <a:solidFill>
            <a:schemeClr val="bg1"/>
          </a:solidFill>
          <a:ln>
            <a:noFill/>
          </a:ln>
          <a:effectLst/>
          <a:ex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193641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4AAE-2B86-4B24-B83E-5F2D84DB3459}"/>
              </a:ext>
            </a:extLst>
          </p:cNvPr>
          <p:cNvSpPr>
            <a:spLocks noGrp="1"/>
          </p:cNvSpPr>
          <p:nvPr>
            <p:ph type="title"/>
          </p:nvPr>
        </p:nvSpPr>
        <p:spPr>
          <a:xfrm>
            <a:off x="844247" y="512817"/>
            <a:ext cx="9017127" cy="457200"/>
          </a:xfrm>
        </p:spPr>
        <p:txBody>
          <a:bodyPr/>
          <a:lstStyle/>
          <a:p>
            <a:r>
              <a:rPr lang="en-US" sz="2700" dirty="0"/>
              <a:t/>
            </a:r>
            <a:br>
              <a:rPr lang="en-US" sz="2700" dirty="0"/>
            </a:br>
            <a:r>
              <a:rPr lang="en-US" dirty="0"/>
              <a:t>How To Win – It’s Easy</a:t>
            </a:r>
            <a:br>
              <a:rPr lang="en-US" dirty="0"/>
            </a:br>
            <a:endParaRPr lang="en-US" dirty="0"/>
          </a:p>
        </p:txBody>
      </p:sp>
      <p:sp>
        <p:nvSpPr>
          <p:cNvPr id="3" name="Content Placeholder 2">
            <a:extLst>
              <a:ext uri="{FF2B5EF4-FFF2-40B4-BE49-F238E27FC236}">
                <a16:creationId xmlns:a16="http://schemas.microsoft.com/office/drawing/2014/main" id="{808AC1EA-EB81-4686-B68B-7B4DB124E53F}"/>
              </a:ext>
            </a:extLst>
          </p:cNvPr>
          <p:cNvSpPr>
            <a:spLocks noGrp="1"/>
          </p:cNvSpPr>
          <p:nvPr>
            <p:ph idx="1"/>
          </p:nvPr>
        </p:nvSpPr>
        <p:spPr>
          <a:xfrm>
            <a:off x="844247" y="1186339"/>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4"/>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sp>
        <p:nvSpPr>
          <p:cNvPr id="4" name="Slide Number Placeholder 3">
            <a:extLst>
              <a:ext uri="{FF2B5EF4-FFF2-40B4-BE49-F238E27FC236}">
                <a16:creationId xmlns:a16="http://schemas.microsoft.com/office/drawing/2014/main" id="{9DF18604-DF2B-4B89-9AA5-0660D4912BBC}"/>
              </a:ext>
            </a:extLst>
          </p:cNvPr>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5"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custDataLst>
      <p:tags r:id="rId1"/>
    </p:custDataLst>
    <p:extLst>
      <p:ext uri="{BB962C8B-B14F-4D97-AF65-F5344CB8AC3E}">
        <p14:creationId xmlns:p14="http://schemas.microsoft.com/office/powerpoint/2010/main" val="2909841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90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December </a:t>
            </a:r>
          </a:p>
          <a:p>
            <a:r>
              <a:rPr lang="en-US" dirty="0" smtClean="0"/>
              <a:t>Aircraft Performance Calculation</a:t>
            </a:r>
          </a:p>
        </p:txBody>
      </p:sp>
    </p:spTree>
    <p:extLst>
      <p:ext uri="{BB962C8B-B14F-4D97-AF65-F5344CB8AC3E}">
        <p14:creationId xmlns:p14="http://schemas.microsoft.com/office/powerpoint/2010/main" val="10768405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Aircraft Performance Awareness</a:t>
            </a:r>
          </a:p>
          <a:p>
            <a:r>
              <a:rPr lang="en-US" altLang="en-US" dirty="0" smtClean="0">
                <a:ea typeface="ＭＳ Ｐゴシック" pitchFamily="34" charset="-128"/>
              </a:rPr>
              <a:t>*GAJSC safety enhancements</a:t>
            </a:r>
          </a:p>
          <a:p>
            <a:r>
              <a:rPr lang="en-US" altLang="en-US" dirty="0" smtClean="0">
                <a:ea typeface="ＭＳ Ｐゴシック" pitchFamily="34" charset="-128"/>
              </a:rPr>
              <a:t>Human Solutions</a:t>
            </a:r>
          </a:p>
          <a:p>
            <a:r>
              <a:rPr lang="en-US" altLang="en-US" dirty="0" smtClean="0">
                <a:ea typeface="ＭＳ Ｐゴシック" pitchFamily="34" charset="-128"/>
              </a:rPr>
              <a:t>Technology Solutions</a:t>
            </a:r>
          </a:p>
          <a:p>
            <a:r>
              <a:rPr lang="en-US" altLang="en-US" dirty="0" smtClean="0">
                <a:ea typeface="ＭＳ Ｐゴシック" pitchFamily="34" charset="-128"/>
              </a:rPr>
              <a:t>Recommendations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a:solidFill>
                  <a:schemeClr val="bg1"/>
                </a:solidFill>
                <a:latin typeface="Times New Roman" pitchFamily="18" charset="0"/>
              </a:rPr>
              <a:pPr eaLnBrk="1" hangingPunct="1"/>
              <a:t>3</a:t>
            </a:fld>
            <a:endParaRPr lang="en-US" altLang="en-US" sz="1400" dirty="0">
              <a:solidFill>
                <a:schemeClr val="bg1"/>
              </a:solidFill>
              <a:latin typeface="Times New Roman" pitchFamily="18" charset="0"/>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312" y="954088"/>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1994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How often have you heard….</a:t>
            </a:r>
          </a:p>
        </p:txBody>
      </p:sp>
      <p:sp>
        <p:nvSpPr>
          <p:cNvPr id="8195"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a:solidFill>
                  <a:schemeClr val="bg1"/>
                </a:solidFill>
                <a:latin typeface="Times New Roman" pitchFamily="18" charset="0"/>
              </a:rPr>
              <a:pPr eaLnBrk="1" hangingPunct="1"/>
              <a:t>4</a:t>
            </a:fld>
            <a:endParaRPr lang="en-US" altLang="en-US" sz="1400" dirty="0">
              <a:solidFill>
                <a:schemeClr val="bg1"/>
              </a:solidFill>
              <a:latin typeface="Times New Roman" pitchFamily="18" charset="0"/>
            </a:endParaRPr>
          </a:p>
        </p:txBody>
      </p:sp>
      <p:sp>
        <p:nvSpPr>
          <p:cNvPr id="7" name="Content Placeholder 2"/>
          <p:cNvSpPr>
            <a:spLocks noGrp="1"/>
          </p:cNvSpPr>
          <p:nvPr>
            <p:ph idx="1"/>
          </p:nvPr>
        </p:nvSpPr>
        <p:spPr>
          <a:xfrm>
            <a:off x="571500" y="1032787"/>
            <a:ext cx="8737600" cy="4391025"/>
          </a:xfrm>
        </p:spPr>
        <p:txBody>
          <a:bodyPr/>
          <a:lstStyle/>
          <a:p>
            <a:r>
              <a:rPr lang="en-US" altLang="en-US" dirty="0" smtClean="0">
                <a:ea typeface="ＭＳ Ｐゴシック" pitchFamily="34" charset="-128"/>
              </a:rPr>
              <a:t>She’ll haul anything you can fit in the door</a:t>
            </a:r>
          </a:p>
          <a:p>
            <a:r>
              <a:rPr lang="en-US" altLang="en-US" dirty="0" smtClean="0">
                <a:ea typeface="ＭＳ Ｐゴシック" pitchFamily="34" charset="-128"/>
              </a:rPr>
              <a:t>Relax - It flew in here – it’ll fly out</a:t>
            </a:r>
          </a:p>
          <a:p>
            <a:r>
              <a:rPr lang="en-US" altLang="en-US" dirty="0" smtClean="0">
                <a:ea typeface="ＭＳ Ｐゴシック" pitchFamily="34" charset="-128"/>
              </a:rPr>
              <a:t>We’ve got plenty of fuel</a:t>
            </a:r>
          </a:p>
          <a:p>
            <a:endParaRPr lang="en-US" altLang="en-US" dirty="0" smtClean="0">
              <a:ea typeface="ＭＳ Ｐゴシック" pitchFamily="34" charset="-128"/>
            </a:endParaRP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292" t="18059" r="19666"/>
          <a:stretch/>
        </p:blipFill>
        <p:spPr>
          <a:xfrm>
            <a:off x="684083" y="3126330"/>
            <a:ext cx="2559051" cy="2024777"/>
          </a:xfrm>
          <a:prstGeom prst="rect">
            <a:avLst/>
          </a:prstGeom>
          <a:ln>
            <a:noFill/>
          </a:ln>
          <a:effectLst>
            <a:outerShdw blurRad="292100" dist="139700" dir="2700000" algn="tl" rotWithShape="0">
              <a:srgbClr val="333333">
                <a:alpha val="65000"/>
              </a:srgbClr>
            </a:outerShdw>
          </a:effectLst>
        </p:spPr>
      </p:pic>
      <p:pic>
        <p:nvPicPr>
          <p:cNvPr id="9" name="Picture 8" descr="Aircraft Performance - Takeoff and Landing Distance - YouTube"/>
          <p:cNvPicPr>
            <a:picLocks noChangeAspect="1"/>
          </p:cNvPicPr>
          <p:nvPr/>
        </p:nvPicPr>
        <p:blipFill rotWithShape="1">
          <a:blip r:embed="rId5" cstate="print">
            <a:extLst>
              <a:ext uri="{28A0092B-C50C-407E-A947-70E740481C1C}">
                <a14:useLocalDpi xmlns:a14="http://schemas.microsoft.com/office/drawing/2010/main" val="0"/>
              </a:ext>
            </a:extLst>
          </a:blip>
          <a:srcRect l="8306" r="4950"/>
          <a:stretch/>
        </p:blipFill>
        <p:spPr>
          <a:xfrm>
            <a:off x="4098943" y="3126329"/>
            <a:ext cx="3122447" cy="202477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5304" t="32616" r="32561" b="21800"/>
          <a:stretch/>
        </p:blipFill>
        <p:spPr>
          <a:xfrm>
            <a:off x="8077200" y="3126330"/>
            <a:ext cx="3504142" cy="20424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34806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Weight and Balance calculations</a:t>
            </a:r>
          </a:p>
          <a:p>
            <a:pPr lvl="1"/>
            <a:r>
              <a:rPr lang="en-US" dirty="0" smtClean="0"/>
              <a:t>Takeoff weight and CG location</a:t>
            </a:r>
          </a:p>
          <a:p>
            <a:pPr lvl="2"/>
            <a:r>
              <a:rPr lang="en-US" dirty="0" smtClean="0"/>
              <a:t>Don’t guess – weigh it!</a:t>
            </a:r>
          </a:p>
          <a:p>
            <a:pPr lvl="2"/>
            <a:r>
              <a:rPr lang="en-US" dirty="0" smtClean="0"/>
              <a:t>Location, location, location</a:t>
            </a:r>
          </a:p>
          <a:p>
            <a:pPr lvl="2"/>
            <a:r>
              <a:rPr lang="en-US" dirty="0" smtClean="0"/>
              <a:t>Objects may shift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292" t="18059" r="19666"/>
          <a:stretch/>
        </p:blipFill>
        <p:spPr>
          <a:xfrm>
            <a:off x="7172584" y="1942499"/>
            <a:ext cx="4695567" cy="371523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363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Takeoff and climb calculations</a:t>
            </a:r>
          </a:p>
          <a:p>
            <a:pPr lvl="1"/>
            <a:r>
              <a:rPr lang="en-US" dirty="0" smtClean="0"/>
              <a:t>Density Altitude</a:t>
            </a:r>
          </a:p>
          <a:p>
            <a:pPr lvl="1"/>
            <a:r>
              <a:rPr lang="en-US" dirty="0" smtClean="0"/>
              <a:t>Runway length, composition, condition,</a:t>
            </a:r>
            <a:br>
              <a:rPr lang="en-US" dirty="0" smtClean="0"/>
            </a:br>
            <a:r>
              <a:rPr lang="en-US" dirty="0" smtClean="0"/>
              <a:t>and slope</a:t>
            </a:r>
          </a:p>
          <a:p>
            <a:pPr lvl="1"/>
            <a:r>
              <a:rPr lang="en-US" dirty="0" smtClean="0"/>
              <a:t>Obstacle clearance</a:t>
            </a:r>
          </a:p>
          <a:p>
            <a:pPr lvl="1"/>
            <a:r>
              <a:rPr lang="en-US" dirty="0" smtClean="0"/>
              <a:t>Aircraft configuration</a:t>
            </a:r>
          </a:p>
          <a:p>
            <a:pPr lvl="2"/>
            <a:r>
              <a:rPr lang="en-US" dirty="0" smtClean="0"/>
              <a:t>Normal, short field, soft field</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5" name="Picture 4" descr="Aircraft Performance - Takeoff and Landing Distance - YouTube"/>
          <p:cNvPicPr>
            <a:picLocks noChangeAspect="1"/>
          </p:cNvPicPr>
          <p:nvPr/>
        </p:nvPicPr>
        <p:blipFill rotWithShape="1">
          <a:blip r:embed="rId4">
            <a:extLst>
              <a:ext uri="{28A0092B-C50C-407E-A947-70E740481C1C}">
                <a14:useLocalDpi xmlns:a14="http://schemas.microsoft.com/office/drawing/2010/main" val="0"/>
              </a:ext>
            </a:extLst>
          </a:blip>
          <a:srcRect l="8306" r="4950"/>
          <a:stretch/>
        </p:blipFill>
        <p:spPr>
          <a:xfrm>
            <a:off x="6956854" y="2459669"/>
            <a:ext cx="4646142" cy="30128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3918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Takeoff and departure calculations</a:t>
            </a:r>
          </a:p>
          <a:p>
            <a:r>
              <a:rPr lang="en-US" dirty="0" smtClean="0"/>
              <a:t>Rejected takeoff decision point</a:t>
            </a:r>
            <a:endParaRPr lang="en-US" dirty="0"/>
          </a:p>
          <a:p>
            <a:pPr lvl="1"/>
            <a:r>
              <a:rPr lang="en-US" dirty="0"/>
              <a:t>50/70 </a:t>
            </a:r>
            <a:r>
              <a:rPr lang="en-US" dirty="0" smtClean="0"/>
              <a:t>rule</a:t>
            </a:r>
          </a:p>
          <a:p>
            <a:pPr lvl="2"/>
            <a:r>
              <a:rPr lang="en-US" dirty="0" smtClean="0"/>
              <a:t>60 </a:t>
            </a:r>
            <a:r>
              <a:rPr lang="en-US" dirty="0" err="1" smtClean="0"/>
              <a:t>Kts</a:t>
            </a:r>
            <a:r>
              <a:rPr lang="en-US" dirty="0" smtClean="0"/>
              <a:t> or Mph rotation speed</a:t>
            </a:r>
          </a:p>
          <a:p>
            <a:pPr lvl="3"/>
            <a:r>
              <a:rPr lang="en-US" dirty="0" smtClean="0"/>
              <a:t>60 x 70% = 42</a:t>
            </a:r>
          </a:p>
          <a:p>
            <a:pPr lvl="2"/>
            <a:r>
              <a:rPr lang="en-US" dirty="0" smtClean="0"/>
              <a:t>2,200 ft. available</a:t>
            </a:r>
          </a:p>
          <a:p>
            <a:pPr lvl="3"/>
            <a:r>
              <a:rPr lang="en-US" dirty="0" smtClean="0"/>
              <a:t>2,200 x 50% = 1,100 </a:t>
            </a:r>
          </a:p>
          <a:p>
            <a:r>
              <a:rPr lang="en-US" dirty="0" smtClean="0"/>
              <a:t>Terrain and obstructions </a:t>
            </a:r>
          </a:p>
          <a:p>
            <a:r>
              <a:rPr lang="en-US" dirty="0" smtClean="0"/>
              <a:t>Forced landing opportunities</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568" y="2347783"/>
            <a:ext cx="4736886" cy="31579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12991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Return to airport decision criteria</a:t>
            </a:r>
          </a:p>
          <a:p>
            <a:pPr lvl="1"/>
            <a:r>
              <a:rPr lang="en-US" dirty="0" smtClean="0"/>
              <a:t>Loss of control accidents are usually fatal</a:t>
            </a:r>
          </a:p>
          <a:p>
            <a:pPr lvl="1"/>
            <a:r>
              <a:rPr lang="en-US" dirty="0" smtClean="0"/>
              <a:t>Go/No-go – what’s your number?</a:t>
            </a:r>
          </a:p>
          <a:p>
            <a:pPr lvl="1"/>
            <a:r>
              <a:rPr lang="en-US" dirty="0" smtClean="0"/>
              <a:t>Determine with a CFI</a:t>
            </a:r>
          </a:p>
          <a:p>
            <a:pPr lvl="2"/>
            <a:r>
              <a:rPr lang="en-US" dirty="0" smtClean="0"/>
              <a:t>In each airplane you fly</a:t>
            </a:r>
          </a:p>
          <a:p>
            <a:pPr lvl="2"/>
            <a:r>
              <a:rPr lang="en-US" dirty="0" smtClean="0"/>
              <a:t>At operational weight at altitude</a:t>
            </a:r>
          </a:p>
          <a:p>
            <a:pPr lvl="2"/>
            <a:r>
              <a:rPr lang="en-US" dirty="0" smtClean="0"/>
              <a:t>Consider Startle Response</a:t>
            </a:r>
          </a:p>
          <a:p>
            <a:pPr lvl="3"/>
            <a:r>
              <a:rPr lang="en-US" dirty="0" smtClean="0"/>
              <a:t>3-second delay</a:t>
            </a:r>
            <a:endParaRPr lang="en-US" dirty="0"/>
          </a:p>
          <a:p>
            <a:pPr lvl="1"/>
            <a:r>
              <a:rPr lang="en-US" dirty="0" smtClean="0"/>
              <a:t>Brief return to airport criteria for each</a:t>
            </a:r>
            <a:br>
              <a:rPr lang="en-US" dirty="0" smtClean="0"/>
            </a:br>
            <a:r>
              <a:rPr lang="en-US" dirty="0" smtClean="0"/>
              <a:t>takeoff</a:t>
            </a:r>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568" y="2347783"/>
            <a:ext cx="4736886" cy="31579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0697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Cruise performance</a:t>
            </a:r>
          </a:p>
          <a:p>
            <a:pPr lvl="1"/>
            <a:r>
              <a:rPr lang="en-US" dirty="0" smtClean="0"/>
              <a:t>Power setting &amp; fuel consumption</a:t>
            </a:r>
          </a:p>
          <a:p>
            <a:pPr lvl="1"/>
            <a:r>
              <a:rPr lang="en-US" dirty="0" smtClean="0"/>
              <a:t>Altitude, wind, &amp; ground speed</a:t>
            </a:r>
          </a:p>
          <a:p>
            <a:pPr lvl="1"/>
            <a:r>
              <a:rPr lang="en-US" dirty="0" err="1" smtClean="0"/>
              <a:t>En</a:t>
            </a:r>
            <a:r>
              <a:rPr lang="en-US" dirty="0" smtClean="0"/>
              <a:t> route fuel availability</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304" t="32616" r="32561" b="21800"/>
          <a:stretch/>
        </p:blipFill>
        <p:spPr>
          <a:xfrm>
            <a:off x="1695493" y="2903508"/>
            <a:ext cx="4345917" cy="2533137"/>
          </a:xfrm>
          <a:prstGeom prst="rect">
            <a:avLst/>
          </a:prstGeom>
          <a:ln>
            <a:noFill/>
          </a:ln>
          <a:effectLst>
            <a:outerShdw blurRad="292100" dist="139700" dir="2700000" algn="tl" rotWithShape="0">
              <a:srgbClr val="333333">
                <a:alpha val="65000"/>
              </a:srgbClr>
            </a:outerShdw>
          </a:effectLst>
        </p:spPr>
      </p:pic>
      <p:pic>
        <p:nvPicPr>
          <p:cNvPr id="8" name="Picture 7" descr="Flying Further Than Any Other Aircraft in History - ppt ..."/>
          <p:cNvPicPr>
            <a:picLocks noChangeAspect="1"/>
          </p:cNvPicPr>
          <p:nvPr/>
        </p:nvPicPr>
        <p:blipFill rotWithShape="1">
          <a:blip r:embed="rId5">
            <a:extLst>
              <a:ext uri="{28A0092B-C50C-407E-A947-70E740481C1C}">
                <a14:useLocalDpi xmlns:a14="http://schemas.microsoft.com/office/drawing/2010/main" val="0"/>
              </a:ext>
            </a:extLst>
          </a:blip>
          <a:srcRect r="53178"/>
          <a:stretch/>
        </p:blipFill>
        <p:spPr>
          <a:xfrm rot="532231">
            <a:off x="8427308" y="1002271"/>
            <a:ext cx="2711196" cy="434284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26071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 name="ARTICULATE_DESIGN_ID_1_CUSTOM DESIGN" val="S2oNjS7y"/>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5YDFD77UPU3F-311-4973</_dlc_DocId>
    <_dlc_DocIdUrl xmlns="04289566-cf42-4ce7-aa7c-2469c3d4502e">
      <Url>https://avssp.faa.gov/avs/afsfaast/_layouts/15/DocIdRedir.aspx?ID=5YDFD77UPU3F-311-4973</Url>
      <Description>5YDFD77UPU3F-311-4973</Description>
    </_dlc_DocIdUr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31D67D-72C1-45C2-AE5B-4D3F2F5DBEE4}">
  <ds:schemaRefs>
    <ds:schemaRef ds:uri="http://schemas.microsoft.com/sharepoint/v3/contenttype/forms"/>
  </ds:schemaRefs>
</ds:datastoreItem>
</file>

<file path=customXml/itemProps2.xml><?xml version="1.0" encoding="utf-8"?>
<ds:datastoreItem xmlns:ds="http://schemas.openxmlformats.org/officeDocument/2006/customXml" ds:itemID="{13A136E9-4E22-485E-8594-BB3AB6733DAF}">
  <ds:schemaRefs>
    <ds:schemaRef ds:uri="http://purl.org/dc/elements/1.1/"/>
    <ds:schemaRef ds:uri="http://schemas.microsoft.com/office/2006/metadata/properties"/>
    <ds:schemaRef ds:uri="04289566-cf42-4ce7-aa7c-2469c3d4502e"/>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A3A268F-9E38-470B-A4E9-1238FCEDF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BB6F2F2-DE28-4464-8D9C-E65075979D7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8113</TotalTime>
  <Words>2920</Words>
  <Application>Microsoft Office PowerPoint</Application>
  <PresentationFormat>Widescreen</PresentationFormat>
  <Paragraphs>302</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ＭＳ Ｐゴシック</vt:lpstr>
      <vt:lpstr>Arial</vt:lpstr>
      <vt:lpstr>Cambria</vt:lpstr>
      <vt:lpstr>Helvetica Neue Medium</vt:lpstr>
      <vt:lpstr>Times New Roman</vt:lpstr>
      <vt:lpstr>1_Custom Design</vt:lpstr>
      <vt:lpstr>2_Custom Design</vt:lpstr>
      <vt:lpstr>PowerPoint Presentation</vt:lpstr>
      <vt:lpstr>Welcome</vt:lpstr>
      <vt:lpstr>Overview </vt:lpstr>
      <vt:lpstr>How often have you heard….</vt:lpstr>
      <vt:lpstr>Pilots need to know</vt:lpstr>
      <vt:lpstr>Pilots need to know</vt:lpstr>
      <vt:lpstr>Pilots need to know</vt:lpstr>
      <vt:lpstr>Pilots need to know</vt:lpstr>
      <vt:lpstr>Pilots need to know</vt:lpstr>
      <vt:lpstr>Pilots need to know</vt:lpstr>
      <vt:lpstr>Recommendations:</vt:lpstr>
      <vt:lpstr>Recommendations:</vt:lpstr>
      <vt:lpstr>Questions?</vt:lpstr>
      <vt:lpstr>Have you earned your WINGS?</vt:lpstr>
      <vt:lpstr> </vt:lpstr>
      <vt:lpstr> How To Win – It’s Easy </vt:lpstr>
      <vt:lpstr>Safety Management Systems (SMS) Coming to General Aviation</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418</cp:revision>
  <dcterms:created xsi:type="dcterms:W3CDTF">2005-01-28T20:32:53Z</dcterms:created>
  <dcterms:modified xsi:type="dcterms:W3CDTF">2022-09-08T20:38:34Z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b37f1dd6-3ccb-41f3-848a-033e5acfbab1</vt:lpwstr>
  </property>
  <property fmtid="{D5CDD505-2E9C-101B-9397-08002B2CF9AE}" pid="3" name="ContentTypeId">
    <vt:lpwstr>0x010100DD5FDB223F4C0E4A8408399FFA4EDA33</vt:lpwstr>
  </property>
  <property fmtid="{D5CDD505-2E9C-101B-9397-08002B2CF9AE}" pid="4" name="ArticulateGUID">
    <vt:lpwstr>D4C5A31E-B9C9-4661-B632-B621996E16E1</vt:lpwstr>
  </property>
  <property fmtid="{D5CDD505-2E9C-101B-9397-08002B2CF9AE}" pid="5" name="ArticulatePath">
    <vt:lpwstr>23-03-Dec-TOM-Aircraft Performance Calculation-PPT-Rev-1</vt:lpwstr>
  </property>
</Properties>
</file>