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7"/>
  </p:notesMasterIdLst>
  <p:handoutMasterIdLst>
    <p:handoutMasterId r:id="rId28"/>
  </p:handoutMasterIdLst>
  <p:sldIdLst>
    <p:sldId id="313" r:id="rId7"/>
    <p:sldId id="315" r:id="rId8"/>
    <p:sldId id="316" r:id="rId9"/>
    <p:sldId id="317" r:id="rId10"/>
    <p:sldId id="318" r:id="rId11"/>
    <p:sldId id="319" r:id="rId12"/>
    <p:sldId id="320" r:id="rId13"/>
    <p:sldId id="332" r:id="rId14"/>
    <p:sldId id="321" r:id="rId15"/>
    <p:sldId id="333" r:id="rId16"/>
    <p:sldId id="322" r:id="rId17"/>
    <p:sldId id="328" r:id="rId18"/>
    <p:sldId id="329" r:id="rId19"/>
    <p:sldId id="330" r:id="rId20"/>
    <p:sldId id="325" r:id="rId21"/>
    <p:sldId id="290" r:id="rId22"/>
    <p:sldId id="326" r:id="rId23"/>
    <p:sldId id="331" r:id="rId24"/>
    <p:sldId id="291" r:id="rId25"/>
    <p:sldId id="327" r:id="rId26"/>
  </p:sldIdLst>
  <p:sldSz cx="12192000" cy="6858000"/>
  <p:notesSz cx="6858000" cy="9296400"/>
  <p:custDataLst>
    <p:tags r:id="rId29"/>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13"/>
            <p14:sldId id="315"/>
            <p14:sldId id="316"/>
            <p14:sldId id="317"/>
            <p14:sldId id="318"/>
            <p14:sldId id="319"/>
            <p14:sldId id="320"/>
            <p14:sldId id="332"/>
            <p14:sldId id="321"/>
            <p14:sldId id="333"/>
            <p14:sldId id="322"/>
            <p14:sldId id="328"/>
            <p14:sldId id="329"/>
            <p14:sldId id="330"/>
            <p14:sldId id="325"/>
            <p14:sldId id="290"/>
            <p14:sldId id="326"/>
            <p14:sldId id="331"/>
            <p14:sldId id="291"/>
            <p14:sldId id="327"/>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9" autoAdjust="0"/>
    <p:restoredTop sz="36263" autoAdjust="0"/>
  </p:normalViewPr>
  <p:slideViewPr>
    <p:cSldViewPr snapToGrid="0">
      <p:cViewPr>
        <p:scale>
          <a:sx n="89" d="100"/>
          <a:sy n="89" d="100"/>
        </p:scale>
        <p:origin x="102" y="-1146"/>
      </p:cViewPr>
      <p:guideLst>
        <p:guide orient="horz" pos="536"/>
        <p:guide pos="4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2022/03-17-252(I)PP  </a:t>
            </a:r>
            <a:r>
              <a:rPr lang="en-US" dirty="0" smtClean="0">
                <a:latin typeface="Times New Roman" pitchFamily="18" charset="0"/>
                <a:ea typeface="ＭＳ Ｐゴシック" pitchFamily="34" charset="-128"/>
              </a:rPr>
              <a:t>Original Author: J. Steuernagle March 2017 POC: K. </a:t>
            </a:r>
            <a:r>
              <a:rPr lang="en-US" smtClean="0">
                <a:latin typeface="Times New Roman" pitchFamily="18" charset="0"/>
                <a:ea typeface="ＭＳ Ｐゴシック" pitchFamily="34" charset="-128"/>
              </a:rPr>
              <a:t>Clover, </a:t>
            </a:r>
            <a:r>
              <a:rPr lang="en-US" dirty="0" smtClean="0">
                <a:latin typeface="Times New Roman" pitchFamily="18" charset="0"/>
                <a:ea typeface="ＭＳ Ｐゴシック" pitchFamily="34" charset="-128"/>
              </a:rPr>
              <a:t>National FAASTeam Program</a:t>
            </a:r>
            <a:r>
              <a:rPr lang="en-US" baseline="0" dirty="0" smtClean="0">
                <a:latin typeface="Times New Roman" pitchFamily="18" charset="0"/>
                <a:ea typeface="ＭＳ Ｐゴシック" pitchFamily="34" charset="-128"/>
              </a:rPr>
              <a:t> Mgr. (Operations) </a:t>
            </a:r>
            <a:r>
              <a:rPr lang="en-US" dirty="0" smtClean="0">
                <a:latin typeface="Times New Roman" pitchFamily="18" charset="0"/>
                <a:ea typeface="ＭＳ Ｐゴシック" pitchFamily="34" charset="-128"/>
              </a:rPr>
              <a:t>Office 562-888-2020  Revised by: J. Steuernagle May 2022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Fly the Aircraft First</a:t>
            </a:r>
            <a:endParaRPr lang="en-US" dirty="0" smtClean="0">
              <a:latin typeface="Times New Roman" pitchFamily="18" charset="0"/>
              <a:ea typeface="ＭＳ Ｐゴシック" pitchFamily="34" charset="-128"/>
            </a:endParaRPr>
          </a:p>
          <a:p>
            <a:endParaRPr lang="en-US" sz="120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Script -  </a:t>
            </a:r>
            <a:r>
              <a:rPr lang="en-US" sz="1200" kern="1200" dirty="0" smtClean="0">
                <a:solidFill>
                  <a:schemeClr val="tx1"/>
                </a:solidFill>
                <a:effectLst/>
                <a:latin typeface="Times New Roman" pitchFamily="18" charset="0"/>
                <a:ea typeface="+mn-ea"/>
                <a:cs typeface="+mn-cs"/>
              </a:rPr>
              <a:t>We have included a script of suggested dialog with most slides.  The script will always appear in a </a:t>
            </a:r>
            <a:r>
              <a:rPr lang="en-US" sz="1200" b="1" kern="1200" dirty="0" smtClean="0">
                <a:solidFill>
                  <a:schemeClr val="tx1"/>
                </a:solidFill>
                <a:effectLst/>
                <a:latin typeface="Times New Roman" pitchFamily="18" charset="0"/>
                <a:ea typeface="+mn-ea"/>
                <a:cs typeface="+mn-cs"/>
              </a:rPr>
              <a:t>non-italic font</a:t>
            </a:r>
            <a:r>
              <a:rPr lang="en-US" sz="1200" kern="1200" dirty="0" smtClean="0">
                <a:solidFill>
                  <a:schemeClr val="tx1"/>
                </a:solidFill>
                <a:effectLst/>
                <a:latin typeface="Times New Roman" pitchFamily="18" charset="0"/>
                <a:ea typeface="+mn-ea"/>
                <a:cs typeface="+mn-cs"/>
              </a:rPr>
              <a:t>.  Presenters may read the script or modify it to suit their own presentation style.  </a:t>
            </a:r>
          </a:p>
          <a:p>
            <a:pPr marL="171450" lvl="0" indent="-171450">
              <a:buFont typeface="Arial" panose="020B0604020202020204" pitchFamily="34" charset="0"/>
              <a:buChar char="•"/>
            </a:pPr>
            <a:endParaRPr lang="en-US" sz="120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Presentation Instructions - </a:t>
            </a:r>
            <a:r>
              <a:rPr lang="en-US" sz="1200" i="1" kern="1200" dirty="0" smtClean="0">
                <a:solidFill>
                  <a:schemeClr val="tx1"/>
                </a:solidFill>
                <a:effectLst/>
                <a:latin typeface="Times New Roman" pitchFamily="18" charset="0"/>
                <a:ea typeface="+mn-ea"/>
                <a:cs typeface="+mn-cs"/>
              </a:rPr>
              <a:t>(stage direction and  presentation suggestions) will be preceded by a  </a:t>
            </a:r>
            <a:r>
              <a:rPr lang="en-US" sz="1200" b="1" kern="1200" dirty="0" smtClean="0">
                <a:solidFill>
                  <a:schemeClr val="tx1"/>
                </a:solidFill>
                <a:effectLst/>
                <a:latin typeface="Times New Roman" pitchFamily="18" charset="0"/>
                <a:ea typeface="+mn-ea"/>
                <a:cs typeface="+mn-cs"/>
              </a:rPr>
              <a:t>Bold header: </a:t>
            </a:r>
            <a:r>
              <a:rPr lang="en-US" sz="1200" i="1" kern="1200" dirty="0" smtClean="0">
                <a:solidFill>
                  <a:schemeClr val="tx1"/>
                </a:solidFill>
                <a:effectLst/>
                <a:latin typeface="Times New Roman" pitchFamily="18" charset="0"/>
                <a:ea typeface="+mn-ea"/>
                <a:cs typeface="+mn-cs"/>
              </a:rPr>
              <a:t>the instructions themselves will be in </a:t>
            </a:r>
            <a:r>
              <a:rPr lang="en-US" sz="1200" b="1" i="1" kern="1200" dirty="0" smtClean="0">
                <a:solidFill>
                  <a:schemeClr val="tx1"/>
                </a:solidFill>
                <a:effectLst/>
                <a:latin typeface="Times New Roman" pitchFamily="18" charset="0"/>
                <a:ea typeface="+mn-ea"/>
                <a:cs typeface="+mn-cs"/>
              </a:rPr>
              <a:t>Italic fonts</a:t>
            </a:r>
            <a:r>
              <a:rPr lang="en-US" sz="1200" i="1" kern="1200" dirty="0" smtClean="0">
                <a:solidFill>
                  <a:schemeClr val="tx1"/>
                </a:solidFill>
                <a:effectLst/>
                <a:latin typeface="Times New Roman" pitchFamily="18" charset="0"/>
                <a:ea typeface="+mn-ea"/>
                <a:cs typeface="+mn-cs"/>
              </a:rPr>
              <a:t>.  See slides 2, for an example of slides with Presentation Instructions only.</a:t>
            </a:r>
          </a:p>
          <a:p>
            <a:pPr marL="171450" lvl="0" indent="-171450">
              <a:buFont typeface="Arial" panose="020B0604020202020204" pitchFamily="34" charset="0"/>
              <a:buChar char="•"/>
            </a:pPr>
            <a:endParaRPr lang="en-US" sz="120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Program control instructions - </a:t>
            </a:r>
            <a:r>
              <a:rPr lang="en-US" sz="1200" i="1" kern="1200" dirty="0" smtClean="0">
                <a:solidFill>
                  <a:schemeClr val="tx1"/>
                </a:solidFill>
                <a:effectLst/>
                <a:latin typeface="Times New Roman" pitchFamily="18" charset="0"/>
                <a:ea typeface="+mn-ea"/>
                <a:cs typeface="+mn-cs"/>
              </a:rPr>
              <a:t>will be in bold fonts and look like this:  </a:t>
            </a:r>
            <a:r>
              <a:rPr lang="en-US" sz="1200" b="1" kern="1200" dirty="0" smtClean="0">
                <a:solidFill>
                  <a:schemeClr val="tx1"/>
                </a:solidFill>
                <a:effectLst/>
                <a:latin typeface="Times New Roman" pitchFamily="18" charset="0"/>
                <a:ea typeface="+mn-ea"/>
                <a:cs typeface="+mn-cs"/>
              </a:rPr>
              <a:t>(Click) </a:t>
            </a:r>
            <a:r>
              <a:rPr lang="en-US" sz="1200" i="1" kern="1200" dirty="0" smtClean="0">
                <a:solidFill>
                  <a:schemeClr val="tx1"/>
                </a:solidFill>
                <a:effectLst/>
                <a:latin typeface="Times New Roman" pitchFamily="18" charset="0"/>
                <a:ea typeface="+mn-ea"/>
                <a:cs typeface="+mn-cs"/>
              </a:rPr>
              <a:t>for building information within a slide;  or this:  </a:t>
            </a:r>
            <a:r>
              <a:rPr lang="en-US" sz="1200" b="1" kern="1200" dirty="0" smtClean="0">
                <a:solidFill>
                  <a:schemeClr val="tx1"/>
                </a:solidFill>
                <a:effectLst/>
                <a:latin typeface="Times New Roman" pitchFamily="18" charset="0"/>
                <a:ea typeface="+mn-ea"/>
                <a:cs typeface="+mn-cs"/>
              </a:rPr>
              <a:t>(Next Slide) </a:t>
            </a:r>
            <a:r>
              <a:rPr lang="en-US" sz="1200" i="1" kern="1200" dirty="0" smtClean="0">
                <a:solidFill>
                  <a:schemeClr val="tx1"/>
                </a:solidFill>
                <a:effectLst/>
                <a:latin typeface="Times New Roman" pitchFamily="18" charset="0"/>
                <a:ea typeface="+mn-ea"/>
                <a:cs typeface="+mn-cs"/>
              </a:rPr>
              <a:t>for slide advance.</a:t>
            </a:r>
          </a:p>
          <a:p>
            <a:pPr marL="171450" lvl="0" indent="-171450">
              <a:buFont typeface="Arial" panose="020B0604020202020204" pitchFamily="34" charset="0"/>
              <a:buChar char="•"/>
            </a:pPr>
            <a:endParaRPr lang="en-US" sz="120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Times New Roman" pitchFamily="18" charset="0"/>
                <a:ea typeface="+mn-ea"/>
                <a:cs typeface="+mn-cs"/>
              </a:rPr>
              <a:t>Background information - </a:t>
            </a:r>
            <a:r>
              <a:rPr lang="en-US" sz="1200" i="1" kern="1200" dirty="0" smtClean="0">
                <a:solidFill>
                  <a:schemeClr val="tx1"/>
                </a:solidFill>
                <a:effectLst/>
                <a:latin typeface="Times New Roman" pitchFamily="18" charset="0"/>
                <a:ea typeface="+mn-ea"/>
                <a:cs typeface="+mn-cs"/>
              </a:rPr>
              <a:t>Some slides may contain background information that supports the concepts presented in the program.  </a:t>
            </a:r>
            <a:br>
              <a:rPr lang="en-US" sz="1200" i="1" kern="1200" dirty="0" smtClean="0">
                <a:solidFill>
                  <a:schemeClr val="tx1"/>
                </a:solidFill>
                <a:effectLst/>
                <a:latin typeface="Times New Roman" pitchFamily="18" charset="0"/>
                <a:ea typeface="+mn-ea"/>
                <a:cs typeface="+mn-cs"/>
              </a:rPr>
            </a:br>
            <a:r>
              <a:rPr lang="en-US" sz="1200" i="1" kern="1200" dirty="0" smtClean="0">
                <a:solidFill>
                  <a:schemeClr val="tx1"/>
                </a:solidFill>
                <a:effectLst/>
                <a:latin typeface="Times New Roman" pitchFamily="18" charset="0"/>
                <a:ea typeface="+mn-ea"/>
                <a:cs typeface="+mn-cs"/>
              </a:rPr>
              <a:t>Background information will always appear last and will be preceded by a bold  </a:t>
            </a:r>
            <a:r>
              <a:rPr lang="en-US" sz="1200" b="1" kern="1200" dirty="0" smtClean="0">
                <a:solidFill>
                  <a:schemeClr val="tx1"/>
                </a:solidFill>
                <a:effectLst/>
                <a:latin typeface="Times New Roman" pitchFamily="18" charset="0"/>
                <a:ea typeface="+mn-ea"/>
                <a:cs typeface="+mn-cs"/>
              </a:rPr>
              <a:t>Background: </a:t>
            </a:r>
            <a:r>
              <a:rPr lang="en-US" sz="1200" i="1" kern="1200" dirty="0" smtClean="0">
                <a:solidFill>
                  <a:schemeClr val="tx1"/>
                </a:solidFill>
                <a:effectLst/>
                <a:latin typeface="Times New Roman" pitchFamily="18" charset="0"/>
                <a:ea typeface="+mn-ea"/>
                <a:cs typeface="+mn-cs"/>
              </a:rPr>
              <a:t>identification.</a:t>
            </a:r>
            <a:endParaRPr lang="en-US" sz="1200" kern="1200" dirty="0" smtClean="0">
              <a:solidFill>
                <a:schemeClr val="tx1"/>
              </a:solidFill>
              <a:effectLst/>
              <a:latin typeface="Times New Roman" pitchFamily="18" charset="0"/>
              <a:ea typeface="+mn-ea"/>
              <a:cs typeface="+mn-cs"/>
            </a:endParaRP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b="1" i="0" dirty="0" smtClean="0">
                <a:latin typeface="Times New Roman" pitchFamily="18" charset="0"/>
                <a:ea typeface="ＭＳ Ｐゴシック" pitchFamily="34" charset="-128"/>
              </a:rPr>
              <a:t>(Next</a:t>
            </a:r>
            <a:r>
              <a:rPr lang="en-US" b="1" i="0" baseline="0" dirty="0" smtClean="0">
                <a:latin typeface="Times New Roman" pitchFamily="18" charset="0"/>
                <a:ea typeface="ＭＳ Ｐゴシック" pitchFamily="34" charset="-128"/>
              </a:rPr>
              <a:t> Slide)</a:t>
            </a:r>
            <a:endParaRPr lang="en-US" b="1" i="0"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consider a sudden and</a:t>
            </a:r>
            <a:r>
              <a:rPr lang="en-US" baseline="0" dirty="0" smtClean="0"/>
              <a:t> unexpected loss of power.  What’s the first and most important thing we must do?</a:t>
            </a:r>
          </a:p>
          <a:p>
            <a:endParaRPr lang="en-US" baseline="0" dirty="0" smtClean="0"/>
          </a:p>
          <a:p>
            <a:r>
              <a:rPr lang="en-US" b="1" baseline="0" dirty="0" smtClean="0"/>
              <a:t>Presentation note:  </a:t>
            </a:r>
            <a:r>
              <a:rPr lang="en-US" b="0" i="1" baseline="0" dirty="0" smtClean="0"/>
              <a:t>Wait for the audience to answer.  Usually they will say, “Fly the airplane!”  then:  </a:t>
            </a:r>
            <a:r>
              <a:rPr lang="en-US" b="1" i="0" baseline="0" dirty="0" smtClean="0"/>
              <a:t>(Click)</a:t>
            </a:r>
          </a:p>
          <a:p>
            <a:endParaRPr lang="en-US" b="1"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That’s right – If we don’t maintain aircraft control this will not end well.  While maintaining control; establish, configure for, and maintain best glide speed. </a:t>
            </a:r>
            <a:r>
              <a:rPr lang="en-US" b="1" i="0"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If we’re VFR or maneuvering near an airport we should already have some idea of suitable off airport landing sites nearby.  Heading toward the best choice of these is good insurance in case we’re unable to restore power. </a:t>
            </a:r>
            <a:r>
              <a:rPr lang="en-US" b="1" i="0" baseline="0" dirty="0" smtClean="0"/>
              <a:t>(Click)</a:t>
            </a: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Now, if there’s sufficient time, we can try to diagnose and correct the problem.  The POH will likely have some checklists to follow but, because most power loss events are fuel related, Mixture – Rich, Fuel Pump – On, Fuel – On Proper Tank will often do the trick. But if we can’t restore power ……. </a:t>
            </a:r>
            <a:r>
              <a:rPr lang="en-US" b="1" i="0"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We land - keeping the aircraft under positive control throughout.  If you can keep everything under control and you have a remote ELT switch, activate the ELT while maneuvering to land and turn cell phones on.  Both will help in guiding rescuers to your landing 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If we are able to restore power - unless we’re sure we know what caused the power loss, we know we’ve corrected the problem, and we’re emotionally and intellectually prepared to continue the flight, a precautionary landing is in order.  At least it can be at an airport of our choosing instead of a farmer’s field.   Seriously – responding to emergencies is physically, emotionally, and intellectually draining.  Time spent regrouping on the ground is well spent.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baseline="0" dirty="0" smtClean="0"/>
              <a:t>(Next Slide)</a:t>
            </a:r>
            <a:endParaRPr lang="en-US" b="0" i="0" baseline="0" dirty="0" smtClean="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215695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31788" y="696913"/>
            <a:ext cx="6197600" cy="348615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Passengers – and in some cases animals - have been known to provide fatal distractions so pilots must set expectations before flight.  In addition to the standard seat belts, exits, and emergency equipment brief, take some time to explain your role and theirs.  Insist on a sterile cockpit – no conversation that is not directly related to safety of flight during critical times.  Give your passengers a job to do such as scanning for traffic.  We know of one pilot who pays his kids a dollar for each aircraft they spot before he does.  After one flight alone he had to visit an ATM to pay off his debt.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When your workload is increasing, by all means use the autopilot if you have one.  Practice with and without the autopilot.  If you never use the autopilot you won’t have confidence in it while dealing with an emergency.  If you always use the autopilot you won’t have confidence in yourself.  One more caveat here.  Don’t engage altitude hold if you’re in significant turbulence.  Basic wing leveling is what you want.  That way the autopilot won’t overstress the airplane or disengage while trying to maintain altitude.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finally, seek regular proficiency training with your CFI and document your training in </a:t>
            </a:r>
            <a:r>
              <a:rPr lang="en-US" b="1" i="1" dirty="0" smtClean="0">
                <a:latin typeface="Times New Roman" pitchFamily="18" charset="0"/>
                <a:ea typeface="ＭＳ Ｐゴシック" pitchFamily="34" charset="-128"/>
              </a:rPr>
              <a:t>WINGS</a:t>
            </a:r>
            <a:r>
              <a:rPr lang="en-US" dirty="0" smtClean="0">
                <a:latin typeface="Times New Roman" pitchFamily="18" charset="0"/>
                <a:ea typeface="ＭＳ Ｐゴシック" pitchFamily="34" charset="-128"/>
              </a:rPr>
              <a:t>.</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F2A1FB4-54B8-41CE-8C9C-7E83E06BABBD}" type="slidenum">
              <a:rPr lang="en-US" sz="1200" smtClean="0">
                <a:latin typeface="Times New Roman" pitchFamily="18" charset="0"/>
              </a:rPr>
              <a:pPr eaLnBrk="1" hangingPunct="1"/>
              <a:t>11</a:t>
            </a:fld>
            <a:endParaRPr 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Briefing each and every takeoff, approach, and landing is a</a:t>
            </a:r>
            <a:r>
              <a:rPr lang="en-US" baseline="0" dirty="0" smtClean="0"/>
              <a:t>nother gold seal best practice.  When emergencies occur during these critical phases of flight, there will be little or no time to think about what should be done before doing it.  Vocalizing important points and procedures just before takeoff or landing keeps them uppermost in your mind where they’re available for ready reference if something unforeseen happens.  </a:t>
            </a:r>
            <a:r>
              <a:rPr lang="en-US" b="1" baseline="0" dirty="0" smtClean="0"/>
              <a:t>(Click)</a:t>
            </a:r>
          </a:p>
          <a:p>
            <a:endParaRPr lang="en-US" b="1" baseline="0" dirty="0" smtClean="0"/>
          </a:p>
          <a:p>
            <a:r>
              <a:rPr lang="en-US" b="0" baseline="0" dirty="0" smtClean="0"/>
              <a:t>Brief the assigned runway and available distance for takeoff or landing.  Include aircraft configuration and target airspeeds.  Vocalize your rejected takeoff or go-around decision point.</a:t>
            </a:r>
          </a:p>
          <a:p>
            <a:endParaRPr lang="en-US" b="0" baseline="0" dirty="0" smtClean="0"/>
          </a:p>
          <a:p>
            <a:r>
              <a:rPr lang="en-US" b="0" baseline="0" dirty="0" smtClean="0"/>
              <a:t>Include the departure or approach path and the altitude below which you’ll not attempt a return to the airport.</a:t>
            </a:r>
          </a:p>
          <a:p>
            <a:endParaRPr lang="en-US" b="0" baseline="0" dirty="0" smtClean="0"/>
          </a:p>
          <a:p>
            <a:r>
              <a:rPr lang="en-US" b="0" baseline="0" dirty="0" smtClean="0"/>
              <a:t>Finally, brief forced landing opportunities close to the airport.</a:t>
            </a:r>
          </a:p>
          <a:p>
            <a:endParaRPr lang="en-US" b="0" baseline="0" dirty="0" smtClean="0"/>
          </a:p>
          <a:p>
            <a:r>
              <a:rPr lang="en-US" b="1" baseline="0"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1479765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panose="020B0604020202020204" pitchFamily="34" charset="0"/>
                <a:cs typeface="Arial" panose="020B0604020202020204" pitchFamily="34" charset="0"/>
              </a:rPr>
              <a:t>We’re all familiar with pattern operations.  They’re an essential part of every flight.  But sometimes we take routine tasks for granted and that can lead to less precise flying.  You may ask, “What does it matter if I land a little long?  I have 4 times the runway I need.”  Well even if you never fly to shorter fields it’s still important to be precise on longer runways for three reasons:  </a:t>
            </a:r>
            <a:r>
              <a:rPr lang="en-US" b="1" baseline="0" dirty="0" smtClean="0">
                <a:latin typeface="Arial" panose="020B0604020202020204" pitchFamily="34" charset="0"/>
                <a:cs typeface="Arial" panose="020B0604020202020204" pitchFamily="34" charset="0"/>
              </a:rPr>
              <a:t>(Click)</a:t>
            </a:r>
            <a:endParaRPr lang="en-US" b="0" baseline="0" dirty="0" smtClean="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baseline="0" dirty="0" smtClean="0">
                <a:latin typeface="Arial" panose="020B0604020202020204" pitchFamily="34" charset="0"/>
                <a:cs typeface="Arial" panose="020B0604020202020204" pitchFamily="34" charset="0"/>
              </a:rPr>
              <a:t>Runways occasionally are compromised so you may have less distance available to land.  </a:t>
            </a:r>
            <a:r>
              <a:rPr lang="en-US" b="1" baseline="0" dirty="0" smtClean="0">
                <a:latin typeface="Arial" panose="020B0604020202020204" pitchFamily="34" charset="0"/>
                <a:cs typeface="Arial" panose="020B0604020202020204" pitchFamily="34" charset="0"/>
              </a:rPr>
              <a:t>(Click)</a:t>
            </a:r>
            <a:endParaRPr lang="en-US" b="0" baseline="0" dirty="0" smtClean="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baseline="0" dirty="0" smtClean="0">
                <a:latin typeface="Arial" panose="020B0604020202020204" pitchFamily="34" charset="0"/>
                <a:cs typeface="Arial" panose="020B0604020202020204" pitchFamily="34" charset="0"/>
              </a:rPr>
              <a:t>Our aircraft are extremely reliable but we may have to carry out a forced landing at any time. </a:t>
            </a:r>
            <a:r>
              <a:rPr lang="en-US" b="1" baseline="0" dirty="0" smtClean="0">
                <a:latin typeface="Arial" panose="020B0604020202020204" pitchFamily="34" charset="0"/>
                <a:cs typeface="Arial" panose="020B0604020202020204" pitchFamily="34" charset="0"/>
              </a:rPr>
              <a:t>(Click)</a:t>
            </a:r>
            <a:endParaRPr lang="en-US" b="0" baseline="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And last but certainly not least - precise flying in the pattern makes you sharper in other flight procedures.  It breeds confidence in you and in your passengers and besides; it looks good!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latin typeface="Arial" panose="020B0604020202020204" pitchFamily="34" charset="0"/>
                <a:cs typeface="Arial" panose="020B0604020202020204" pitchFamily="34" charset="0"/>
              </a:rPr>
              <a:t>(Next Slide)</a:t>
            </a:r>
            <a:endParaRPr lang="en-US"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267516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Want to learn more?</a:t>
            </a:r>
          </a:p>
          <a:p>
            <a:endParaRPr lang="en-US" baseline="0" dirty="0" smtClean="0"/>
          </a:p>
          <a:p>
            <a:r>
              <a:rPr lang="en-US" baseline="0" dirty="0" smtClean="0"/>
              <a:t>Check out the Airplane Flying Handbook – available at the web address shown.</a:t>
            </a:r>
          </a:p>
          <a:p>
            <a:endParaRPr lang="en-US" baseline="0" dirty="0" smtClean="0"/>
          </a:p>
          <a:p>
            <a:r>
              <a:rPr lang="en-US" baseline="0" dirty="0" smtClean="0"/>
              <a:t>Want to learn even more?  Participate in the FAASTeam WINGS Proficiency Program.  It’s a great way to get expert coaching that will keep you at the top of your flying game.</a:t>
            </a:r>
          </a:p>
          <a:p>
            <a:endParaRPr lang="en-US" baseline="0" dirty="0" smtClean="0"/>
          </a:p>
          <a:p>
            <a:r>
              <a:rPr lang="en-US" b="1" baseline="0" dirty="0" smtClean="0"/>
              <a:t>Presentation note:  </a:t>
            </a:r>
            <a:r>
              <a:rPr lang="en-US" b="0" i="1" baseline="0" dirty="0" smtClean="0"/>
              <a:t>You can take questions while audience is copying information from this slide.  Then advance to:</a:t>
            </a:r>
            <a:endParaRPr lang="en-US" b="1" baseline="0" dirty="0" smtClean="0"/>
          </a:p>
          <a:p>
            <a:endParaRPr lang="en-US" baseline="0" dirty="0" smtClean="0"/>
          </a:p>
          <a:p>
            <a:r>
              <a:rPr lang="en-US" b="1" baseline="0" dirty="0" smtClean="0"/>
              <a:t>(Next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2688885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a:t>
            </a:r>
            <a:r>
              <a:rPr lang="en-US" b="1" i="1" dirty="0" smtClean="0">
                <a:latin typeface="Times New Roman" pitchFamily="18" charset="0"/>
              </a:rPr>
              <a:t>WINGS</a:t>
            </a:r>
            <a:r>
              <a:rPr lang="en-US" dirty="0" smtClean="0">
                <a:latin typeface="Times New Roman" pitchFamily="18" charset="0"/>
              </a:rPr>
              <a:t>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Now there are even more reasons to participate in </a:t>
            </a:r>
            <a:r>
              <a:rPr lang="en-US" b="1" i="1" dirty="0" smtClean="0"/>
              <a:t>WINGS.  </a:t>
            </a: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a:t>
            </a:r>
            <a:r>
              <a:rPr lang="en-US" dirty="0" smtClean="0"/>
              <a:t>WWW.MYWINGSINITATIVE.ORG </a:t>
            </a:r>
            <a:r>
              <a:rPr lang="en-US" dirty="0"/>
              <a:t>to learn more and enter the sweepstakes.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1260804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1289437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20</a:t>
            </a:fld>
            <a:endParaRPr lang="en-US"/>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16657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331788" y="696913"/>
            <a:ext cx="6197600" cy="3486150"/>
          </a:xfrm>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distractions and how they contribute to accidents.  We’ll look at some recommendations from a work group that studies loss of control.  We’ll offer a few tips &amp; tricks to help you manage distractions in flight.</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6619D15-89D6-4F09-AF1E-9B215C6E1F7C}" type="slidenum">
              <a:rPr lang="en-US" sz="1200" smtClean="0">
                <a:latin typeface="Times New Roman" pitchFamily="18" charset="0"/>
              </a:rPr>
              <a:pPr eaLnBrk="1" hangingPunct="1"/>
              <a:t>3</a:t>
            </a:fld>
            <a:endParaRPr lang="en-US"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31788" y="696913"/>
            <a:ext cx="6197600" cy="348615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On 29 December 1972 Eastern Airlines Flight 401, Lockheed L-1011,  was scheduled to fly from JFK in New York to Miami International Airport in Florida.</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3 flight crew and one non-revenue company employee were in the cockpit as the flight began the approach to Miami.</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After extending the landing gear on final approach the first officer noticed the nose wheel down &amp; locked light was not illuminated.  The approach was aborted and the aircraft entered a 2,000 foot holding pattern west of the airport The crew engaged the autopilot while all 4 cockpit occupants engaged in trouble shooting the problem.  When the autopilot was engaged it was inadvertently placed in Control Wheel Steering (CWS) mode.  In this mode the airplane would maintain the attitude last commanded by the pilot.  One of the pilots – most likely the Captain – bumped the control column as he turned to speak with the flight engineer.  The airplane was placed in a shallow descent that was maintained all the way to the ground.  Four professional aviators – any one of whom could have detected the descent – were so focused on a non-critical task that they failed to detect and arrest the descent.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21390F73-CBEE-4311-8551-2558F4F9329E}" type="slidenum">
              <a:rPr lang="en-US" sz="1200" smtClean="0">
                <a:latin typeface="Times New Roman" pitchFamily="18" charset="0"/>
              </a:rPr>
              <a:pPr eaLnBrk="1" hangingPunct="1"/>
              <a:t>4</a:t>
            </a:fld>
            <a:endParaRPr lang="en-US" sz="12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31788" y="696913"/>
            <a:ext cx="6197600" cy="348615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We’ve all heard it many times, “when your flight plan is unraveling and you’re trying to decide where to go and how to get there while dealing with passengers and ATC;  the most important thing to do is always,”  </a:t>
            </a:r>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That’s right.  Fly the Airplane!</a:t>
            </a: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D8B15AF-027C-43EC-A5E1-7FF34C22F9E3}" type="slidenum">
              <a:rPr lang="en-US" sz="1200" smtClean="0">
                <a:latin typeface="Times New Roman" pitchFamily="18" charset="0"/>
              </a:rPr>
              <a:pPr eaLnBrk="1" hangingPunct="1"/>
              <a:t>5</a:t>
            </a:fld>
            <a:endParaRPr lang="en-US" sz="12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31788" y="696913"/>
            <a:ext cx="6197600" cy="34861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Expressed another way the 3 things pilots must do in order of priority are: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Aviate – maintain aircraft control at all times.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Navigate – manage navigation systems and tasks including fuel reserves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Communicate – with passengers and ATC</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That’s good advice.  Loss of Control is the number one cause of fatal aircraft accidents.  It doesn’t matter if we’re navigating and communicating perfectly if we lose control of the aircraft and crash.</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That’s why the General Aviation Joint Steering Committee recommends this awareness raising program.</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6F91D75-E93B-4B0B-81A7-31B74495D218}" type="slidenum">
              <a:rPr lang="en-US" sz="1200" smtClean="0">
                <a:latin typeface="Times New Roman" pitchFamily="18" charset="0"/>
              </a:rPr>
              <a:pPr eaLnBrk="1" hangingPunct="1"/>
              <a:t>6</a:t>
            </a:fld>
            <a:endParaRPr lang="en-US"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31788" y="696913"/>
            <a:ext cx="6197600" cy="34861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 know we all talk the </a:t>
            </a:r>
            <a:r>
              <a:rPr lang="en-US" i="1" dirty="0" smtClean="0">
                <a:latin typeface="Times New Roman" pitchFamily="18" charset="0"/>
                <a:ea typeface="ＭＳ Ｐゴシック" pitchFamily="34" charset="-128"/>
              </a:rPr>
              <a:t>Fly the Aircraft First </a:t>
            </a:r>
            <a:r>
              <a:rPr lang="en-US" dirty="0" smtClean="0">
                <a:latin typeface="Times New Roman" pitchFamily="18" charset="0"/>
                <a:ea typeface="ＭＳ Ｐゴシック" pitchFamily="34" charset="-128"/>
              </a:rPr>
              <a:t>talk but can we walk the talk?  By that we mean of course; are we really prepared to fly the airplane under high stress to a safe – perhaps off airport – landing?</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(Click)</a:t>
            </a:r>
          </a:p>
          <a:p>
            <a:endParaRPr lang="en-US" b="1"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The pilot of this aircraft had a total engine failure – mechanical – not fuel related – while en route at low altitude in Alaska.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Navigation was simple – we’ll be on the ground in a minute or two - well before we can get to anything that even remotely resembles an airport.</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Communication was also simple – there was no one within radio range to talk to.</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We’re not likely to be as successful as this pilot unless we think about what we’re going to do in various possible emergency situations and unless we prepare do deal with problems.</a:t>
            </a: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p>
          <a:p>
            <a:endParaRPr lang="en-US" b="1"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Background: </a:t>
            </a:r>
            <a:r>
              <a:rPr lang="en-US" b="0" dirty="0" smtClean="0">
                <a:latin typeface="Times New Roman" pitchFamily="18" charset="0"/>
                <a:ea typeface="ＭＳ Ｐゴシック" pitchFamily="34" charset="-128"/>
              </a:rPr>
              <a:t>The NTSB investigation report of this accident (</a:t>
            </a:r>
            <a:r>
              <a:rPr lang="en-US" dirty="0" smtClean="0">
                <a:latin typeface="Times New Roman" pitchFamily="18" charset="0"/>
                <a:ea typeface="ＭＳ Ｐゴシック" pitchFamily="34" charset="-128"/>
              </a:rPr>
              <a:t>ANC13LA085</a:t>
            </a:r>
            <a:r>
              <a:rPr lang="en-US" b="0" dirty="0" smtClean="0">
                <a:latin typeface="Times New Roman" pitchFamily="18" charset="0"/>
                <a:ea typeface="ＭＳ Ｐゴシック" pitchFamily="34" charset="-128"/>
              </a:rPr>
              <a:t>) is included</a:t>
            </a:r>
            <a:r>
              <a:rPr lang="en-US" b="0" baseline="0" dirty="0" smtClean="0">
                <a:latin typeface="Times New Roman" pitchFamily="18" charset="0"/>
                <a:ea typeface="ＭＳ Ｐゴシック" pitchFamily="34" charset="-128"/>
              </a:rPr>
              <a:t> with this program</a:t>
            </a:r>
            <a:endParaRPr lang="en-US" dirty="0" smtClean="0">
              <a:latin typeface="Times New Roman" pitchFamily="18"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9C004C1-6E26-4903-9BC9-E52AF118DB5B}" type="slidenum">
              <a:rPr lang="en-US" sz="1200" smtClean="0">
                <a:latin typeface="Times New Roman" pitchFamily="18" charset="0"/>
              </a:rPr>
              <a:pPr eaLnBrk="1" hangingPunct="1"/>
              <a:t>7</a:t>
            </a:fld>
            <a:endParaRPr lang="en-US"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prepare for problems?</a:t>
            </a:r>
            <a:r>
              <a:rPr lang="en-US" baseline="0" dirty="0" smtClean="0"/>
              <a:t>  We think about what could go wrong.  It’s useful to consider things that could go wrong in each phase of flight. Generally speaking – problems are more serious – the less room we have to maneuver.  Looking at it that way – a power loss on climb out would be more serious than one at altitude or in the pattern when a landing is assured. </a:t>
            </a:r>
          </a:p>
          <a:p>
            <a:endParaRPr lang="en-US" baseline="0" dirty="0" smtClean="0"/>
          </a:p>
          <a:p>
            <a:r>
              <a:rPr lang="en-US" baseline="0" dirty="0" smtClean="0"/>
              <a:t>We plan for how we would deal with the problem.  Successful pilots consider, “what would I do if?” before and during flight.  And and after each flight they consider, “what could I have done better?”</a:t>
            </a:r>
          </a:p>
          <a:p>
            <a:endParaRPr lang="en-US" baseline="0" dirty="0" smtClean="0"/>
          </a:p>
          <a:p>
            <a:r>
              <a:rPr lang="en-US" baseline="0" dirty="0" smtClean="0"/>
              <a:t>And finally we train to proficiency and practice – preferably with a CFI who can coach you to achieve your maximum performance.</a:t>
            </a:r>
          </a:p>
          <a:p>
            <a:endParaRPr lang="en-US" b="1" baseline="0" dirty="0" smtClean="0"/>
          </a:p>
          <a:p>
            <a:r>
              <a:rPr lang="en-US" b="1" baseline="0" dirty="0" smtClean="0"/>
              <a:t>(Next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91852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31788" y="696913"/>
            <a:ext cx="6197600" cy="348615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smtClean="0">
                <a:latin typeface="Times New Roman" pitchFamily="18" charset="0"/>
                <a:ea typeface="ＭＳ Ｐゴシック" pitchFamily="34" charset="-128"/>
              </a:rPr>
              <a:t>To</a:t>
            </a:r>
            <a:r>
              <a:rPr lang="en-US" b="0" baseline="0" dirty="0" smtClean="0">
                <a:latin typeface="Times New Roman" pitchFamily="18" charset="0"/>
                <a:ea typeface="ＭＳ Ｐゴシック" pitchFamily="34" charset="-128"/>
              </a:rPr>
              <a:t> maximize our chances of success in handling emergencies, we prepare, plan, and practice.  </a:t>
            </a:r>
            <a:r>
              <a:rPr lang="en-US" b="1" baseline="0" dirty="0" smtClean="0">
                <a:latin typeface="Times New Roman" pitchFamily="18" charset="0"/>
                <a:ea typeface="ＭＳ Ｐゴシック" pitchFamily="34" charset="-128"/>
              </a:rPr>
              <a:t>(Click)</a:t>
            </a:r>
            <a:endParaRPr lang="en-US" b="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a:t>
            </a:r>
            <a:r>
              <a:rPr lang="en-US" baseline="0" dirty="0" smtClean="0">
                <a:latin typeface="Times New Roman" pitchFamily="18" charset="0"/>
                <a:ea typeface="ＭＳ Ｐゴシック" pitchFamily="34" charset="-128"/>
              </a:rPr>
              <a:t> prepare by </a:t>
            </a:r>
            <a:r>
              <a:rPr lang="en-US" dirty="0" smtClean="0">
                <a:latin typeface="Times New Roman" pitchFamily="18" charset="0"/>
                <a:ea typeface="ＭＳ Ｐゴシック" pitchFamily="34" charset="-128"/>
              </a:rPr>
              <a:t>making sure we know our performance numbers including best power off glide speed for the aircraft we’re going to fly.</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We have a good weather brief and we update along the route so we always know where the best weather is. We file a flight plan and request flight following service We have survival gear appropriate to the mission on board and we know how to use it.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We plan our route with alternate landing areas in mind.  This means we may elect to take a longer route that offers better alternatives for off airport landings. We file a flight plan and request flight following.</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We plan and brief each takeoff, approach, and landing to include climb &amp; descent expectations, go no-go points, escape routes, and alternates.  En route we keep within gliding distance of suitable landing areas for as much of the flight as possible  </a:t>
            </a:r>
            <a:r>
              <a:rPr lang="en-US" b="1" dirty="0" smtClean="0">
                <a:latin typeface="Times New Roman" pitchFamily="18" charset="0"/>
                <a:ea typeface="ＭＳ Ｐゴシック" pitchFamily="34" charset="-128"/>
              </a:rPr>
              <a:t>(Click)</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And we practice emergency procedures, short and soft field takeoffs and landings; power off approaches and landings.  It’s important to practice these maneuvers at our expected mission weight.  An aircraft with a solo pilot and half tanks performs much better than one at close to max gross weight.  Pilots need to be comfortable at the higher weights in order to be successful in real emergencies.</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D9393534-9032-4BD6-BC3D-F431EE2A50EA}" type="slidenum">
              <a:rPr lang="en-US" sz="1200" smtClean="0">
                <a:latin typeface="Times New Roman" pitchFamily="18" charset="0"/>
              </a:rPr>
              <a:pPr eaLnBrk="1" hangingPunct="1"/>
              <a:t>9</a:t>
            </a:fld>
            <a:endParaRPr 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303301" y="354380"/>
            <a:ext cx="6734808" cy="1395412"/>
          </a:xfrm>
        </p:spPr>
        <p:txBody>
          <a:bodyPr anchor="t"/>
          <a:lstStyle>
            <a:lvl1pPr>
              <a:defRPr sz="36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307535" y="1795830"/>
            <a:ext cx="6139447" cy="1067092"/>
          </a:xfrm>
        </p:spPr>
        <p:txBody>
          <a:bodyPr/>
          <a:lstStyle>
            <a:lvl1pPr marL="0" indent="0">
              <a:buFontTx/>
              <a:buNone/>
              <a:defRPr sz="3200" baseline="0">
                <a:solidFill>
                  <a:schemeClr val="bg2"/>
                </a:solidFill>
              </a:defRPr>
            </a:lvl1pPr>
          </a:lstStyle>
          <a:p>
            <a:pPr lvl="0"/>
            <a:r>
              <a:rPr lang="en-US" noProof="0" dirty="0" smtClean="0"/>
              <a:t>Title here</a:t>
            </a:r>
          </a:p>
        </p:txBody>
      </p:sp>
      <p:sp>
        <p:nvSpPr>
          <p:cNvPr id="63515" name="Text Box 1051"/>
          <p:cNvSpPr txBox="1">
            <a:spLocks noChangeArrowheads="1"/>
          </p:cNvSpPr>
          <p:nvPr userDrawn="1"/>
        </p:nvSpPr>
        <p:spPr bwMode="auto">
          <a:xfrm>
            <a:off x="361182" y="3759424"/>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2"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36467" y="153924"/>
            <a:ext cx="1007533"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03301" y="5267592"/>
            <a:ext cx="6040581" cy="113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000" dirty="0" smtClean="0"/>
              <a:t>Produced</a:t>
            </a:r>
            <a:r>
              <a:rPr lang="en-US" sz="2000" baseline="0" dirty="0" smtClean="0"/>
              <a:t> by: </a:t>
            </a:r>
          </a:p>
          <a:p>
            <a:pPr>
              <a:buNone/>
            </a:pPr>
            <a:r>
              <a:rPr lang="en-US" sz="2000" i="0" baseline="0" dirty="0" smtClean="0"/>
              <a:t>The National FAA Safety Team (FAASTeam)</a:t>
            </a:r>
          </a:p>
        </p:txBody>
      </p:sp>
      <p:pic>
        <p:nvPicPr>
          <p:cNvPr id="11" name="Picture 2" descr="E:\Desktop\My Documents\FAASTeam\O Backup\images\FAAad2_img_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02821" y="2996209"/>
            <a:ext cx="5218529" cy="3286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ustDataLst>
      <p:tags r:id="rId1"/>
    </p:custDataLst>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ags" Target="../tags/tag9.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377"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ustDataLst>
      <p:tags r:id="rId2"/>
    </p:custDataLst>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4.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1.png"/><Relationship Id="rId5" Type="http://schemas.openxmlformats.org/officeDocument/2006/relationships/hyperlink" Target="http://faasafety.gov/WINGS" TargetMode="External"/><Relationship Id="rId4" Type="http://schemas.openxmlformats.org/officeDocument/2006/relationships/hyperlink" Target="https://bit.ly/3wO1wMu"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9.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27.png"/><Relationship Id="rId5" Type="http://schemas.openxmlformats.org/officeDocument/2006/relationships/hyperlink" Target="http://www.mywingsinitiative.org/"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0.png"/><Relationship Id="rId5" Type="http://schemas.openxmlformats.org/officeDocument/2006/relationships/hyperlink" Target="https://www.faa.gov/about/initiatives/gasafetyoutreach"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90508" y="396910"/>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496140" y="1792322"/>
            <a:ext cx="4604585" cy="1615760"/>
          </a:xfrm>
        </p:spPr>
        <p:txBody>
          <a:bodyPr/>
          <a:lstStyle/>
          <a:p>
            <a:r>
              <a:rPr lang="en-US" dirty="0" smtClean="0"/>
              <a:t>Topic of the Month</a:t>
            </a:r>
            <a:br>
              <a:rPr lang="en-US" dirty="0" smtClean="0"/>
            </a:br>
            <a:r>
              <a:rPr lang="en-US" dirty="0" smtClean="0"/>
              <a:t>July</a:t>
            </a:r>
            <a:r>
              <a:rPr lang="en-US" dirty="0"/>
              <a:t>	</a:t>
            </a:r>
          </a:p>
          <a:p>
            <a:r>
              <a:rPr lang="en-US" dirty="0" smtClean="0"/>
              <a:t>Fly the Aircraft First</a:t>
            </a:r>
            <a:endParaRPr lang="en-US" dirty="0"/>
          </a:p>
          <a:p>
            <a:endParaRPr lang="en-US" dirty="0" smtClean="0"/>
          </a:p>
        </p:txBody>
      </p:sp>
      <p:sp>
        <p:nvSpPr>
          <p:cNvPr id="32785" name="Text Box 17"/>
          <p:cNvSpPr txBox="1">
            <a:spLocks noChangeArrowheads="1"/>
          </p:cNvSpPr>
          <p:nvPr/>
        </p:nvSpPr>
        <p:spPr bwMode="auto">
          <a:xfrm>
            <a:off x="3367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67970"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extLst>
      <p:ext uri="{BB962C8B-B14F-4D97-AF65-F5344CB8AC3E}">
        <p14:creationId xmlns:p14="http://schemas.microsoft.com/office/powerpoint/2010/main" val="611416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Loss</a:t>
            </a:r>
            <a:endParaRPr lang="en-US" dirty="0"/>
          </a:p>
        </p:txBody>
      </p:sp>
      <p:sp>
        <p:nvSpPr>
          <p:cNvPr id="3" name="Content Placeholder 2"/>
          <p:cNvSpPr>
            <a:spLocks noGrp="1"/>
          </p:cNvSpPr>
          <p:nvPr>
            <p:ph idx="1"/>
          </p:nvPr>
        </p:nvSpPr>
        <p:spPr>
          <a:xfrm>
            <a:off x="571500" y="1071671"/>
            <a:ext cx="10733617" cy="4391025"/>
          </a:xfrm>
        </p:spPr>
        <p:txBody>
          <a:bodyPr/>
          <a:lstStyle/>
          <a:p>
            <a:pPr>
              <a:buFont typeface="Wingdings" panose="05000000000000000000" pitchFamily="2" charset="2"/>
              <a:buChar char="q"/>
            </a:pPr>
            <a:r>
              <a:rPr lang="en-US" dirty="0" smtClean="0"/>
              <a:t>Fly the airplane</a:t>
            </a:r>
          </a:p>
          <a:p>
            <a:pPr lvl="1">
              <a:buFont typeface="Wingdings" panose="05000000000000000000" pitchFamily="2" charset="2"/>
              <a:buChar char="q"/>
            </a:pPr>
            <a:r>
              <a:rPr lang="en-US" dirty="0" smtClean="0"/>
              <a:t>Establish, configure for, &amp; maintain best glide speed</a:t>
            </a:r>
          </a:p>
          <a:p>
            <a:pPr>
              <a:buFont typeface="Wingdings" panose="05000000000000000000" pitchFamily="2" charset="2"/>
              <a:buChar char="q"/>
            </a:pPr>
            <a:r>
              <a:rPr lang="en-US" dirty="0" smtClean="0"/>
              <a:t>Identify landing site</a:t>
            </a:r>
          </a:p>
          <a:p>
            <a:pPr lvl="1">
              <a:buFont typeface="Wingdings" panose="05000000000000000000" pitchFamily="2" charset="2"/>
              <a:buChar char="q"/>
            </a:pPr>
            <a:r>
              <a:rPr lang="en-US" dirty="0" smtClean="0"/>
              <a:t>Maneuver toward landing site</a:t>
            </a:r>
          </a:p>
          <a:p>
            <a:pPr>
              <a:buFont typeface="Wingdings" panose="05000000000000000000" pitchFamily="2" charset="2"/>
              <a:buChar char="q"/>
            </a:pPr>
            <a:r>
              <a:rPr lang="en-US" dirty="0" smtClean="0"/>
              <a:t>Diagnose the problem</a:t>
            </a:r>
          </a:p>
          <a:p>
            <a:pPr lvl="1">
              <a:buFont typeface="Wingdings" panose="05000000000000000000" pitchFamily="2" charset="2"/>
              <a:buChar char="q"/>
            </a:pPr>
            <a:r>
              <a:rPr lang="en-US" dirty="0" smtClean="0"/>
              <a:t>Loss of power checklist (s)</a:t>
            </a:r>
          </a:p>
          <a:p>
            <a:pPr lvl="1">
              <a:buFont typeface="Wingdings" panose="05000000000000000000" pitchFamily="2" charset="2"/>
              <a:buChar char="q"/>
            </a:pPr>
            <a:r>
              <a:rPr lang="en-US" dirty="0" smtClean="0"/>
              <a:t>Restore power and continue or….</a:t>
            </a:r>
          </a:p>
          <a:p>
            <a:pPr>
              <a:buFont typeface="Wingdings" panose="05000000000000000000" pitchFamily="2" charset="2"/>
              <a:buChar char="q"/>
            </a:pPr>
            <a:r>
              <a:rPr lang="en-US" dirty="0" smtClean="0"/>
              <a:t>Land</a:t>
            </a:r>
          </a:p>
          <a:p>
            <a:pPr lvl="1">
              <a:buFont typeface="Wingdings" panose="05000000000000000000" pitchFamily="2" charset="2"/>
              <a:buChar char="q"/>
            </a:pPr>
            <a:r>
              <a:rPr lang="en-US" dirty="0" smtClean="0"/>
              <a:t>If possible, activate ELT &amp; cell phone (s)</a:t>
            </a:r>
            <a:br>
              <a:rPr lang="en-US" dirty="0" smtClean="0"/>
            </a:br>
            <a:r>
              <a:rPr lang="en-US" dirty="0" smtClean="0"/>
              <a:t>before landing</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226" y="2479730"/>
            <a:ext cx="4648925" cy="2982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1015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ea typeface="ＭＳ Ｐゴシック" pitchFamily="34" charset="-128"/>
              </a:rPr>
              <a:t>Tips &amp; Tricks</a:t>
            </a:r>
          </a:p>
        </p:txBody>
      </p:sp>
      <p:sp>
        <p:nvSpPr>
          <p:cNvPr id="12291" name="Content Placeholder 2"/>
          <p:cNvSpPr>
            <a:spLocks noGrp="1"/>
          </p:cNvSpPr>
          <p:nvPr>
            <p:ph idx="1"/>
          </p:nvPr>
        </p:nvSpPr>
        <p:spPr>
          <a:xfrm>
            <a:off x="571500" y="1082098"/>
            <a:ext cx="8050213" cy="4391025"/>
          </a:xfrm>
        </p:spPr>
        <p:txBody>
          <a:bodyPr/>
          <a:lstStyle/>
          <a:p>
            <a:r>
              <a:rPr lang="en-US" dirty="0" smtClean="0">
                <a:ea typeface="ＭＳ Ｐゴシック" pitchFamily="34" charset="-128"/>
              </a:rPr>
              <a:t>Fatal Distractions</a:t>
            </a:r>
          </a:p>
          <a:p>
            <a:pPr lvl="1"/>
            <a:r>
              <a:rPr lang="en-US" dirty="0" smtClean="0">
                <a:ea typeface="ＭＳ Ｐゴシック" pitchFamily="34" charset="-128"/>
              </a:rPr>
              <a:t>Set passenger expectations</a:t>
            </a:r>
          </a:p>
          <a:p>
            <a:pPr lvl="1"/>
            <a:r>
              <a:rPr lang="en-US" dirty="0" smtClean="0">
                <a:ea typeface="ＭＳ Ｐゴシック" pitchFamily="34" charset="-128"/>
              </a:rPr>
              <a:t>Sterile Cockpit</a:t>
            </a:r>
          </a:p>
          <a:p>
            <a:pPr lvl="1"/>
            <a:r>
              <a:rPr lang="en-US" dirty="0" smtClean="0">
                <a:ea typeface="ＭＳ Ｐゴシック" pitchFamily="34" charset="-128"/>
              </a:rPr>
              <a:t>Give passengers a job</a:t>
            </a:r>
          </a:p>
          <a:p>
            <a:r>
              <a:rPr lang="en-US" dirty="0" smtClean="0">
                <a:ea typeface="ＭＳ Ｐゴシック" pitchFamily="34" charset="-128"/>
              </a:rPr>
              <a:t>Let George do it</a:t>
            </a:r>
          </a:p>
          <a:p>
            <a:pPr lvl="1"/>
            <a:r>
              <a:rPr lang="en-US" dirty="0" smtClean="0">
                <a:ea typeface="ＭＳ Ｐゴシック" pitchFamily="34" charset="-128"/>
              </a:rPr>
              <a:t>Use the autopilot</a:t>
            </a:r>
          </a:p>
          <a:p>
            <a:pPr lvl="2"/>
            <a:r>
              <a:rPr lang="en-US" dirty="0" smtClean="0">
                <a:ea typeface="ＭＳ Ｐゴシック" pitchFamily="34" charset="-128"/>
              </a:rPr>
              <a:t>Wing leveling only in Turbulence</a:t>
            </a:r>
          </a:p>
          <a:p>
            <a:r>
              <a:rPr lang="en-US" dirty="0" smtClean="0">
                <a:ea typeface="ＭＳ Ｐゴシック" pitchFamily="34" charset="-128"/>
              </a:rPr>
              <a:t>Proficiency Training</a:t>
            </a:r>
          </a:p>
          <a:p>
            <a:pPr lvl="1"/>
            <a:r>
              <a:rPr lang="en-US" dirty="0" smtClean="0">
                <a:ea typeface="ＭＳ Ｐゴシック" pitchFamily="34" charset="-128"/>
              </a:rPr>
              <a:t>Document in </a:t>
            </a:r>
            <a:r>
              <a:rPr lang="en-US" b="1" i="1" dirty="0" smtClean="0">
                <a:ea typeface="ＭＳ Ｐゴシック" pitchFamily="34" charset="-128"/>
              </a:rPr>
              <a:t>WINGS</a:t>
            </a:r>
            <a:endParaRPr lang="en-US" dirty="0" smtClean="0">
              <a:ea typeface="ＭＳ Ｐゴシック" pitchFamily="34" charset="-128"/>
            </a:endParaRPr>
          </a:p>
        </p:txBody>
      </p:sp>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7648" y="2815628"/>
            <a:ext cx="3984001" cy="2657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78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Recommendations:</a:t>
            </a:r>
            <a:endParaRPr lang="en-US" dirty="0"/>
          </a:p>
        </p:txBody>
      </p:sp>
      <p:sp>
        <p:nvSpPr>
          <p:cNvPr id="5" name="Content Placeholder 2"/>
          <p:cNvSpPr>
            <a:spLocks noGrp="1"/>
          </p:cNvSpPr>
          <p:nvPr>
            <p:ph idx="1"/>
          </p:nvPr>
        </p:nvSpPr>
        <p:spPr>
          <a:xfrm>
            <a:off x="571500" y="1073559"/>
            <a:ext cx="10733617" cy="4391025"/>
          </a:xfrm>
        </p:spPr>
        <p:txBody>
          <a:bodyPr/>
          <a:lstStyle/>
          <a:p>
            <a:r>
              <a:rPr lang="en-US" dirty="0" smtClean="0"/>
              <a:t>Brief each takeoff, approach, and landing</a:t>
            </a:r>
          </a:p>
          <a:p>
            <a:pPr lvl="1"/>
            <a:r>
              <a:rPr lang="en-US" dirty="0" smtClean="0"/>
              <a:t>Runway and available distance for takeoff or landing</a:t>
            </a:r>
          </a:p>
          <a:p>
            <a:pPr lvl="1"/>
            <a:r>
              <a:rPr lang="en-US" dirty="0" smtClean="0"/>
              <a:t>Aircraft configuration and target airspeeds</a:t>
            </a:r>
          </a:p>
          <a:p>
            <a:pPr lvl="1"/>
            <a:r>
              <a:rPr lang="en-US" dirty="0" smtClean="0"/>
              <a:t>Rejected takeoff or landing decision point</a:t>
            </a:r>
          </a:p>
          <a:p>
            <a:pPr lvl="1"/>
            <a:r>
              <a:rPr lang="en-US" dirty="0" smtClean="0"/>
              <a:t>Departure/approach path</a:t>
            </a:r>
          </a:p>
          <a:p>
            <a:pPr lvl="1"/>
            <a:r>
              <a:rPr lang="en-US" dirty="0" smtClean="0"/>
              <a:t>Return to airport altitude</a:t>
            </a:r>
          </a:p>
          <a:p>
            <a:pPr lvl="1"/>
            <a:r>
              <a:rPr lang="en-US" dirty="0" smtClean="0"/>
              <a:t>Forced landing opportunities</a:t>
            </a:r>
          </a:p>
        </p:txBody>
      </p:sp>
      <p:grpSp>
        <p:nvGrpSpPr>
          <p:cNvPr id="6" name="Group 5"/>
          <p:cNvGrpSpPr>
            <a:grpSpLocks/>
          </p:cNvGrpSpPr>
          <p:nvPr/>
        </p:nvGrpSpPr>
        <p:grpSpPr bwMode="auto">
          <a:xfrm>
            <a:off x="9502346" y="344488"/>
            <a:ext cx="1802771" cy="2627870"/>
            <a:chOff x="5953124" y="3590354"/>
            <a:chExt cx="2101850" cy="3152775"/>
          </a:xfrm>
        </p:grpSpPr>
        <p:pic>
          <p:nvPicPr>
            <p:cNvPr id="7" name="Picture 13" descr="C:\Users\awp204js\AppData\Local\Microsoft\Windows\Temporary Internet Files\Content.IE5\1WPW159W\MC9004420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4" y="3590354"/>
              <a:ext cx="2101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Users\awp204js\Documents\FAASTeam\Projects\2013 Projects\National Projects\SSD\Research Material\284px-Gold_seal_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871" y="4003394"/>
              <a:ext cx="1380358" cy="13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6481336" y="4263106"/>
              <a:ext cx="1045427" cy="91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a:t>
              </a:r>
              <a:r>
                <a:rPr lang="en-US" b="1" dirty="0" smtClean="0">
                  <a:solidFill>
                    <a:srgbClr val="0070C0"/>
                  </a:solidFill>
                  <a:cs typeface="Arial" charset="0"/>
                </a:rPr>
                <a:t>Seal</a:t>
              </a:r>
              <a:endParaRPr lang="en-US" b="1" dirty="0">
                <a:solidFill>
                  <a:srgbClr val="0070C0"/>
                </a:solidFill>
                <a:cs typeface="Arial" charset="0"/>
              </a:endParaRPr>
            </a:p>
          </p:txBody>
        </p:sp>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5324" y="3188831"/>
            <a:ext cx="3692873" cy="2431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6616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48" y="327408"/>
            <a:ext cx="11296651" cy="609600"/>
          </a:xfrm>
        </p:spPr>
        <p:txBody>
          <a:bodyPr/>
          <a:lstStyle/>
          <a:p>
            <a:r>
              <a:rPr lang="en-US" dirty="0" smtClean="0"/>
              <a:t>Pattern Precision</a:t>
            </a:r>
            <a:endParaRPr lang="en-US" dirty="0"/>
          </a:p>
        </p:txBody>
      </p:sp>
      <p:sp>
        <p:nvSpPr>
          <p:cNvPr id="5" name="Content Placeholder 2"/>
          <p:cNvSpPr txBox="1">
            <a:spLocks/>
          </p:cNvSpPr>
          <p:nvPr/>
        </p:nvSpPr>
        <p:spPr bwMode="auto">
          <a:xfrm>
            <a:off x="407072" y="1079646"/>
            <a:ext cx="4170425" cy="430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Unusable portions of runway</a:t>
            </a:r>
          </a:p>
          <a:p>
            <a:r>
              <a:rPr lang="en-US" kern="0" dirty="0" smtClean="0"/>
              <a:t>Forced landings</a:t>
            </a:r>
          </a:p>
          <a:p>
            <a:r>
              <a:rPr lang="en-US" kern="0" dirty="0" smtClean="0"/>
              <a:t>Precise flying breeds confidence and it looks good!	</a:t>
            </a:r>
          </a:p>
          <a:p>
            <a:endParaRPr lang="en-US" kern="0" dirty="0" smtClean="0"/>
          </a:p>
          <a:p>
            <a:endParaRPr lang="en-US" kern="0" dirty="0" smtClean="0"/>
          </a:p>
          <a:p>
            <a:endParaRPr lang="en-US" kern="0" dirty="0" smtClean="0"/>
          </a:p>
          <a:p>
            <a:pPr marL="0" indent="0">
              <a:buFontTx/>
              <a:buNone/>
            </a:pPr>
            <a:r>
              <a:rPr lang="en-US" kern="0" dirty="0" smtClean="0"/>
              <a:t>                              </a:t>
            </a:r>
            <a:endParaRPr lang="en-US" sz="1800" kern="0" dirty="0"/>
          </a:p>
        </p:txBody>
      </p:sp>
      <p:pic>
        <p:nvPicPr>
          <p:cNvPr id="6" name="Content Placeholder 8"/>
          <p:cNvPicPr>
            <a:picLocks noGrp="1" noChangeAspect="1"/>
          </p:cNvPicPr>
          <p:nvPr>
            <p:ph idx="1"/>
          </p:nvPr>
        </p:nvPicPr>
        <p:blipFill>
          <a:blip r:embed="rId4"/>
          <a:stretch>
            <a:fillRect/>
          </a:stretch>
        </p:blipFill>
        <p:spPr>
          <a:xfrm>
            <a:off x="4870764" y="1004743"/>
            <a:ext cx="6997387" cy="4662010"/>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5773881" y="1525067"/>
            <a:ext cx="4900161" cy="3494385"/>
            <a:chOff x="3521743" y="1528037"/>
            <a:chExt cx="4900161" cy="3494385"/>
          </a:xfrm>
        </p:grpSpPr>
        <p:cxnSp>
          <p:nvCxnSpPr>
            <p:cNvPr id="8" name="Straight Connector 7"/>
            <p:cNvCxnSpPr/>
            <p:nvPr/>
          </p:nvCxnSpPr>
          <p:spPr bwMode="auto">
            <a:xfrm>
              <a:off x="3597215" y="1708030"/>
              <a:ext cx="4496637" cy="3314392"/>
            </a:xfrm>
            <a:prstGeom prst="line">
              <a:avLst/>
            </a:prstGeom>
            <a:noFill/>
            <a:ln w="38100" cap="flat" cmpd="sng" algn="ctr">
              <a:solidFill>
                <a:srgbClr val="FFFF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3521743" y="3313825"/>
              <a:ext cx="2126039" cy="102801"/>
            </a:xfrm>
            <a:prstGeom prst="line">
              <a:avLst/>
            </a:prstGeom>
            <a:noFill/>
            <a:ln w="38100" cap="flat" cmpd="sng" algn="ctr">
              <a:solidFill>
                <a:srgbClr val="FFFF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7093578" y="3768594"/>
              <a:ext cx="1328326" cy="932814"/>
            </a:xfrm>
            <a:prstGeom prst="line">
              <a:avLst/>
            </a:prstGeom>
            <a:noFill/>
            <a:ln w="38100" cap="flat" cmpd="sng" algn="ctr">
              <a:solidFill>
                <a:srgbClr val="FFFF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8093852" y="4701408"/>
              <a:ext cx="325777" cy="321014"/>
            </a:xfrm>
            <a:prstGeom prst="line">
              <a:avLst/>
            </a:prstGeom>
            <a:noFill/>
            <a:ln w="38100" cap="flat" cmpd="sng" algn="ctr">
              <a:solidFill>
                <a:srgbClr val="FFFF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3950898" y="1605062"/>
              <a:ext cx="1267730" cy="956525"/>
            </a:xfrm>
            <a:prstGeom prst="line">
              <a:avLst/>
            </a:prstGeom>
            <a:noFill/>
            <a:ln w="38100" cap="flat" cmpd="sng" algn="ctr">
              <a:solidFill>
                <a:srgbClr val="FFFF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3598371" y="1528037"/>
              <a:ext cx="291931" cy="154050"/>
            </a:xfrm>
            <a:prstGeom prst="line">
              <a:avLst/>
            </a:prstGeom>
            <a:noFill/>
            <a:ln w="38100" cap="flat" cmpd="sng" algn="ctr">
              <a:solidFill>
                <a:srgbClr val="FFFF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4" name="Picture 13" descr="C:\Users\awp204js\AppData\Local\Microsoft\Windows\Temporary Internet Files\Content.IE5\1WPW159W\MC90044204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57" y="3956821"/>
            <a:ext cx="1802771" cy="262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Users\awp204js\Documents\FAASTeam\Projects\2013 Projects\National Projects\SSD\Research Material\284px-Gold_seal_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2571" y="4232031"/>
            <a:ext cx="1183942" cy="115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0"/>
          <p:cNvSpPr txBox="1">
            <a:spLocks noChangeArrowheads="1"/>
          </p:cNvSpPr>
          <p:nvPr/>
        </p:nvSpPr>
        <p:spPr bwMode="auto">
          <a:xfrm>
            <a:off x="1595614" y="4423915"/>
            <a:ext cx="896670" cy="76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a:t>
            </a:r>
            <a:r>
              <a:rPr lang="en-US" b="1" dirty="0" smtClean="0">
                <a:solidFill>
                  <a:srgbClr val="0070C0"/>
                </a:solidFill>
                <a:cs typeface="Arial" charset="0"/>
              </a:rPr>
              <a:t>Seal</a:t>
            </a:r>
            <a:endParaRPr lang="en-US" b="1" dirty="0">
              <a:solidFill>
                <a:srgbClr val="0070C0"/>
              </a:solidFill>
              <a:cs typeface="Arial" charset="0"/>
            </a:endParaRPr>
          </a:p>
        </p:txBody>
      </p:sp>
    </p:spTree>
    <p:custDataLst>
      <p:tags r:id="rId1"/>
    </p:custDataLst>
    <p:extLst>
      <p:ext uri="{BB962C8B-B14F-4D97-AF65-F5344CB8AC3E}">
        <p14:creationId xmlns:p14="http://schemas.microsoft.com/office/powerpoint/2010/main" val="141241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4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learn more?</a:t>
            </a:r>
            <a:endParaRPr lang="en-US" dirty="0"/>
          </a:p>
        </p:txBody>
      </p:sp>
      <p:sp>
        <p:nvSpPr>
          <p:cNvPr id="3" name="Content Placeholder 2"/>
          <p:cNvSpPr>
            <a:spLocks noGrp="1"/>
          </p:cNvSpPr>
          <p:nvPr>
            <p:ph idx="1"/>
          </p:nvPr>
        </p:nvSpPr>
        <p:spPr>
          <a:xfrm>
            <a:off x="697277" y="1082457"/>
            <a:ext cx="8050213" cy="4391025"/>
          </a:xfrm>
        </p:spPr>
        <p:txBody>
          <a:bodyPr/>
          <a:lstStyle/>
          <a:p>
            <a:pPr marL="0" indent="0">
              <a:buNone/>
            </a:pPr>
            <a:r>
              <a:rPr lang="en-US" dirty="0" smtClean="0"/>
              <a:t>Airplane Flying Handbook</a:t>
            </a:r>
          </a:p>
          <a:p>
            <a:pPr lvl="1"/>
            <a:r>
              <a:rPr lang="en-US" dirty="0">
                <a:hlinkClick r:id="rId4"/>
              </a:rPr>
              <a:t>https://</a:t>
            </a:r>
            <a:r>
              <a:rPr lang="en-US" dirty="0" smtClean="0">
                <a:hlinkClick r:id="rId4"/>
              </a:rPr>
              <a:t>bit.ly/3wO1wMu</a:t>
            </a:r>
            <a:r>
              <a:rPr lang="en-US" dirty="0" smtClean="0"/>
              <a:t>   </a:t>
            </a:r>
          </a:p>
          <a:p>
            <a:pPr marL="0" indent="0">
              <a:buNone/>
            </a:pPr>
            <a:endParaRPr lang="en-US" dirty="0" smtClean="0"/>
          </a:p>
          <a:p>
            <a:pPr marL="0" indent="0">
              <a:buNone/>
            </a:pPr>
            <a:r>
              <a:rPr lang="en-US" dirty="0" smtClean="0"/>
              <a:t>FAASTeam WINGS Pilot Proficiency Program                </a:t>
            </a:r>
          </a:p>
          <a:p>
            <a:pPr lvl="1"/>
            <a:r>
              <a:rPr lang="en-US" b="0" dirty="0" smtClean="0">
                <a:hlinkClick r:id="rId5"/>
              </a:rPr>
              <a:t>http://faasafety.gov/WINGS</a:t>
            </a:r>
            <a:r>
              <a:rPr lang="en-US" b="0" dirty="0" smtClean="0"/>
              <a:t>  </a:t>
            </a:r>
            <a:endParaRPr lang="en-US" sz="2800" b="0" dirty="0" smtClean="0"/>
          </a:p>
        </p:txBody>
      </p:sp>
      <p:sp>
        <p:nvSpPr>
          <p:cNvPr id="4" name="Slide Number Placeholder 3"/>
          <p:cNvSpPr>
            <a:spLocks noGrp="1"/>
          </p:cNvSpPr>
          <p:nvPr>
            <p:ph type="sldNum" sz="quarter" idx="4294967295"/>
          </p:nvPr>
        </p:nvSpPr>
        <p:spPr>
          <a:xfrm>
            <a:off x="9939866" y="6248400"/>
            <a:ext cx="1468353" cy="457200"/>
          </a:xfrm>
          <a:prstGeom prst="rect">
            <a:avLst/>
          </a:prstGeom>
        </p:spPr>
        <p:txBody>
          <a:bodyPr/>
          <a:lstStyle/>
          <a:p>
            <a:fld id="{74438B1A-AF1B-4C8B-993E-1BADE62A2451}" type="slidenum">
              <a:rPr lang="en-US" smtClean="0"/>
              <a:pPr/>
              <a:t>14</a:t>
            </a:fld>
            <a:endParaRPr lang="en-US" dirty="0"/>
          </a:p>
        </p:txBody>
      </p:sp>
      <p:pic>
        <p:nvPicPr>
          <p:cNvPr id="5" name="Picture 4"/>
          <p:cNvPicPr>
            <a:picLocks noChangeAspect="1"/>
          </p:cNvPicPr>
          <p:nvPr/>
        </p:nvPicPr>
        <p:blipFill>
          <a:blip r:embed="rId6"/>
          <a:stretch>
            <a:fillRect/>
          </a:stretch>
        </p:blipFill>
        <p:spPr>
          <a:xfrm rot="527671">
            <a:off x="8734871" y="1167077"/>
            <a:ext cx="3092638" cy="398561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7"/>
          <a:srcRect l="5234" t="8950" r="6680" b="10557"/>
          <a:stretch/>
        </p:blipFill>
        <p:spPr>
          <a:xfrm>
            <a:off x="6064608" y="708995"/>
            <a:ext cx="1795751" cy="1740665"/>
          </a:xfrm>
          <a:prstGeom prst="rect">
            <a:avLst/>
          </a:prstGeom>
        </p:spPr>
      </p:pic>
      <p:pic>
        <p:nvPicPr>
          <p:cNvPr id="7" name="Picture 6"/>
          <p:cNvPicPr>
            <a:picLocks noChangeAspect="1"/>
          </p:cNvPicPr>
          <p:nvPr/>
        </p:nvPicPr>
        <p:blipFill>
          <a:blip r:embed="rId8"/>
          <a:stretch>
            <a:fillRect/>
          </a:stretch>
        </p:blipFill>
        <p:spPr>
          <a:xfrm>
            <a:off x="697277" y="3577742"/>
            <a:ext cx="1857634" cy="1895740"/>
          </a:xfrm>
          <a:prstGeom prst="rect">
            <a:avLst/>
          </a:prstGeom>
        </p:spPr>
      </p:pic>
    </p:spTree>
    <p:custDataLst>
      <p:tags r:id="rId1"/>
    </p:custDataLst>
    <p:extLst>
      <p:ext uri="{BB962C8B-B14F-4D97-AF65-F5344CB8AC3E}">
        <p14:creationId xmlns:p14="http://schemas.microsoft.com/office/powerpoint/2010/main" val="1772930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1989528"/>
            <a:ext cx="2646795" cy="3295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64055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8125325" y="1412722"/>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230058" y="3174542"/>
            <a:ext cx="3220127" cy="2417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71500" y="1026654"/>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a:t>
            </a:r>
            <a:r>
              <a:rPr lang="en-US" i="1" kern="0" dirty="0"/>
              <a:t>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custDataLst>
      <p:tags r:id="rId1"/>
    </p:custDataLst>
    <p:extLst>
      <p:ext uri="{BB962C8B-B14F-4D97-AF65-F5344CB8AC3E}">
        <p14:creationId xmlns:p14="http://schemas.microsoft.com/office/powerpoint/2010/main" val="1415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26686" t="14187"/>
          <a:stretch/>
        </p:blipFill>
        <p:spPr>
          <a:xfrm>
            <a:off x="208014" y="1072952"/>
            <a:ext cx="6712739" cy="4542216"/>
          </a:xfrm>
          <a:prstGeom prst="rect">
            <a:avLst/>
          </a:prstGeom>
        </p:spPr>
      </p:pic>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500343" y="537630"/>
            <a:ext cx="8472488" cy="457200"/>
          </a:xfrm>
        </p:spPr>
        <p:txBody>
          <a:bodyPr/>
          <a:lstStyle/>
          <a:p>
            <a:pPr algn="ctr"/>
            <a:r>
              <a:rPr lang="en-US" dirty="0"/>
              <a:t/>
            </a:r>
            <a:br>
              <a:rPr lang="en-US" dirty="0"/>
            </a:br>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345643" y="285717"/>
            <a:ext cx="917633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5"/>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4" name="Picture 3"/>
          <p:cNvPicPr>
            <a:picLocks noChangeAspect="1"/>
          </p:cNvPicPr>
          <p:nvPr/>
        </p:nvPicPr>
        <p:blipFill>
          <a:blip r:embed="rId6"/>
          <a:stretch>
            <a:fillRect/>
          </a:stretch>
        </p:blipFill>
        <p:spPr>
          <a:xfrm>
            <a:off x="8335951" y="1299377"/>
            <a:ext cx="2372056" cy="2400635"/>
          </a:xfrm>
          <a:prstGeom prst="rect">
            <a:avLst/>
          </a:prstGeom>
        </p:spPr>
      </p:pic>
      <p:pic>
        <p:nvPicPr>
          <p:cNvPr id="10" name="Picture 9"/>
          <p:cNvPicPr>
            <a:picLocks noChangeAspect="1"/>
          </p:cNvPicPr>
          <p:nvPr/>
        </p:nvPicPr>
        <p:blipFill>
          <a:blip r:embed="rId7"/>
          <a:stretch>
            <a:fillRect/>
          </a:stretch>
        </p:blipFill>
        <p:spPr>
          <a:xfrm>
            <a:off x="8335951" y="4193907"/>
            <a:ext cx="2855100" cy="1421261"/>
          </a:xfrm>
          <a:prstGeom prst="rect">
            <a:avLst/>
          </a:prstGeom>
        </p:spPr>
      </p:pic>
      <p:sp>
        <p:nvSpPr>
          <p:cNvPr id="7" name="Rectangle 6"/>
          <p:cNvSpPr/>
          <p:nvPr/>
        </p:nvSpPr>
        <p:spPr bwMode="auto">
          <a:xfrm>
            <a:off x="3397115" y="3066387"/>
            <a:ext cx="334536" cy="187341"/>
          </a:xfrm>
          <a:prstGeom prst="rect">
            <a:avLst/>
          </a:prstGeom>
          <a:solidFill>
            <a:schemeClr val="bg1"/>
          </a:solidFill>
          <a:ln>
            <a:noFill/>
          </a:ln>
          <a:effectLst/>
          <a:ex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857087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3730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722842" y="1134125"/>
            <a:ext cx="8050213" cy="4391025"/>
          </a:xfrm>
        </p:spPr>
        <p:txBody>
          <a:bodyPr/>
          <a:lstStyle/>
          <a:p>
            <a:r>
              <a:rPr lang="en-US" dirty="0" smtClean="0"/>
              <a:t>You are vital members of our GA safety community.</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692" y="3780179"/>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4838" y="186825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2442" y="3413157"/>
            <a:ext cx="4011720" cy="1738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804174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6" name="Content Placeholder 2"/>
          <p:cNvSpPr>
            <a:spLocks noGrp="1"/>
          </p:cNvSpPr>
          <p:nvPr>
            <p:ph idx="1"/>
          </p:nvPr>
        </p:nvSpPr>
        <p:spPr>
          <a:xfrm>
            <a:off x="571500" y="1280909"/>
            <a:ext cx="8050213" cy="4391025"/>
          </a:xfrm>
        </p:spPr>
        <p:txBody>
          <a:bodyPr/>
          <a:lstStyle/>
          <a:p>
            <a:r>
              <a:rPr lang="en-US" sz="2400" dirty="0" smtClean="0">
                <a:ea typeface="ＭＳ Ｐゴシック" pitchFamily="34" charset="-128"/>
              </a:rPr>
              <a:t>Exits</a:t>
            </a:r>
          </a:p>
          <a:p>
            <a:r>
              <a:rPr lang="en-US" sz="2400" dirty="0" smtClean="0">
                <a:ea typeface="ＭＳ Ｐゴシック" pitchFamily="34" charset="-128"/>
              </a:rPr>
              <a:t>Restrooms</a:t>
            </a:r>
          </a:p>
          <a:p>
            <a:r>
              <a:rPr lang="en-US" sz="2400" dirty="0" smtClean="0">
                <a:ea typeface="ＭＳ Ｐゴシック" pitchFamily="34" charset="-128"/>
              </a:rPr>
              <a:t>Emergency Evacuation</a:t>
            </a:r>
          </a:p>
          <a:p>
            <a:r>
              <a:rPr lang="en-US" sz="2400" dirty="0" smtClean="0">
                <a:ea typeface="ＭＳ Ｐゴシック" pitchFamily="34" charset="-128"/>
              </a:rPr>
              <a:t>Breaks</a:t>
            </a:r>
          </a:p>
          <a:p>
            <a:r>
              <a:rPr lang="en-US" sz="2400" dirty="0" smtClean="0">
                <a:ea typeface="ＭＳ Ｐゴシック" pitchFamily="34" charset="-128"/>
              </a:rPr>
              <a:t>Set phones &amp; pagers to silent </a:t>
            </a:r>
            <a:br>
              <a:rPr lang="en-US" sz="2400" dirty="0" smtClean="0">
                <a:ea typeface="ＭＳ Ｐゴシック" pitchFamily="34" charset="-128"/>
              </a:rPr>
            </a:br>
            <a:r>
              <a:rPr lang="en-US" sz="2400" dirty="0" smtClean="0">
                <a:ea typeface="ＭＳ Ｐゴシック" pitchFamily="34" charset="-128"/>
              </a:rPr>
              <a:t>mode or off </a:t>
            </a:r>
          </a:p>
          <a:p>
            <a:r>
              <a:rPr lang="en-US" sz="2400" dirty="0" smtClean="0">
                <a:ea typeface="ＭＳ Ｐゴシック" pitchFamily="34" charset="-128"/>
              </a:rPr>
              <a:t>Sponsor Acknowledgment</a:t>
            </a:r>
          </a:p>
          <a:p>
            <a:r>
              <a:rPr lang="en-US" sz="2400"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9" name="Group 8"/>
          <p:cNvGrpSpPr/>
          <p:nvPr/>
        </p:nvGrpSpPr>
        <p:grpSpPr>
          <a:xfrm>
            <a:off x="6826484" y="1924626"/>
            <a:ext cx="4765222" cy="3353235"/>
            <a:chOff x="6837353" y="2867715"/>
            <a:chExt cx="5177733" cy="3482474"/>
          </a:xfrm>
        </p:grpSpPr>
        <p:pic>
          <p:nvPicPr>
            <p:cNvPr id="10"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31063" r="2686"/>
            <a:stretch/>
          </p:blipFill>
          <p:spPr bwMode="auto">
            <a:xfrm>
              <a:off x="6837353" y="2867715"/>
              <a:ext cx="5177733" cy="3482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697502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90508" y="396910"/>
            <a:ext cx="4940269" cy="1395412"/>
          </a:xfrm>
        </p:spPr>
        <p:txBody>
          <a:bodyPr/>
          <a:lstStyle/>
          <a:p>
            <a:r>
              <a:rPr lang="en-US" dirty="0"/>
              <a:t>The National FAA Safety Team Presents</a:t>
            </a:r>
          </a:p>
        </p:txBody>
      </p:sp>
      <p:sp>
        <p:nvSpPr>
          <p:cNvPr id="32780" name="Rectangle 12"/>
          <p:cNvSpPr>
            <a:spLocks noGrp="1" noChangeArrowheads="1"/>
          </p:cNvSpPr>
          <p:nvPr>
            <p:ph type="subTitle" idx="1"/>
          </p:nvPr>
        </p:nvSpPr>
        <p:spPr>
          <a:xfrm>
            <a:off x="496140" y="1792322"/>
            <a:ext cx="4604585" cy="1615760"/>
          </a:xfrm>
        </p:spPr>
        <p:txBody>
          <a:bodyPr/>
          <a:lstStyle/>
          <a:p>
            <a:r>
              <a:rPr lang="en-US" dirty="0" smtClean="0"/>
              <a:t>Topic of the Month</a:t>
            </a:r>
            <a:br>
              <a:rPr lang="en-US" dirty="0" smtClean="0"/>
            </a:br>
            <a:r>
              <a:rPr lang="en-US" dirty="0" smtClean="0"/>
              <a:t>July</a:t>
            </a:r>
            <a:r>
              <a:rPr lang="en-US" dirty="0"/>
              <a:t>	</a:t>
            </a:r>
          </a:p>
          <a:p>
            <a:r>
              <a:rPr lang="en-US" dirty="0" smtClean="0"/>
              <a:t>Fly the Aircraft First</a:t>
            </a:r>
            <a:endParaRPr lang="en-US" dirty="0"/>
          </a:p>
          <a:p>
            <a:endParaRPr lang="en-US" dirty="0" smtClean="0"/>
          </a:p>
        </p:txBody>
      </p:sp>
      <p:sp>
        <p:nvSpPr>
          <p:cNvPr id="32785" name="Text Box 17"/>
          <p:cNvSpPr txBox="1">
            <a:spLocks noChangeArrowheads="1"/>
          </p:cNvSpPr>
          <p:nvPr/>
        </p:nvSpPr>
        <p:spPr bwMode="auto">
          <a:xfrm>
            <a:off x="3367969" y="377566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69" y="41611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67970" y="44977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Tree>
    <p:custDataLst>
      <p:tags r:id="rId1"/>
    </p:custDataLst>
    <p:extLst>
      <p:ext uri="{BB962C8B-B14F-4D97-AF65-F5344CB8AC3E}">
        <p14:creationId xmlns:p14="http://schemas.microsoft.com/office/powerpoint/2010/main" val="10754572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0746" y="343297"/>
            <a:ext cx="11296651" cy="609600"/>
          </a:xfrm>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390746" y="1405136"/>
            <a:ext cx="8737600" cy="4391025"/>
          </a:xfrm>
        </p:spPr>
        <p:txBody>
          <a:bodyPr/>
          <a:lstStyle/>
          <a:p>
            <a:r>
              <a:rPr lang="en-US" dirty="0" smtClean="0">
                <a:ea typeface="ＭＳ Ｐゴシック" pitchFamily="34" charset="-128"/>
              </a:rPr>
              <a:t>A case study on distraction</a:t>
            </a:r>
          </a:p>
          <a:p>
            <a:r>
              <a:rPr lang="en-US" dirty="0" smtClean="0">
                <a:ea typeface="ＭＳ Ｐゴシック" pitchFamily="34" charset="-128"/>
              </a:rPr>
              <a:t>Loss of Control Work Group </a:t>
            </a:r>
            <a:br>
              <a:rPr lang="en-US" dirty="0" smtClean="0">
                <a:ea typeface="ＭＳ Ｐゴシック" pitchFamily="34" charset="-128"/>
              </a:rPr>
            </a:br>
            <a:r>
              <a:rPr lang="en-US" dirty="0" smtClean="0">
                <a:ea typeface="ＭＳ Ｐゴシック" pitchFamily="34" charset="-128"/>
              </a:rPr>
              <a:t>Recommendations</a:t>
            </a:r>
          </a:p>
          <a:p>
            <a:r>
              <a:rPr lang="en-US" dirty="0" smtClean="0">
                <a:ea typeface="ＭＳ Ｐゴシック" pitchFamily="34" charset="-128"/>
              </a:rPr>
              <a:t>Tips &amp; Tricks</a:t>
            </a:r>
          </a:p>
          <a:p>
            <a:endParaRPr lang="en-US" dirty="0" smtClean="0">
              <a:ea typeface="ＭＳ Ｐゴシック" pitchFamily="34" charset="-128"/>
            </a:endParaRPr>
          </a:p>
          <a:p>
            <a:endParaRPr lang="en-US" dirty="0" smtClean="0">
              <a:ea typeface="ＭＳ Ｐゴシック" pitchFamily="34" charset="-128"/>
            </a:endParaRPr>
          </a:p>
        </p:txBody>
      </p:sp>
      <p:sp>
        <p:nvSpPr>
          <p:cNvPr id="10" name="TextBox 9"/>
          <p:cNvSpPr txBox="1"/>
          <p:nvPr/>
        </p:nvSpPr>
        <p:spPr bwMode="auto">
          <a:xfrm>
            <a:off x="4223718" y="5164526"/>
            <a:ext cx="36307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a:solidFill>
                  <a:srgbClr val="002060"/>
                </a:solidFill>
              </a:rPr>
              <a:t>* General Aviation Joint Steering Committee</a:t>
            </a:r>
          </a:p>
        </p:txBody>
      </p:sp>
      <p:grpSp>
        <p:nvGrpSpPr>
          <p:cNvPr id="3" name="Group 2"/>
          <p:cNvGrpSpPr/>
          <p:nvPr/>
        </p:nvGrpSpPr>
        <p:grpSpPr>
          <a:xfrm>
            <a:off x="8407077" y="908212"/>
            <a:ext cx="2972532" cy="4137832"/>
            <a:chOff x="8407077" y="908212"/>
            <a:chExt cx="2972532" cy="4137832"/>
          </a:xfrm>
        </p:grpSpPr>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3714">
              <a:off x="8559848" y="1163222"/>
              <a:ext cx="2819761"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bwMode="auto">
            <a:xfrm rot="580489">
              <a:off x="8407077" y="908212"/>
              <a:ext cx="173463" cy="3894490"/>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Tree>
    <p:custDataLst>
      <p:tags r:id="rId1"/>
    </p:custDataLst>
    <p:extLst>
      <p:ext uri="{BB962C8B-B14F-4D97-AF65-F5344CB8AC3E}">
        <p14:creationId xmlns:p14="http://schemas.microsoft.com/office/powerpoint/2010/main" val="177881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ea typeface="ＭＳ Ｐゴシック" pitchFamily="34" charset="-128"/>
              </a:rPr>
              <a:t>EA 401	</a:t>
            </a:r>
          </a:p>
        </p:txBody>
      </p:sp>
      <p:sp>
        <p:nvSpPr>
          <p:cNvPr id="7171" name="Content Placeholder 2"/>
          <p:cNvSpPr>
            <a:spLocks noGrp="1"/>
          </p:cNvSpPr>
          <p:nvPr>
            <p:ph idx="1"/>
          </p:nvPr>
        </p:nvSpPr>
        <p:spPr/>
        <p:txBody>
          <a:bodyPr/>
          <a:lstStyle/>
          <a:p>
            <a:r>
              <a:rPr lang="en-US" dirty="0" smtClean="0">
                <a:ea typeface="ＭＳ Ｐゴシック" pitchFamily="34" charset="-128"/>
              </a:rPr>
              <a:t>29 December 1972</a:t>
            </a:r>
          </a:p>
          <a:p>
            <a:r>
              <a:rPr lang="en-US" dirty="0" smtClean="0">
                <a:ea typeface="ＭＳ Ｐゴシック" pitchFamily="34" charset="-128"/>
              </a:rPr>
              <a:t>JFK – MIA</a:t>
            </a:r>
          </a:p>
          <a:p>
            <a:r>
              <a:rPr lang="en-US" dirty="0" smtClean="0">
                <a:ea typeface="ＭＳ Ｐゴシック" pitchFamily="34" charset="-128"/>
              </a:rPr>
              <a:t>3 Flt. Crew 1 Non Rev.</a:t>
            </a:r>
          </a:p>
          <a:p>
            <a:r>
              <a:rPr lang="en-US" dirty="0" smtClean="0">
                <a:ea typeface="ＭＳ Ｐゴシック" pitchFamily="34" charset="-128"/>
              </a:rPr>
              <a:t>Nose Gear Light Out</a:t>
            </a:r>
          </a:p>
          <a:p>
            <a:r>
              <a:rPr lang="en-US" dirty="0" smtClean="0">
                <a:ea typeface="ＭＳ Ｐゴシック" pitchFamily="34" charset="-128"/>
              </a:rPr>
              <a:t>CWS Mode Engaged</a:t>
            </a:r>
          </a:p>
          <a:p>
            <a:r>
              <a:rPr lang="en-US" dirty="0" smtClean="0">
                <a:ea typeface="ＭＳ Ｐゴシック" pitchFamily="34" charset="-128"/>
              </a:rPr>
              <a:t>99 Fatalities</a:t>
            </a:r>
          </a:p>
        </p:txBody>
      </p:sp>
      <p:pic>
        <p:nvPicPr>
          <p:cNvPr id="81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861" y="1973655"/>
            <a:ext cx="4811764" cy="3142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456044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ＭＳ Ｐゴシック" pitchFamily="34" charset="-128"/>
              </a:rPr>
              <a:t>A matter of priority	</a:t>
            </a:r>
          </a:p>
        </p:txBody>
      </p:sp>
      <p:sp>
        <p:nvSpPr>
          <p:cNvPr id="2" name="Content Placeholder 1"/>
          <p:cNvSpPr>
            <a:spLocks noGrp="1"/>
          </p:cNvSpPr>
          <p:nvPr>
            <p:ph idx="1"/>
          </p:nvPr>
        </p:nvSpPr>
        <p:spPr/>
        <p:txBody>
          <a:bodyPr/>
          <a:lstStyle/>
          <a:p>
            <a:r>
              <a:rPr lang="en-US" smtClean="0">
                <a:ea typeface="ＭＳ Ｐゴシック" pitchFamily="34" charset="-128"/>
              </a:rPr>
              <a:t>Fly the Aircraft First!</a:t>
            </a:r>
          </a:p>
        </p:txBody>
      </p:sp>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624" y="2225388"/>
            <a:ext cx="4441371" cy="3334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128391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ＭＳ Ｐゴシック" pitchFamily="34" charset="-128"/>
              </a:rPr>
              <a:t>A matter of priority	</a:t>
            </a:r>
          </a:p>
        </p:txBody>
      </p:sp>
      <p:sp>
        <p:nvSpPr>
          <p:cNvPr id="7171" name="Content Placeholder 2"/>
          <p:cNvSpPr>
            <a:spLocks noGrp="1"/>
          </p:cNvSpPr>
          <p:nvPr>
            <p:ph idx="1"/>
          </p:nvPr>
        </p:nvSpPr>
        <p:spPr>
          <a:xfrm>
            <a:off x="930746" y="3754690"/>
            <a:ext cx="3403600" cy="2654300"/>
          </a:xfrm>
        </p:spPr>
        <p:txBody>
          <a:bodyPr/>
          <a:lstStyle/>
          <a:p>
            <a:r>
              <a:rPr lang="en-US" dirty="0" smtClean="0">
                <a:ea typeface="ＭＳ Ｐゴシック" pitchFamily="34" charset="-128"/>
              </a:rPr>
              <a:t>Aviate</a:t>
            </a:r>
          </a:p>
          <a:p>
            <a:r>
              <a:rPr lang="en-US" dirty="0" smtClean="0">
                <a:ea typeface="ＭＳ Ｐゴシック" pitchFamily="34" charset="-128"/>
              </a:rPr>
              <a:t>Navigate</a:t>
            </a:r>
          </a:p>
          <a:p>
            <a:r>
              <a:rPr lang="en-US" dirty="0" smtClean="0">
                <a:ea typeface="ＭＳ Ｐゴシック" pitchFamily="34" charset="-128"/>
              </a:rPr>
              <a:t>Communicate</a:t>
            </a:r>
          </a:p>
        </p:txBody>
      </p:sp>
      <p:pic>
        <p:nvPicPr>
          <p:cNvPr id="717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1105" y="1044623"/>
            <a:ext cx="3073337" cy="2500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4" name="Picture 4"/>
          <p:cNvPicPr>
            <a:picLocks noChangeAspect="1"/>
          </p:cNvPicPr>
          <p:nvPr/>
        </p:nvPicPr>
        <p:blipFill rotWithShape="1">
          <a:blip r:embed="rId5">
            <a:extLst>
              <a:ext uri="{28A0092B-C50C-407E-A947-70E740481C1C}">
                <a14:useLocalDpi xmlns:a14="http://schemas.microsoft.com/office/drawing/2010/main" val="0"/>
              </a:ext>
            </a:extLst>
          </a:blip>
          <a:srcRect l="14310" t="2093" r="17913" b="2374"/>
          <a:stretch/>
        </p:blipFill>
        <p:spPr bwMode="auto">
          <a:xfrm>
            <a:off x="5234624" y="1503219"/>
            <a:ext cx="2209046" cy="31137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6" name="Picture 8" descr="http://www.aviatortrader.com/wp-content/uploads/2013/05/-38698912111874921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3853" y="3060071"/>
            <a:ext cx="3483964" cy="22377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88686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ea typeface="ＭＳ Ｐゴシック" pitchFamily="34" charset="-128"/>
              </a:rPr>
              <a:t>Fly the Aircraft First!</a:t>
            </a:r>
          </a:p>
        </p:txBody>
      </p:sp>
      <p:sp>
        <p:nvSpPr>
          <p:cNvPr id="11267" name="Content Placeholder 2"/>
          <p:cNvSpPr>
            <a:spLocks noGrp="1"/>
          </p:cNvSpPr>
          <p:nvPr>
            <p:ph idx="1"/>
          </p:nvPr>
        </p:nvSpPr>
        <p:spPr>
          <a:xfrm>
            <a:off x="571500" y="1092672"/>
            <a:ext cx="8050213" cy="4391025"/>
          </a:xfrm>
        </p:spPr>
        <p:txBody>
          <a:bodyPr/>
          <a:lstStyle/>
          <a:p>
            <a:r>
              <a:rPr lang="en-US" dirty="0" smtClean="0">
                <a:ea typeface="ＭＳ Ｐゴシック" pitchFamily="34" charset="-128"/>
              </a:rPr>
              <a:t>High stress</a:t>
            </a:r>
          </a:p>
          <a:p>
            <a:r>
              <a:rPr lang="en-US" dirty="0" smtClean="0">
                <a:ea typeface="ＭＳ Ｐゴシック" pitchFamily="34" charset="-128"/>
              </a:rPr>
              <a:t>Short time frame</a:t>
            </a:r>
          </a:p>
          <a:p>
            <a:r>
              <a:rPr lang="en-US" dirty="0" smtClean="0">
                <a:ea typeface="ＭＳ Ｐゴシック" pitchFamily="34" charset="-128"/>
              </a:rPr>
              <a:t>Limited options</a:t>
            </a:r>
          </a:p>
          <a:p>
            <a:r>
              <a:rPr lang="en-US" dirty="0" smtClean="0">
                <a:ea typeface="ＭＳ Ｐゴシック" pitchFamily="34" charset="-128"/>
              </a:rPr>
              <a:t>Off airport landing?</a:t>
            </a:r>
          </a:p>
        </p:txBody>
      </p:sp>
      <p:pic>
        <p:nvPicPr>
          <p:cNvPr id="6" name="Picture 2" descr="C:\Users\awp204js\Downloads\1iU5xS.AuSt.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3886" y="2244082"/>
            <a:ext cx="4504265" cy="3378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8405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we prepare for problems?</a:t>
            </a:r>
            <a:endParaRPr lang="en-US" dirty="0"/>
          </a:p>
        </p:txBody>
      </p:sp>
      <p:sp>
        <p:nvSpPr>
          <p:cNvPr id="3" name="Content Placeholder 2"/>
          <p:cNvSpPr>
            <a:spLocks noGrp="1"/>
          </p:cNvSpPr>
          <p:nvPr>
            <p:ph idx="1"/>
          </p:nvPr>
        </p:nvSpPr>
        <p:spPr>
          <a:xfrm>
            <a:off x="571500" y="1145056"/>
            <a:ext cx="10737476" cy="643404"/>
          </a:xfrm>
        </p:spPr>
        <p:txBody>
          <a:bodyPr/>
          <a:lstStyle/>
          <a:p>
            <a:r>
              <a:rPr lang="en-US" dirty="0" smtClean="0"/>
              <a:t>Consider the hazards associated with each phase of flight</a:t>
            </a:r>
          </a:p>
          <a:p>
            <a:pPr lvl="1"/>
            <a:r>
              <a:rPr lang="en-US" dirty="0" smtClean="0"/>
              <a:t>Think about what could go wrong</a:t>
            </a:r>
          </a:p>
          <a:p>
            <a:r>
              <a:rPr lang="en-US" dirty="0" smtClean="0"/>
              <a:t>Plan for how you would deal with the problem</a:t>
            </a:r>
          </a:p>
          <a:p>
            <a:pPr lvl="1"/>
            <a:r>
              <a:rPr lang="en-US" dirty="0" smtClean="0"/>
              <a:t>What would I do if?</a:t>
            </a:r>
          </a:p>
          <a:p>
            <a:pPr lvl="1"/>
            <a:r>
              <a:rPr lang="en-US" dirty="0" smtClean="0"/>
              <a:t>What could I have done better </a:t>
            </a:r>
          </a:p>
          <a:p>
            <a:r>
              <a:rPr lang="en-US" dirty="0" smtClean="0"/>
              <a:t>Train to plan proficiency</a:t>
            </a:r>
          </a:p>
          <a:p>
            <a:pPr lvl="1"/>
            <a:r>
              <a:rPr lang="en-US" dirty="0" smtClean="0"/>
              <a:t>Practice – preferably with a CFI</a:t>
            </a:r>
          </a:p>
          <a:p>
            <a:pPr marL="0" indent="0">
              <a:buNone/>
            </a:pPr>
            <a:endParaRPr lang="en-US" dirty="0"/>
          </a:p>
        </p:txBody>
      </p:sp>
      <p:pic>
        <p:nvPicPr>
          <p:cNvPr id="4" name="Picture 3"/>
          <p:cNvPicPr>
            <a:picLocks noChangeAspect="1"/>
          </p:cNvPicPr>
          <p:nvPr/>
        </p:nvPicPr>
        <p:blipFill>
          <a:blip r:embed="rId4"/>
          <a:stretch>
            <a:fillRect/>
          </a:stretch>
        </p:blipFill>
        <p:spPr>
          <a:xfrm>
            <a:off x="8330215" y="2906060"/>
            <a:ext cx="2978761" cy="25643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475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ea typeface="ＭＳ Ｐゴシック" pitchFamily="34" charset="-128"/>
              </a:rPr>
              <a:t>Preparing for Problems</a:t>
            </a:r>
          </a:p>
        </p:txBody>
      </p:sp>
      <p:sp>
        <p:nvSpPr>
          <p:cNvPr id="11267" name="Content Placeholder 2"/>
          <p:cNvSpPr>
            <a:spLocks noGrp="1"/>
          </p:cNvSpPr>
          <p:nvPr>
            <p:ph idx="1"/>
          </p:nvPr>
        </p:nvSpPr>
        <p:spPr>
          <a:xfrm>
            <a:off x="571500" y="1122364"/>
            <a:ext cx="8050213" cy="4391025"/>
          </a:xfrm>
        </p:spPr>
        <p:txBody>
          <a:bodyPr/>
          <a:lstStyle/>
          <a:p>
            <a:r>
              <a:rPr lang="en-US" dirty="0" smtClean="0">
                <a:ea typeface="ＭＳ Ｐゴシック" pitchFamily="34" charset="-128"/>
              </a:rPr>
              <a:t>Prepare</a:t>
            </a:r>
          </a:p>
          <a:p>
            <a:pPr lvl="1"/>
            <a:r>
              <a:rPr lang="en-US" dirty="0" smtClean="0">
                <a:ea typeface="ＭＳ Ｐゴシック" pitchFamily="34" charset="-128"/>
              </a:rPr>
              <a:t>Performance numbers, weather, survival gear</a:t>
            </a:r>
          </a:p>
          <a:p>
            <a:r>
              <a:rPr lang="en-US" dirty="0" smtClean="0">
                <a:ea typeface="ＭＳ Ｐゴシック" pitchFamily="34" charset="-128"/>
              </a:rPr>
              <a:t>Plan</a:t>
            </a:r>
          </a:p>
          <a:p>
            <a:pPr lvl="1"/>
            <a:r>
              <a:rPr lang="en-US" dirty="0" smtClean="0">
                <a:ea typeface="ＭＳ Ｐゴシック" pitchFamily="34" charset="-128"/>
              </a:rPr>
              <a:t>Route</a:t>
            </a:r>
            <a:r>
              <a:rPr lang="en-US" dirty="0">
                <a:ea typeface="ＭＳ Ｐゴシック" pitchFamily="34" charset="-128"/>
              </a:rPr>
              <a:t>, flight plan, </a:t>
            </a:r>
            <a:r>
              <a:rPr lang="en-US" dirty="0" smtClean="0">
                <a:ea typeface="ＭＳ Ｐゴシック" pitchFamily="34" charset="-128"/>
              </a:rPr>
              <a:t>runway data, climb &amp; descent profiles, escape routes, go no-go points &amp; alternates</a:t>
            </a:r>
          </a:p>
          <a:p>
            <a:r>
              <a:rPr lang="en-US" dirty="0" smtClean="0">
                <a:ea typeface="ＭＳ Ｐゴシック" pitchFamily="34" charset="-128"/>
              </a:rPr>
              <a:t>Practice – at mission weight</a:t>
            </a:r>
          </a:p>
          <a:p>
            <a:pPr lvl="1"/>
            <a:r>
              <a:rPr lang="en-US" dirty="0" smtClean="0">
                <a:ea typeface="ＭＳ Ｐゴシック" pitchFamily="34" charset="-128"/>
              </a:rPr>
              <a:t>Short &amp; soft field T.O. s &amp; </a:t>
            </a:r>
            <a:r>
              <a:rPr lang="en-US" dirty="0" err="1" smtClean="0">
                <a:ea typeface="ＭＳ Ｐゴシック" pitchFamily="34" charset="-128"/>
              </a:rPr>
              <a:t>Ldgs</a:t>
            </a:r>
            <a:r>
              <a:rPr lang="en-US" dirty="0" smtClean="0">
                <a:ea typeface="ＭＳ Ｐゴシック" pitchFamily="34" charset="-128"/>
              </a:rPr>
              <a:t>.</a:t>
            </a:r>
          </a:p>
          <a:p>
            <a:pPr lvl="1"/>
            <a:r>
              <a:rPr lang="en-US" dirty="0" smtClean="0">
                <a:ea typeface="ＭＳ Ｐゴシック" pitchFamily="34" charset="-128"/>
              </a:rPr>
              <a:t>Power off </a:t>
            </a:r>
            <a:r>
              <a:rPr lang="en-US" dirty="0" err="1" smtClean="0">
                <a:ea typeface="ＭＳ Ｐゴシック" pitchFamily="34" charset="-128"/>
              </a:rPr>
              <a:t>Appchs</a:t>
            </a:r>
            <a:r>
              <a:rPr lang="en-US" dirty="0" smtClean="0">
                <a:ea typeface="ＭＳ Ｐゴシック" pitchFamily="34" charset="-128"/>
              </a:rPr>
              <a:t>. &amp; </a:t>
            </a:r>
            <a:r>
              <a:rPr lang="en-US" dirty="0" err="1" smtClean="0">
                <a:ea typeface="ＭＳ Ｐゴシック" pitchFamily="34" charset="-128"/>
              </a:rPr>
              <a:t>Ldgs</a:t>
            </a:r>
            <a:r>
              <a:rPr lang="en-US" dirty="0" smtClean="0">
                <a:ea typeface="ＭＳ Ｐゴシック" pitchFamily="34" charset="-128"/>
              </a:rPr>
              <a:t>.</a:t>
            </a:r>
          </a:p>
          <a:p>
            <a:pPr lvl="1"/>
            <a:endParaRPr lang="en-US" dirty="0" smtClean="0">
              <a:ea typeface="ＭＳ Ｐゴシック" pitchFamily="34" charset="-128"/>
            </a:endParaRPr>
          </a:p>
        </p:txBody>
      </p:sp>
      <p:pic>
        <p:nvPicPr>
          <p:cNvPr id="10245" name="Picture 1"/>
          <p:cNvPicPr>
            <a:picLocks noChangeAspect="1"/>
          </p:cNvPicPr>
          <p:nvPr/>
        </p:nvPicPr>
        <p:blipFill rotWithShape="1">
          <a:blip r:embed="rId4">
            <a:extLst>
              <a:ext uri="{28A0092B-C50C-407E-A947-70E740481C1C}">
                <a14:useLocalDpi xmlns:a14="http://schemas.microsoft.com/office/drawing/2010/main" val="0"/>
              </a:ext>
            </a:extLst>
          </a:blip>
          <a:srcRect b="12024"/>
          <a:stretch/>
        </p:blipFill>
        <p:spPr bwMode="auto">
          <a:xfrm>
            <a:off x="8883682" y="3422210"/>
            <a:ext cx="2920905" cy="20911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89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2N3JMgZo"/>
  <p:tag name="ARTICULATE_DESIGN_ID_2_CUSTOM DESIGN" val="UKphd80i"/>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5YDFD77UPU3F-311-5021</_dlc_DocId>
    <_dlc_DocIdUrl xmlns="04289566-cf42-4ce7-aa7c-2469c3d4502e">
      <Url>https://avssp.faa.gov/avs/afsfaast/_layouts/15/DocIdRedir.aspx?ID=5YDFD77UPU3F-311-5021</Url>
      <Description>5YDFD77UPU3F-311-5021</Description>
    </_dlc_DocIdUrl>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f5398868fdb408be4bad1734295b3bdf">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12f53cc26ba0429f45e378a08b5d0805"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7D1EC2-086B-4869-9FB4-0CCB136B730B}"/>
</file>

<file path=customXml/itemProps2.xml><?xml version="1.0" encoding="utf-8"?>
<ds:datastoreItem xmlns:ds="http://schemas.openxmlformats.org/officeDocument/2006/customXml" ds:itemID="{0B80675E-01F7-49AA-B61E-EE85CFCAD03B}"/>
</file>

<file path=customXml/itemProps3.xml><?xml version="1.0" encoding="utf-8"?>
<ds:datastoreItem xmlns:ds="http://schemas.openxmlformats.org/officeDocument/2006/customXml" ds:itemID="{AB17F8C7-2AEB-4BC2-A828-B2E729EBBAC3}"/>
</file>

<file path=customXml/itemProps4.xml><?xml version="1.0" encoding="utf-8"?>
<ds:datastoreItem xmlns:ds="http://schemas.openxmlformats.org/officeDocument/2006/customXml" ds:itemID="{03D8FEC0-F9EB-4C0C-B13D-A91B0D168665}"/>
</file>

<file path=docProps/app.xml><?xml version="1.0" encoding="utf-8"?>
<Properties xmlns="http://schemas.openxmlformats.org/officeDocument/2006/extended-properties" xmlns:vt="http://schemas.openxmlformats.org/officeDocument/2006/docPropsVTypes">
  <Template/>
  <TotalTime>4520</TotalTime>
  <Words>3250</Words>
  <Application>Microsoft Office PowerPoint</Application>
  <PresentationFormat>Widescreen</PresentationFormat>
  <Paragraphs>304</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ＭＳ Ｐゴシック</vt:lpstr>
      <vt:lpstr>Arial</vt:lpstr>
      <vt:lpstr>Helvetica Neue Medium</vt:lpstr>
      <vt:lpstr>Times New Roman</vt:lpstr>
      <vt:lpstr>Wingdings</vt:lpstr>
      <vt:lpstr>1_Custom Design</vt:lpstr>
      <vt:lpstr>2_Custom Design</vt:lpstr>
      <vt:lpstr>The National FAA Safety Team Presents</vt:lpstr>
      <vt:lpstr>Welcome</vt:lpstr>
      <vt:lpstr>Overview </vt:lpstr>
      <vt:lpstr>EA 401 </vt:lpstr>
      <vt:lpstr>A matter of priority </vt:lpstr>
      <vt:lpstr>A matter of priority </vt:lpstr>
      <vt:lpstr>Fly the Aircraft First!</vt:lpstr>
      <vt:lpstr>So how do we prepare for problems?</vt:lpstr>
      <vt:lpstr>Preparing for Problems</vt:lpstr>
      <vt:lpstr>Power Loss</vt:lpstr>
      <vt:lpstr>Tips &amp; Tricks</vt:lpstr>
      <vt:lpstr>Recommendations:</vt:lpstr>
      <vt:lpstr>Pattern Precision</vt:lpstr>
      <vt:lpstr>Want to learn more?</vt:lpstr>
      <vt:lpstr>Questions?</vt:lpstr>
      <vt:lpstr>Proficiency and Peace of Mind</vt:lpstr>
      <vt:lpstr> </vt:lpstr>
      <vt:lpstr>Safety Management Systems (SMS) Coming to General Aviation</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Steuernagle, John W (FAA)</cp:lastModifiedBy>
  <cp:revision>276</cp:revision>
  <dcterms:created xsi:type="dcterms:W3CDTF">2005-01-28T20:32:53Z</dcterms:created>
  <dcterms:modified xsi:type="dcterms:W3CDTF">2022-09-08T20:49:55Z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22ea10fa-c5a1-4066-9f2b-47717fc7305a</vt:lpwstr>
  </property>
  <property fmtid="{D5CDD505-2E9C-101B-9397-08002B2CF9AE}" pid="4" name="ArticulateGUID">
    <vt:lpwstr>7E67A8D0-D99E-473C-BC58-3A3AB9D51923</vt:lpwstr>
  </property>
  <property fmtid="{D5CDD505-2E9C-101B-9397-08002B2CF9AE}" pid="5" name="ArticulatePath">
    <vt:lpwstr>18-10-Jul-TOM-Fly Acft. 1st-PPT-Rev 1</vt:lpwstr>
  </property>
</Properties>
</file>