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0"/>
  </p:notesMasterIdLst>
  <p:handoutMasterIdLst>
    <p:handoutMasterId r:id="rId31"/>
  </p:handoutMasterIdLst>
  <p:sldIdLst>
    <p:sldId id="273" r:id="rId7"/>
    <p:sldId id="274" r:id="rId8"/>
    <p:sldId id="302" r:id="rId9"/>
    <p:sldId id="303" r:id="rId10"/>
    <p:sldId id="304" r:id="rId11"/>
    <p:sldId id="305" r:id="rId12"/>
    <p:sldId id="306" r:id="rId13"/>
    <p:sldId id="307" r:id="rId14"/>
    <p:sldId id="308" r:id="rId15"/>
    <p:sldId id="309" r:id="rId16"/>
    <p:sldId id="310" r:id="rId17"/>
    <p:sldId id="311" r:id="rId18"/>
    <p:sldId id="312" r:id="rId19"/>
    <p:sldId id="313" r:id="rId20"/>
    <p:sldId id="316" r:id="rId21"/>
    <p:sldId id="315" r:id="rId22"/>
    <p:sldId id="314" r:id="rId23"/>
    <p:sldId id="317" r:id="rId24"/>
    <p:sldId id="292" r:id="rId25"/>
    <p:sldId id="288" r:id="rId26"/>
    <p:sldId id="290" r:id="rId27"/>
    <p:sldId id="291" r:id="rId28"/>
    <p:sldId id="318" r:id="rId29"/>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302"/>
            <p14:sldId id="303"/>
            <p14:sldId id="304"/>
            <p14:sldId id="305"/>
            <p14:sldId id="306"/>
            <p14:sldId id="307"/>
            <p14:sldId id="308"/>
            <p14:sldId id="309"/>
            <p14:sldId id="310"/>
            <p14:sldId id="311"/>
            <p14:sldId id="312"/>
            <p14:sldId id="313"/>
            <p14:sldId id="316"/>
            <p14:sldId id="315"/>
            <p14:sldId id="314"/>
            <p14:sldId id="317"/>
            <p14:sldId id="292"/>
            <p14:sldId id="288"/>
            <p14:sldId id="290"/>
            <p14:sldId id="291"/>
            <p14:sldId id="318"/>
          </p14:sldIdLst>
        </p14:section>
      </p14:sectionLst>
    </p:ext>
    <p:ext uri="{EFAFB233-063F-42B5-8137-9DF3F51BA10A}">
      <p15:sldGuideLst xmlns:p15="http://schemas.microsoft.com/office/powerpoint/2012/main">
        <p15:guide id="1" orient="horz" pos="536">
          <p15:clr>
            <a:srgbClr val="A4A3A4"/>
          </p15:clr>
        </p15:guide>
        <p15:guide id="2" pos="339">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0" autoAdjust="0"/>
    <p:restoredTop sz="35821" autoAdjust="0"/>
  </p:normalViewPr>
  <p:slideViewPr>
    <p:cSldViewPr snapToGrid="0">
      <p:cViewPr varScale="1">
        <p:scale>
          <a:sx n="37" d="100"/>
          <a:sy n="37" d="100"/>
        </p:scale>
        <p:origin x="2213" y="43"/>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9" d="100"/>
          <a:sy n="59" d="100"/>
        </p:scale>
        <p:origin x="1253" y="6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kern="1200" smtClean="0">
                <a:solidFill>
                  <a:schemeClr val="tx1"/>
                </a:solidFill>
                <a:effectLst/>
                <a:latin typeface="Times New Roman" pitchFamily="18" charset="0"/>
                <a:ea typeface="+mn-ea"/>
                <a:cs typeface="+mn-cs"/>
              </a:rPr>
              <a:t>2019/02-01-144(I)PP</a:t>
            </a:r>
            <a:r>
              <a:rPr lang="en-US" sz="1200" b="0" kern="1200" baseline="0" smtClean="0">
                <a:solidFill>
                  <a:schemeClr val="tx1"/>
                </a:solidFill>
                <a:effectLst/>
                <a:latin typeface="Times New Roman" pitchFamily="18" charset="0"/>
                <a:ea typeface="+mn-ea"/>
                <a:cs typeface="+mn-cs"/>
              </a:rPr>
              <a:t>  </a:t>
            </a:r>
            <a:r>
              <a:rPr lang="en-US" smtClean="0">
                <a:latin typeface="Times New Roman" pitchFamily="18" charset="0"/>
                <a:ea typeface="ＭＳ Ｐゴシック" pitchFamily="34" charset="-128"/>
              </a:rPr>
              <a:t>Original </a:t>
            </a:r>
            <a:r>
              <a:rPr lang="en-US" dirty="0" smtClean="0">
                <a:latin typeface="Times New Roman" pitchFamily="18" charset="0"/>
                <a:ea typeface="ＭＳ Ｐゴシック" pitchFamily="34" charset="-128"/>
              </a:rPr>
              <a:t>Author: (Ken Thomas, SLT Lead)</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(10/10/2018);  POC (Name),  (SLT Lead), Office (AFS 850); revised by (Name) (MM/DD/YYYY)</a:t>
            </a: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(Angle of Attack Awareness)</a:t>
            </a:r>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Presentation</a:t>
            </a:r>
            <a:r>
              <a:rPr lang="en-US" b="1" baseline="0" dirty="0" smtClean="0"/>
              <a:t> note:  </a:t>
            </a:r>
            <a:r>
              <a:rPr lang="en-US" b="0" i="1" baseline="0" dirty="0" smtClean="0"/>
              <a:t>Review presentation purpose, then:</a:t>
            </a:r>
            <a:endParaRPr lang="en-US" b="1" dirty="0" smtClean="0"/>
          </a:p>
          <a:p>
            <a:endParaRPr lang="en-US" b="1" dirty="0" smtClean="0"/>
          </a:p>
          <a:p>
            <a:r>
              <a:rPr lang="en-US" b="1" dirty="0" smtClean="0"/>
              <a:t>(Next</a:t>
            </a:r>
            <a:r>
              <a:rPr lang="en-US" b="1" baseline="0" dirty="0" smtClean="0"/>
              <a: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4033351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automations in this slide so the following</a:t>
            </a:r>
            <a:r>
              <a:rPr lang="en-US" baseline="0" dirty="0" smtClean="0"/>
              <a:t> is a narrative that will help the presenter make the clicks at the appropriate time during the presentation.</a:t>
            </a:r>
          </a:p>
          <a:p>
            <a:endParaRPr lang="en-US" baseline="0" dirty="0" smtClean="0"/>
          </a:p>
          <a:p>
            <a:r>
              <a:rPr lang="en-US" dirty="0" smtClean="0"/>
              <a:t>Angle of attack is defined</a:t>
            </a:r>
            <a:r>
              <a:rPr lang="en-US" baseline="0" dirty="0" smtClean="0"/>
              <a:t> by two references.  One is the chord line of the wing (forward click) which is an imaginary line (forward click) drawn from the leading edge to the trailing edge of the air foil.  The other reference is the relative wind (</a:t>
            </a:r>
            <a:r>
              <a:rPr lang="en-US" baseline="0" dirty="0" smtClean="0">
                <a:solidFill>
                  <a:srgbClr val="FF0000"/>
                </a:solidFill>
              </a:rPr>
              <a:t>forward click</a:t>
            </a:r>
            <a:r>
              <a:rPr lang="en-US" baseline="0" dirty="0" smtClean="0"/>
              <a:t>) shown here (forward click) by the red line.  The relative wind is parallel to and in the opposite direction of the direction of flight.  The angle represented by these lines is the Angle of Attack or </a:t>
            </a:r>
            <a:r>
              <a:rPr lang="en-US" baseline="0" dirty="0" err="1" smtClean="0"/>
              <a:t>AoA</a:t>
            </a:r>
            <a:r>
              <a:rPr lang="en-US" baseline="0" dirty="0" smtClean="0"/>
              <a:t>.</a:t>
            </a:r>
          </a:p>
          <a:p>
            <a:endParaRPr lang="en-US" baseline="0" dirty="0" smtClean="0"/>
          </a:p>
          <a:p>
            <a:r>
              <a:rPr lang="en-US" dirty="0" smtClean="0"/>
              <a:t>Angle of Attack  (Airplane Flying Handbook Chapter 4 p. 4-2)</a:t>
            </a:r>
          </a:p>
          <a:p>
            <a:endParaRPr lang="en-US" dirty="0" smtClean="0"/>
          </a:p>
          <a:p>
            <a:r>
              <a:rPr lang="en-US" dirty="0" smtClean="0"/>
              <a:t>The angle of attack (AOA) is the angle at which the chord of the wing meets the relative wind. The chord is a straight line from the leading edge to the trailing edge. At low angles of attack, the airflow over the top of the wing flows smoothly and produces lift with a relatively small amount of drag. As the AOA increases, lift as well as drag increases; however, above a wing’s critical AOA, the flow of air separates from the upper surface and backfills, burbles and eddies, which reduces lift and increases drag. This condition is a stall, which can lead to loss of control if the AOA is not reduced. It is important for the pilot to understand that a stall is the result of exceeding the critical AOA, not of insufficient airspeed. The term “stalling speed” can be misleading, as this speed is often discussed when assuming 1G flight at a particular weight and configuration. Increased load factor directly affects stall speed (as well as do other factors such as gross weight, center of gravity, and flap setting). Therefore, it is possible to stall the wing at any airspeed, at any flight attitude, and at any power setting. For example, if a pilot maintains airspeed and rolls into a coordinated, level 60° banked turn, the load factor is 2Gs, and the airplane will stall at a speed that is 40 percent higher than the straight-and-level stall speed. In that 2G level turn, the pilot has to increase AOA to increase the lift required to maintain altitude. At this condition, the pilot is closer to the critical AOA than during level flight and therefore closer to the higher speed that the airplane will stall at. Because “stalling speed” is not a constant number, pilots must understand the underlying factors that affect it in order to maintain aircraft control in all circumstances.</a:t>
            </a:r>
          </a:p>
          <a:p>
            <a:endParaRPr lang="en-US" dirty="0" smtClean="0"/>
          </a:p>
          <a:p>
            <a:r>
              <a:rPr lang="en-US" b="1" i="0" dirty="0" smtClean="0"/>
              <a:t>(Next</a:t>
            </a:r>
            <a:r>
              <a:rPr lang="en-US" b="1" i="0" baseline="0" dirty="0" smtClean="0"/>
              <a:t> Slide)</a:t>
            </a:r>
            <a:endParaRPr lang="en-US" b="1" i="0" dirty="0"/>
          </a:p>
        </p:txBody>
      </p:sp>
      <p:sp>
        <p:nvSpPr>
          <p:cNvPr id="4" name="Slide Number Placeholder 3"/>
          <p:cNvSpPr>
            <a:spLocks noGrp="1"/>
          </p:cNvSpPr>
          <p:nvPr>
            <p:ph type="sldNum" sz="quarter" idx="10"/>
          </p:nvPr>
        </p:nvSpPr>
        <p:spPr/>
        <p:txBody>
          <a:bodyPr/>
          <a:lstStyle/>
          <a:p>
            <a:fld id="{95FC85C8-EF12-45F5-ADCF-84F58E192882}" type="slidenum">
              <a:rPr lang="en-US" smtClean="0"/>
              <a:t>4</a:t>
            </a:fld>
            <a:endParaRPr lang="en-US"/>
          </a:p>
        </p:txBody>
      </p:sp>
    </p:spTree>
    <p:extLst>
      <p:ext uri="{BB962C8B-B14F-4D97-AF65-F5344CB8AC3E}">
        <p14:creationId xmlns:p14="http://schemas.microsoft.com/office/powerpoint/2010/main" val="701541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Typical of the Cruise Phase of Flight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Relative wind impacts leading edge just below center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Higher speed of relative wind produces the needed lift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Smooth airflow over the airfoil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Stable flight characteristics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Responsive to control input</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This</a:t>
            </a:r>
            <a:r>
              <a:rPr lang="en-US" baseline="0" dirty="0" smtClean="0"/>
              <a:t> AoA is typical of an airplane in cruise flight.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The air separates cleanly just below the center of the leading edge of the airfoil so it is not as disturbed as it flows over the top surface of the wings as it is with a higher AoA.  </a:t>
            </a:r>
            <a:r>
              <a:rPr lang="en-US" baseline="0" dirty="0" smtClean="0"/>
              <a:t>The airflow is smooth over the airfoil and the high velocity of the air over the airfoil produces the lift needed for level flight.  In these conditions the wing is stable and responsive to control input.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smtClean="0"/>
              <a:t>(Next</a:t>
            </a:r>
            <a:r>
              <a:rPr lang="en-US" b="1" i="0" baseline="0" dirty="0" smtClean="0"/>
              <a:t> Slide)</a:t>
            </a:r>
            <a:endParaRPr lang="en-US" b="1" i="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95FC85C8-EF12-45F5-ADCF-84F58E192882}" type="slidenum">
              <a:rPr lang="en-US" smtClean="0"/>
              <a:t>5</a:t>
            </a:fld>
            <a:endParaRPr lang="en-US"/>
          </a:p>
        </p:txBody>
      </p:sp>
    </p:spTree>
    <p:extLst>
      <p:ext uri="{BB962C8B-B14F-4D97-AF65-F5344CB8AC3E}">
        <p14:creationId xmlns:p14="http://schemas.microsoft.com/office/powerpoint/2010/main" val="3473171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smtClean="0">
                <a:ln>
                  <a:noFill/>
                </a:ln>
                <a:solidFill>
                  <a:prstClr val="black"/>
                </a:solidFill>
                <a:effectLst/>
                <a:uLnTx/>
                <a:uFillTx/>
                <a:latin typeface="+mn-lt"/>
                <a:ea typeface="+mn-ea"/>
                <a:cs typeface="+mn-cs"/>
              </a:rPr>
              <a:t>Typical of Approach and Departure phases of Flight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smtClean="0">
                <a:ln>
                  <a:noFill/>
                </a:ln>
                <a:solidFill>
                  <a:prstClr val="black"/>
                </a:solidFill>
                <a:effectLst/>
                <a:uLnTx/>
                <a:uFillTx/>
                <a:latin typeface="+mn-lt"/>
                <a:ea typeface="+mn-ea"/>
                <a:cs typeface="+mn-cs"/>
              </a:rPr>
              <a:t>Relative wind impacts airfoil lower on the leading edge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smtClean="0">
                <a:ln>
                  <a:noFill/>
                </a:ln>
                <a:solidFill>
                  <a:prstClr val="black"/>
                </a:solidFill>
                <a:effectLst/>
                <a:uLnTx/>
                <a:uFillTx/>
                <a:latin typeface="+mn-lt"/>
                <a:ea typeface="+mn-ea"/>
                <a:cs typeface="+mn-cs"/>
              </a:rPr>
              <a:t>Lift is produced by accelerated airflow over the top of the airfoil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smtClean="0">
                <a:ln>
                  <a:noFill/>
                </a:ln>
                <a:solidFill>
                  <a:prstClr val="black"/>
                </a:solidFill>
                <a:effectLst/>
                <a:uLnTx/>
                <a:uFillTx/>
                <a:latin typeface="+mn-lt"/>
                <a:ea typeface="+mn-ea"/>
                <a:cs typeface="+mn-cs"/>
              </a:rPr>
              <a:t>Feels less stable due to less responsive controls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smtClean="0">
                <a:ln>
                  <a:noFill/>
                </a:ln>
                <a:solidFill>
                  <a:prstClr val="black"/>
                </a:solidFill>
                <a:effectLst/>
                <a:uLnTx/>
                <a:uFillTx/>
                <a:latin typeface="+mn-lt"/>
                <a:ea typeface="+mn-ea"/>
                <a:cs typeface="+mn-cs"/>
              </a:rPr>
              <a:t>Still a safe condition because the aircraft is still maneuverable and completely controllable</a:t>
            </a:r>
          </a:p>
          <a:p>
            <a:endParaRPr lang="en-US" dirty="0" smtClean="0"/>
          </a:p>
          <a:p>
            <a:r>
              <a:rPr lang="en-US" dirty="0" smtClean="0"/>
              <a:t>This is typical of lower airspeed operations</a:t>
            </a:r>
            <a:r>
              <a:rPr lang="en-US" baseline="0" dirty="0" smtClean="0"/>
              <a:t> such as approach or departure phase of flight.  The relative wind impacts the leading edge further down from the center so the flow of air becomes more accelerated (Bernoulli’s Principle) as it flows over the upper surface of the wing.  The pressure difference is greater between the underside and the top of the wing generating the lift needed for level flight.  The airplane feels less stable because the flight controls are not as responsive and require greater amounts of input for a given reaction.  This condition is still safe because the airplane is completely controllable and maneuverable.</a:t>
            </a:r>
            <a:endParaRPr lang="en-US" dirty="0" smtClean="0"/>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smtClean="0"/>
              <a:t>(Next</a:t>
            </a:r>
            <a:r>
              <a:rPr lang="en-US" b="1" i="0" baseline="0" dirty="0" smtClean="0"/>
              <a:t> Slide)</a:t>
            </a:r>
            <a:endParaRPr lang="en-US" b="1" i="0" dirty="0" smtClean="0"/>
          </a:p>
        </p:txBody>
      </p:sp>
      <p:sp>
        <p:nvSpPr>
          <p:cNvPr id="4" name="Slide Number Placeholder 3"/>
          <p:cNvSpPr>
            <a:spLocks noGrp="1"/>
          </p:cNvSpPr>
          <p:nvPr>
            <p:ph type="sldNum" sz="quarter" idx="10"/>
          </p:nvPr>
        </p:nvSpPr>
        <p:spPr/>
        <p:txBody>
          <a:bodyPr/>
          <a:lstStyle/>
          <a:p>
            <a:fld id="{95FC85C8-EF12-45F5-ADCF-84F58E192882}" type="slidenum">
              <a:rPr lang="en-US" smtClean="0"/>
              <a:t>6</a:t>
            </a:fld>
            <a:endParaRPr lang="en-US"/>
          </a:p>
        </p:txBody>
      </p:sp>
    </p:spTree>
    <p:extLst>
      <p:ext uri="{BB962C8B-B14F-4D97-AF65-F5344CB8AC3E}">
        <p14:creationId xmlns:p14="http://schemas.microsoft.com/office/powerpoint/2010/main" val="2196881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Not a Normal Phase of Flight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Impact of Relative Wind moves lower on the leading edge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The air cannot smoothly flow from the leading edge to the trailing edge across the top of the airfoil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The separation of the airflow results in the loss of lift otherwise known as a stall</a:t>
            </a:r>
          </a:p>
          <a:p>
            <a:endParaRPr lang="en-US" dirty="0" smtClean="0"/>
          </a:p>
          <a:p>
            <a:r>
              <a:rPr lang="en-US" dirty="0" smtClean="0"/>
              <a:t>No matter how you reach this </a:t>
            </a:r>
            <a:r>
              <a:rPr lang="en-US" dirty="0" err="1" smtClean="0"/>
              <a:t>AoA</a:t>
            </a:r>
            <a:r>
              <a:rPr lang="en-US" dirty="0" smtClean="0"/>
              <a:t> (intended or unintended) this is NOT</a:t>
            </a:r>
            <a:r>
              <a:rPr lang="en-US" baseline="0" dirty="0" smtClean="0"/>
              <a:t> a normal phase of flight.  While the reaction of the airplane is predictable, the pilot is not in control of the airplane in terms of being able to maneuver using control surface input, until the AoA is reduced and the surface of the wing begins producing lift.  Once the Critical AoA is reached there is always a cost in terms of loss of altitude that can only be mitigated by timely addition of thrust and smooth accurate control inputs during recovery.  </a:t>
            </a:r>
          </a:p>
          <a:p>
            <a:endParaRPr lang="en-US" baseline="0" dirty="0" smtClean="0"/>
          </a:p>
          <a:p>
            <a:r>
              <a:rPr lang="en-US" baseline="0" dirty="0" smtClean="0"/>
              <a:t>The relative wind impacts the leading edge significantly below the center such that the airflow separates shortly after reaching the upper surface of the wing.  The low pressure above the wing becomes a burbling air mass that is no longer attached to the surface and cannot produce lift.</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smtClean="0"/>
              <a:t>(Next</a:t>
            </a:r>
            <a:r>
              <a:rPr lang="en-US" b="1" i="0" baseline="0" dirty="0" smtClean="0"/>
              <a:t> Slide)</a:t>
            </a:r>
            <a:endParaRPr lang="en-US" b="1" i="0" dirty="0" smtClean="0"/>
          </a:p>
        </p:txBody>
      </p:sp>
      <p:sp>
        <p:nvSpPr>
          <p:cNvPr id="4" name="Slide Number Placeholder 3"/>
          <p:cNvSpPr>
            <a:spLocks noGrp="1"/>
          </p:cNvSpPr>
          <p:nvPr>
            <p:ph type="sldNum" sz="quarter" idx="10"/>
          </p:nvPr>
        </p:nvSpPr>
        <p:spPr/>
        <p:txBody>
          <a:bodyPr/>
          <a:lstStyle/>
          <a:p>
            <a:fld id="{95FC85C8-EF12-45F5-ADCF-84F58E192882}" type="slidenum">
              <a:rPr lang="en-US" smtClean="0"/>
              <a:t>7</a:t>
            </a:fld>
            <a:endParaRPr lang="en-US"/>
          </a:p>
        </p:txBody>
      </p:sp>
    </p:spTree>
    <p:extLst>
      <p:ext uri="{BB962C8B-B14F-4D97-AF65-F5344CB8AC3E}">
        <p14:creationId xmlns:p14="http://schemas.microsoft.com/office/powerpoint/2010/main" val="1491256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The critical AoA is an aerodynamic constant at which the airfoil will always stall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It does not matter if the relative wind is flowing at 60 knots or 200 knots, when the wing reaches the critical AoA – IT WILL STALL!</a:t>
            </a:r>
          </a:p>
          <a:p>
            <a:endParaRPr lang="en-US" dirty="0" smtClean="0"/>
          </a:p>
          <a:p>
            <a:r>
              <a:rPr lang="en-US" dirty="0" smtClean="0"/>
              <a:t>It is important</a:t>
            </a:r>
            <a:r>
              <a:rPr lang="en-US" baseline="0" dirty="0" smtClean="0"/>
              <a:t> to understand that the Critical AoA is an aerodynamic constant for a given airfoil in a given configuration.  The velocity of the relative wind does not matter; the airfoil will ALWAYS stall when the Critical AoA is reached.</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smtClean="0"/>
              <a:t>(Next</a:t>
            </a:r>
            <a:r>
              <a:rPr lang="en-US" b="1" i="0" baseline="0" dirty="0" smtClean="0"/>
              <a:t> Slide)</a:t>
            </a:r>
            <a:endParaRPr lang="en-US" b="1" i="0" dirty="0" smtClean="0"/>
          </a:p>
        </p:txBody>
      </p:sp>
      <p:sp>
        <p:nvSpPr>
          <p:cNvPr id="4" name="Slide Number Placeholder 3"/>
          <p:cNvSpPr>
            <a:spLocks noGrp="1"/>
          </p:cNvSpPr>
          <p:nvPr>
            <p:ph type="sldNum" sz="quarter" idx="10"/>
          </p:nvPr>
        </p:nvSpPr>
        <p:spPr/>
        <p:txBody>
          <a:bodyPr/>
          <a:lstStyle/>
          <a:p>
            <a:fld id="{95FC85C8-EF12-45F5-ADCF-84F58E192882}" type="slidenum">
              <a:rPr lang="en-US" smtClean="0"/>
              <a:t>8</a:t>
            </a:fld>
            <a:endParaRPr lang="en-US"/>
          </a:p>
        </p:txBody>
      </p:sp>
    </p:spTree>
    <p:extLst>
      <p:ext uri="{BB962C8B-B14F-4D97-AF65-F5344CB8AC3E}">
        <p14:creationId xmlns:p14="http://schemas.microsoft.com/office/powerpoint/2010/main" val="2404159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 is a practical description of the effect</a:t>
            </a:r>
            <a:r>
              <a:rPr lang="en-US" baseline="0" dirty="0" smtClean="0"/>
              <a:t> that is felt by the pilot of an airplane.  We are all trained from the very beginning on what to expect and how to respond when we lower flaps. Viewed from the perspective of an aeronautical engineer lowering the flaps creates a completely different airfoil.  All of the components have changed including the actual Critical AoA.  We do not need to make a science project out of describing all the changes that just occurred for the purposes of this discussion as long a we remain aware of how to maintain safe flight in the new configuration.</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smtClean="0"/>
              <a:t>(Next</a:t>
            </a:r>
            <a:r>
              <a:rPr lang="en-US" b="1" i="0" baseline="0" dirty="0" smtClean="0"/>
              <a:t> Slide)</a:t>
            </a:r>
            <a:endParaRPr lang="en-US" b="1" i="0" dirty="0" smtClean="0"/>
          </a:p>
        </p:txBody>
      </p:sp>
      <p:sp>
        <p:nvSpPr>
          <p:cNvPr id="4" name="Slide Number Placeholder 3"/>
          <p:cNvSpPr>
            <a:spLocks noGrp="1"/>
          </p:cNvSpPr>
          <p:nvPr>
            <p:ph type="sldNum" sz="quarter" idx="10"/>
          </p:nvPr>
        </p:nvSpPr>
        <p:spPr/>
        <p:txBody>
          <a:bodyPr/>
          <a:lstStyle/>
          <a:p>
            <a:fld id="{95FC85C8-EF12-45F5-ADCF-84F58E192882}" type="slidenum">
              <a:rPr lang="en-US" smtClean="0"/>
              <a:t>9</a:t>
            </a:fld>
            <a:endParaRPr lang="en-US"/>
          </a:p>
        </p:txBody>
      </p:sp>
    </p:spTree>
    <p:extLst>
      <p:ext uri="{BB962C8B-B14F-4D97-AF65-F5344CB8AC3E}">
        <p14:creationId xmlns:p14="http://schemas.microsoft.com/office/powerpoint/2010/main" val="3131367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As bank angle increases centrifugal force on the aircraft increases if airspeed and altitude remain constant.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Centrifugal force combined with gravity produces what is know as aerodynamic load factor and expressed as gravitational force (G force or “G”).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As the angle of bank increases, G forces increase so that in a  60⁰ bank the aircraft is producing 2Gs.  In other words,  it effectively weighs twice what it does sitting on the ground.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Thrust and Angle of Attack must be increased if altitude and airspeed are to be maintained during a steep turn.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In a steep turn at a constant airspeed and altitude the AoA of the wing is significantly closer to the Critical AoA (stall) than in level flight.</a:t>
            </a:r>
          </a:p>
          <a:p>
            <a:endParaRPr lang="en-US" dirty="0" smtClean="0"/>
          </a:p>
          <a:p>
            <a:r>
              <a:rPr lang="en-US" dirty="0" smtClean="0"/>
              <a:t>Pilot Handbook of Aeronautical Knowledge Chapter 5</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smtClean="0"/>
              <a:t>(Next</a:t>
            </a:r>
            <a:r>
              <a:rPr lang="en-US" b="1" i="0" baseline="0" dirty="0" smtClean="0"/>
              <a:t> Slide)</a:t>
            </a:r>
            <a:endParaRPr lang="en-US" b="1" i="0" dirty="0" smtClean="0"/>
          </a:p>
        </p:txBody>
      </p:sp>
      <p:sp>
        <p:nvSpPr>
          <p:cNvPr id="4" name="Slide Number Placeholder 3"/>
          <p:cNvSpPr>
            <a:spLocks noGrp="1"/>
          </p:cNvSpPr>
          <p:nvPr>
            <p:ph type="sldNum" sz="quarter" idx="10"/>
          </p:nvPr>
        </p:nvSpPr>
        <p:spPr/>
        <p:txBody>
          <a:bodyPr/>
          <a:lstStyle/>
          <a:p>
            <a:fld id="{95FC85C8-EF12-45F5-ADCF-84F58E192882}" type="slidenum">
              <a:rPr lang="en-US" smtClean="0"/>
              <a:t>10</a:t>
            </a:fld>
            <a:endParaRPr lang="en-US"/>
          </a:p>
        </p:txBody>
      </p:sp>
    </p:spTree>
    <p:extLst>
      <p:ext uri="{BB962C8B-B14F-4D97-AF65-F5344CB8AC3E}">
        <p14:creationId xmlns:p14="http://schemas.microsoft.com/office/powerpoint/2010/main" val="3287820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Due to the increased aerodynamic loading of the aircraft in a steep turn the wing is much closer to the Critical AoA and there are important things to be aware of:</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mn-lt"/>
                <a:ea typeface="+mn-ea"/>
                <a:cs typeface="+mn-cs"/>
              </a:rPr>
              <a:t>The increase in pitch angle may be much smaller than expected to stall the wing.</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mn-lt"/>
                <a:ea typeface="+mn-ea"/>
                <a:cs typeface="+mn-cs"/>
              </a:rPr>
              <a:t>The indicated airspeed at the critical AoA is significantly higher than in normal flight.  The increased load (i.e. aerodynamic loading) of the airplane requires greater lift which can be created by increasing airspeed or increasing the </a:t>
            </a:r>
            <a:r>
              <a:rPr kumimoji="0" lang="en-US" sz="2400" b="0" i="0" u="none" strike="noStrike" kern="1200" cap="none" spc="0" normalizeH="0" baseline="0" noProof="0" dirty="0" err="1" smtClean="0">
                <a:ln>
                  <a:noFill/>
                </a:ln>
                <a:solidFill>
                  <a:prstClr val="black"/>
                </a:solidFill>
                <a:effectLst/>
                <a:uLnTx/>
                <a:uFillTx/>
                <a:latin typeface="+mn-lt"/>
                <a:ea typeface="+mn-ea"/>
                <a:cs typeface="+mn-cs"/>
              </a:rPr>
              <a:t>AoA</a:t>
            </a:r>
            <a:r>
              <a:rPr kumimoji="0" lang="en-US" sz="2400" b="0" i="0" u="none" strike="noStrike" kern="1200" cap="none" spc="0" normalizeH="0" baseline="0" noProof="0" dirty="0" smtClean="0">
                <a:ln>
                  <a:noFill/>
                </a:ln>
                <a:solidFill>
                  <a:prstClr val="black"/>
                </a:solidFill>
                <a:effectLst/>
                <a:uLnTx/>
                <a:uFillTx/>
                <a:latin typeface="+mn-lt"/>
                <a:ea typeface="+mn-ea"/>
                <a:cs typeface="+mn-cs"/>
              </a:rPr>
              <a: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mn-lt"/>
                <a:ea typeface="+mn-ea"/>
                <a:cs typeface="+mn-cs"/>
              </a:rPr>
              <a:t>Due to the increased aerodynamic loading the stall sequence is condensed.</a:t>
            </a: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solidFill>
                <a:effectLst/>
                <a:uLnTx/>
                <a:uFillTx/>
                <a:latin typeface="+mn-lt"/>
                <a:ea typeface="+mn-ea"/>
                <a:cs typeface="+mn-cs"/>
              </a:rPr>
              <a:t>The progression from indication, to buffeting, to fully stalled can be very rapid.</a:t>
            </a:r>
            <a:r>
              <a:rPr kumimoji="0" lang="en-US" sz="2800" b="0" i="0" u="none" strike="noStrike" kern="1200" cap="none" spc="0" normalizeH="0" baseline="0" noProof="0" dirty="0" smtClean="0">
                <a:ln>
                  <a:noFill/>
                </a:ln>
                <a:solidFill>
                  <a:prstClr val="black"/>
                </a:solidFill>
                <a:effectLst/>
                <a:uLnTx/>
                <a:uFillTx/>
                <a:latin typeface="+mn-lt"/>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Indicated airspeed may be up to 40 percent higher when the airplane stalls in a steep turn versus level flight.</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smtClean="0">
              <a:ln>
                <a:noFill/>
              </a:ln>
              <a:solidFill>
                <a:prstClr val="black"/>
              </a:solidFill>
              <a:effectLst/>
              <a:uLnTx/>
              <a:uFillTx/>
              <a:latin typeface="+mn-lt"/>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smtClean="0">
              <a:ln>
                <a:noFill/>
              </a:ln>
              <a:solidFill>
                <a:prstClr val="black"/>
              </a:solidFill>
              <a:effectLst/>
              <a:uLnTx/>
              <a:uFillTx/>
              <a:latin typeface="+mn-lt"/>
              <a:ea typeface="+mn-ea"/>
              <a:cs typeface="+mn-cs"/>
            </a:endParaRPr>
          </a:p>
          <a:p>
            <a:r>
              <a:rPr lang="en-US" dirty="0" smtClean="0"/>
              <a:t>Note:  We all have hopefully experienced the different</a:t>
            </a:r>
            <a:r>
              <a:rPr lang="en-US" baseline="0" dirty="0" smtClean="0"/>
              <a:t> characteristics</a:t>
            </a:r>
            <a:r>
              <a:rPr lang="en-US" dirty="0" smtClean="0"/>
              <a:t> in</a:t>
            </a:r>
            <a:r>
              <a:rPr lang="en-US" baseline="0" dirty="0" smtClean="0"/>
              <a:t> stalling an airplane we are familiar with in both lightly loaded and maximum gross weight conditions.  If you have not experienced this you should because, depending on the airplane,  stall characteristics can be very different.  Now, consider effectively doubling the maximum gross weight of the airplane in a steep turn, and you can see how the stall characteristics will be vastly different.</a:t>
            </a:r>
          </a:p>
          <a:p>
            <a:endParaRPr lang="en-US" baseline="0" dirty="0" smtClean="0"/>
          </a:p>
          <a:p>
            <a:r>
              <a:rPr lang="en-US" baseline="0" dirty="0" smtClean="0"/>
              <a:t>Practice/instructional flying at maximum gross weight is something that you might consider adding to your recurrent training routine when you go flying with your CFI to enhance your knowledge and ability - even in aircraft you fly on a regular basis.  Pick two items like power on stalls and steep turns and fly short back-to-back flights some afternoon so you can clearly experience the difference in the way your airplane responds; first, lightly loaded, then with a secured load within the weight and balance parameters of the airplane.  If you do this regularly you will not be so out of breath when you take a load of friends out for that $100.00 hamburger some late summer afternoon. </a:t>
            </a:r>
            <a:r>
              <a:rPr lang="en-US" baseline="0" dirty="0" smtClean="0">
                <a:sym typeface="Wingdings" panose="05000000000000000000" pitchFamily="2" charset="2"/>
              </a:rPr>
              <a:t></a:t>
            </a:r>
            <a:endParaRPr lang="en-US" baseline="0" dirty="0" smtClean="0"/>
          </a:p>
          <a:p>
            <a:endParaRPr lang="en-US" baseline="0" dirty="0" smtClean="0"/>
          </a:p>
          <a:p>
            <a:r>
              <a:rPr lang="en-US" baseline="0" dirty="0" smtClean="0"/>
              <a:t>Reference Airplane Flying Handbook Chapter 4</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smtClean="0"/>
              <a:t>(Next</a:t>
            </a:r>
            <a:r>
              <a:rPr lang="en-US" b="1" i="0" baseline="0" dirty="0" smtClean="0"/>
              <a:t> Slide)</a:t>
            </a:r>
            <a:endParaRPr lang="en-US" b="1" i="0" dirty="0" smtClean="0"/>
          </a:p>
        </p:txBody>
      </p:sp>
      <p:sp>
        <p:nvSpPr>
          <p:cNvPr id="4" name="Slide Number Placeholder 3"/>
          <p:cNvSpPr>
            <a:spLocks noGrp="1"/>
          </p:cNvSpPr>
          <p:nvPr>
            <p:ph type="sldNum" sz="quarter" idx="10"/>
          </p:nvPr>
        </p:nvSpPr>
        <p:spPr/>
        <p:txBody>
          <a:bodyPr/>
          <a:lstStyle/>
          <a:p>
            <a:fld id="{95FC85C8-EF12-45F5-ADCF-84F58E192882}" type="slidenum">
              <a:rPr lang="en-US" smtClean="0"/>
              <a:t>11</a:t>
            </a:fld>
            <a:endParaRPr lang="en-US"/>
          </a:p>
        </p:txBody>
      </p:sp>
    </p:spTree>
    <p:extLst>
      <p:ext uri="{BB962C8B-B14F-4D97-AF65-F5344CB8AC3E}">
        <p14:creationId xmlns:p14="http://schemas.microsoft.com/office/powerpoint/2010/main" val="1697599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12 and 13 are used in combination to show the difference in </a:t>
            </a:r>
            <a:r>
              <a:rPr lang="en-US" dirty="0" err="1" smtClean="0"/>
              <a:t>AoA</a:t>
            </a:r>
            <a:r>
              <a:rPr lang="en-US" dirty="0" smtClean="0"/>
              <a:t> being</a:t>
            </a:r>
            <a:r>
              <a:rPr lang="en-US" baseline="0" dirty="0" smtClean="0"/>
              <a:t> established in level flight versus steep turns </a:t>
            </a:r>
            <a:r>
              <a:rPr lang="en-US" dirty="0" smtClean="0"/>
              <a:t>(block A).</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smtClean="0"/>
              <a:t>(Next</a:t>
            </a:r>
            <a:r>
              <a:rPr lang="en-US" b="1" i="0" baseline="0" dirty="0" smtClean="0"/>
              <a:t> Slide)</a:t>
            </a:r>
            <a:endParaRPr lang="en-US" b="1" i="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1843937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Slides 12 and 13 are used in combination to show the difference in </a:t>
            </a:r>
            <a:r>
              <a:rPr lang="en-US" dirty="0" err="1" smtClean="0"/>
              <a:t>AoA</a:t>
            </a:r>
            <a:r>
              <a:rPr lang="en-US" dirty="0" smtClean="0"/>
              <a:t> being</a:t>
            </a:r>
            <a:r>
              <a:rPr lang="en-US" baseline="0" dirty="0" smtClean="0"/>
              <a:t> established in level flight versus steep turns </a:t>
            </a:r>
            <a:r>
              <a:rPr lang="en-US" dirty="0" smtClean="0"/>
              <a:t>(block A).</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smtClean="0"/>
              <a:t>(Next</a:t>
            </a:r>
            <a:r>
              <a:rPr lang="en-US" b="1" i="0" baseline="0" dirty="0" smtClean="0"/>
              <a:t> Slide)</a:t>
            </a:r>
            <a:endParaRPr lang="en-US" b="1" i="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3689875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Slips are not as inherently dangerous because the upper wing reaches Critical AoA before the lower wing causing the airplane to roll towards wings level.</a:t>
            </a:r>
          </a:p>
          <a:p>
            <a:endParaRPr lang="en-US" dirty="0" smtClean="0"/>
          </a:p>
          <a:p>
            <a:r>
              <a:rPr lang="en-US" dirty="0" smtClean="0"/>
              <a:t>Some resources</a:t>
            </a:r>
            <a:r>
              <a:rPr lang="en-US" baseline="0" dirty="0" smtClean="0"/>
              <a:t> for review on Slips and Skids:</a:t>
            </a:r>
          </a:p>
          <a:p>
            <a:endParaRPr lang="en-US" baseline="0" dirty="0" smtClean="0"/>
          </a:p>
          <a:p>
            <a:r>
              <a:rPr lang="en-US" baseline="0" dirty="0" smtClean="0"/>
              <a:t>Pilot Handbook of Aeronautical knowledge Chapter 5</a:t>
            </a:r>
          </a:p>
          <a:p>
            <a:endParaRPr lang="en-US" baseline="0" dirty="0" smtClean="0"/>
          </a:p>
          <a:p>
            <a:r>
              <a:rPr lang="en-US" baseline="0" dirty="0" smtClean="0"/>
              <a:t>http://www.boldmethod.com/learn-to-fly/aerodynamics/slip-skid-stall/</a:t>
            </a:r>
          </a:p>
          <a:p>
            <a:endParaRPr lang="en-US" baseline="0" dirty="0" smtClean="0"/>
          </a:p>
          <a:p>
            <a:r>
              <a:rPr lang="en-US" dirty="0" smtClean="0"/>
              <a:t>http://flighttrainingcenters.com/training-aids/private-pilot/pre-solo/slips-forward-and-side/</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smtClean="0"/>
              <a:t>(Next</a:t>
            </a:r>
            <a:r>
              <a:rPr lang="en-US" b="1" i="0" baseline="0" dirty="0" smtClean="0"/>
              <a:t> Slide)</a:t>
            </a:r>
            <a:endParaRPr lang="en-US" b="1" i="0" dirty="0" smtClean="0"/>
          </a:p>
        </p:txBody>
      </p:sp>
      <p:sp>
        <p:nvSpPr>
          <p:cNvPr id="4" name="Slide Number Placeholder 3"/>
          <p:cNvSpPr>
            <a:spLocks noGrp="1"/>
          </p:cNvSpPr>
          <p:nvPr>
            <p:ph type="sldNum" sz="quarter" idx="10"/>
          </p:nvPr>
        </p:nvSpPr>
        <p:spPr/>
        <p:txBody>
          <a:bodyPr/>
          <a:lstStyle/>
          <a:p>
            <a:fld id="{95FC85C8-EF12-45F5-ADCF-84F58E192882}" type="slidenum">
              <a:rPr lang="en-US" smtClean="0"/>
              <a:t>14</a:t>
            </a:fld>
            <a:endParaRPr lang="en-US"/>
          </a:p>
        </p:txBody>
      </p:sp>
    </p:spTree>
    <p:extLst>
      <p:ext uri="{BB962C8B-B14F-4D97-AF65-F5344CB8AC3E}">
        <p14:creationId xmlns:p14="http://schemas.microsoft.com/office/powerpoint/2010/main" val="720356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smtClean="0">
                <a:ln>
                  <a:noFill/>
                </a:ln>
                <a:solidFill>
                  <a:prstClr val="black"/>
                </a:solidFill>
                <a:effectLst/>
                <a:uLnTx/>
                <a:uFillTx/>
                <a:latin typeface="Times New Roman" pitchFamily="18" charset="0"/>
                <a:ea typeface="+mn-ea"/>
                <a:cs typeface="+mn-cs"/>
              </a:rPr>
              <a:t>Skids on the other hand are highly dangerous because the low wing reaches Critical </a:t>
            </a:r>
            <a:r>
              <a:rPr kumimoji="0" lang="en-US" sz="2800" b="0" i="0" u="none" strike="noStrike" kern="1200" cap="none" spc="0" normalizeH="0" baseline="0" noProof="0" dirty="0" err="1" smtClean="0">
                <a:ln>
                  <a:noFill/>
                </a:ln>
                <a:solidFill>
                  <a:prstClr val="black"/>
                </a:solidFill>
                <a:effectLst/>
                <a:uLnTx/>
                <a:uFillTx/>
                <a:latin typeface="Times New Roman" pitchFamily="18" charset="0"/>
                <a:ea typeface="+mn-ea"/>
                <a:cs typeface="+mn-cs"/>
              </a:rPr>
              <a:t>AoA</a:t>
            </a:r>
            <a:r>
              <a:rPr kumimoji="0" lang="en-US" sz="2800" b="0" i="0" u="none" strike="noStrike" kern="1200" cap="none" spc="0" normalizeH="0" baseline="0" noProof="0" dirty="0" smtClean="0">
                <a:ln>
                  <a:noFill/>
                </a:ln>
                <a:solidFill>
                  <a:prstClr val="black"/>
                </a:solidFill>
                <a:effectLst/>
                <a:uLnTx/>
                <a:uFillTx/>
                <a:latin typeface="Times New Roman" pitchFamily="18" charset="0"/>
                <a:ea typeface="+mn-ea"/>
                <a:cs typeface="+mn-cs"/>
              </a:rPr>
              <a:t> first and the airplane rolls aggressively in the direction of the bank.</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mn-cs"/>
              </a:rPr>
              <a:t>The airplane will rapidly roll inverted or enter a spin.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mn-cs"/>
              </a:rPr>
              <a:t>This is typical of the accidents resulting from a turn from base to final with a tailwind.</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solidFill>
                  <a:prstClr val="black"/>
                </a:solidFill>
                <a:effectLst/>
                <a:uLnTx/>
                <a:uFillTx/>
                <a:latin typeface="Times New Roman" pitchFamily="18" charset="0"/>
                <a:ea typeface="+mn-ea"/>
                <a:cs typeface="+mn-cs"/>
              </a:rPr>
              <a:t>The pilot should never try to “push” the airplane through the turn with excess rudder pressure.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FF0000"/>
                </a:solidFill>
                <a:effectLst/>
                <a:uLnTx/>
                <a:uFillTx/>
                <a:latin typeface="Times New Roman" pitchFamily="18" charset="0"/>
                <a:ea typeface="+mn-ea"/>
                <a:cs typeface="+mn-cs"/>
              </a:rPr>
              <a:t>IF YOU ARE OVER-SHOOTING FINAL IT IS TIME TO </a:t>
            </a:r>
            <a:r>
              <a:rPr kumimoji="0" lang="en-US" sz="2400" b="0" i="0" u="sng" strike="noStrike" kern="1200" cap="none" spc="0" normalizeH="0" baseline="0" noProof="0" dirty="0" smtClean="0">
                <a:ln>
                  <a:noFill/>
                </a:ln>
                <a:solidFill>
                  <a:srgbClr val="FF0000"/>
                </a:solidFill>
                <a:effectLst/>
                <a:uLnTx/>
                <a:uFillTx/>
                <a:latin typeface="Times New Roman" pitchFamily="18" charset="0"/>
                <a:ea typeface="+mn-ea"/>
                <a:cs typeface="+mn-cs"/>
              </a:rPr>
              <a:t>GO-AROUND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smtClean="0">
                <a:ln>
                  <a:noFill/>
                </a:ln>
                <a:solidFill>
                  <a:prstClr val="black"/>
                </a:solidFill>
                <a:effectLst/>
                <a:uLnTx/>
                <a:uFillTx/>
                <a:latin typeface="Times New Roman" pitchFamily="18" charset="0"/>
                <a:ea typeface="+mn-ea"/>
                <a:cs typeface="+mn-cs"/>
              </a:rPr>
              <a:t>Note: All unintended stalls are dangerous.  The statements above indicate a comparison between Slips and Skids.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smtClean="0">
              <a:ln>
                <a:noFill/>
              </a:ln>
              <a:solidFill>
                <a:prstClr val="black"/>
              </a:solidFill>
              <a:effectLst/>
              <a:uLnTx/>
              <a:uFillTx/>
              <a:latin typeface="Times New Roman" pitchFamily="18" charset="0"/>
              <a:ea typeface="+mn-ea"/>
              <a:cs typeface="+mn-cs"/>
            </a:endParaRPr>
          </a:p>
          <a:p>
            <a:r>
              <a:rPr lang="en-US" sz="2800" dirty="0" smtClean="0"/>
              <a:t>Some resources</a:t>
            </a:r>
            <a:r>
              <a:rPr lang="en-US" sz="2800" baseline="0" dirty="0" smtClean="0"/>
              <a:t> for review on Slips and Skids:</a:t>
            </a:r>
          </a:p>
          <a:p>
            <a:endParaRPr lang="en-US" sz="2800" baseline="0" dirty="0" smtClean="0"/>
          </a:p>
          <a:p>
            <a:r>
              <a:rPr lang="en-US" sz="2800" baseline="0" dirty="0" smtClean="0"/>
              <a:t>Pilot Handbook of Aeronautical knowledge Chapter 5</a:t>
            </a:r>
          </a:p>
          <a:p>
            <a:endParaRPr lang="en-US" sz="2800" baseline="0" dirty="0" smtClean="0"/>
          </a:p>
          <a:p>
            <a:r>
              <a:rPr lang="en-US" sz="2800" baseline="0" dirty="0" smtClean="0"/>
              <a:t>http://www.boldmethod.com/learn-to-fly/aerodynamics/slip-skid-stall/</a:t>
            </a:r>
          </a:p>
          <a:p>
            <a:endParaRPr lang="en-US" sz="2800" baseline="0" dirty="0" smtClean="0"/>
          </a:p>
          <a:p>
            <a:r>
              <a:rPr lang="en-US" sz="2800" dirty="0" smtClean="0"/>
              <a:t>http://flighttrainingcenters.com/training-aids/private-pilot/pre-solo/slips-forward-and-side/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smtClean="0">
              <a:ln>
                <a:noFill/>
              </a:ln>
              <a:solidFill>
                <a:prstClr val="black"/>
              </a:solidFill>
              <a:effectLst/>
              <a:uLnTx/>
              <a:uFillTx/>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smtClean="0"/>
              <a:t>(Next</a:t>
            </a:r>
            <a:r>
              <a:rPr lang="en-US" b="1" i="0" baseline="0" dirty="0" smtClean="0"/>
              <a:t> Slide)</a:t>
            </a:r>
            <a:endParaRPr lang="en-US" b="1" i="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257267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1" i="0" u="none" strike="noStrike" kern="0" cap="none" spc="0" normalizeH="0" baseline="0" noProof="0" dirty="0" smtClean="0">
                <a:ln>
                  <a:noFill/>
                </a:ln>
                <a:solidFill>
                  <a:srgbClr val="000000"/>
                </a:solidFill>
                <a:effectLst/>
                <a:uLnTx/>
                <a:uFillTx/>
                <a:latin typeface="Arial"/>
                <a:ea typeface="+mn-ea"/>
                <a:cs typeface="+mn-cs"/>
              </a:rPr>
              <a:t>All unintended stalls are dangerous.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1" i="0" u="none" strike="noStrike" kern="0" cap="none" spc="0" normalizeH="0" baseline="0" noProof="0" dirty="0" smtClean="0">
                <a:ln>
                  <a:noFill/>
                </a:ln>
                <a:solidFill>
                  <a:srgbClr val="000000"/>
                </a:solidFill>
                <a:effectLst/>
                <a:uLnTx/>
                <a:uFillTx/>
                <a:latin typeface="Arial"/>
                <a:ea typeface="+mn-ea"/>
                <a:cs typeface="+mn-cs"/>
              </a:rPr>
              <a:t>Overshooting final is particularly </a:t>
            </a:r>
            <a:r>
              <a:rPr kumimoji="0" lang="en-US" sz="2800" b="1" i="0" u="none" strike="noStrike" kern="0" cap="none" spc="0" normalizeH="0" baseline="0" noProof="0" dirty="0" smtClean="0">
                <a:ln>
                  <a:noFill/>
                </a:ln>
                <a:solidFill>
                  <a:srgbClr val="00B050"/>
                </a:solidFill>
                <a:effectLst/>
                <a:uLnTx/>
                <a:uFillTx/>
                <a:latin typeface="Arial"/>
                <a:ea typeface="+mn-ea"/>
                <a:cs typeface="+mn-cs"/>
              </a:rPr>
              <a:t>fatal if a pilot uses excess rudder, forcing the plane into a skid at low altitude.</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1" i="0" u="none" strike="noStrike" kern="0" cap="none" spc="0" normalizeH="0" baseline="0" noProof="0" dirty="0" smtClean="0">
                <a:ln>
                  <a:noFill/>
                </a:ln>
                <a:solidFill>
                  <a:srgbClr val="000000"/>
                </a:solidFill>
                <a:effectLst/>
                <a:uLnTx/>
                <a:uFillTx/>
                <a:latin typeface="Arial"/>
                <a:ea typeface="+mn-ea"/>
                <a:cs typeface="+mn-cs"/>
              </a:rPr>
              <a:t>Pilots seem to get focused on making the approach work out.  Be aware of this and DO NOT let your desire to land overcome your awareness of what is happening to the aerodynamic forces out on the wing!</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1" i="0" u="none" strike="noStrike" kern="0" cap="none" spc="0" normalizeH="0" baseline="0" noProof="0" dirty="0" smtClean="0">
                <a:ln>
                  <a:noFill/>
                </a:ln>
                <a:solidFill>
                  <a:srgbClr val="FF0000"/>
                </a:solidFill>
                <a:effectLst/>
                <a:uLnTx/>
                <a:uFillTx/>
                <a:latin typeface="Arial"/>
                <a:ea typeface="+mn-ea"/>
                <a:cs typeface="+mn-cs"/>
              </a:rPr>
              <a:t>If you are turning from base to final with a tailwind and you are overshooting final, GO-AROUND. </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1" i="0" u="none" strike="noStrike" kern="0" cap="none" spc="0" normalizeH="0" baseline="0" noProof="0" dirty="0" smtClean="0">
                <a:ln>
                  <a:noFill/>
                </a:ln>
                <a:solidFill>
                  <a:srgbClr val="00B050"/>
                </a:solidFill>
                <a:effectLst/>
                <a:uLnTx/>
                <a:uFillTx/>
                <a:latin typeface="Arial"/>
                <a:ea typeface="+mn-ea"/>
                <a:cs typeface="+mn-cs"/>
              </a:rPr>
              <a:t>If an </a:t>
            </a:r>
            <a:r>
              <a:rPr kumimoji="0" lang="en-US" sz="2800" b="1" i="0" u="none" strike="noStrike" kern="0" cap="none" spc="0" normalizeH="0" baseline="0" noProof="0" dirty="0" smtClean="0">
                <a:ln>
                  <a:noFill/>
                </a:ln>
                <a:solidFill>
                  <a:srgbClr val="000000"/>
                </a:solidFill>
                <a:effectLst/>
                <a:uLnTx/>
                <a:uFillTx/>
                <a:latin typeface="Arial"/>
                <a:ea typeface="+mn-ea"/>
                <a:cs typeface="+mn-cs"/>
              </a:rPr>
              <a:t>airplane enters a skidding turn close to the ground, </a:t>
            </a:r>
            <a:r>
              <a:rPr kumimoji="0" lang="en-US" sz="2800" b="1" i="0" u="none" strike="noStrike" kern="0" cap="none" spc="0" normalizeH="0" baseline="0" noProof="0" dirty="0" smtClean="0">
                <a:ln>
                  <a:noFill/>
                </a:ln>
                <a:solidFill>
                  <a:srgbClr val="00B050"/>
                </a:solidFill>
                <a:effectLst/>
                <a:uLnTx/>
                <a:uFillTx/>
                <a:latin typeface="Arial"/>
                <a:ea typeface="+mn-ea"/>
                <a:cs typeface="+mn-cs"/>
              </a:rPr>
              <a:t>you’re</a:t>
            </a:r>
            <a:r>
              <a:rPr kumimoji="0" lang="en-US" sz="2800" b="1" i="0" u="none" strike="noStrike" kern="0" cap="none" spc="0" normalizeH="0" baseline="0" noProof="0" dirty="0" smtClean="0">
                <a:ln>
                  <a:noFill/>
                </a:ln>
                <a:solidFill>
                  <a:srgbClr val="000000"/>
                </a:solidFill>
                <a:effectLst/>
                <a:uLnTx/>
                <a:uFillTx/>
                <a:latin typeface="Arial"/>
                <a:ea typeface="+mn-ea"/>
                <a:cs typeface="+mn-cs"/>
              </a:rPr>
              <a:t> in a </a:t>
            </a:r>
            <a:r>
              <a:rPr kumimoji="0" lang="en-US" sz="2800" b="1" i="1" u="sng" strike="noStrike" kern="0" cap="none" spc="0" normalizeH="0" baseline="0" noProof="0" dirty="0" smtClean="0">
                <a:ln>
                  <a:noFill/>
                </a:ln>
                <a:solidFill>
                  <a:srgbClr val="FF0000"/>
                </a:solidFill>
                <a:effectLst/>
                <a:uLnTx/>
                <a:uFillTx/>
                <a:latin typeface="Arial"/>
                <a:ea typeface="+mn-ea"/>
                <a:cs typeface="+mn-cs"/>
              </a:rPr>
              <a:t>very</a:t>
            </a:r>
            <a:r>
              <a:rPr kumimoji="0" lang="en-US" sz="2800" b="1" i="0" u="none" strike="noStrike" kern="0" cap="none" spc="0" normalizeH="0" baseline="0" noProof="0" dirty="0" smtClean="0">
                <a:ln>
                  <a:noFill/>
                </a:ln>
                <a:solidFill>
                  <a:srgbClr val="00B050"/>
                </a:solidFill>
                <a:effectLst/>
                <a:uLnTx/>
                <a:uFillTx/>
                <a:latin typeface="Arial"/>
                <a:ea typeface="+mn-ea"/>
                <a:cs typeface="+mn-cs"/>
              </a:rPr>
              <a:t> </a:t>
            </a:r>
            <a:r>
              <a:rPr kumimoji="0" lang="en-US" sz="2800" b="1" i="0" u="none" strike="noStrike" kern="0" cap="none" spc="0" normalizeH="0" baseline="0" noProof="0" dirty="0" smtClean="0">
                <a:ln>
                  <a:noFill/>
                </a:ln>
                <a:solidFill>
                  <a:srgbClr val="000000"/>
                </a:solidFill>
                <a:effectLst/>
                <a:uLnTx/>
                <a:uFillTx/>
                <a:latin typeface="Arial"/>
                <a:ea typeface="+mn-ea"/>
                <a:cs typeface="+mn-cs"/>
              </a:rPr>
              <a:t>dangerous </a:t>
            </a:r>
            <a:r>
              <a:rPr kumimoji="0" lang="en-US" sz="2800" b="1" i="0" u="none" strike="noStrike" kern="0" cap="none" spc="0" normalizeH="0" baseline="0" noProof="0" dirty="0" smtClean="0">
                <a:ln>
                  <a:noFill/>
                </a:ln>
                <a:solidFill>
                  <a:srgbClr val="00B050"/>
                </a:solidFill>
                <a:effectLst/>
                <a:uLnTx/>
                <a:uFillTx/>
                <a:latin typeface="Arial"/>
                <a:ea typeface="+mn-ea"/>
                <a:cs typeface="+mn-cs"/>
              </a:rPr>
              <a:t>situation</a:t>
            </a:r>
            <a:r>
              <a:rPr kumimoji="0" lang="en-US" sz="2800" b="1" i="0" u="none" strike="noStrike" kern="0" cap="none" spc="0" normalizeH="0" baseline="0" noProof="0" dirty="0" smtClean="0">
                <a:ln>
                  <a:noFill/>
                </a:ln>
                <a:solidFill>
                  <a:srgbClr val="000000"/>
                </a:solidFill>
                <a:effectLst/>
                <a:uLnTx/>
                <a:uFillTx/>
                <a:latin typeface="Arial"/>
                <a:ea typeface="+mn-ea"/>
                <a:cs typeface="+mn-cs"/>
              </a:rPr>
              <a:t>.</a:t>
            </a:r>
          </a:p>
          <a:p>
            <a:endParaRPr lang="en-US" dirty="0" smtClean="0"/>
          </a:p>
          <a:p>
            <a:r>
              <a:rPr lang="en-US" dirty="0" smtClean="0"/>
              <a:t>Note:  To most certificated pilots the</a:t>
            </a:r>
            <a:r>
              <a:rPr lang="en-US" baseline="0" dirty="0" smtClean="0"/>
              <a:t> aerodynamic condition of a skid is merely a theoretical condition.  You may have demonstrated a skid at some point long ago and most of us have a sense that they are not a normal flight condition and to avoid them.  What we do not know is just how fast and at what point the skidding airplane moves past the boundary of safe flight into an uncontrolled state, because this was never demonstrated and it is arguable as to whether it should be demonstrated.  The unfortunate part for many is that with a little extra pressure on the rudder the boundary was exceeded.  The human warning system here needs to be paid attention too in that, ANY time we are trying to “make something work” there is ALWAYS more going wrong than what we can immediately see.  We need to fly smoothly out of the situation and come back and try it again applying what we just learned about the conditions we are in.  It is interesting how we break out into a cold sweat when we realize the dangerous position we put ourselves in </a:t>
            </a:r>
            <a:r>
              <a:rPr lang="en-US" u="sng" baseline="0" dirty="0" smtClean="0"/>
              <a:t>yesterday</a:t>
            </a:r>
            <a:r>
              <a:rPr lang="en-US" baseline="0" dirty="0" smtClean="0"/>
              <a:t>.  Wouldn't it be great if we broke out into a cold sweat just PRIOR to putting ourselves in a compromised position instead?  This is called good aeronautical decision making.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smtClean="0"/>
              <a:t>(Next</a:t>
            </a:r>
            <a:r>
              <a:rPr lang="en-US" b="1" i="0" baseline="0" dirty="0" smtClean="0"/>
              <a:t> Slide)</a:t>
            </a:r>
            <a:endParaRPr lang="en-US" b="1" i="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2954971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Presentation note:  </a:t>
            </a:r>
            <a:r>
              <a:rPr lang="en-US" b="0" i="1" dirty="0" smtClean="0"/>
              <a:t>Discuss GAJSC recommendations,</a:t>
            </a:r>
            <a:r>
              <a:rPr lang="en-US" b="0" i="1" baseline="0" dirty="0" smtClean="0"/>
              <a:t> then:</a:t>
            </a:r>
          </a:p>
          <a:p>
            <a:endParaRPr lang="en-US" b="0" i="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smtClean="0"/>
              <a:t>(Next</a:t>
            </a:r>
            <a:r>
              <a:rPr lang="en-US" b="1" i="0" baseline="0" dirty="0" smtClean="0"/>
              <a:t> Slide)</a:t>
            </a:r>
            <a:endParaRPr lang="en-US" b="1" i="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17849553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smtClean="0"/>
              <a:t>Presentation</a:t>
            </a:r>
            <a:r>
              <a:rPr lang="en-US" b="1" i="0" baseline="0" dirty="0" smtClean="0"/>
              <a:t> note:  </a:t>
            </a:r>
            <a:r>
              <a:rPr lang="en-US" b="0" i="1" baseline="0" dirty="0" smtClean="0"/>
              <a:t>This is a 20-minute video.   If you choose to use it in your presentation - click on the play/pause button to play video.  When video ends, then:</a:t>
            </a:r>
          </a:p>
          <a:p>
            <a:endParaRPr lang="en-US" b="0" i="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smtClean="0"/>
              <a:t>(Next</a:t>
            </a:r>
            <a:r>
              <a:rPr lang="en-US" b="1" i="0" baseline="0" dirty="0" smtClean="0"/>
              <a:t> Slide)</a:t>
            </a:r>
            <a:endParaRPr lang="en-US" b="1" i="0" dirty="0" smtClean="0"/>
          </a:p>
          <a:p>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2310806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33903396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23</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7585401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wmf"/><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1009353">
            <a:off x="6095827" y="4512252"/>
            <a:ext cx="2379434" cy="1788489"/>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37575" y="3069268"/>
            <a:ext cx="3324364" cy="1743350"/>
          </a:xfrm>
          <a:prstGeom prst="rect">
            <a:avLst/>
          </a:prstGeom>
        </p:spPr>
      </p:pic>
      <p:sp>
        <p:nvSpPr>
          <p:cNvPr id="63490" name="Rectangle 1026"/>
          <p:cNvSpPr>
            <a:spLocks noGrp="1" noChangeArrowheads="1"/>
          </p:cNvSpPr>
          <p:nvPr>
            <p:ph type="ctrTitle" hasCustomPrompt="1"/>
          </p:nvPr>
        </p:nvSpPr>
        <p:spPr>
          <a:xfrm>
            <a:off x="270885" y="1385685"/>
            <a:ext cx="4134369" cy="1012341"/>
          </a:xfrm>
        </p:spPr>
        <p:txBody>
          <a:bodyPr anchor="t"/>
          <a:lstStyle>
            <a:lvl1pPr algn="ctr">
              <a:defRPr sz="2400" baseline="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270885" y="3258843"/>
            <a:ext cx="4108027" cy="1196255"/>
          </a:xfrm>
        </p:spPr>
        <p:txBody>
          <a:bodyPr/>
          <a:lstStyle>
            <a:lvl1pPr marL="0" indent="0" algn="ctr">
              <a:buFontTx/>
              <a:buNone/>
              <a:defRPr sz="3200">
                <a:solidFill>
                  <a:schemeClr val="bg2"/>
                </a:solidFill>
              </a:defRPr>
            </a:lvl1pPr>
          </a:lstStyle>
          <a:p>
            <a:pPr lvl="0"/>
            <a:r>
              <a:rPr lang="en-US" noProof="0" dirty="0" smtClean="0"/>
              <a:t>Angle of Attack Awareness</a:t>
            </a:r>
          </a:p>
        </p:txBody>
      </p:sp>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2" y="7286"/>
            <a:ext cx="9144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32063" y="6512171"/>
            <a:ext cx="9176062"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5460627" y="718204"/>
            <a:ext cx="196215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gn="ct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8041341" y="457082"/>
            <a:ext cx="909638"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270885" y="5406496"/>
            <a:ext cx="4677632" cy="941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t>
            </a:r>
            <a:r>
              <a:rPr lang="en-US" sz="1800" i="1" baseline="0" dirty="0" smtClean="0"/>
              <a:t>Ken A. Thomas, SLT Lead with contributions from the “Green Team” and www.boldmethod.com</a:t>
            </a:r>
          </a:p>
        </p:txBody>
      </p:sp>
      <p:pic>
        <p:nvPicPr>
          <p:cNvPr id="3" name="Picture 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rot="1133089">
            <a:off x="6168794" y="1745333"/>
            <a:ext cx="2507967" cy="1816997"/>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29500" y="6248400"/>
            <a:ext cx="112666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www.boldmethod.com/"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6.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8JcjWnAJGKQ"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www.boldmethod.com/" TargetMode="External"/><Relationship Id="rId5" Type="http://schemas.openxmlformats.org/officeDocument/2006/relationships/hyperlink" Target="http://www.faasafety.gov/" TargetMode="External"/><Relationship Id="rId4" Type="http://schemas.openxmlformats.org/officeDocument/2006/relationships/hyperlink" Target="https://www.faa.gov/tv/?mediaId=1172"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FAA Safety Team Presents:</a:t>
            </a:r>
            <a:endParaRPr lang="en-US" sz="3600" dirty="0"/>
          </a:p>
        </p:txBody>
      </p:sp>
      <p:sp>
        <p:nvSpPr>
          <p:cNvPr id="32780" name="Rectangle 12"/>
          <p:cNvSpPr>
            <a:spLocks noGrp="1" noChangeArrowheads="1"/>
          </p:cNvSpPr>
          <p:nvPr>
            <p:ph type="subTitle" idx="1"/>
          </p:nvPr>
        </p:nvSpPr>
        <p:spPr/>
        <p:txBody>
          <a:bodyPr/>
          <a:lstStyle/>
          <a:p>
            <a:pPr algn="ctr"/>
            <a:r>
              <a:rPr lang="en-US" dirty="0" smtClean="0"/>
              <a:t>Angle of Attack Awareness</a:t>
            </a:r>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Tree>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sp>
        <p:nvSpPr>
          <p:cNvPr id="3" name="Content Placeholder 2"/>
          <p:cNvSpPr>
            <a:spLocks noGrp="1"/>
          </p:cNvSpPr>
          <p:nvPr>
            <p:ph idx="1"/>
          </p:nvPr>
        </p:nvSpPr>
        <p:spPr>
          <a:xfrm>
            <a:off x="428625" y="1400568"/>
            <a:ext cx="7886700" cy="2036826"/>
          </a:xfrm>
        </p:spPr>
        <p:txBody>
          <a:bodyPr/>
          <a:lstStyle/>
          <a:p>
            <a:r>
              <a:rPr lang="en-US" dirty="0" smtClean="0"/>
              <a:t>The purpose of this presentation is to:</a:t>
            </a:r>
          </a:p>
          <a:p>
            <a:pPr lvl="1"/>
            <a:r>
              <a:rPr lang="en-US" dirty="0" smtClean="0"/>
              <a:t>Review the aerodynamics of Angle of Attack</a:t>
            </a:r>
          </a:p>
          <a:p>
            <a:pPr lvl="1"/>
            <a:r>
              <a:rPr lang="en-US" dirty="0" smtClean="0"/>
              <a:t>Present information on the benefits and use of Angle of Attack indicators installed in general aviation aircraft.</a:t>
            </a:r>
          </a:p>
          <a:p>
            <a:pPr lvl="1"/>
            <a:r>
              <a:rPr lang="en-US" dirty="0" smtClean="0"/>
              <a:t>Help promote safe flying by raising awareness of Angle of Attack and reducing the likelihood of a Loss of Control accident.</a:t>
            </a:r>
            <a:endParaRPr lang="en-US" dirty="0"/>
          </a:p>
        </p:txBody>
      </p:sp>
    </p:spTree>
    <p:extLst>
      <p:ext uri="{BB962C8B-B14F-4D97-AF65-F5344CB8AC3E}">
        <p14:creationId xmlns:p14="http://schemas.microsoft.com/office/powerpoint/2010/main" val="41547322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Angle of Attack (AoA)</a:t>
            </a:r>
            <a:endParaRPr lang="en-US" dirty="0"/>
          </a:p>
        </p:txBody>
      </p:sp>
      <p:sp>
        <p:nvSpPr>
          <p:cNvPr id="3" name="Content Placeholder 2"/>
          <p:cNvSpPr>
            <a:spLocks noGrp="1"/>
          </p:cNvSpPr>
          <p:nvPr>
            <p:ph sz="half" idx="1"/>
          </p:nvPr>
        </p:nvSpPr>
        <p:spPr>
          <a:xfrm>
            <a:off x="274226" y="1606422"/>
            <a:ext cx="3886200" cy="674465"/>
          </a:xfrm>
        </p:spPr>
        <p:txBody>
          <a:bodyPr/>
          <a:lstStyle/>
          <a:p>
            <a:r>
              <a:rPr lang="en-US" dirty="0" smtClean="0"/>
              <a:t>There are two reference lines that define AoA:</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07275" y="2280887"/>
            <a:ext cx="4065225" cy="2926129"/>
          </a:xfrm>
        </p:spPr>
      </p:pic>
      <p:sp>
        <p:nvSpPr>
          <p:cNvPr id="6" name="Down Arrow 5"/>
          <p:cNvSpPr/>
          <p:nvPr/>
        </p:nvSpPr>
        <p:spPr>
          <a:xfrm>
            <a:off x="3671952" y="2954140"/>
            <a:ext cx="246888" cy="349758"/>
          </a:xfrm>
          <a:prstGeom prst="down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Down Arrow 6"/>
          <p:cNvSpPr/>
          <p:nvPr/>
        </p:nvSpPr>
        <p:spPr>
          <a:xfrm>
            <a:off x="4846473" y="3478035"/>
            <a:ext cx="246888" cy="411480"/>
          </a:xfrm>
          <a:prstGeom prst="down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Down Arrow 7"/>
          <p:cNvSpPr/>
          <p:nvPr/>
        </p:nvSpPr>
        <p:spPr>
          <a:xfrm rot="10800000">
            <a:off x="3678810" y="4038440"/>
            <a:ext cx="240030" cy="32232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Down Arrow 8"/>
          <p:cNvSpPr/>
          <p:nvPr/>
        </p:nvSpPr>
        <p:spPr>
          <a:xfrm rot="10800000">
            <a:off x="6038718" y="4501240"/>
            <a:ext cx="240030" cy="32232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1" name="Straight Arrow Connector 10"/>
          <p:cNvCxnSpPr/>
          <p:nvPr/>
        </p:nvCxnSpPr>
        <p:spPr>
          <a:xfrm flipH="1">
            <a:off x="5458968" y="4893235"/>
            <a:ext cx="250317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836158" y="4893235"/>
            <a:ext cx="1281120" cy="253916"/>
          </a:xfrm>
          <a:prstGeom prst="rect">
            <a:avLst/>
          </a:prstGeom>
          <a:noFill/>
        </p:spPr>
        <p:txBody>
          <a:bodyPr wrap="none" rtlCol="0">
            <a:spAutoFit/>
          </a:bodyPr>
          <a:lstStyle/>
          <a:p>
            <a:r>
              <a:rPr lang="en-US" sz="1050" dirty="0"/>
              <a:t>Direction of Flight</a:t>
            </a:r>
          </a:p>
        </p:txBody>
      </p:sp>
      <p:sp>
        <p:nvSpPr>
          <p:cNvPr id="15" name="TextBox 14"/>
          <p:cNvSpPr txBox="1"/>
          <p:nvPr/>
        </p:nvSpPr>
        <p:spPr>
          <a:xfrm>
            <a:off x="428625" y="3053352"/>
            <a:ext cx="3120085" cy="369332"/>
          </a:xfrm>
          <a:prstGeom prst="rect">
            <a:avLst/>
          </a:prstGeom>
          <a:noFill/>
        </p:spPr>
        <p:txBody>
          <a:bodyPr wrap="none" rtlCol="0">
            <a:spAutoFit/>
          </a:bodyPr>
          <a:lstStyle/>
          <a:p>
            <a:pPr marL="214313" indent="-214313">
              <a:buFont typeface="Arial" panose="020B0604020202020204" pitchFamily="34" charset="0"/>
              <a:buChar char="•"/>
            </a:pPr>
            <a:r>
              <a:rPr lang="en-US" sz="1800" dirty="0"/>
              <a:t>The chord line of the airfoil</a:t>
            </a:r>
          </a:p>
        </p:txBody>
      </p:sp>
      <p:sp>
        <p:nvSpPr>
          <p:cNvPr id="16" name="TextBox 15"/>
          <p:cNvSpPr txBox="1"/>
          <p:nvPr/>
        </p:nvSpPr>
        <p:spPr>
          <a:xfrm>
            <a:off x="412319" y="3482624"/>
            <a:ext cx="3249795" cy="1200329"/>
          </a:xfrm>
          <a:prstGeom prst="rect">
            <a:avLst/>
          </a:prstGeom>
          <a:noFill/>
        </p:spPr>
        <p:txBody>
          <a:bodyPr wrap="square" rtlCol="0">
            <a:spAutoFit/>
          </a:bodyPr>
          <a:lstStyle/>
          <a:p>
            <a:pPr marL="214313" indent="-214313">
              <a:buFont typeface="Arial" panose="020B0604020202020204" pitchFamily="34" charset="0"/>
              <a:buChar char="•"/>
            </a:pPr>
            <a:r>
              <a:rPr lang="en-US" sz="1800" dirty="0"/>
              <a:t>The line of the relative wind. The relative wind is parallel to the direction of flight but in the opposite direction.</a:t>
            </a:r>
          </a:p>
        </p:txBody>
      </p:sp>
      <p:sp>
        <p:nvSpPr>
          <p:cNvPr id="24" name="TextBox 23"/>
          <p:cNvSpPr txBox="1"/>
          <p:nvPr/>
        </p:nvSpPr>
        <p:spPr>
          <a:xfrm>
            <a:off x="4638295" y="4431570"/>
            <a:ext cx="1064715" cy="253916"/>
          </a:xfrm>
          <a:prstGeom prst="rect">
            <a:avLst/>
          </a:prstGeom>
          <a:noFill/>
        </p:spPr>
        <p:txBody>
          <a:bodyPr wrap="none" rtlCol="0">
            <a:spAutoFit/>
          </a:bodyPr>
          <a:lstStyle/>
          <a:p>
            <a:r>
              <a:rPr lang="en-US" sz="1050" dirty="0"/>
              <a:t>Relative Wind</a:t>
            </a:r>
          </a:p>
        </p:txBody>
      </p:sp>
      <p:sp>
        <p:nvSpPr>
          <p:cNvPr id="28" name="TextBox 27"/>
          <p:cNvSpPr txBox="1"/>
          <p:nvPr/>
        </p:nvSpPr>
        <p:spPr>
          <a:xfrm rot="417447">
            <a:off x="5051609" y="3866636"/>
            <a:ext cx="893193" cy="253916"/>
          </a:xfrm>
          <a:prstGeom prst="rect">
            <a:avLst/>
          </a:prstGeom>
          <a:noFill/>
        </p:spPr>
        <p:txBody>
          <a:bodyPr wrap="none" rtlCol="0">
            <a:spAutoFit/>
          </a:bodyPr>
          <a:lstStyle/>
          <a:p>
            <a:r>
              <a:rPr lang="en-US" sz="1050" dirty="0"/>
              <a:t>Chord Line</a:t>
            </a:r>
          </a:p>
        </p:txBody>
      </p:sp>
      <p:cxnSp>
        <p:nvCxnSpPr>
          <p:cNvPr id="30" name="Straight Connector 29"/>
          <p:cNvCxnSpPr/>
          <p:nvPr/>
        </p:nvCxnSpPr>
        <p:spPr>
          <a:xfrm>
            <a:off x="5686941" y="4404778"/>
            <a:ext cx="2885560" cy="2330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638294" y="3993594"/>
            <a:ext cx="3934206" cy="437977"/>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28625" y="4685486"/>
            <a:ext cx="3267022" cy="923330"/>
          </a:xfrm>
          <a:prstGeom prst="rect">
            <a:avLst/>
          </a:prstGeom>
          <a:noFill/>
        </p:spPr>
        <p:txBody>
          <a:bodyPr wrap="square" rtlCol="0">
            <a:spAutoFit/>
          </a:bodyPr>
          <a:lstStyle/>
          <a:p>
            <a:pPr marL="214313" indent="-214313">
              <a:buFont typeface="Arial" panose="020B0604020202020204" pitchFamily="34" charset="0"/>
              <a:buChar char="•"/>
            </a:pPr>
            <a:r>
              <a:rPr lang="en-US" sz="1800" dirty="0"/>
              <a:t>The number of degrees between these lines is the Angle of Attack</a:t>
            </a:r>
          </a:p>
        </p:txBody>
      </p:sp>
      <p:cxnSp>
        <p:nvCxnSpPr>
          <p:cNvPr id="45" name="Straight Arrow Connector 44"/>
          <p:cNvCxnSpPr/>
          <p:nvPr/>
        </p:nvCxnSpPr>
        <p:spPr>
          <a:xfrm>
            <a:off x="4638294" y="4397010"/>
            <a:ext cx="1197864" cy="1553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9129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anim calcmode="lin" valueType="num">
                                      <p:cBhvr>
                                        <p:cTn id="13" dur="2000" fill="hold"/>
                                        <p:tgtEl>
                                          <p:spTgt spid="6"/>
                                        </p:tgtEl>
                                        <p:attrNameLst>
                                          <p:attrName>ppt_w</p:attrName>
                                        </p:attrNameLst>
                                      </p:cBhvr>
                                      <p:tavLst>
                                        <p:tav tm="0" fmla="#ppt_w*sin(2.5*pi*$)">
                                          <p:val>
                                            <p:fltVal val="0"/>
                                          </p:val>
                                        </p:tav>
                                        <p:tav tm="100000">
                                          <p:val>
                                            <p:fltVal val="1"/>
                                          </p:val>
                                        </p:tav>
                                      </p:tavLst>
                                    </p:anim>
                                    <p:anim calcmode="lin" valueType="num">
                                      <p:cBhvr>
                                        <p:cTn id="14"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anim calcmode="lin" valueType="num">
                                      <p:cBhvr>
                                        <p:cTn id="20" dur="2000" fill="hold"/>
                                        <p:tgtEl>
                                          <p:spTgt spid="7"/>
                                        </p:tgtEl>
                                        <p:attrNameLst>
                                          <p:attrName>ppt_w</p:attrName>
                                        </p:attrNameLst>
                                      </p:cBhvr>
                                      <p:tavLst>
                                        <p:tav tm="0" fmla="#ppt_w*sin(2.5*pi*$)">
                                          <p:val>
                                            <p:fltVal val="0"/>
                                          </p:val>
                                        </p:tav>
                                        <p:tav tm="100000">
                                          <p:val>
                                            <p:fltVal val="1"/>
                                          </p:val>
                                        </p:tav>
                                      </p:tavLst>
                                    </p:anim>
                                    <p:anim calcmode="lin" valueType="num">
                                      <p:cBhvr>
                                        <p:cTn id="21"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5"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00"/>
                                        <p:tgtEl>
                                          <p:spTgt spid="8"/>
                                        </p:tgtEl>
                                      </p:cBhvr>
                                    </p:animEffect>
                                    <p:anim calcmode="lin" valueType="num">
                                      <p:cBhvr>
                                        <p:cTn id="32" dur="2000" fill="hold"/>
                                        <p:tgtEl>
                                          <p:spTgt spid="8"/>
                                        </p:tgtEl>
                                        <p:attrNameLst>
                                          <p:attrName>ppt_w</p:attrName>
                                        </p:attrNameLst>
                                      </p:cBhvr>
                                      <p:tavLst>
                                        <p:tav tm="0" fmla="#ppt_w*sin(2.5*pi*$)">
                                          <p:val>
                                            <p:fltVal val="0"/>
                                          </p:val>
                                        </p:tav>
                                        <p:tav tm="100000">
                                          <p:val>
                                            <p:fltVal val="1"/>
                                          </p:val>
                                        </p:tav>
                                      </p:tavLst>
                                    </p:anim>
                                    <p:anim calcmode="lin" valueType="num">
                                      <p:cBhvr>
                                        <p:cTn id="33"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45"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2000"/>
                                        <p:tgtEl>
                                          <p:spTgt spid="9"/>
                                        </p:tgtEl>
                                      </p:cBhvr>
                                    </p:animEffect>
                                    <p:anim calcmode="lin" valueType="num">
                                      <p:cBhvr>
                                        <p:cTn id="39" dur="2000" fill="hold"/>
                                        <p:tgtEl>
                                          <p:spTgt spid="9"/>
                                        </p:tgtEl>
                                        <p:attrNameLst>
                                          <p:attrName>ppt_w</p:attrName>
                                        </p:attrNameLst>
                                      </p:cBhvr>
                                      <p:tavLst>
                                        <p:tav tm="0" fmla="#ppt_w*sin(2.5*pi*$)">
                                          <p:val>
                                            <p:fltVal val="0"/>
                                          </p:val>
                                        </p:tav>
                                        <p:tav tm="100000">
                                          <p:val>
                                            <p:fltVal val="1"/>
                                          </p:val>
                                        </p:tav>
                                      </p:tavLst>
                                    </p:anim>
                                    <p:anim calcmode="lin" valueType="num">
                                      <p:cBhvr>
                                        <p:cTn id="40"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1000"/>
                                        <p:tgtEl>
                                          <p:spTgt spid="40"/>
                                        </p:tgtEl>
                                      </p:cBhvr>
                                    </p:animEffect>
                                    <p:anim calcmode="lin" valueType="num">
                                      <p:cBhvr>
                                        <p:cTn id="46" dur="1000" fill="hold"/>
                                        <p:tgtEl>
                                          <p:spTgt spid="40"/>
                                        </p:tgtEl>
                                        <p:attrNameLst>
                                          <p:attrName>ppt_x</p:attrName>
                                        </p:attrNameLst>
                                      </p:cBhvr>
                                      <p:tavLst>
                                        <p:tav tm="0">
                                          <p:val>
                                            <p:strVal val="#ppt_x"/>
                                          </p:val>
                                        </p:tav>
                                        <p:tav tm="100000">
                                          <p:val>
                                            <p:strVal val="#ppt_x"/>
                                          </p:val>
                                        </p:tav>
                                      </p:tavLst>
                                    </p:anim>
                                    <p:anim calcmode="lin" valueType="num">
                                      <p:cBhvr>
                                        <p:cTn id="4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5" grpId="0"/>
      <p:bldP spid="16" grpId="0"/>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 Angle of Attack</a:t>
            </a:r>
            <a:endParaRPr lang="en-US" dirty="0"/>
          </a:p>
        </p:txBody>
      </p:sp>
      <p:sp>
        <p:nvSpPr>
          <p:cNvPr id="3" name="Content Placeholder 2"/>
          <p:cNvSpPr>
            <a:spLocks noGrp="1"/>
          </p:cNvSpPr>
          <p:nvPr>
            <p:ph sz="half" idx="1"/>
          </p:nvPr>
        </p:nvSpPr>
        <p:spPr>
          <a:xfrm>
            <a:off x="685799" y="1738859"/>
            <a:ext cx="4188279" cy="3687580"/>
          </a:xfrm>
        </p:spPr>
        <p:txBody>
          <a:bodyPr>
            <a:normAutofit fontScale="85000" lnSpcReduction="20000"/>
          </a:bodyPr>
          <a:lstStyle/>
          <a:p>
            <a:r>
              <a:rPr lang="en-US" b="0" dirty="0" smtClean="0"/>
              <a:t>Typical of the Cruise Phase of Flight</a:t>
            </a:r>
          </a:p>
          <a:p>
            <a:r>
              <a:rPr lang="en-US" b="0" dirty="0" smtClean="0"/>
              <a:t>Relative wind impacts leading edge just below center </a:t>
            </a:r>
          </a:p>
          <a:p>
            <a:r>
              <a:rPr lang="en-US" b="0" dirty="0" smtClean="0"/>
              <a:t>Higher speed of relative wind on top of wing produces the needed lift</a:t>
            </a:r>
          </a:p>
          <a:p>
            <a:r>
              <a:rPr lang="en-US" b="0" dirty="0" smtClean="0"/>
              <a:t>Smooth airflow over the airfoil</a:t>
            </a:r>
          </a:p>
          <a:p>
            <a:r>
              <a:rPr lang="en-US" b="0" dirty="0" smtClean="0"/>
              <a:t>Stable flight characteristics</a:t>
            </a:r>
          </a:p>
          <a:p>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974498" y="2805640"/>
            <a:ext cx="3540853" cy="1508603"/>
          </a:xfrm>
        </p:spPr>
      </p:pic>
      <p:cxnSp>
        <p:nvCxnSpPr>
          <p:cNvPr id="7" name="Straight Arrow Connector 6"/>
          <p:cNvCxnSpPr/>
          <p:nvPr/>
        </p:nvCxnSpPr>
        <p:spPr>
          <a:xfrm flipV="1">
            <a:off x="4874079" y="3806190"/>
            <a:ext cx="996370" cy="24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17209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Angle of Attack</a:t>
            </a:r>
            <a:endParaRPr lang="en-US" dirty="0"/>
          </a:p>
        </p:txBody>
      </p:sp>
      <p:sp>
        <p:nvSpPr>
          <p:cNvPr id="3" name="Content Placeholder 2"/>
          <p:cNvSpPr>
            <a:spLocks noGrp="1"/>
          </p:cNvSpPr>
          <p:nvPr>
            <p:ph sz="half" idx="1"/>
          </p:nvPr>
        </p:nvSpPr>
        <p:spPr>
          <a:xfrm>
            <a:off x="495300" y="1508126"/>
            <a:ext cx="3948113" cy="3543560"/>
          </a:xfrm>
        </p:spPr>
        <p:txBody>
          <a:bodyPr>
            <a:normAutofit fontScale="70000" lnSpcReduction="20000"/>
          </a:bodyPr>
          <a:lstStyle/>
          <a:p>
            <a:r>
              <a:rPr lang="en-US" b="0" dirty="0" smtClean="0"/>
              <a:t>Typical of Approach and Departure phases of Flight</a:t>
            </a:r>
          </a:p>
          <a:p>
            <a:pPr lvl="0"/>
            <a:r>
              <a:rPr lang="en-US" sz="2900" b="0" dirty="0">
                <a:solidFill>
                  <a:prstClr val="black"/>
                </a:solidFill>
              </a:rPr>
              <a:t>Relative wind impacts airfoil lower on the leading edge</a:t>
            </a:r>
            <a:endParaRPr lang="en-US" sz="2900" b="0" dirty="0" smtClean="0"/>
          </a:p>
          <a:p>
            <a:r>
              <a:rPr lang="en-US" b="0" dirty="0" smtClean="0"/>
              <a:t>Lift is produced by accelerated airflow over the top of the airfoil</a:t>
            </a:r>
          </a:p>
          <a:p>
            <a:r>
              <a:rPr lang="en-US" b="0" dirty="0" smtClean="0"/>
              <a:t>Feels less stable due to less responsive controls</a:t>
            </a:r>
          </a:p>
          <a:p>
            <a:r>
              <a:rPr lang="en-US" b="0" dirty="0" smtClean="0"/>
              <a:t>Still a safe condition because the aircraft is still maneuverable and completely controllable</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83623" y="2150214"/>
            <a:ext cx="3740562" cy="1721399"/>
          </a:xfrm>
        </p:spPr>
      </p:pic>
      <p:cxnSp>
        <p:nvCxnSpPr>
          <p:cNvPr id="7" name="Straight Arrow Connector 6"/>
          <p:cNvCxnSpPr/>
          <p:nvPr/>
        </p:nvCxnSpPr>
        <p:spPr>
          <a:xfrm>
            <a:off x="4664869" y="2900592"/>
            <a:ext cx="1237869" cy="53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23307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593870"/>
            <a:ext cx="8472488" cy="609600"/>
          </a:xfrm>
        </p:spPr>
        <p:txBody>
          <a:bodyPr/>
          <a:lstStyle/>
          <a:p>
            <a:r>
              <a:rPr lang="en-US" dirty="0" smtClean="0"/>
              <a:t>Critical Angle of Attack or Stalling AoA</a:t>
            </a:r>
            <a:endParaRPr lang="en-US" dirty="0"/>
          </a:p>
        </p:txBody>
      </p:sp>
      <p:sp>
        <p:nvSpPr>
          <p:cNvPr id="3" name="Content Placeholder 2"/>
          <p:cNvSpPr>
            <a:spLocks noGrp="1"/>
          </p:cNvSpPr>
          <p:nvPr>
            <p:ph sz="half" idx="1"/>
          </p:nvPr>
        </p:nvSpPr>
        <p:spPr>
          <a:xfrm>
            <a:off x="495300" y="1508126"/>
            <a:ext cx="3948113" cy="4083206"/>
          </a:xfrm>
        </p:spPr>
        <p:txBody>
          <a:bodyPr/>
          <a:lstStyle/>
          <a:p>
            <a:r>
              <a:rPr lang="en-US" sz="2000" b="0" dirty="0" smtClean="0"/>
              <a:t>Not a Normal Phase of Flight</a:t>
            </a:r>
          </a:p>
          <a:p>
            <a:r>
              <a:rPr lang="en-US" sz="2000" b="0" dirty="0" smtClean="0"/>
              <a:t>Impact of Relative Wind moves  low on the leading edge</a:t>
            </a:r>
          </a:p>
          <a:p>
            <a:r>
              <a:rPr lang="en-US" sz="2000" b="0" dirty="0" smtClean="0"/>
              <a:t>The air cannot smoothly flow from the leading edge to the trailing edge across the top of the airfoil</a:t>
            </a:r>
          </a:p>
          <a:p>
            <a:r>
              <a:rPr lang="en-US" sz="2000" b="0" dirty="0" smtClean="0"/>
              <a:t>The separation of the airflow results in the loss of lift otherwise known as a stall</a:t>
            </a:r>
            <a:endParaRPr lang="en-US" sz="2000" b="0"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07409" y="2646028"/>
            <a:ext cx="3618797" cy="2003696"/>
          </a:xfrm>
        </p:spPr>
      </p:pic>
      <p:cxnSp>
        <p:nvCxnSpPr>
          <p:cNvPr id="6" name="Straight Arrow Connector 5"/>
          <p:cNvCxnSpPr/>
          <p:nvPr/>
        </p:nvCxnSpPr>
        <p:spPr>
          <a:xfrm>
            <a:off x="5278210" y="3563711"/>
            <a:ext cx="636815" cy="0"/>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1269546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78669" y="1887466"/>
            <a:ext cx="3886200" cy="3733845"/>
          </a:xfrm>
        </p:spPr>
        <p:txBody>
          <a:bodyPr/>
          <a:lstStyle/>
          <a:p>
            <a:r>
              <a:rPr lang="en-US" sz="2000" b="0" dirty="0" smtClean="0"/>
              <a:t>The critical AoA is an aerodynamic constant at which the airfoil will always stall</a:t>
            </a:r>
          </a:p>
          <a:p>
            <a:r>
              <a:rPr lang="en-US" sz="2000" b="0" dirty="0" smtClean="0"/>
              <a:t>It does not matter if the relative wind is flowing at 60 knots or 200 knots, when the wing reaches the critical AoA – IT WILL STALL!</a:t>
            </a:r>
            <a:endParaRPr lang="en-US" sz="2000" b="0"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07409" y="2646028"/>
            <a:ext cx="3618797" cy="2003696"/>
          </a:xfrm>
        </p:spPr>
      </p:pic>
      <p:sp>
        <p:nvSpPr>
          <p:cNvPr id="6" name="Title 1"/>
          <p:cNvSpPr txBox="1">
            <a:spLocks/>
          </p:cNvSpPr>
          <p:nvPr/>
        </p:nvSpPr>
        <p:spPr bwMode="auto">
          <a:xfrm>
            <a:off x="495300" y="593870"/>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dirty="0" smtClean="0"/>
              <a:t>Critical Angle of Attack or Stalling </a:t>
            </a:r>
            <a:r>
              <a:rPr lang="en-US" kern="0" dirty="0" err="1" smtClean="0"/>
              <a:t>AoA</a:t>
            </a:r>
            <a:endParaRPr lang="en-US" kern="0" dirty="0"/>
          </a:p>
        </p:txBody>
      </p:sp>
    </p:spTree>
    <p:extLst>
      <p:ext uri="{BB962C8B-B14F-4D97-AF65-F5344CB8AC3E}">
        <p14:creationId xmlns:p14="http://schemas.microsoft.com/office/powerpoint/2010/main" val="3050535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Flaps Effect AoA?</a:t>
            </a:r>
            <a:endParaRPr lang="en-US" dirty="0"/>
          </a:p>
        </p:txBody>
      </p:sp>
      <p:sp>
        <p:nvSpPr>
          <p:cNvPr id="3" name="Content Placeholder 2"/>
          <p:cNvSpPr>
            <a:spLocks noGrp="1"/>
          </p:cNvSpPr>
          <p:nvPr>
            <p:ph sz="half" idx="1"/>
          </p:nvPr>
        </p:nvSpPr>
        <p:spPr>
          <a:xfrm>
            <a:off x="495300" y="1508126"/>
            <a:ext cx="3948113" cy="3723442"/>
          </a:xfrm>
        </p:spPr>
        <p:txBody>
          <a:bodyPr/>
          <a:lstStyle/>
          <a:p>
            <a:r>
              <a:rPr lang="en-US" sz="2000" b="0" dirty="0" smtClean="0"/>
              <a:t>As flaps are extended the effective chord line of the wing is shifted</a:t>
            </a:r>
          </a:p>
          <a:p>
            <a:r>
              <a:rPr lang="en-US" sz="2000" b="0" dirty="0" smtClean="0"/>
              <a:t>The trailing edge of the wing is lowered into the relative wind increasing the AoA</a:t>
            </a:r>
          </a:p>
          <a:p>
            <a:r>
              <a:rPr lang="en-US" sz="2000" b="0" dirty="0" smtClean="0"/>
              <a:t>If there is no other control input the airplane will initially begin to climb.</a:t>
            </a:r>
            <a:endParaRPr lang="en-US" sz="2000" b="0"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29150" y="2226469"/>
            <a:ext cx="3886200" cy="3263504"/>
          </a:xfrm>
        </p:spPr>
      </p:pic>
    </p:spTree>
    <p:extLst>
      <p:ext uri="{BB962C8B-B14F-4D97-AF65-F5344CB8AC3E}">
        <p14:creationId xmlns:p14="http://schemas.microsoft.com/office/powerpoint/2010/main" val="1439964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AoA in Steep Turns</a:t>
            </a:r>
            <a:endParaRPr lang="en-US" dirty="0"/>
          </a:p>
        </p:txBody>
      </p:sp>
      <p:pic>
        <p:nvPicPr>
          <p:cNvPr id="4"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265465" y="2125266"/>
            <a:ext cx="5874203" cy="3560701"/>
          </a:xfrm>
        </p:spPr>
      </p:pic>
    </p:spTree>
    <p:extLst>
      <p:ext uri="{BB962C8B-B14F-4D97-AF65-F5344CB8AC3E}">
        <p14:creationId xmlns:p14="http://schemas.microsoft.com/office/powerpoint/2010/main" val="12230530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344487"/>
            <a:ext cx="8472488" cy="1244469"/>
          </a:xfrm>
        </p:spPr>
        <p:txBody>
          <a:bodyPr/>
          <a:lstStyle/>
          <a:p>
            <a:r>
              <a:rPr lang="en-US" dirty="0" smtClean="0"/>
              <a:t>Critical AoA (Stalls) in Steep Turns</a:t>
            </a:r>
            <a:endParaRPr lang="en-US" dirty="0"/>
          </a:p>
        </p:txBody>
      </p:sp>
      <p:sp>
        <p:nvSpPr>
          <p:cNvPr id="3" name="Content Placeholder 2"/>
          <p:cNvSpPr>
            <a:spLocks noGrp="1"/>
          </p:cNvSpPr>
          <p:nvPr>
            <p:ph sz="half" idx="1"/>
          </p:nvPr>
        </p:nvSpPr>
        <p:spPr>
          <a:xfrm>
            <a:off x="568689" y="2008682"/>
            <a:ext cx="7886700" cy="3387777"/>
          </a:xfrm>
        </p:spPr>
        <p:txBody>
          <a:bodyPr>
            <a:normAutofit fontScale="70000" lnSpcReduction="20000"/>
          </a:bodyPr>
          <a:lstStyle/>
          <a:p>
            <a:r>
              <a:rPr lang="en-US" dirty="0" smtClean="0"/>
              <a:t>Due to the increased aerodynamic loading of the aircraft in a steep turn the wing is much closer to the Critical AoA and there are important things to be aware of:</a:t>
            </a:r>
          </a:p>
          <a:p>
            <a:pPr lvl="1"/>
            <a:r>
              <a:rPr lang="en-US" dirty="0" smtClean="0"/>
              <a:t>The increase in pitch angle may be much smaller than expected to stall the wing.</a:t>
            </a:r>
          </a:p>
          <a:p>
            <a:pPr lvl="1"/>
            <a:r>
              <a:rPr lang="en-US" dirty="0" smtClean="0"/>
              <a:t>The indicated airspeed at the critical AoA is significantly higher than in normal flight.</a:t>
            </a:r>
          </a:p>
          <a:p>
            <a:pPr lvl="1"/>
            <a:r>
              <a:rPr lang="en-US" dirty="0" smtClean="0"/>
              <a:t>Due to the increased aerodynamic loading the stall sequence is condensed.</a:t>
            </a:r>
          </a:p>
          <a:p>
            <a:pPr lvl="2"/>
            <a:r>
              <a:rPr lang="en-US" dirty="0" smtClean="0"/>
              <a:t>The progression from indication, to buffeting, to fully stalled can be rapid.</a:t>
            </a:r>
          </a:p>
          <a:p>
            <a:r>
              <a:rPr lang="en-US" dirty="0" smtClean="0"/>
              <a:t>Indicated airspeed may be up to 40 percent higher when the airplane stalls in a steep turn versus level flight.</a:t>
            </a:r>
          </a:p>
        </p:txBody>
      </p:sp>
    </p:spTree>
    <p:extLst>
      <p:ext uri="{BB962C8B-B14F-4D97-AF65-F5344CB8AC3E}">
        <p14:creationId xmlns:p14="http://schemas.microsoft.com/office/powerpoint/2010/main" val="9267286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a:t>
            </a:r>
            <a:r>
              <a:rPr lang="en-US" dirty="0" err="1" smtClean="0"/>
              <a:t>AoA</a:t>
            </a:r>
            <a:r>
              <a:rPr lang="en-US" dirty="0" smtClean="0"/>
              <a:t> (Stalls) in Steep turns</a:t>
            </a:r>
            <a:endParaRPr lang="en-US" dirty="0"/>
          </a:p>
        </p:txBody>
      </p:sp>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226469"/>
            <a:ext cx="7540183" cy="2085779"/>
          </a:xfrm>
        </p:spPr>
      </p:pic>
      <p:sp>
        <p:nvSpPr>
          <p:cNvPr id="4" name="Content Placeholder 3"/>
          <p:cNvSpPr>
            <a:spLocks noGrp="1"/>
          </p:cNvSpPr>
          <p:nvPr>
            <p:ph sz="half" idx="2"/>
          </p:nvPr>
        </p:nvSpPr>
        <p:spPr>
          <a:xfrm>
            <a:off x="628649" y="4494594"/>
            <a:ext cx="7540183" cy="1195630"/>
          </a:xfrm>
        </p:spPr>
        <p:txBody>
          <a:bodyPr>
            <a:normAutofit fontScale="77500" lnSpcReduction="20000"/>
          </a:bodyPr>
          <a:lstStyle/>
          <a:p>
            <a:pPr marL="0" indent="0">
              <a:buNone/>
            </a:pPr>
            <a:r>
              <a:rPr lang="en-US" dirty="0" smtClean="0"/>
              <a:t>(Example) In level flight to maintain altitude and Maneuvering Speed may require 8 to 10 degrees </a:t>
            </a:r>
            <a:r>
              <a:rPr lang="en-US" dirty="0" err="1" smtClean="0"/>
              <a:t>AoA</a:t>
            </a:r>
            <a:r>
              <a:rPr lang="en-US" dirty="0" smtClean="0"/>
              <a:t> leaving 6 to 8 degrees </a:t>
            </a:r>
            <a:r>
              <a:rPr lang="en-US" dirty="0" err="1" smtClean="0"/>
              <a:t>AoA</a:t>
            </a:r>
            <a:r>
              <a:rPr lang="en-US" dirty="0" smtClean="0"/>
              <a:t> before the air separates from the wing and the stall sequence begins.</a:t>
            </a:r>
            <a:endParaRPr lang="en-US" dirty="0"/>
          </a:p>
        </p:txBody>
      </p:sp>
    </p:spTree>
    <p:extLst>
      <p:ext uri="{BB962C8B-B14F-4D97-AF65-F5344CB8AC3E}">
        <p14:creationId xmlns:p14="http://schemas.microsoft.com/office/powerpoint/2010/main" val="9076896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a:t>
            </a:r>
            <a:r>
              <a:rPr lang="en-US" dirty="0" err="1" smtClean="0"/>
              <a:t>AoA</a:t>
            </a:r>
            <a:r>
              <a:rPr lang="en-US" dirty="0" smtClean="0"/>
              <a:t> (Stalls) in Steep Turns</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85799" y="1510670"/>
            <a:ext cx="7433582" cy="2056290"/>
          </a:xfrm>
        </p:spPr>
      </p:pic>
      <p:sp>
        <p:nvSpPr>
          <p:cNvPr id="4" name="Content Placeholder 3"/>
          <p:cNvSpPr>
            <a:spLocks noGrp="1"/>
          </p:cNvSpPr>
          <p:nvPr>
            <p:ph sz="half" idx="2"/>
          </p:nvPr>
        </p:nvSpPr>
        <p:spPr>
          <a:xfrm>
            <a:off x="428625" y="3732551"/>
            <a:ext cx="8250680" cy="2203554"/>
          </a:xfrm>
        </p:spPr>
        <p:txBody>
          <a:bodyPr/>
          <a:lstStyle/>
          <a:p>
            <a:pPr marL="0" indent="0">
              <a:buNone/>
            </a:pPr>
            <a:r>
              <a:rPr lang="en-US" dirty="0" smtClean="0"/>
              <a:t>(Example)  In a steep turn maintaining Maneuvering Speed and a constant altitude may require 14 degrees </a:t>
            </a:r>
            <a:r>
              <a:rPr lang="en-US" dirty="0" err="1" smtClean="0"/>
              <a:t>AoA</a:t>
            </a:r>
            <a:r>
              <a:rPr lang="en-US" dirty="0" smtClean="0"/>
              <a:t> leaving only 2 degrees </a:t>
            </a:r>
            <a:r>
              <a:rPr lang="en-US" dirty="0" err="1" smtClean="0"/>
              <a:t>AoA</a:t>
            </a:r>
            <a:r>
              <a:rPr lang="en-US" dirty="0" smtClean="0"/>
              <a:t> before the stall sequence begins. </a:t>
            </a:r>
            <a:endParaRPr lang="en-US" dirty="0"/>
          </a:p>
        </p:txBody>
      </p:sp>
    </p:spTree>
    <p:extLst>
      <p:ext uri="{BB962C8B-B14F-4D97-AF65-F5344CB8AC3E}">
        <p14:creationId xmlns:p14="http://schemas.microsoft.com/office/powerpoint/2010/main" val="9155291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621" y="493483"/>
            <a:ext cx="8472488" cy="609600"/>
          </a:xfrm>
        </p:spPr>
        <p:txBody>
          <a:bodyPr/>
          <a:lstStyle/>
          <a:p>
            <a:r>
              <a:rPr lang="en-US" sz="3200" dirty="0" smtClean="0"/>
              <a:t>Uncoordinated Flight – Slips and Skids</a:t>
            </a:r>
            <a:endParaRPr lang="en-US" sz="3200" dirty="0"/>
          </a:p>
        </p:txBody>
      </p:sp>
      <p:sp>
        <p:nvSpPr>
          <p:cNvPr id="3" name="Content Placeholder 2"/>
          <p:cNvSpPr>
            <a:spLocks noGrp="1"/>
          </p:cNvSpPr>
          <p:nvPr>
            <p:ph sz="half" idx="1"/>
          </p:nvPr>
        </p:nvSpPr>
        <p:spPr>
          <a:xfrm>
            <a:off x="129528" y="1445242"/>
            <a:ext cx="4093252" cy="3782973"/>
          </a:xfrm>
        </p:spPr>
        <p:txBody>
          <a:bodyPr>
            <a:normAutofit/>
          </a:bodyPr>
          <a:lstStyle/>
          <a:p>
            <a:pPr marL="0" indent="0">
              <a:buNone/>
            </a:pPr>
            <a:r>
              <a:rPr lang="en-US" b="0" dirty="0" smtClean="0"/>
              <a:t>Slips are not as inherently dangerous as skids because the upper wing reaches Critical AoA before the lower wing causing the airplane to roll towards wings level.</a:t>
            </a:r>
          </a:p>
        </p:txBody>
      </p:sp>
      <p:sp>
        <p:nvSpPr>
          <p:cNvPr id="6" name="TextBox 5"/>
          <p:cNvSpPr txBox="1"/>
          <p:nvPr/>
        </p:nvSpPr>
        <p:spPr bwMode="auto">
          <a:xfrm>
            <a:off x="4350765" y="5302930"/>
            <a:ext cx="45503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1200" b="1" dirty="0" smtClean="0"/>
              <a:t>Thanks to </a:t>
            </a:r>
            <a:r>
              <a:rPr lang="en-US" sz="1200" b="1" dirty="0" smtClean="0">
                <a:hlinkClick r:id="rId3"/>
              </a:rPr>
              <a:t>www.boldmethod.com</a:t>
            </a:r>
            <a:r>
              <a:rPr lang="en-US" sz="1200" b="1" dirty="0" smtClean="0"/>
              <a:t> for the graphic illustration.</a:t>
            </a:r>
            <a:endParaRPr lang="en-US" sz="1200" b="1"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0765" y="1686784"/>
            <a:ext cx="4740136" cy="3541430"/>
          </a:xfrm>
          <a:prstGeom prst="rect">
            <a:avLst/>
          </a:prstGeom>
        </p:spPr>
      </p:pic>
    </p:spTree>
    <p:extLst>
      <p:ext uri="{BB962C8B-B14F-4D97-AF65-F5344CB8AC3E}">
        <p14:creationId xmlns:p14="http://schemas.microsoft.com/office/powerpoint/2010/main" val="2244082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Uncoordinated Flight – Slips and Skids</a:t>
            </a:r>
            <a:endParaRPr lang="en-US" sz="3200" dirty="0"/>
          </a:p>
        </p:txBody>
      </p:sp>
      <p:sp>
        <p:nvSpPr>
          <p:cNvPr id="3" name="Content Placeholder 2"/>
          <p:cNvSpPr>
            <a:spLocks noGrp="1"/>
          </p:cNvSpPr>
          <p:nvPr>
            <p:ph sz="half" idx="1"/>
          </p:nvPr>
        </p:nvSpPr>
        <p:spPr>
          <a:xfrm>
            <a:off x="210487" y="1262780"/>
            <a:ext cx="3948113" cy="4148670"/>
          </a:xfrm>
        </p:spPr>
        <p:txBody>
          <a:bodyPr/>
          <a:lstStyle/>
          <a:p>
            <a:pPr lvl="0"/>
            <a:r>
              <a:rPr lang="en-US" sz="2000" b="0" dirty="0">
                <a:solidFill>
                  <a:srgbClr val="000000"/>
                </a:solidFill>
              </a:rPr>
              <a:t>Skids on the other hand are highly dangerous because the low wing reaches Critical </a:t>
            </a:r>
            <a:r>
              <a:rPr lang="en-US" sz="2000" b="0" dirty="0" err="1">
                <a:solidFill>
                  <a:srgbClr val="000000"/>
                </a:solidFill>
              </a:rPr>
              <a:t>AoA</a:t>
            </a:r>
            <a:r>
              <a:rPr lang="en-US" sz="2000" b="0" dirty="0">
                <a:solidFill>
                  <a:srgbClr val="000000"/>
                </a:solidFill>
              </a:rPr>
              <a:t> first and the airplane rolls aggressively in the direction of the bank.</a:t>
            </a:r>
          </a:p>
          <a:p>
            <a:pPr lvl="1"/>
            <a:r>
              <a:rPr lang="en-US" sz="1700" dirty="0">
                <a:solidFill>
                  <a:srgbClr val="000000"/>
                </a:solidFill>
              </a:rPr>
              <a:t>The airplane will rapidly roll inverted or enter a spin.</a:t>
            </a:r>
          </a:p>
          <a:p>
            <a:pPr lvl="1"/>
            <a:r>
              <a:rPr lang="en-US" sz="1700" dirty="0">
                <a:solidFill>
                  <a:srgbClr val="000000"/>
                </a:solidFill>
              </a:rPr>
              <a:t>This is typical of the accidents resulting from a turn from base to final with a tailwind.</a:t>
            </a:r>
          </a:p>
          <a:p>
            <a:pPr lvl="2"/>
            <a:r>
              <a:rPr lang="en-US" sz="1400" dirty="0">
                <a:solidFill>
                  <a:srgbClr val="000000"/>
                </a:solidFill>
              </a:rPr>
              <a:t>The pilot </a:t>
            </a:r>
            <a:r>
              <a:rPr lang="en-US" sz="1400" dirty="0" smtClean="0">
                <a:solidFill>
                  <a:srgbClr val="000000"/>
                </a:solidFill>
              </a:rPr>
              <a:t>should never </a:t>
            </a:r>
            <a:r>
              <a:rPr lang="en-US" sz="1400" dirty="0">
                <a:solidFill>
                  <a:srgbClr val="000000"/>
                </a:solidFill>
              </a:rPr>
              <a:t>try to “push” the airplane through the turn with excess rudder pressure</a:t>
            </a:r>
            <a:r>
              <a:rPr lang="en-US" sz="1400" dirty="0" smtClean="0">
                <a:solidFill>
                  <a:srgbClr val="000000"/>
                </a:solidFill>
              </a:rPr>
              <a:t>.</a:t>
            </a:r>
            <a:endParaRPr lang="en-US" sz="1400" dirty="0">
              <a:solidFill>
                <a:srgbClr val="000000"/>
              </a:solidFill>
            </a:endParaRPr>
          </a:p>
        </p:txBody>
      </p:sp>
      <p:sp>
        <p:nvSpPr>
          <p:cNvPr id="5" name="Slide Number Placeholder 4"/>
          <p:cNvSpPr>
            <a:spLocks noGrp="1"/>
          </p:cNvSpPr>
          <p:nvPr>
            <p:ph type="sldNum" sz="quarter" idx="12"/>
          </p:nvPr>
        </p:nvSpPr>
        <p:spPr/>
        <p:txBody>
          <a:bodyPr/>
          <a:lstStyle/>
          <a:p>
            <a:fld id="{836266C2-23C9-4679-9EA6-D74DA6C8C265}" type="slidenum">
              <a:rPr lang="en-US" smtClean="0"/>
              <a:pPr/>
              <a:t>15</a:t>
            </a:fld>
            <a:endParaRPr lang="en-US"/>
          </a:p>
        </p:txBody>
      </p:sp>
      <p:pic>
        <p:nvPicPr>
          <p:cNvPr id="10" name="Content Placeholder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65591" y="2078182"/>
            <a:ext cx="4235200" cy="3183366"/>
          </a:xfrm>
        </p:spPr>
      </p:pic>
    </p:spTree>
    <p:extLst>
      <p:ext uri="{BB962C8B-B14F-4D97-AF65-F5344CB8AC3E}">
        <p14:creationId xmlns:p14="http://schemas.microsoft.com/office/powerpoint/2010/main" val="33725953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344487"/>
            <a:ext cx="8472488" cy="779775"/>
          </a:xfrm>
        </p:spPr>
        <p:txBody>
          <a:bodyPr/>
          <a:lstStyle/>
          <a:p>
            <a:r>
              <a:rPr lang="en-US" dirty="0" smtClean="0"/>
              <a:t>Uncoordinated Flight - Skids</a:t>
            </a:r>
            <a:endParaRPr lang="en-US" dirty="0"/>
          </a:p>
        </p:txBody>
      </p:sp>
      <p:sp>
        <p:nvSpPr>
          <p:cNvPr id="3" name="Content Placeholder 2"/>
          <p:cNvSpPr>
            <a:spLocks noGrp="1"/>
          </p:cNvSpPr>
          <p:nvPr>
            <p:ph sz="half" idx="1"/>
          </p:nvPr>
        </p:nvSpPr>
        <p:spPr>
          <a:xfrm>
            <a:off x="428625" y="1124262"/>
            <a:ext cx="8405813" cy="4601981"/>
          </a:xfrm>
        </p:spPr>
        <p:txBody>
          <a:bodyPr/>
          <a:lstStyle/>
          <a:p>
            <a:r>
              <a:rPr lang="en-US" dirty="0" smtClean="0"/>
              <a:t>All unintended stalls are dangerous.</a:t>
            </a:r>
          </a:p>
          <a:p>
            <a:r>
              <a:rPr lang="en-US" dirty="0" smtClean="0"/>
              <a:t>Accident statistics show that overshooting final is particularly fatal.</a:t>
            </a:r>
          </a:p>
          <a:p>
            <a:r>
              <a:rPr lang="en-US" dirty="0" smtClean="0"/>
              <a:t>Pilots get focused on making it work.</a:t>
            </a:r>
          </a:p>
          <a:p>
            <a:r>
              <a:rPr lang="en-US" dirty="0" smtClean="0">
                <a:solidFill>
                  <a:srgbClr val="FF0000"/>
                </a:solidFill>
              </a:rPr>
              <a:t>If you are turning from base to final with a tailwind and you are overshooting final, GO-AROUND. </a:t>
            </a:r>
          </a:p>
          <a:p>
            <a:r>
              <a:rPr lang="en-US" dirty="0" smtClean="0"/>
              <a:t>As soon as the airplane enters a skidding turn close to the ground you are in a dangerous situation.</a:t>
            </a:r>
            <a:endParaRPr lang="en-US" dirty="0"/>
          </a:p>
        </p:txBody>
      </p:sp>
      <p:sp>
        <p:nvSpPr>
          <p:cNvPr id="5" name="Slide Number Placeholder 4"/>
          <p:cNvSpPr>
            <a:spLocks noGrp="1"/>
          </p:cNvSpPr>
          <p:nvPr>
            <p:ph type="sldNum" sz="quarter" idx="12"/>
          </p:nvPr>
        </p:nvSpPr>
        <p:spPr/>
        <p:txBody>
          <a:bodyPr/>
          <a:lstStyle/>
          <a:p>
            <a:fld id="{836266C2-23C9-4679-9EA6-D74DA6C8C265}" type="slidenum">
              <a:rPr lang="en-US" smtClean="0"/>
              <a:pPr/>
              <a:t>16</a:t>
            </a:fld>
            <a:endParaRPr lang="en-US"/>
          </a:p>
        </p:txBody>
      </p:sp>
    </p:spTree>
    <p:extLst>
      <p:ext uri="{BB962C8B-B14F-4D97-AF65-F5344CB8AC3E}">
        <p14:creationId xmlns:p14="http://schemas.microsoft.com/office/powerpoint/2010/main" val="1635770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Angle of attack Indicators</a:t>
            </a:r>
            <a:endParaRPr lang="en-US" dirty="0"/>
          </a:p>
        </p:txBody>
      </p:sp>
      <p:sp>
        <p:nvSpPr>
          <p:cNvPr id="3" name="Content Placeholder 2"/>
          <p:cNvSpPr>
            <a:spLocks noGrp="1"/>
          </p:cNvSpPr>
          <p:nvPr>
            <p:ph sz="half" idx="1"/>
          </p:nvPr>
        </p:nvSpPr>
        <p:spPr>
          <a:xfrm>
            <a:off x="428625" y="1266930"/>
            <a:ext cx="6867144" cy="3621059"/>
          </a:xfrm>
        </p:spPr>
        <p:txBody>
          <a:bodyPr/>
          <a:lstStyle/>
          <a:p>
            <a:r>
              <a:rPr lang="en-US" dirty="0" smtClean="0"/>
              <a:t>The General Aviation Joint Steering Committee has recommended the use of </a:t>
            </a:r>
            <a:r>
              <a:rPr lang="en-US" dirty="0" err="1" smtClean="0"/>
              <a:t>AoA</a:t>
            </a:r>
            <a:r>
              <a:rPr lang="en-US" dirty="0" smtClean="0"/>
              <a:t> indicators as a means of reducing accidents in GA Aircraft.</a:t>
            </a:r>
          </a:p>
          <a:p>
            <a:pPr lvl="0"/>
            <a:r>
              <a:rPr lang="en-US" dirty="0"/>
              <a:t>In 2015, the following video was produced to provide a review of how </a:t>
            </a:r>
            <a:r>
              <a:rPr lang="en-US" dirty="0" err="1"/>
              <a:t>AoA</a:t>
            </a:r>
            <a:r>
              <a:rPr lang="en-US" dirty="0"/>
              <a:t> indicators work to enhance the pilot’s awareness of the aerodynamic condition of the airplane.</a:t>
            </a:r>
          </a:p>
          <a:p>
            <a:pPr marL="0" indent="0">
              <a:buNone/>
            </a:pPr>
            <a:endParaRPr lang="en-US" sz="2000" dirty="0" smtClean="0"/>
          </a:p>
        </p:txBody>
      </p:sp>
    </p:spTree>
    <p:extLst>
      <p:ext uri="{BB962C8B-B14F-4D97-AF65-F5344CB8AC3E}">
        <p14:creationId xmlns:p14="http://schemas.microsoft.com/office/powerpoint/2010/main" val="33293030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AoA</a:t>
            </a:r>
            <a:r>
              <a:rPr lang="en-US" dirty="0" smtClean="0"/>
              <a:t> Awareness Video</a:t>
            </a:r>
            <a:endParaRPr lang="en-US" dirty="0"/>
          </a:p>
        </p:txBody>
      </p:sp>
      <p:pic>
        <p:nvPicPr>
          <p:cNvPr id="5" name="AoA Awarenes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750427" y="1405731"/>
            <a:ext cx="7805737" cy="4391025"/>
          </a:xfrm>
        </p:spPr>
      </p:pic>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spTree>
    <p:extLst>
      <p:ext uri="{BB962C8B-B14F-4D97-AF65-F5344CB8AC3E}">
        <p14:creationId xmlns:p14="http://schemas.microsoft.com/office/powerpoint/2010/main" val="2354585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		</a:t>
            </a:r>
            <a:endParaRPr lang="en-US" dirty="0"/>
          </a:p>
        </p:txBody>
      </p:sp>
      <p:sp>
        <p:nvSpPr>
          <p:cNvPr id="3" name="Content Placeholder 2"/>
          <p:cNvSpPr>
            <a:spLocks noGrp="1"/>
          </p:cNvSpPr>
          <p:nvPr>
            <p:ph idx="1"/>
          </p:nvPr>
        </p:nvSpPr>
        <p:spPr>
          <a:xfrm>
            <a:off x="428625" y="1088401"/>
            <a:ext cx="8050213" cy="4922655"/>
          </a:xfrm>
        </p:spPr>
        <p:txBody>
          <a:bodyPr/>
          <a:lstStyle/>
          <a:p>
            <a:r>
              <a:rPr lang="en-US" sz="2400" dirty="0" smtClean="0"/>
              <a:t>Airplane Flying Handbook</a:t>
            </a:r>
          </a:p>
          <a:p>
            <a:r>
              <a:rPr lang="en-US" sz="2400" dirty="0" smtClean="0"/>
              <a:t>Pilot’s Handbook of Aeronautical Knowledge</a:t>
            </a:r>
          </a:p>
          <a:p>
            <a:r>
              <a:rPr lang="en-US" sz="2400" dirty="0" smtClean="0">
                <a:hlinkClick r:id="rId3"/>
              </a:rPr>
              <a:t>https</a:t>
            </a:r>
            <a:r>
              <a:rPr lang="en-US" sz="2400" dirty="0">
                <a:hlinkClick r:id="rId3"/>
              </a:rPr>
              <a:t>://www.youtube.com/watch?v=8JcjWnAJGKQ</a:t>
            </a:r>
            <a:endParaRPr lang="en-US" sz="2400" dirty="0"/>
          </a:p>
          <a:p>
            <a:r>
              <a:rPr lang="en-US" sz="2400" dirty="0" smtClean="0">
                <a:solidFill>
                  <a:srgbClr val="000000"/>
                </a:solidFill>
                <a:hlinkClick r:id="rId4"/>
              </a:rPr>
              <a:t>https</a:t>
            </a:r>
            <a:r>
              <a:rPr lang="en-US" sz="2400" dirty="0">
                <a:solidFill>
                  <a:srgbClr val="000000"/>
                </a:solidFill>
                <a:hlinkClick r:id="rId4"/>
              </a:rPr>
              <a:t>://www.faa.gov/tv/?</a:t>
            </a:r>
            <a:r>
              <a:rPr lang="en-US" sz="2400" dirty="0" smtClean="0">
                <a:solidFill>
                  <a:srgbClr val="000000"/>
                </a:solidFill>
                <a:hlinkClick r:id="rId4"/>
              </a:rPr>
              <a:t>mediaId=1172</a:t>
            </a:r>
            <a:endParaRPr lang="en-US" sz="2400" dirty="0" smtClean="0"/>
          </a:p>
          <a:p>
            <a:r>
              <a:rPr lang="en-US" sz="2400" dirty="0" smtClean="0"/>
              <a:t>There are many good training sources on the internet including </a:t>
            </a:r>
            <a:r>
              <a:rPr lang="en-US" sz="2400" dirty="0" smtClean="0">
                <a:hlinkClick r:id="rId5"/>
              </a:rPr>
              <a:t>www.FAASafety.gov</a:t>
            </a:r>
            <a:endParaRPr lang="en-US" sz="2400" dirty="0" smtClean="0"/>
          </a:p>
          <a:p>
            <a:r>
              <a:rPr lang="en-US" sz="2400" dirty="0" smtClean="0"/>
              <a:t>Special thanks to </a:t>
            </a:r>
            <a:r>
              <a:rPr lang="en-US" sz="2400" dirty="0" smtClean="0">
                <a:hlinkClick r:id="rId6"/>
              </a:rPr>
              <a:t>www.boldmethod.com</a:t>
            </a:r>
            <a:r>
              <a:rPr lang="en-US" sz="2400" dirty="0" smtClean="0"/>
              <a:t> for sharing graphical aeronautical materials.</a:t>
            </a:r>
            <a:endParaRPr lang="en-US" dirty="0" smtClean="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spTree>
    <p:extLst>
      <p:ext uri="{BB962C8B-B14F-4D97-AF65-F5344CB8AC3E}">
        <p14:creationId xmlns:p14="http://schemas.microsoft.com/office/powerpoint/2010/main" val="12683125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2097" y="2020094"/>
            <a:ext cx="2540000" cy="3162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5677871" y="1611085"/>
            <a:ext cx="3253389" cy="3772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706059" y="3298785"/>
            <a:ext cx="3054658" cy="22936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40374" y="1087435"/>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smtClean="0"/>
              <a:t>Fly regularly with your CFI</a:t>
            </a:r>
          </a:p>
          <a:p>
            <a:pPr>
              <a:lnSpc>
                <a:spcPct val="90000"/>
              </a:lnSpc>
              <a:spcBef>
                <a:spcPct val="70000"/>
              </a:spcBef>
              <a:tabLst>
                <a:tab pos="631825" algn="l"/>
              </a:tabLst>
              <a:defRPr/>
            </a:pPr>
            <a:r>
              <a:rPr lang="en-US" kern="0" dirty="0" smtClean="0"/>
              <a:t>Perfect Practice</a:t>
            </a:r>
          </a:p>
          <a:p>
            <a:pPr>
              <a:lnSpc>
                <a:spcPct val="90000"/>
              </a:lnSpc>
              <a:spcBef>
                <a:spcPct val="70000"/>
              </a:spcBef>
              <a:tabLst>
                <a:tab pos="631825" algn="l"/>
              </a:tabLst>
              <a:defRPr/>
            </a:pPr>
            <a:r>
              <a:rPr lang="en-US" kern="0" dirty="0" smtClean="0"/>
              <a:t>Document in WINGS</a:t>
            </a:r>
          </a:p>
          <a:p>
            <a:pPr marL="0" indent="0">
              <a:lnSpc>
                <a:spcPct val="90000"/>
              </a:lnSpc>
              <a:spcBef>
                <a:spcPct val="70000"/>
              </a:spcBef>
              <a:buNone/>
              <a:tabLst>
                <a:tab pos="631825" algn="l"/>
              </a:tabLst>
              <a:defRPr/>
            </a:pPr>
            <a:endParaRPr lang="en-US" kern="0" dirty="0" smtClean="0"/>
          </a:p>
          <a:p>
            <a:pPr marL="0" indent="0">
              <a:lnSpc>
                <a:spcPct val="90000"/>
              </a:lnSpc>
              <a:spcBef>
                <a:spcPct val="70000"/>
              </a:spcBef>
              <a:buFontTx/>
              <a:buNone/>
              <a:tabLst>
                <a:tab pos="631825" algn="l"/>
              </a:tabLst>
              <a:defRPr/>
            </a:pPr>
            <a:r>
              <a:rPr lang="en-US" kern="0" dirty="0" smtClean="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448003" y="1161284"/>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591" y="3577988"/>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1515" y="1816531"/>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023" y="3166752"/>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FAA Safety Team Presents:</a:t>
            </a:r>
            <a:endParaRPr lang="en-US" sz="3600" dirty="0"/>
          </a:p>
        </p:txBody>
      </p:sp>
      <p:sp>
        <p:nvSpPr>
          <p:cNvPr id="32780" name="Rectangle 12"/>
          <p:cNvSpPr>
            <a:spLocks noGrp="1" noChangeArrowheads="1"/>
          </p:cNvSpPr>
          <p:nvPr>
            <p:ph type="subTitle" idx="1"/>
          </p:nvPr>
        </p:nvSpPr>
        <p:spPr/>
        <p:txBody>
          <a:bodyPr/>
          <a:lstStyle/>
          <a:p>
            <a:pPr algn="ctr"/>
            <a:r>
              <a:rPr lang="en-US" dirty="0" smtClean="0"/>
              <a:t>Angle of Attack Awareness</a:t>
            </a:r>
            <a:endParaRPr lang="en-US" dirty="0">
              <a:solidFill>
                <a:schemeClr val="tx1"/>
              </a:solidFill>
            </a:endParaRPr>
          </a:p>
        </p:txBody>
      </p:sp>
    </p:spTree>
    <p:extLst>
      <p:ext uri="{BB962C8B-B14F-4D97-AF65-F5344CB8AC3E}">
        <p14:creationId xmlns:p14="http://schemas.microsoft.com/office/powerpoint/2010/main" val="228651790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5YDFD77UPU3F-311-1457</_dlc_DocId>
    <_dlc_DocIdUrl xmlns="04289566-cf42-4ce7-aa7c-2469c3d4502e">
      <Url>https://avssp.faa.gov/avs/afsfaast/_layouts/15/DocIdRedir.aspx?ID=5YDFD77UPU3F-311-1457</Url>
      <Description>5YDFD77UPU3F-311-1457</Description>
    </_dlc_DocIdUrl>
    <IconOverlay xmlns="http://schemas.microsoft.com/sharepoint/v4"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1F66FC2-00A2-4A37-BB27-2C3343AF1CE0}"/>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0B80675E-01F7-49AA-B61E-EE85CFCAD03B}">
  <ds:schemaRefs>
    <ds:schemaRef ds:uri="428a51a3-9dcf-4c6f-9a55-61372affcb0a"/>
    <ds:schemaRef ds:uri="http://schemas.microsoft.com/office/2006/documentManagement/types"/>
    <ds:schemaRef ds:uri="http://purl.org/dc/terms/"/>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elements/1.1/"/>
  </ds:schemaRefs>
</ds:datastoreItem>
</file>

<file path=customXml/itemProps4.xml><?xml version="1.0" encoding="utf-8"?>
<ds:datastoreItem xmlns:ds="http://schemas.openxmlformats.org/officeDocument/2006/customXml" ds:itemID="{397D1EC2-086B-4869-9FB4-0CCB136B730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4092</TotalTime>
  <Words>3706</Words>
  <Application>Microsoft Office PowerPoint</Application>
  <PresentationFormat>On-screen Show (4:3)</PresentationFormat>
  <Paragraphs>292</Paragraphs>
  <Slides>23</Slides>
  <Notes>23</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ＭＳ Ｐゴシック</vt:lpstr>
      <vt:lpstr>Arial</vt:lpstr>
      <vt:lpstr>Calibri</vt:lpstr>
      <vt:lpstr>Helvetica Neue Medium</vt:lpstr>
      <vt:lpstr>Times New Roman</vt:lpstr>
      <vt:lpstr>Wingdings</vt:lpstr>
      <vt:lpstr>1_Custom Design</vt:lpstr>
      <vt:lpstr>2_Custom Design</vt:lpstr>
      <vt:lpstr>The FAA Safety Team Presents:</vt:lpstr>
      <vt:lpstr>Welcome</vt:lpstr>
      <vt:lpstr>Purpose</vt:lpstr>
      <vt:lpstr>What is Angle of Attack (AoA)</vt:lpstr>
      <vt:lpstr>Low Angle of Attack</vt:lpstr>
      <vt:lpstr>High Angle of Attack</vt:lpstr>
      <vt:lpstr>Critical Angle of Attack or Stalling AoA</vt:lpstr>
      <vt:lpstr>PowerPoint Presentation</vt:lpstr>
      <vt:lpstr>How do Flaps Effect AoA?</vt:lpstr>
      <vt:lpstr>AoA in Steep Turns</vt:lpstr>
      <vt:lpstr>Critical AoA (Stalls) in Steep Turns</vt:lpstr>
      <vt:lpstr>Critical AoA (Stalls) in Steep turns</vt:lpstr>
      <vt:lpstr>Critical AoA (Stalls) in Steep Turns</vt:lpstr>
      <vt:lpstr>Uncoordinated Flight – Slips and Skids</vt:lpstr>
      <vt:lpstr>Uncoordinated Flight – Slips and Skids</vt:lpstr>
      <vt:lpstr>Uncoordinated Flight - Skids</vt:lpstr>
      <vt:lpstr>Angle of attack Indicators</vt:lpstr>
      <vt:lpstr>AoA Awareness Video</vt:lpstr>
      <vt:lpstr>Resources  </vt:lpstr>
      <vt:lpstr>Questions?</vt:lpstr>
      <vt:lpstr>Proficiency and Peace of Mind</vt:lpstr>
      <vt:lpstr>Thank you for attending </vt:lpstr>
      <vt:lpstr>The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250</cp:revision>
  <dcterms:created xsi:type="dcterms:W3CDTF">2005-01-28T20:32:53Z</dcterms:created>
  <dcterms:modified xsi:type="dcterms:W3CDTF">2019-02-01T16:49:01Z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0f738c0e-c755-4a06-9ce5-0329ad3dfa5d</vt:lpwstr>
  </property>
</Properties>
</file>