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273" r:id="rId7"/>
    <p:sldId id="292" r:id="rId8"/>
    <p:sldId id="324" r:id="rId9"/>
    <p:sldId id="325" r:id="rId10"/>
    <p:sldId id="326" r:id="rId11"/>
    <p:sldId id="327" r:id="rId12"/>
    <p:sldId id="328" r:id="rId13"/>
    <p:sldId id="329" r:id="rId14"/>
    <p:sldId id="330" r:id="rId15"/>
    <p:sldId id="331" r:id="rId16"/>
    <p:sldId id="332" r:id="rId17"/>
    <p:sldId id="335" r:id="rId18"/>
    <p:sldId id="333" r:id="rId19"/>
    <p:sldId id="334" r:id="rId20"/>
    <p:sldId id="307" r:id="rId21"/>
    <p:sldId id="323" r:id="rId22"/>
    <p:sldId id="321" r:id="rId23"/>
    <p:sldId id="322" r:id="rId24"/>
    <p:sldId id="320" r:id="rId25"/>
    <p:sldId id="316" r:id="rId26"/>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25"/>
            <p14:sldId id="326"/>
            <p14:sldId id="327"/>
            <p14:sldId id="328"/>
            <p14:sldId id="329"/>
            <p14:sldId id="330"/>
            <p14:sldId id="331"/>
            <p14:sldId id="332"/>
            <p14:sldId id="335"/>
            <p14:sldId id="333"/>
            <p14:sldId id="334"/>
            <p14:sldId id="307"/>
            <p14:sldId id="323"/>
            <p14:sldId id="321"/>
            <p14:sldId id="322"/>
            <p14:sldId id="320"/>
            <p14:sldId id="31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0124" autoAdjust="0"/>
  </p:normalViewPr>
  <p:slideViewPr>
    <p:cSldViewPr snapToGrid="0">
      <p:cViewPr varScale="1">
        <p:scale>
          <a:sx n="46" d="100"/>
          <a:sy n="46" d="100"/>
        </p:scale>
        <p:origin x="1866" y="54"/>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2019/04-19-161(I)PP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CFIT and Overreliance on Automation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Controlled Flight Into</a:t>
            </a:r>
            <a:r>
              <a:rPr lang="en-US" altLang="en-US" baseline="0" dirty="0" smtClean="0">
                <a:latin typeface="Times New Roman" pitchFamily="18" charset="0"/>
                <a:ea typeface="ＭＳ Ｐゴシック" pitchFamily="34" charset="-128"/>
              </a:rPr>
              <a:t> Terrain (CFIT) </a:t>
            </a:r>
            <a:r>
              <a:rPr lang="en-US" altLang="en-US" dirty="0" smtClean="0">
                <a:latin typeface="Times New Roman" pitchFamily="18" charset="0"/>
                <a:ea typeface="ＭＳ Ｐゴシック" pitchFamily="34" charset="-128"/>
              </a:rPr>
              <a:t>Accidents and recommendations (termed</a:t>
            </a:r>
            <a:r>
              <a:rPr lang="en-US" altLang="en-US" baseline="0" dirty="0" smtClean="0">
                <a:latin typeface="Times New Roman" pitchFamily="18" charset="0"/>
                <a:ea typeface="ＭＳ Ｐゴシック" pitchFamily="34" charset="-128"/>
              </a:rPr>
              <a:t> safety enhancements) </a:t>
            </a:r>
            <a:r>
              <a:rPr lang="en-US" altLang="en-US" dirty="0" smtClean="0">
                <a:latin typeface="Times New Roman" pitchFamily="18" charset="0"/>
                <a:ea typeface="ＭＳ Ｐゴシック" pitchFamily="34" charset="-128"/>
              </a:rPr>
              <a:t>from the General Aviation Joint Steering Committee -</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a work group that studies General Aviation Accidents.  We’ll discuss some Safety Risk Management and Technological solutions to CFIT challenges</a:t>
            </a:r>
            <a:r>
              <a:rPr lang="en-US" altLang="en-US" baseline="0" dirty="0" smtClean="0">
                <a:latin typeface="Times New Roman" pitchFamily="18" charset="0"/>
                <a:ea typeface="ＭＳ Ｐゴシック" pitchFamily="34" charset="-128"/>
              </a:rPr>
              <a:t> and, f</a:t>
            </a:r>
            <a:r>
              <a:rPr lang="en-US" altLang="en-US" dirty="0" smtClean="0">
                <a:latin typeface="Times New Roman" pitchFamily="18" charset="0"/>
                <a:ea typeface="ＭＳ Ｐゴシック" pitchFamily="34" charset="-128"/>
              </a:rPr>
              <a:t>inally; we’ll give you some recommendations that will help you to</a:t>
            </a:r>
            <a:r>
              <a:rPr lang="en-US" altLang="en-US" baseline="0" dirty="0" smtClean="0">
                <a:latin typeface="Times New Roman" pitchFamily="18" charset="0"/>
                <a:ea typeface="ＭＳ Ｐゴシック" pitchFamily="34" charset="-128"/>
              </a:rPr>
              <a:t> avoid </a:t>
            </a:r>
            <a:r>
              <a:rPr lang="en-US" altLang="en-US" dirty="0" smtClean="0">
                <a:latin typeface="Times New Roman" pitchFamily="18" charset="0"/>
                <a:ea typeface="ＭＳ Ｐゴシック" pitchFamily="34" charset="-128"/>
              </a:rPr>
              <a:t>CFIT accidents.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CFIT is defined as an unintentional</a:t>
            </a:r>
            <a:r>
              <a:rPr lang="en-US" altLang="en-US" baseline="0" dirty="0" smtClean="0">
                <a:latin typeface="Times New Roman" pitchFamily="18" charset="0"/>
                <a:ea typeface="ＭＳ Ｐゴシック" pitchFamily="34" charset="-128"/>
              </a:rPr>
              <a:t> collision with terrain while an aircraft is under positive control.</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For this presentation</a:t>
            </a:r>
            <a:r>
              <a:rPr lang="en-US" altLang="en-US" baseline="0" dirty="0" smtClean="0">
                <a:latin typeface="Times New Roman" pitchFamily="18" charset="0"/>
                <a:ea typeface="ＭＳ Ｐゴシック" pitchFamily="34" charset="-128"/>
              </a:rPr>
              <a:t> we looked at a</a:t>
            </a:r>
            <a:r>
              <a:rPr lang="en-US" altLang="en-US" dirty="0" smtClean="0">
                <a:latin typeface="Times New Roman" pitchFamily="18" charset="0"/>
                <a:ea typeface="ＭＳ Ｐゴシック" pitchFamily="34" charset="-128"/>
              </a:rPr>
              <a:t> typical year in which we </a:t>
            </a:r>
            <a:r>
              <a:rPr lang="en-US" altLang="en-US" baseline="0" dirty="0" smtClean="0">
                <a:latin typeface="Times New Roman" pitchFamily="18" charset="0"/>
                <a:ea typeface="ＭＳ Ｐゴシック" pitchFamily="34" charset="-128"/>
              </a:rPr>
              <a:t>see about forty CFIT Accidents at least half of which are fatal. </a:t>
            </a:r>
            <a:r>
              <a:rPr lang="en-US" altLang="en-US" b="1" baseline="0" dirty="0" smtClean="0">
                <a:latin typeface="Times New Roman" pitchFamily="18" charset="0"/>
                <a:ea typeface="ＭＳ Ｐゴシック" pitchFamily="34" charset="-128"/>
              </a:rPr>
              <a:t>(Click)</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It’s logical to think that CFIT accidents usually involve inexperienced pilots in dark night and/or instrument meteorological conditions.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In fact, in a typical year more than 75 percent of CFIT accidents occur in daylight and more than half of those are in visual conditions.</a:t>
            </a:r>
            <a:endParaRPr lang="en-US" altLang="en-US" b="0"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smtClean="0">
              <a:latin typeface="Times New Roman" pitchFamily="18" charset="0"/>
            </a:endParaRPr>
          </a:p>
        </p:txBody>
      </p:sp>
    </p:spTree>
    <p:extLst>
      <p:ext uri="{BB962C8B-B14F-4D97-AF65-F5344CB8AC3E}">
        <p14:creationId xmlns:p14="http://schemas.microsoft.com/office/powerpoint/2010/main" val="147753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As we</a:t>
            </a:r>
            <a:r>
              <a:rPr lang="en-US" altLang="en-US" baseline="0" dirty="0" smtClean="0">
                <a:latin typeface="Times New Roman" pitchFamily="18" charset="0"/>
                <a:ea typeface="ＭＳ Ｐゴシック" pitchFamily="34" charset="-128"/>
              </a:rPr>
              <a:t> might expect – the majority of CFIT pilots</a:t>
            </a:r>
            <a:r>
              <a:rPr lang="en-US" altLang="en-US" dirty="0" smtClean="0">
                <a:latin typeface="Times New Roman" pitchFamily="18" charset="0"/>
                <a:ea typeface="ＭＳ Ｐゴシック" pitchFamily="34" charset="-128"/>
              </a:rPr>
              <a:t> hold</a:t>
            </a:r>
            <a:r>
              <a:rPr lang="en-US" altLang="en-US" baseline="0" dirty="0" smtClean="0">
                <a:latin typeface="Times New Roman" pitchFamily="18" charset="0"/>
                <a:ea typeface="ＭＳ Ｐゴシック" pitchFamily="34" charset="-128"/>
              </a:rPr>
              <a:t> Private certificates but Commercial and ATP pilots and flight instructors are well represented too.  </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You might think that most CFIT Pilots are not instrument rated and that’s correct.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But in</a:t>
            </a:r>
            <a:r>
              <a:rPr lang="en-US" altLang="en-US" baseline="0" dirty="0" smtClean="0">
                <a:latin typeface="Times New Roman" pitchFamily="18" charset="0"/>
                <a:ea typeface="ＭＳ Ｐゴシック" pitchFamily="34" charset="-128"/>
              </a:rPr>
              <a:t> a typical year, more than a third of CFIT pilots hold instrument ratings.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5</a:t>
            </a:fld>
            <a:endParaRPr lang="en-US" altLang="en-US" sz="1200" smtClean="0">
              <a:latin typeface="Times New Roman" pitchFamily="18" charset="0"/>
            </a:endParaRPr>
          </a:p>
        </p:txBody>
      </p:sp>
    </p:spTree>
    <p:extLst>
      <p:ext uri="{BB962C8B-B14F-4D97-AF65-F5344CB8AC3E}">
        <p14:creationId xmlns:p14="http://schemas.microsoft.com/office/powerpoint/2010/main" val="2745443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Continued VFR into IMC is the deadliest accident precursor.</a:t>
            </a:r>
            <a:r>
              <a:rPr lang="en-US" altLang="en-US" baseline="0" dirty="0" smtClean="0">
                <a:latin typeface="Times New Roman" pitchFamily="18" charset="0"/>
                <a:ea typeface="ＭＳ Ｐゴシック" pitchFamily="34" charset="-128"/>
              </a:rPr>
              <a:t>  We don’t know how often pilots are successful in pursuing the impossible dream.  Undoubtedly some get away safely but continued VFR into IMC accidents are usually fatal.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Of the 41 accidents in our study group, 11 – or 25% of the total – were preceded by Continued VFR into IMC and they were all fatal.  You’d think that VFR pilots would more often be involved in Continued VFR accidents but they were evenly split in this study group.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6</a:t>
            </a:fld>
            <a:endParaRPr lang="en-US" altLang="en-US" sz="1200" smtClean="0">
              <a:latin typeface="Times New Roman" pitchFamily="18" charset="0"/>
            </a:endParaRPr>
          </a:p>
        </p:txBody>
      </p:sp>
    </p:spTree>
    <p:extLst>
      <p:ext uri="{BB962C8B-B14F-4D97-AF65-F5344CB8AC3E}">
        <p14:creationId xmlns:p14="http://schemas.microsoft.com/office/powerpoint/2010/main" val="649335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IFR procedural mistakes account for a significant</a:t>
            </a:r>
            <a:r>
              <a:rPr lang="en-US" altLang="en-US" baseline="0" dirty="0" smtClean="0">
                <a:latin typeface="Times New Roman" pitchFamily="18" charset="0"/>
                <a:ea typeface="ＭＳ Ｐゴシック" pitchFamily="34" charset="-128"/>
              </a:rPr>
              <a:t> portion of CFIT accidents each year.  Instrument pilots must be sure they’re complying with all aspects of the clearances they accept and the procedures they fly.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Wire Strikes are often cited in CFIT accident reports and they are common in Agricultural Operations but more than half of them are not associated with Ag flying.  It’s true that there are some very high towers around and their support wires can extend well beyond the tower itself.  But there are relatively few collisions with tall towers or their support structures.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In fact, most wire strikes occur below 200 feet AGL.  You’ve got to wonder; what required the pilots to be that low – especially in the vicinity of wires?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be aware that many wires are unmarked.  Give yourself some room.  A little extra altitude – even 500 feet – will keep you above 90% of the wires.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7</a:t>
            </a:fld>
            <a:endParaRPr lang="en-US" altLang="en-US" sz="1200" smtClean="0">
              <a:latin typeface="Times New Roman" pitchFamily="18" charset="0"/>
            </a:endParaRPr>
          </a:p>
        </p:txBody>
      </p:sp>
    </p:spTree>
    <p:extLst>
      <p:ext uri="{BB962C8B-B14F-4D97-AF65-F5344CB8AC3E}">
        <p14:creationId xmlns:p14="http://schemas.microsoft.com/office/powerpoint/2010/main" val="108582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Some CFIT accidents are caused by unrealistic expectations for</a:t>
            </a:r>
            <a:r>
              <a:rPr lang="en-US" altLang="en-US" baseline="0" dirty="0" smtClean="0">
                <a:latin typeface="Times New Roman" pitchFamily="18" charset="0"/>
                <a:ea typeface="ＭＳ Ｐゴシック" pitchFamily="34" charset="-128"/>
              </a:rPr>
              <a:t> aircraft performance.  High Density Altitude combined with a short and/or obstructed runway and aircraft at near gross weight have resulted in collisions with obstacles on take off.  Carburetor or induction system ice can reduce climb performance with the same result.  And tailwinds on approach or takeoff can precede CFIT.</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8</a:t>
            </a:fld>
            <a:endParaRPr lang="en-US" altLang="en-US" sz="1200" smtClean="0">
              <a:latin typeface="Times New Roman" pitchFamily="18" charset="0"/>
            </a:endParaRPr>
          </a:p>
        </p:txBody>
      </p:sp>
    </p:spTree>
    <p:extLst>
      <p:ext uri="{BB962C8B-B14F-4D97-AF65-F5344CB8AC3E}">
        <p14:creationId xmlns:p14="http://schemas.microsoft.com/office/powerpoint/2010/main" val="2561846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Automation</a:t>
            </a:r>
            <a:r>
              <a:rPr lang="en-US" baseline="0" dirty="0" smtClean="0"/>
              <a:t> is without a doubt a wonderful thing.  Today’s autopilots and associated </a:t>
            </a:r>
            <a:r>
              <a:rPr lang="en-US" baseline="0" dirty="0" err="1" smtClean="0"/>
              <a:t>nav</a:t>
            </a:r>
            <a:r>
              <a:rPr lang="en-US" baseline="0" dirty="0" smtClean="0"/>
              <a:t> equipment fly our GA aircraft with</a:t>
            </a:r>
            <a:br>
              <a:rPr lang="en-US" baseline="0" dirty="0" smtClean="0"/>
            </a:br>
            <a:r>
              <a:rPr lang="en-US" baseline="0" dirty="0" smtClean="0"/>
              <a:t>greater precision and accuracy than most pilots are capable of achieving.  Pilot workload is markedly reduced.  You can </a:t>
            </a:r>
            <a:br>
              <a:rPr lang="en-US" baseline="0" dirty="0" smtClean="0"/>
            </a:br>
            <a:r>
              <a:rPr lang="en-US" baseline="0" dirty="0" smtClean="0"/>
              <a:t>arrive at your destination refreshed – not in a state of physical and mental exhaustion.  Those are all good things and, on </a:t>
            </a:r>
            <a:br>
              <a:rPr lang="en-US" baseline="0" dirty="0" smtClean="0"/>
            </a:br>
            <a:r>
              <a:rPr lang="en-US" baseline="0" dirty="0" smtClean="0"/>
              <a:t>balance, we’re safer with automation than we ever were before but……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71499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Because automation has limitations and failure modes, pilots must understand the operational parameters, logic, and limitations inherent in their automated equipment.  They must be able to recognize when automation is operating as intended and when it is not and they must be prepared to fly their aircraft when automated systems fail.  </a:t>
            </a:r>
            <a:r>
              <a:rPr lang="en-US" b="1" i="0" baseline="0" dirty="0" smtClean="0"/>
              <a:t>(Click)</a:t>
            </a:r>
            <a:endParaRPr lang="en-US" b="0" i="0" baseline="0" dirty="0" smtClean="0"/>
          </a:p>
          <a:p>
            <a:endParaRPr lang="en-US" b="0" i="0" baseline="0" dirty="0" smtClean="0"/>
          </a:p>
          <a:p>
            <a:r>
              <a:rPr lang="en-US" b="0" i="0" baseline="0" dirty="0" smtClean="0"/>
              <a:t>We’re all familiar with recent air carrier mishaps in which automation was a factor. Autopilots – like pilots must have good data input in order to fly precisely or, in some cases, in order to fly at all.   Pilots receive data input through their senses.  Those data are interpreted and the information thus derived is used to make decisions and to control the aircraft.  Faulty data can lead to faulty decisions so data quality must be constantly evaluated throughout the flight.  Faulty sensor input can cause autopilots to respond inappropriately to aircraft attitude changes. </a:t>
            </a:r>
          </a:p>
          <a:p>
            <a:endParaRPr lang="en-US" b="0" i="0" baseline="0" dirty="0" smtClean="0"/>
          </a:p>
          <a:p>
            <a:r>
              <a:rPr lang="en-US" b="1" baseline="0" dirty="0" smtClean="0"/>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2804417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Most general aviation autopilots will hold a heading and many will hold altitude as well.  These features have led to surprises though.  Pilots flying on autopilot at night have failed to notice ice accretion until the autopilot disconnects when it can no longer maintain altitude.  </a:t>
            </a:r>
            <a:r>
              <a:rPr lang="en-US" b="1" baseline="0" dirty="0" smtClean="0"/>
              <a:t>(Click)</a:t>
            </a:r>
          </a:p>
          <a:p>
            <a:endParaRPr lang="en-US" b="1" baseline="0" dirty="0" smtClean="0"/>
          </a:p>
          <a:p>
            <a:r>
              <a:rPr lang="en-US" b="0" baseline="0" dirty="0" smtClean="0"/>
              <a:t>And lateral fuel imbalances that you’d be sure to notice while hand flying can be masked by the autopilot until it disconnects because it can no longer keep wings level.  A sudden heading excursion </a:t>
            </a:r>
            <a:br>
              <a:rPr lang="en-US" b="0" baseline="0" dirty="0" smtClean="0"/>
            </a:br>
            <a:r>
              <a:rPr lang="en-US" b="0" baseline="0" dirty="0" smtClean="0"/>
              <a:t>is not the best way to become aware that you’ve forgotten to switch fuel tanks.</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2915733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There are a few automation systems that integrate aircraft position and terrain information and we’ll see more in the future but the fact is – we are unlikely to be flying with them anytime soon.  Therefore it’s imperative that we remain responsible for adequate terrain and obstruction clearance whether hand-flying or on autopilot.  This is relatively easy to do in good Day-VFR weather conditions but night, IMC, or reduced visibility conditions are another matter.  </a:t>
            </a:r>
            <a:r>
              <a:rPr lang="en-US" b="1" baseline="0" dirty="0" smtClean="0"/>
              <a:t>(Click)</a:t>
            </a:r>
            <a:endParaRPr lang="en-US" b="0" baseline="0" dirty="0" smtClean="0"/>
          </a:p>
          <a:p>
            <a:endParaRPr lang="en-US" b="0" baseline="0" dirty="0" smtClean="0"/>
          </a:p>
          <a:p>
            <a:r>
              <a:rPr lang="en-US" b="0" baseline="0" dirty="0" smtClean="0"/>
              <a:t>Or as the old saying goes, “never let the airplane take you somewhere that your brain didn’t get to five minutes earlier”.  </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914830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the most insidious aspect of automation is its propensity to breed complacency and erode pilot confidence.  Here’s how that works:  </a:t>
            </a:r>
            <a:r>
              <a:rPr lang="en-US" b="1" baseline="0" dirty="0" smtClean="0"/>
              <a:t>(Click)</a:t>
            </a:r>
          </a:p>
          <a:p>
            <a:endParaRPr lang="en-US" b="1" baseline="0" dirty="0" smtClean="0"/>
          </a:p>
          <a:p>
            <a:r>
              <a:rPr lang="en-US" b="0" baseline="0" dirty="0" smtClean="0"/>
              <a:t>The more time we spend on autopilot, the less time is available to maintain our hands-on skills.  Instrument approaches on autopilot are so precise that it’s tempting to </a:t>
            </a:r>
            <a:br>
              <a:rPr lang="en-US" b="0" baseline="0" dirty="0" smtClean="0"/>
            </a:br>
            <a:r>
              <a:rPr lang="en-US" b="0" baseline="0" dirty="0" smtClean="0"/>
              <a:t>“let George do it” all the time but, how would you feel if that was your policy and “George” decided to take a break in the middle of an instrument approach?  That might be a time when you wished you’d spent some recent time hand-flying “on the gauges”.  It’s a fact that the less time people spend in practicing a skill, the less confidence they have in their performance.  </a:t>
            </a:r>
          </a:p>
          <a:p>
            <a:endParaRPr lang="en-US" b="0" baseline="0" dirty="0" smtClean="0"/>
          </a:p>
          <a:p>
            <a:r>
              <a:rPr lang="en-US" b="0" baseline="0" dirty="0" smtClean="0"/>
              <a:t>Of course it’s also true that the less you use automation the less confidence you’ll have in it.  Achieving a balance between hands-on and automated flying is important. </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346283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our recommendations for successful human/automation relationships.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Make sure you understand how your automation works and how it behaves when it isn’t working.  </a:t>
            </a:r>
            <a:br>
              <a:rPr lang="en-US" b="0" baseline="0" dirty="0" smtClean="0"/>
            </a:b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Understand where your automation is getting its information and how</a:t>
            </a:r>
            <a:br>
              <a:rPr lang="en-US" b="0" baseline="0" dirty="0" smtClean="0"/>
            </a:br>
            <a:r>
              <a:rPr lang="en-US" b="0" baseline="0" dirty="0" smtClean="0"/>
              <a:t>it will respond if that information is missing or flawed.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There are at least 2 ways to disconnect your automation – many aircraft have more.  Know all the ways to quickly disconnect your automation and revert to hand flying.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Practice hand flying regularly.  Many experienced instrument pilots hand-fly at least one instrument approach on each flight.  That way they keep their skill and confidence levels high.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Commit to regular proficiency training.  It’s the best way to keep on top of your game. </a:t>
            </a:r>
            <a:r>
              <a:rPr lang="en-US" b="1" baseline="0" dirty="0" smtClean="0"/>
              <a:t>(Click)</a:t>
            </a:r>
          </a:p>
          <a:p>
            <a:endParaRPr lang="en-US" b="0" baseline="0" dirty="0" smtClean="0"/>
          </a:p>
          <a:p>
            <a:r>
              <a:rPr lang="en-US" b="0" baseline="0" dirty="0" smtClean="0"/>
              <a:t>And finally, fly as often as you can.  After all we love to do it and the more we fly – the better we get – especially if we’re training with a really good coach.</a:t>
            </a:r>
          </a:p>
          <a:p>
            <a:endParaRPr lang="en-US" b="0" baseline="0" dirty="0" smtClean="0"/>
          </a:p>
          <a:p>
            <a:r>
              <a:rPr lang="en-US" b="1" baseline="0" dirty="0" smtClean="0"/>
              <a:t>(Next Slide)</a:t>
            </a:r>
          </a:p>
          <a:p>
            <a:endParaRPr lang="en-US" b="0" baseline="0" dirty="0" smtClean="0"/>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4113637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website</a:t>
            </a:r>
            <a:r>
              <a:rPr lang="en-US" baseline="0" dirty="0" smtClean="0"/>
              <a:t> to complete your entry form</a:t>
            </a:r>
            <a:r>
              <a:rPr lang="en-US" dirty="0" smtClean="0"/>
              <a:t>.</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33577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14" name="Picture 13" descr="File:Clouds-cloudy-forest-mountain (24325592605).jpg ..."/>
          <p:cNvPicPr>
            <a:picLocks noChangeAspect="1"/>
          </p:cNvPicPr>
          <p:nvPr userDrawn="1"/>
        </p:nvPicPr>
        <p:blipFill rotWithShape="1">
          <a:blip r:embed="rId4" cstate="print">
            <a:extLst>
              <a:ext uri="{28A0092B-C50C-407E-A947-70E740481C1C}">
                <a14:useLocalDpi xmlns:a14="http://schemas.microsoft.com/office/drawing/2010/main" val="0"/>
              </a:ext>
            </a:extLst>
          </a:blip>
          <a:srcRect l="22661" r="26626"/>
          <a:stretch/>
        </p:blipFill>
        <p:spPr>
          <a:xfrm>
            <a:off x="7942953" y="1271827"/>
            <a:ext cx="4012525" cy="52403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hyperlink" Target="http://www.mywingsinitiative.or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November </a:t>
            </a:r>
          </a:p>
          <a:p>
            <a:r>
              <a:rPr lang="en-US" dirty="0" smtClean="0"/>
              <a:t>CFIT &amp; Overreliance on Automation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The CFIT Accident</a:t>
            </a:r>
          </a:p>
          <a:p>
            <a:r>
              <a:rPr lang="en-US" altLang="en-US" dirty="0" smtClean="0">
                <a:ea typeface="ＭＳ Ｐゴシック" pitchFamily="34" charset="-128"/>
              </a:rPr>
              <a:t>SRM solutions and *GAJSC safety enhancements</a:t>
            </a:r>
          </a:p>
          <a:p>
            <a:r>
              <a:rPr lang="en-US" altLang="en-US" dirty="0" smtClean="0">
                <a:ea typeface="ＭＳ Ｐゴシック" pitchFamily="34" charset="-128"/>
              </a:rPr>
              <a:t>Technology Solutions</a:t>
            </a:r>
          </a:p>
          <a:p>
            <a:r>
              <a:rPr lang="en-US" altLang="en-US" dirty="0" smtClean="0">
                <a:ea typeface="ＭＳ Ｐゴシック" pitchFamily="34" charset="-128"/>
              </a:rPr>
              <a:t>Recommendations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4</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r>
              <a:rPr lang="en-US" altLang="en-US" dirty="0" smtClean="0">
                <a:ea typeface="ＭＳ Ｐゴシック" pitchFamily="34" charset="-128"/>
              </a:rPr>
              <a:t>Unintentional Collision with Terrain while an Aircraft is Under Positive Control</a:t>
            </a:r>
          </a:p>
          <a:p>
            <a:r>
              <a:rPr lang="en-US" altLang="en-US" dirty="0">
                <a:ea typeface="ＭＳ Ｐゴシック" pitchFamily="34" charset="-128"/>
              </a:rPr>
              <a:t>In one </a:t>
            </a:r>
            <a:r>
              <a:rPr lang="en-US" altLang="en-US" dirty="0" smtClean="0">
                <a:ea typeface="ＭＳ Ｐゴシック" pitchFamily="34" charset="-128"/>
              </a:rPr>
              <a:t>year </a:t>
            </a:r>
          </a:p>
          <a:p>
            <a:pPr lvl="1"/>
            <a:r>
              <a:rPr lang="en-US" altLang="en-US" dirty="0" smtClean="0">
                <a:ea typeface="ＭＳ Ｐゴシック" pitchFamily="34" charset="-128"/>
              </a:rPr>
              <a:t>41 </a:t>
            </a:r>
            <a:r>
              <a:rPr lang="en-US" altLang="en-US" dirty="0">
                <a:ea typeface="ＭＳ Ｐゴシック" pitchFamily="34" charset="-128"/>
              </a:rPr>
              <a:t>CFIT Accidents</a:t>
            </a:r>
          </a:p>
          <a:p>
            <a:pPr lvl="2"/>
            <a:r>
              <a:rPr lang="en-US" altLang="en-US" dirty="0">
                <a:ea typeface="ＭＳ Ｐゴシック" pitchFamily="34" charset="-128"/>
              </a:rPr>
              <a:t>56% </a:t>
            </a:r>
            <a:r>
              <a:rPr lang="en-US" altLang="en-US" dirty="0" smtClean="0">
                <a:ea typeface="ＭＳ Ｐゴシック" pitchFamily="34" charset="-128"/>
              </a:rPr>
              <a:t>Fatal</a:t>
            </a:r>
          </a:p>
          <a:p>
            <a:pPr lvl="1"/>
            <a:r>
              <a:rPr lang="en-US" altLang="en-US" dirty="0">
                <a:ea typeface="ＭＳ Ｐゴシック" pitchFamily="34" charset="-128"/>
              </a:rPr>
              <a:t>Inexperienced </a:t>
            </a:r>
            <a:r>
              <a:rPr lang="en-US" altLang="en-US" dirty="0" smtClean="0">
                <a:ea typeface="ＭＳ Ｐゴシック" pitchFamily="34" charset="-128"/>
              </a:rPr>
              <a:t>Pilots?</a:t>
            </a:r>
          </a:p>
          <a:p>
            <a:pPr lvl="1"/>
            <a:r>
              <a:rPr lang="en-US" altLang="en-US" dirty="0" smtClean="0">
                <a:ea typeface="ＭＳ Ｐゴシック" pitchFamily="34" charset="-128"/>
              </a:rPr>
              <a:t>Dark Night and/or IMC?</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2" name="Picture 1"/>
          <p:cNvPicPr>
            <a:picLocks noChangeAspect="1"/>
          </p:cNvPicPr>
          <p:nvPr/>
        </p:nvPicPr>
        <p:blipFill>
          <a:blip r:embed="rId3"/>
          <a:stretch>
            <a:fillRect/>
          </a:stretch>
        </p:blipFill>
        <p:spPr>
          <a:xfrm>
            <a:off x="6527426" y="2511552"/>
            <a:ext cx="5340725" cy="3210117"/>
          </a:xfrm>
          <a:prstGeom prst="rect">
            <a:avLst/>
          </a:prstGeom>
          <a:effectLst>
            <a:outerShdw blurRad="50800" dist="38100" dir="2700000" algn="tl" rotWithShape="0">
              <a:prstClr val="black">
                <a:alpha val="40000"/>
              </a:prstClr>
            </a:outerShdw>
          </a:effectLst>
        </p:spPr>
      </p:pic>
      <p:sp>
        <p:nvSpPr>
          <p:cNvPr id="3" name="TextBox 2"/>
          <p:cNvSpPr txBox="1"/>
          <p:nvPr/>
        </p:nvSpPr>
        <p:spPr bwMode="auto">
          <a:xfrm>
            <a:off x="8077200" y="2063521"/>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Flight Environment</a:t>
            </a:r>
            <a:endParaRPr lang="en-US" sz="1800" b="1" dirty="0">
              <a:solidFill>
                <a:srgbClr val="002060"/>
              </a:solidFill>
            </a:endParaRPr>
          </a:p>
        </p:txBody>
      </p:sp>
    </p:spTree>
    <p:extLst>
      <p:ext uri="{BB962C8B-B14F-4D97-AF65-F5344CB8AC3E}">
        <p14:creationId xmlns:p14="http://schemas.microsoft.com/office/powerpoint/2010/main" val="30348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5</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grpSp>
        <p:nvGrpSpPr>
          <p:cNvPr id="9" name="Group 8"/>
          <p:cNvGrpSpPr/>
          <p:nvPr/>
        </p:nvGrpSpPr>
        <p:grpSpPr>
          <a:xfrm>
            <a:off x="6062785" y="1450784"/>
            <a:ext cx="5702693" cy="3939811"/>
            <a:chOff x="6062785" y="1450784"/>
            <a:chExt cx="5702693" cy="3939811"/>
          </a:xfrm>
        </p:grpSpPr>
        <p:pic>
          <p:nvPicPr>
            <p:cNvPr id="5" name="Picture 4"/>
            <p:cNvPicPr>
              <a:picLocks noChangeAspect="1"/>
            </p:cNvPicPr>
            <p:nvPr/>
          </p:nvPicPr>
          <p:blipFill>
            <a:blip r:embed="rId3"/>
            <a:stretch>
              <a:fillRect/>
            </a:stretch>
          </p:blipFill>
          <p:spPr>
            <a:xfrm>
              <a:off x="6062785" y="1962912"/>
              <a:ext cx="5702693" cy="3427683"/>
            </a:xfrm>
            <a:prstGeom prst="rect">
              <a:avLst/>
            </a:prstGeom>
            <a:effectLst>
              <a:outerShdw blurRad="50800" dist="38100" dir="5400000" algn="t" rotWithShape="0">
                <a:prstClr val="black">
                  <a:alpha val="40000"/>
                </a:prstClr>
              </a:outerShdw>
            </a:effectLst>
          </p:spPr>
        </p:pic>
        <p:sp>
          <p:nvSpPr>
            <p:cNvPr id="11" name="TextBox 10"/>
            <p:cNvSpPr txBox="1"/>
            <p:nvPr/>
          </p:nvSpPr>
          <p:spPr bwMode="auto">
            <a:xfrm>
              <a:off x="7828788" y="1450784"/>
              <a:ext cx="26075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Pilot Certificate Level</a:t>
              </a:r>
              <a:endParaRPr lang="en-US" sz="1800" b="1" dirty="0">
                <a:solidFill>
                  <a:srgbClr val="002060"/>
                </a:solidFill>
              </a:endParaRPr>
            </a:p>
          </p:txBody>
        </p:sp>
      </p:grpSp>
      <p:grpSp>
        <p:nvGrpSpPr>
          <p:cNvPr id="10" name="Group 9"/>
          <p:cNvGrpSpPr/>
          <p:nvPr/>
        </p:nvGrpSpPr>
        <p:grpSpPr>
          <a:xfrm>
            <a:off x="914215" y="2171493"/>
            <a:ext cx="3907271" cy="3361898"/>
            <a:chOff x="914215" y="2171493"/>
            <a:chExt cx="3907271" cy="3361898"/>
          </a:xfrm>
        </p:grpSpPr>
        <p:pic>
          <p:nvPicPr>
            <p:cNvPr id="4" name="Picture 3"/>
            <p:cNvPicPr>
              <a:picLocks noChangeAspect="1"/>
            </p:cNvPicPr>
            <p:nvPr/>
          </p:nvPicPr>
          <p:blipFill rotWithShape="1">
            <a:blip r:embed="rId4"/>
            <a:srcRect r="13146"/>
            <a:stretch/>
          </p:blipFill>
          <p:spPr>
            <a:xfrm>
              <a:off x="914215" y="2634964"/>
              <a:ext cx="3907271" cy="2898427"/>
            </a:xfrm>
            <a:prstGeom prst="rect">
              <a:avLst/>
            </a:prstGeom>
            <a:effectLst>
              <a:outerShdw blurRad="50800" dist="38100" dir="2700000" algn="tl" rotWithShape="0">
                <a:prstClr val="black">
                  <a:alpha val="40000"/>
                </a:prstClr>
              </a:outerShdw>
            </a:effectLst>
          </p:spPr>
        </p:pic>
        <p:sp>
          <p:nvSpPr>
            <p:cNvPr id="13" name="TextBox 12"/>
            <p:cNvSpPr txBox="1"/>
            <p:nvPr/>
          </p:nvSpPr>
          <p:spPr bwMode="auto">
            <a:xfrm>
              <a:off x="1666938" y="2171493"/>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Instrument Rating</a:t>
              </a:r>
              <a:endParaRPr lang="en-US" sz="1800" b="1" dirty="0">
                <a:solidFill>
                  <a:srgbClr val="002060"/>
                </a:solidFill>
              </a:endParaRPr>
            </a:p>
          </p:txBody>
        </p:sp>
      </p:grpSp>
    </p:spTree>
    <p:extLst>
      <p:ext uri="{BB962C8B-B14F-4D97-AF65-F5344CB8AC3E}">
        <p14:creationId xmlns:p14="http://schemas.microsoft.com/office/powerpoint/2010/main" val="66854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6</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687607" y="1142366"/>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Continued VFR into IMC </a:t>
            </a:r>
          </a:p>
          <a:p>
            <a:pPr lvl="1"/>
            <a:r>
              <a:rPr lang="en-US" altLang="en-US" kern="0" dirty="0" smtClean="0">
                <a:ea typeface="ＭＳ Ｐゴシック" pitchFamily="34" charset="-128"/>
              </a:rPr>
              <a:t>Accidents are almost always fatal</a:t>
            </a:r>
          </a:p>
          <a:p>
            <a:pPr lvl="1"/>
            <a:r>
              <a:rPr lang="en-US" altLang="en-US" kern="0" dirty="0" smtClean="0">
                <a:ea typeface="ＭＳ Ｐゴシック" pitchFamily="34" charset="-128"/>
              </a:rPr>
              <a:t>11 Accidents in study group</a:t>
            </a:r>
          </a:p>
          <a:p>
            <a:pPr lvl="2"/>
            <a:r>
              <a:rPr lang="en-US" altLang="en-US" kern="0" dirty="0" smtClean="0">
                <a:ea typeface="ＭＳ Ｐゴシック" pitchFamily="34" charset="-128"/>
              </a:rPr>
              <a:t>25% of total</a:t>
            </a:r>
          </a:p>
          <a:p>
            <a:pPr lvl="2"/>
            <a:r>
              <a:rPr lang="en-US" altLang="en-US" kern="0" dirty="0" smtClean="0">
                <a:ea typeface="ＭＳ Ｐゴシック" pitchFamily="34" charset="-128"/>
              </a:rPr>
              <a:t>  6 Pilots were instrument rated</a:t>
            </a:r>
          </a:p>
          <a:p>
            <a:pPr lvl="2"/>
            <a:r>
              <a:rPr lang="en-US" altLang="en-US" kern="0" dirty="0">
                <a:ea typeface="ＭＳ Ｐゴシック" pitchFamily="34" charset="-128"/>
              </a:rPr>
              <a:t> </a:t>
            </a:r>
            <a:r>
              <a:rPr lang="en-US" altLang="en-US" kern="0" dirty="0" smtClean="0">
                <a:ea typeface="ＭＳ Ｐゴシック" pitchFamily="34" charset="-128"/>
              </a:rPr>
              <a:t> 5 were not instrument rated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photo: &lt;strong&gt;Mountains&lt;/strong&gt;, Valley, Road, &lt;strong&gt;Clouds&lt;/strong&gt; - Free Imag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5081" y="2584704"/>
            <a:ext cx="5242110" cy="29486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3467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7</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IFR Procedural Mistakes</a:t>
            </a:r>
          </a:p>
          <a:p>
            <a:pPr lvl="1"/>
            <a:r>
              <a:rPr lang="en-US" altLang="en-US" kern="0" dirty="0" smtClean="0">
                <a:ea typeface="ＭＳ Ｐゴシック" pitchFamily="34" charset="-128"/>
              </a:rPr>
              <a:t>Flight below minimum </a:t>
            </a:r>
            <a:r>
              <a:rPr lang="en-US" altLang="en-US" kern="0" dirty="0" err="1" smtClean="0">
                <a:ea typeface="ＭＳ Ｐゴシック" pitchFamily="34" charset="-128"/>
              </a:rPr>
              <a:t>en</a:t>
            </a:r>
            <a:r>
              <a:rPr lang="en-US" altLang="en-US" kern="0" dirty="0" smtClean="0">
                <a:ea typeface="ＭＳ Ｐゴシック" pitchFamily="34" charset="-128"/>
              </a:rPr>
              <a:t> route or crossing altitudes</a:t>
            </a:r>
          </a:p>
          <a:p>
            <a:pPr lvl="1"/>
            <a:r>
              <a:rPr lang="en-US" altLang="en-US" kern="0" dirty="0" smtClean="0">
                <a:ea typeface="ＭＳ Ｐゴシック" pitchFamily="34" charset="-128"/>
              </a:rPr>
              <a:t>Descent below MDA</a:t>
            </a:r>
          </a:p>
          <a:p>
            <a:pPr lvl="1"/>
            <a:r>
              <a:rPr lang="en-US" altLang="en-US" kern="0" dirty="0" smtClean="0">
                <a:ea typeface="ＭＳ Ｐゴシック" pitchFamily="34" charset="-128"/>
              </a:rPr>
              <a:t>Failure to fly assigned heading or altitude</a:t>
            </a:r>
          </a:p>
          <a:p>
            <a:r>
              <a:rPr lang="en-US" altLang="en-US" kern="0" dirty="0" smtClean="0">
                <a:ea typeface="ＭＳ Ｐゴシック" pitchFamily="34" charset="-128"/>
              </a:rPr>
              <a:t>Wire Strikes</a:t>
            </a:r>
          </a:p>
          <a:p>
            <a:pPr lvl="1"/>
            <a:r>
              <a:rPr lang="en-US" altLang="en-US" kern="0" dirty="0" smtClean="0">
                <a:ea typeface="ＭＳ Ｐゴシック" pitchFamily="34" charset="-128"/>
              </a:rPr>
              <a:t>Common in – but not exclusive</a:t>
            </a:r>
            <a:br>
              <a:rPr lang="en-US" altLang="en-US" kern="0" dirty="0" smtClean="0">
                <a:ea typeface="ＭＳ Ｐゴシック" pitchFamily="34" charset="-128"/>
              </a:rPr>
            </a:br>
            <a:r>
              <a:rPr lang="en-US" altLang="en-US" kern="0" dirty="0" smtClean="0">
                <a:ea typeface="ＭＳ Ｐゴシック" pitchFamily="34" charset="-128"/>
              </a:rPr>
              <a:t>to - Ag Operations</a:t>
            </a:r>
          </a:p>
          <a:p>
            <a:pPr lvl="1"/>
            <a:r>
              <a:rPr lang="en-US" altLang="en-US" kern="0" dirty="0" smtClean="0">
                <a:ea typeface="ＭＳ Ｐゴシック" pitchFamily="34" charset="-128"/>
              </a:rPr>
              <a:t>Most are below 200 Ft. AGL</a:t>
            </a:r>
          </a:p>
          <a:p>
            <a:pPr lvl="1"/>
            <a:r>
              <a:rPr lang="en-US" altLang="en-US" kern="0" dirty="0" smtClean="0">
                <a:ea typeface="ＭＳ Ｐゴシック" pitchFamily="34" charset="-128"/>
              </a:rPr>
              <a:t>Many wires are unmarked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Stock Photo 5119 high voltage &lt;strong&gt;power&lt;/strong&gt; lines ..."/>
          <p:cNvPicPr>
            <a:picLocks noChangeAspect="1"/>
          </p:cNvPicPr>
          <p:nvPr/>
        </p:nvPicPr>
        <p:blipFill rotWithShape="1">
          <a:blip r:embed="rId3" cstate="print">
            <a:extLst>
              <a:ext uri="{28A0092B-C50C-407E-A947-70E740481C1C}">
                <a14:useLocalDpi xmlns:a14="http://schemas.microsoft.com/office/drawing/2010/main" val="0"/>
              </a:ext>
            </a:extLst>
          </a:blip>
          <a:srcRect b="37650"/>
          <a:stretch/>
        </p:blipFill>
        <p:spPr>
          <a:xfrm>
            <a:off x="5894734" y="3157728"/>
            <a:ext cx="6128102" cy="2581463"/>
          </a:xfrm>
          <a:prstGeom prst="rect">
            <a:avLst/>
          </a:prstGeom>
          <a:ln>
            <a:noFill/>
          </a:ln>
          <a:effectLst>
            <a:outerShdw blurRad="292100" dist="139700" dir="2700000" algn="tl" rotWithShape="0">
              <a:srgbClr val="333333">
                <a:alpha val="65000"/>
              </a:srgbClr>
            </a:outerShdw>
          </a:effectLst>
        </p:spPr>
      </p:pic>
      <p:pic>
        <p:nvPicPr>
          <p:cNvPr id="1026" name="Picture 2" descr="Image result for ifr chart legend"/>
          <p:cNvPicPr>
            <a:picLocks noChangeAspect="1" noChangeArrowheads="1"/>
          </p:cNvPicPr>
          <p:nvPr/>
        </p:nvPicPr>
        <p:blipFill rotWithShape="1">
          <a:blip r:embed="rId4">
            <a:extLst>
              <a:ext uri="{28A0092B-C50C-407E-A947-70E740481C1C}">
                <a14:useLocalDpi xmlns:a14="http://schemas.microsoft.com/office/drawing/2010/main" val="0"/>
              </a:ext>
            </a:extLst>
          </a:blip>
          <a:srcRect r="57102" b="59703"/>
          <a:stretch/>
        </p:blipFill>
        <p:spPr bwMode="auto">
          <a:xfrm>
            <a:off x="8660525" y="649288"/>
            <a:ext cx="3104522" cy="20834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81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8</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Unrealistic aircraft performance expectations</a:t>
            </a:r>
          </a:p>
          <a:p>
            <a:pPr lvl="1"/>
            <a:r>
              <a:rPr lang="en-US" altLang="en-US" kern="0" dirty="0" smtClean="0">
                <a:ea typeface="ＭＳ Ｐゴシック" pitchFamily="34" charset="-128"/>
              </a:rPr>
              <a:t>Density Altitude</a:t>
            </a:r>
          </a:p>
          <a:p>
            <a:pPr lvl="1"/>
            <a:r>
              <a:rPr lang="en-US" altLang="en-US" kern="0" dirty="0" smtClean="0">
                <a:ea typeface="ＭＳ Ｐゴシック" pitchFamily="34" charset="-128"/>
              </a:rPr>
              <a:t>Short and/or obstructed runways</a:t>
            </a:r>
            <a:endParaRPr lang="en-US" altLang="en-US" kern="0" dirty="0">
              <a:ea typeface="ＭＳ Ｐゴシック" pitchFamily="34" charset="-128"/>
            </a:endParaRPr>
          </a:p>
          <a:p>
            <a:pPr lvl="1"/>
            <a:r>
              <a:rPr lang="en-US" altLang="en-US" kern="0" dirty="0" smtClean="0">
                <a:ea typeface="ＭＳ Ｐゴシック" pitchFamily="34" charset="-128"/>
              </a:rPr>
              <a:t>Weight and balance</a:t>
            </a:r>
          </a:p>
          <a:p>
            <a:pPr lvl="1"/>
            <a:r>
              <a:rPr lang="en-US" altLang="en-US" kern="0" dirty="0" smtClean="0">
                <a:ea typeface="ＭＳ Ｐゴシック" pitchFamily="34" charset="-128"/>
              </a:rPr>
              <a:t>Carb ice</a:t>
            </a:r>
          </a:p>
          <a:p>
            <a:pPr lvl="1"/>
            <a:r>
              <a:rPr lang="en-US" altLang="en-US" kern="0" dirty="0" smtClean="0">
                <a:ea typeface="ＭＳ Ｐゴシック" pitchFamily="34" charset="-128"/>
              </a:rPr>
              <a:t>Tailwinds</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3973" y="1669097"/>
            <a:ext cx="3851093" cy="2888320"/>
          </a:xfrm>
          <a:prstGeom prst="rect">
            <a:avLst/>
          </a:prstGeom>
          <a:ln>
            <a:noFill/>
          </a:ln>
          <a:effectLst>
            <a:outerShdw blurRad="292100" dist="139700" dir="2700000" algn="tl" rotWithShape="0">
              <a:srgbClr val="333333">
                <a:alpha val="65000"/>
              </a:srgbClr>
            </a:outerShdw>
          </a:effectLst>
        </p:spPr>
      </p:pic>
      <p:pic>
        <p:nvPicPr>
          <p:cNvPr id="9"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2140" y="3135114"/>
            <a:ext cx="3452481" cy="2586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44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Automation is a wonderful thing</a:t>
            </a:r>
            <a:endParaRPr lang="en-US" dirty="0"/>
          </a:p>
        </p:txBody>
      </p:sp>
      <p:sp>
        <p:nvSpPr>
          <p:cNvPr id="3" name="Content Placeholder 2"/>
          <p:cNvSpPr>
            <a:spLocks noGrp="1"/>
          </p:cNvSpPr>
          <p:nvPr>
            <p:ph idx="1"/>
          </p:nvPr>
        </p:nvSpPr>
        <p:spPr>
          <a:xfrm>
            <a:off x="571500" y="1209187"/>
            <a:ext cx="10733617" cy="4391025"/>
          </a:xfrm>
        </p:spPr>
        <p:txBody>
          <a:bodyPr/>
          <a:lstStyle/>
          <a:p>
            <a:r>
              <a:rPr lang="en-US" dirty="0"/>
              <a:t>Flies with </a:t>
            </a:r>
            <a:r>
              <a:rPr lang="en-US" dirty="0" smtClean="0"/>
              <a:t>precision and accuracy</a:t>
            </a:r>
          </a:p>
          <a:p>
            <a:r>
              <a:rPr lang="en-US" dirty="0" smtClean="0"/>
              <a:t>Reduces pilot workload</a:t>
            </a:r>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143" r="1911"/>
          <a:stretch/>
        </p:blipFill>
        <p:spPr>
          <a:xfrm>
            <a:off x="6022428" y="1931998"/>
            <a:ext cx="5654566" cy="35781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9763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Automation is a wonderful thing ….. but</a:t>
            </a:r>
            <a:endParaRPr lang="en-US" dirty="0"/>
          </a:p>
        </p:txBody>
      </p:sp>
      <p:sp>
        <p:nvSpPr>
          <p:cNvPr id="3" name="Content Placeholder 2"/>
          <p:cNvSpPr>
            <a:spLocks noGrp="1"/>
          </p:cNvSpPr>
          <p:nvPr>
            <p:ph idx="1"/>
          </p:nvPr>
        </p:nvSpPr>
        <p:spPr>
          <a:xfrm>
            <a:off x="571500" y="1209187"/>
            <a:ext cx="10733617" cy="4391025"/>
          </a:xfrm>
        </p:spPr>
        <p:txBody>
          <a:bodyPr/>
          <a:lstStyle/>
          <a:p>
            <a:r>
              <a:rPr lang="en-US" dirty="0" smtClean="0"/>
              <a:t>There are limitations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descr="aircraft systems - How does an alpha (AoA) vane work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849" y="1293270"/>
            <a:ext cx="4064000" cy="2908300"/>
          </a:xfrm>
          <a:prstGeom prst="rect">
            <a:avLst/>
          </a:prstGeom>
          <a:ln>
            <a:noFill/>
          </a:ln>
          <a:effectLst>
            <a:outerShdw blurRad="292100" dist="139700" dir="2700000" algn="tl" rotWithShape="0">
              <a:srgbClr val="333333">
                <a:alpha val="65000"/>
              </a:srgbClr>
            </a:outerShdw>
          </a:effectLst>
        </p:spPr>
      </p:pic>
      <p:pic>
        <p:nvPicPr>
          <p:cNvPr id="6" name="Picture 5" descr="aerodynamics - How can I calculate the angle of attack of ..."/>
          <p:cNvPicPr>
            <a:picLocks noChangeAspect="1"/>
          </p:cNvPicPr>
          <p:nvPr/>
        </p:nvPicPr>
        <p:blipFill rotWithShape="1">
          <a:blip r:embed="rId4">
            <a:extLst>
              <a:ext uri="{28A0092B-C50C-407E-A947-70E740481C1C}">
                <a14:useLocalDpi xmlns:a14="http://schemas.microsoft.com/office/drawing/2010/main" val="0"/>
              </a:ext>
            </a:extLst>
          </a:blip>
          <a:srcRect l="35486"/>
          <a:stretch/>
        </p:blipFill>
        <p:spPr>
          <a:xfrm>
            <a:off x="1681653" y="2023167"/>
            <a:ext cx="3111063" cy="29569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85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b="8228"/>
          <a:stretch/>
        </p:blipFill>
        <p:spPr bwMode="auto">
          <a:xfrm>
            <a:off x="5244232" y="3494254"/>
            <a:ext cx="2559508" cy="202367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Automation is a wonderful thing ….. but</a:t>
            </a:r>
          </a:p>
        </p:txBody>
      </p:sp>
      <p:sp>
        <p:nvSpPr>
          <p:cNvPr id="3" name="Content Placeholder 2"/>
          <p:cNvSpPr>
            <a:spLocks noGrp="1"/>
          </p:cNvSpPr>
          <p:nvPr>
            <p:ph idx="1"/>
          </p:nvPr>
        </p:nvSpPr>
        <p:spPr>
          <a:xfrm>
            <a:off x="571500" y="1209187"/>
            <a:ext cx="10733617" cy="4391025"/>
          </a:xfrm>
        </p:spPr>
        <p:txBody>
          <a:bodyPr/>
          <a:lstStyle/>
          <a:p>
            <a:r>
              <a:rPr lang="en-US" dirty="0" smtClean="0"/>
              <a:t>There are limitations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8" name="Picture 7" descr="aerodynamics - Why doesn't ice form on the fuselag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8799" y="1035340"/>
            <a:ext cx="3775881" cy="2828266"/>
          </a:xfrm>
          <a:prstGeom prst="rect">
            <a:avLst/>
          </a:prstGeom>
        </p:spPr>
      </p:pic>
      <p:pic>
        <p:nvPicPr>
          <p:cNvPr id="1026" name="Picture 2" descr="Image result for garmin autopilot"/>
          <p:cNvPicPr>
            <a:picLocks noChangeAspect="1" noChangeArrowheads="1"/>
          </p:cNvPicPr>
          <p:nvPr/>
        </p:nvPicPr>
        <p:blipFill rotWithShape="1">
          <a:blip r:embed="rId5">
            <a:extLst>
              <a:ext uri="{28A0092B-C50C-407E-A947-70E740481C1C}">
                <a14:useLocalDpi xmlns:a14="http://schemas.microsoft.com/office/drawing/2010/main" val="0"/>
              </a:ext>
            </a:extLst>
          </a:blip>
          <a:srcRect l="8312" t="34575" r="7826" b="34161"/>
          <a:stretch/>
        </p:blipFill>
        <p:spPr bwMode="auto">
          <a:xfrm>
            <a:off x="642194" y="2246369"/>
            <a:ext cx="4792717" cy="1786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36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Automation is a wonderful thing ….. but</a:t>
            </a:r>
          </a:p>
        </p:txBody>
      </p:sp>
      <p:sp>
        <p:nvSpPr>
          <p:cNvPr id="3" name="Content Placeholder 2"/>
          <p:cNvSpPr>
            <a:spLocks noGrp="1"/>
          </p:cNvSpPr>
          <p:nvPr>
            <p:ph idx="1"/>
          </p:nvPr>
        </p:nvSpPr>
        <p:spPr>
          <a:xfrm>
            <a:off x="571500" y="1209187"/>
            <a:ext cx="10733617" cy="4391025"/>
          </a:xfrm>
        </p:spPr>
        <p:txBody>
          <a:bodyPr/>
          <a:lstStyle/>
          <a:p>
            <a:r>
              <a:rPr lang="en-US" dirty="0" smtClean="0"/>
              <a:t>Stay ahead of the airplane! </a:t>
            </a:r>
          </a:p>
          <a:p>
            <a:endParaRPr lang="en-US" dirty="0"/>
          </a:p>
          <a:p>
            <a:endParaRPr lang="en-US" dirty="0" smtClean="0"/>
          </a:p>
          <a:p>
            <a:endParaRPr lang="en-US" dirty="0"/>
          </a:p>
          <a:p>
            <a:endParaRPr lang="en-US" dirty="0" smtClean="0"/>
          </a:p>
          <a:p>
            <a:pPr marL="0" indent="0">
              <a:buNone/>
            </a:pPr>
            <a:r>
              <a:rPr lang="en-US" dirty="0" smtClean="0"/>
              <a:t>“Never let the airplane take you somewhere</a:t>
            </a:r>
            <a:br>
              <a:rPr lang="en-US" dirty="0" smtClean="0"/>
            </a:br>
            <a:r>
              <a:rPr lang="en-US" dirty="0" smtClean="0"/>
              <a:t>that your brain didn’t get to five minutes</a:t>
            </a:r>
            <a:br>
              <a:rPr lang="en-US" dirty="0" smtClean="0"/>
            </a:br>
            <a:r>
              <a:rPr lang="en-US" dirty="0" smtClean="0"/>
              <a:t>earlier.”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1026" name="Picture 2" descr="Image result for garmin autopilot"/>
          <p:cNvPicPr>
            <a:picLocks noChangeAspect="1" noChangeArrowheads="1"/>
          </p:cNvPicPr>
          <p:nvPr/>
        </p:nvPicPr>
        <p:blipFill rotWithShape="1">
          <a:blip r:embed="rId3">
            <a:extLst>
              <a:ext uri="{28A0092B-C50C-407E-A947-70E740481C1C}">
                <a14:useLocalDpi xmlns:a14="http://schemas.microsoft.com/office/drawing/2010/main" val="0"/>
              </a:ext>
            </a:extLst>
          </a:blip>
          <a:srcRect l="8312" t="34575" r="7826" b="34161"/>
          <a:stretch/>
        </p:blipFill>
        <p:spPr bwMode="auto">
          <a:xfrm>
            <a:off x="571500" y="1880609"/>
            <a:ext cx="4792717" cy="17867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File:Clouds-cloudy-forest-mountain (24325592605).jpg ..."/>
          <p:cNvPicPr>
            <a:picLocks noChangeAspect="1"/>
          </p:cNvPicPr>
          <p:nvPr/>
        </p:nvPicPr>
        <p:blipFill rotWithShape="1">
          <a:blip r:embed="rId4" cstate="print">
            <a:extLst>
              <a:ext uri="{28A0092B-C50C-407E-A947-70E740481C1C}">
                <a14:useLocalDpi xmlns:a14="http://schemas.microsoft.com/office/drawing/2010/main" val="0"/>
              </a:ext>
            </a:extLst>
          </a:blip>
          <a:srcRect l="22661" r="26626"/>
          <a:stretch/>
        </p:blipFill>
        <p:spPr>
          <a:xfrm>
            <a:off x="8366753" y="1350219"/>
            <a:ext cx="3146225" cy="4108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1944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Automation is a wonderful thing ….. but</a:t>
            </a:r>
          </a:p>
        </p:txBody>
      </p:sp>
      <p:sp>
        <p:nvSpPr>
          <p:cNvPr id="3" name="Content Placeholder 2"/>
          <p:cNvSpPr>
            <a:spLocks noGrp="1"/>
          </p:cNvSpPr>
          <p:nvPr>
            <p:ph idx="1"/>
          </p:nvPr>
        </p:nvSpPr>
        <p:spPr>
          <a:xfrm>
            <a:off x="571500" y="1209187"/>
            <a:ext cx="10733617" cy="4391025"/>
          </a:xfrm>
        </p:spPr>
        <p:txBody>
          <a:bodyPr/>
          <a:lstStyle/>
          <a:p>
            <a:r>
              <a:rPr lang="en-US" dirty="0" smtClean="0"/>
              <a:t>Breeds complacency</a:t>
            </a:r>
          </a:p>
          <a:p>
            <a:r>
              <a:rPr lang="en-US" dirty="0" smtClean="0"/>
              <a:t>Erodes pilot confidence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6335" t="11650"/>
          <a:stretch/>
        </p:blipFill>
        <p:spPr>
          <a:xfrm>
            <a:off x="7094483" y="2154619"/>
            <a:ext cx="4575940" cy="3221421"/>
          </a:xfrm>
          <a:prstGeom prst="rect">
            <a:avLst/>
          </a:prstGeom>
        </p:spPr>
      </p:pic>
    </p:spTree>
    <p:extLst>
      <p:ext uri="{BB962C8B-B14F-4D97-AF65-F5344CB8AC3E}">
        <p14:creationId xmlns:p14="http://schemas.microsoft.com/office/powerpoint/2010/main" val="1457340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Thoroughly understand the automation in your aircraft</a:t>
            </a:r>
          </a:p>
          <a:p>
            <a:pPr lvl="1"/>
            <a:r>
              <a:rPr lang="en-US" dirty="0" smtClean="0"/>
              <a:t>Including data sources and their failure modes</a:t>
            </a:r>
          </a:p>
          <a:p>
            <a:pPr lvl="1"/>
            <a:r>
              <a:rPr lang="en-US" dirty="0" smtClean="0"/>
              <a:t>Normal operations</a:t>
            </a:r>
          </a:p>
          <a:p>
            <a:pPr lvl="1"/>
            <a:r>
              <a:rPr lang="en-US" dirty="0" smtClean="0"/>
              <a:t>Failure modes and emergency operations</a:t>
            </a:r>
          </a:p>
          <a:p>
            <a:pPr lvl="1"/>
            <a:r>
              <a:rPr lang="en-US" dirty="0" smtClean="0"/>
              <a:t>Know all the ways to disconnect </a:t>
            </a:r>
          </a:p>
          <a:p>
            <a:r>
              <a:rPr lang="en-US" dirty="0" smtClean="0"/>
              <a:t>Practice hand flying regularly</a:t>
            </a:r>
          </a:p>
          <a:p>
            <a:r>
              <a:rPr lang="en-US" dirty="0" smtClean="0"/>
              <a:t>Participate in regular proficiency training</a:t>
            </a:r>
          </a:p>
          <a:p>
            <a:r>
              <a:rPr lang="en-US" dirty="0" smtClean="0"/>
              <a:t>Fly as often as you can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8179" y="2751433"/>
            <a:ext cx="3459972" cy="25936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9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17</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smtClean="0">
                <a:ln w="11430"/>
                <a:solidFill>
                  <a:schemeClr val="accent2">
                    <a:lumMod val="50000"/>
                  </a:schemeClr>
                </a:solidFill>
                <a:effectLst>
                  <a:outerShdw blurRad="50800" dist="39000" dir="5460000" algn="tl">
                    <a:srgbClr val="000000">
                      <a:alpha val="38000"/>
                    </a:srgbClr>
                  </a:outerShdw>
                </a:effectLst>
                <a:hlinkClick r:id="rId4"/>
              </a:rPr>
              <a:t>https://www.mywingsinitiative.org/</a:t>
            </a:r>
            <a:r>
              <a:rPr lang="en-US" sz="3000" b="1" i="1"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a:t>Topic of the Month – November </a:t>
            </a:r>
          </a:p>
          <a:p>
            <a:r>
              <a:rPr lang="en-US" dirty="0"/>
              <a:t>CFIT &amp; Overreliance on Automation</a:t>
            </a:r>
          </a:p>
        </p:txBody>
      </p:sp>
    </p:spTree>
    <p:extLst>
      <p:ext uri="{BB962C8B-B14F-4D97-AF65-F5344CB8AC3E}">
        <p14:creationId xmlns:p14="http://schemas.microsoft.com/office/powerpoint/2010/main" val="124308331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5YDFD77UPU3F-311-1546</_dlc_DocId>
    <_dlc_DocIdUrl xmlns="04289566-cf42-4ce7-aa7c-2469c3d4502e">
      <Url>https://avssp.faa.gov/avs/afsfaast/_layouts/15/DocIdRedir.aspx?ID=5YDFD77UPU3F-311-1546</Url>
      <Description>5YDFD77UPU3F-311-1546</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2.xml><?xml version="1.0" encoding="utf-8"?>
<ds:datastoreItem xmlns:ds="http://schemas.openxmlformats.org/officeDocument/2006/customXml" ds:itemID="{08C7BF1A-395C-4DF4-8DC5-26E46AB932D1}">
  <ds:schemaRefs>
    <ds:schemaRef ds:uri="http://schemas.microsoft.com/office/2006/metadata/properties"/>
    <ds:schemaRef ds:uri="04289566-cf42-4ce7-aa7c-2469c3d4502e"/>
    <ds:schemaRef ds:uri="http://schemas.microsoft.com/sharepoint/v4"/>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 ds:uri="http://purl.org/dc/terms/"/>
  </ds:schemaRefs>
</ds:datastoreItem>
</file>

<file path=customXml/itemProps3.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4.xml><?xml version="1.0" encoding="utf-8"?>
<ds:datastoreItem xmlns:ds="http://schemas.openxmlformats.org/officeDocument/2006/customXml" ds:itemID="{C8387189-DD05-472A-AA3D-396D6DF596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6394</TotalTime>
  <Words>2010</Words>
  <Application>Microsoft Office PowerPoint</Application>
  <PresentationFormat>Widescreen</PresentationFormat>
  <Paragraphs>265</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The CFIT Accident</vt:lpstr>
      <vt:lpstr>The CFIT Accident</vt:lpstr>
      <vt:lpstr>The CFIT Accident</vt:lpstr>
      <vt:lpstr>The CFIT Accident</vt:lpstr>
      <vt:lpstr>The CFIT Accident</vt:lpstr>
      <vt:lpstr>Automation is a wonderful thing</vt:lpstr>
      <vt:lpstr>Automation is a wonderful thing ….. but</vt:lpstr>
      <vt:lpstr>Automation is a wonderful thing ….. but</vt:lpstr>
      <vt:lpstr>Automation is a wonderful thing ….. but</vt:lpstr>
      <vt:lpstr>Automation is a wonderful thing ….. but</vt:lpstr>
      <vt:lpstr>Recommendations:</vt:lpstr>
      <vt:lpstr>Questions?</vt:lpstr>
      <vt:lpstr>Have you earned your WINGS?</vt:lpstr>
      <vt:lpstr>The Paul &amp; Fran Burger 2019                 WINGS $10,000 Sweepstakes </vt:lpstr>
      <vt:lpstr> How To Win – It’s Easy </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344</cp:revision>
  <dcterms:created xsi:type="dcterms:W3CDTF">2005-01-28T20:32:53Z</dcterms:created>
  <dcterms:modified xsi:type="dcterms:W3CDTF">2019-10-02T21:13:26Z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d7227dd1-2d2a-449c-9e47-d5c5c6ef2383</vt:lpwstr>
  </property>
  <property fmtid="{D5CDD505-2E9C-101B-9397-08002B2CF9AE}" pid="3" name="ContentTypeId">
    <vt:lpwstr>0x010100DD5FDB223F4C0E4A8408399FFA4EDA33</vt:lpwstr>
  </property>
</Properties>
</file>