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25"/>
  </p:notesMasterIdLst>
  <p:handoutMasterIdLst>
    <p:handoutMasterId r:id="rId26"/>
  </p:handoutMasterIdLst>
  <p:sldIdLst>
    <p:sldId id="273" r:id="rId7"/>
    <p:sldId id="292" r:id="rId8"/>
    <p:sldId id="324" r:id="rId9"/>
    <p:sldId id="325" r:id="rId10"/>
    <p:sldId id="335" r:id="rId11"/>
    <p:sldId id="338" r:id="rId12"/>
    <p:sldId id="340" r:id="rId13"/>
    <p:sldId id="341" r:id="rId14"/>
    <p:sldId id="339" r:id="rId15"/>
    <p:sldId id="343" r:id="rId16"/>
    <p:sldId id="344" r:id="rId17"/>
    <p:sldId id="334" r:id="rId18"/>
    <p:sldId id="307" r:id="rId19"/>
    <p:sldId id="323" r:id="rId20"/>
    <p:sldId id="321" r:id="rId21"/>
    <p:sldId id="322" r:id="rId22"/>
    <p:sldId id="320" r:id="rId23"/>
    <p:sldId id="345" r:id="rId24"/>
  </p:sldIdLst>
  <p:sldSz cx="12192000" cy="6858000"/>
  <p:notesSz cx="6858000" cy="9296400"/>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292"/>
            <p14:sldId id="324"/>
            <p14:sldId id="325"/>
            <p14:sldId id="335"/>
            <p14:sldId id="338"/>
            <p14:sldId id="340"/>
            <p14:sldId id="341"/>
            <p14:sldId id="339"/>
            <p14:sldId id="343"/>
            <p14:sldId id="344"/>
            <p14:sldId id="334"/>
            <p14:sldId id="307"/>
            <p14:sldId id="323"/>
            <p14:sldId id="321"/>
            <p14:sldId id="322"/>
            <p14:sldId id="320"/>
            <p14:sldId id="345"/>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 J. Salazar, MD" initials="GJ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FF0000"/>
    <a:srgbClr val="1D2F68"/>
    <a:srgbClr val="FFFF99"/>
    <a:srgbClr val="FFCC00"/>
    <a:srgbClr val="DDDDDD"/>
    <a:srgbClr val="C0C0C0"/>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09" autoAdjust="0"/>
    <p:restoredTop sz="60124" autoAdjust="0"/>
  </p:normalViewPr>
  <p:slideViewPr>
    <p:cSldViewPr snapToGrid="0">
      <p:cViewPr varScale="1">
        <p:scale>
          <a:sx n="46" d="100"/>
          <a:sy n="46" d="100"/>
        </p:scale>
        <p:origin x="1866" y="54"/>
      </p:cViewPr>
      <p:guideLst>
        <p:guide orient="horz" pos="536"/>
        <p:guide pos="45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6" d="100"/>
          <a:sy n="56" d="100"/>
        </p:scale>
        <p:origin x="-1642" y="-77"/>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dirty="0"/>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dirty="0"/>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r>
              <a:rPr lang="en-US" b="1" smtClean="0">
                <a:latin typeface="Times New Roman" pitchFamily="18" charset="0"/>
                <a:ea typeface="ＭＳ Ｐゴシック" pitchFamily="34" charset="-128"/>
              </a:rPr>
              <a:t>2019/04-19-162(I)PP  </a:t>
            </a:r>
            <a:r>
              <a:rPr lang="en-US" dirty="0" smtClean="0">
                <a:latin typeface="Times New Roman" pitchFamily="18" charset="0"/>
                <a:ea typeface="ＭＳ Ｐゴシック" pitchFamily="34" charset="-128"/>
              </a:rPr>
              <a:t>Original Author:</a:t>
            </a:r>
            <a:r>
              <a:rPr lang="en-US"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John </a:t>
            </a:r>
            <a:r>
              <a:rPr lang="de-DE" dirty="0" smtClean="0">
                <a:latin typeface="Times New Roman" pitchFamily="18" charset="0"/>
                <a:ea typeface="ＭＳ Ｐゴシック" pitchFamily="34" charset="-128"/>
              </a:rPr>
              <a:t>Steuernagle;</a:t>
            </a:r>
            <a:r>
              <a:rPr lang="de-DE"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 POC Kevin Clover, AFS-850 Operations Lead, Office 562-888-2020</a:t>
            </a:r>
            <a:endParaRPr lang="en-US" b="1" dirty="0" smtClean="0">
              <a:latin typeface="Times New Roman" pitchFamily="18" charset="0"/>
              <a:ea typeface="ＭＳ Ｐゴシック" pitchFamily="34" charset="-128"/>
            </a:endParaRPr>
          </a:p>
          <a:p>
            <a:pPr eaLnBrk="1" hangingPunct="1"/>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This is the title slide </a:t>
            </a:r>
            <a:r>
              <a:rPr lang="en-US" b="0" i="1" dirty="0" smtClean="0">
                <a:latin typeface="Times New Roman" pitchFamily="18" charset="0"/>
                <a:ea typeface="ＭＳ Ｐゴシック" pitchFamily="34" charset="-128"/>
              </a:rPr>
              <a:t>for </a:t>
            </a:r>
            <a:r>
              <a:rPr lang="en-US" b="1" i="1" dirty="0" smtClean="0">
                <a:latin typeface="Times New Roman" pitchFamily="18" charset="0"/>
                <a:ea typeface="ＭＳ Ｐゴシック" pitchFamily="34" charset="-128"/>
              </a:rPr>
              <a:t>Aircraft Performance Calculation</a:t>
            </a:r>
          </a:p>
          <a:p>
            <a:pPr eaLnBrk="1" hangingPunct="1"/>
            <a:endParaRPr lang="en-US"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Presentation notes  (stage direction and  presentation suggestions) will be preceded by a  </a:t>
            </a:r>
            <a:r>
              <a:rPr lang="en-US" b="1" dirty="0" smtClean="0">
                <a:latin typeface="Times New Roman" pitchFamily="18" charset="0"/>
                <a:ea typeface="ＭＳ Ｐゴシック" pitchFamily="34" charset="-128"/>
              </a:rPr>
              <a:t>Bold header: </a:t>
            </a:r>
            <a:r>
              <a:rPr lang="en-US" i="1" dirty="0" smtClean="0">
                <a:latin typeface="Times New Roman" pitchFamily="18" charset="0"/>
                <a:ea typeface="ＭＳ Ｐゴシック" pitchFamily="34" charset="-128"/>
              </a:rPr>
              <a:t>the notes themselves will be in Italic fonts.  </a:t>
            </a:r>
          </a:p>
          <a:p>
            <a:pPr eaLnBrk="1" hangingPunct="1"/>
            <a:endParaRPr lang="en-US" i="1" dirty="0" smtClean="0">
              <a:latin typeface="Times New Roman" pitchFamily="18" charset="0"/>
              <a:ea typeface="ＭＳ Ｐゴシック" pitchFamily="34" charset="-128"/>
            </a:endParaRPr>
          </a:p>
          <a:p>
            <a:pPr eaLnBrk="1" hangingPunct="1"/>
            <a:r>
              <a:rPr lang="en-US" b="1" i="1" dirty="0" smtClean="0">
                <a:latin typeface="Times New Roman" pitchFamily="18" charset="0"/>
                <a:ea typeface="ＭＳ Ｐゴシック" pitchFamily="34" charset="-128"/>
              </a:rPr>
              <a:t>Program control instructions </a:t>
            </a:r>
            <a:r>
              <a:rPr lang="en-US" i="1" dirty="0" smtClean="0">
                <a:latin typeface="Times New Roman" pitchFamily="18" charset="0"/>
                <a:ea typeface="ＭＳ Ｐゴシック" pitchFamily="34" charset="-128"/>
              </a:rPr>
              <a:t>will be in bold fonts and look like this:  </a:t>
            </a:r>
            <a:r>
              <a:rPr lang="en-US" b="1" dirty="0" smtClean="0">
                <a:latin typeface="Times New Roman" pitchFamily="18" charset="0"/>
                <a:ea typeface="ＭＳ Ｐゴシック" pitchFamily="34" charset="-128"/>
              </a:rPr>
              <a:t>(Click) </a:t>
            </a:r>
            <a:r>
              <a:rPr lang="en-US" i="1" dirty="0" smtClean="0">
                <a:latin typeface="Times New Roman" pitchFamily="18" charset="0"/>
                <a:ea typeface="ＭＳ Ｐゴシック" pitchFamily="34" charset="-128"/>
              </a:rPr>
              <a:t>for building information within a slide;  or this:  </a:t>
            </a:r>
            <a:r>
              <a:rPr lang="en-US" b="1" dirty="0" smtClean="0">
                <a:latin typeface="Times New Roman" pitchFamily="18" charset="0"/>
                <a:ea typeface="ＭＳ Ｐゴシック" pitchFamily="34" charset="-128"/>
              </a:rPr>
              <a:t>(Next Slide) </a:t>
            </a:r>
            <a:r>
              <a:rPr lang="en-US" i="1" dirty="0" smtClean="0">
                <a:latin typeface="Times New Roman" pitchFamily="18" charset="0"/>
                <a:ea typeface="ＭＳ Ｐゴシック" pitchFamily="34" charset="-128"/>
              </a:rPr>
              <a:t>for slide advance.</a:t>
            </a:r>
            <a:endParaRPr lang="en-US" b="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Some slides may contain background information that supports the concepts presented in the program.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Background information will always appear last and will be preceded by a bold  </a:t>
            </a:r>
            <a:r>
              <a:rPr lang="en-US" b="1" dirty="0" smtClean="0">
                <a:latin typeface="Times New Roman" pitchFamily="18" charset="0"/>
                <a:ea typeface="ＭＳ Ｐゴシック" pitchFamily="34" charset="-128"/>
              </a:rPr>
              <a:t>Background: </a:t>
            </a:r>
            <a:r>
              <a:rPr lang="en-US" i="1" dirty="0" smtClean="0">
                <a:latin typeface="Times New Roman" pitchFamily="18" charset="0"/>
                <a:ea typeface="ＭＳ Ｐゴシック" pitchFamily="34" charset="-128"/>
              </a:rPr>
              <a:t>identification.</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We have included a script of suggested dialog with each slide.  Presenters may read the script or modify it to suit their own presentation style.</a:t>
            </a:r>
          </a:p>
          <a:p>
            <a:pPr eaLnBrk="1" hangingPunct="1"/>
            <a:endParaRPr lang="en-US"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The production team hope you and your audience will enjoy the show.   Break a leg!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xfrm>
            <a:off x="331788" y="696913"/>
            <a:ext cx="6197600" cy="3486150"/>
          </a:xfrm>
          <a:ln/>
        </p:spPr>
      </p:sp>
      <p:sp>
        <p:nvSpPr>
          <p:cNvPr id="32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smtClean="0">
              <a:latin typeface="Times New Roman" pitchFamily="18" charset="0"/>
              <a:ea typeface="ＭＳ Ｐゴシック" pitchFamily="34" charset="-128"/>
            </a:endParaRPr>
          </a:p>
          <a:p>
            <a:r>
              <a:rPr lang="en-US" i="1" dirty="0" smtClean="0">
                <a:latin typeface="Times New Roman" pitchFamily="18" charset="0"/>
                <a:ea typeface="ＭＳ Ｐゴシック" pitchFamily="34" charset="-128"/>
              </a:rPr>
              <a:t>You can add slides after this one to fit your situation.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i="1" dirty="0" smtClean="0">
              <a:latin typeface="Times New Roman" pitchFamily="18" charset="0"/>
              <a:ea typeface="ＭＳ Ｐゴシック" pitchFamily="34" charset="-128"/>
            </a:endParaRPr>
          </a:p>
          <a:p>
            <a:endParaRPr lang="en-US" i="1" dirty="0" smtClean="0">
              <a:latin typeface="Times New Roman" pitchFamily="18" charset="0"/>
              <a:ea typeface="ＭＳ Ｐゴシック" pitchFamily="34" charset="-128"/>
            </a:endParaRPr>
          </a:p>
        </p:txBody>
      </p:sp>
      <p:sp>
        <p:nvSpPr>
          <p:cNvPr id="327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CE066CE0-3DC6-4809-BDD7-881AE2CDC477}" type="slidenum">
              <a:rPr lang="en-US" sz="1200" smtClean="0">
                <a:latin typeface="Times New Roman" pitchFamily="18" charset="0"/>
              </a:rPr>
              <a:pPr eaLnBrk="1" hangingPunct="1"/>
              <a:t>2</a:t>
            </a:fld>
            <a:endParaRPr lang="en-US" sz="1200" dirty="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331788" y="696913"/>
            <a:ext cx="6197600" cy="3486150"/>
          </a:xfrm>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In this presentation we’ll talk a little bit about aircraft performance and how faulty</a:t>
            </a:r>
            <a:r>
              <a:rPr lang="en-US" altLang="en-US" baseline="0" dirty="0" smtClean="0">
                <a:latin typeface="Times New Roman" pitchFamily="18" charset="0"/>
                <a:ea typeface="ＭＳ Ｐゴシック" pitchFamily="34" charset="-128"/>
              </a:rPr>
              <a:t> </a:t>
            </a:r>
            <a:r>
              <a:rPr lang="en-US" altLang="en-US" dirty="0" smtClean="0">
                <a:latin typeface="Times New Roman" pitchFamily="18" charset="0"/>
                <a:ea typeface="ＭＳ Ｐゴシック" pitchFamily="34" charset="-128"/>
              </a:rPr>
              <a:t>performance expectations have led to accidents.  </a:t>
            </a:r>
          </a:p>
          <a:p>
            <a:r>
              <a:rPr lang="en-US" altLang="en-US" dirty="0" smtClean="0">
                <a:latin typeface="Times New Roman" pitchFamily="18" charset="0"/>
                <a:ea typeface="ＭＳ Ｐゴシック" pitchFamily="34" charset="-128"/>
              </a:rPr>
              <a:t>We’ll cite General Aviation Joint Steering Committee accident studies and safety enhancements that relate to aircraft performance. </a:t>
            </a:r>
          </a:p>
          <a:p>
            <a:r>
              <a:rPr lang="en-US" altLang="en-US" dirty="0" smtClean="0">
                <a:latin typeface="Times New Roman" pitchFamily="18" charset="0"/>
                <a:ea typeface="ＭＳ Ｐゴシック" pitchFamily="34" charset="-128"/>
              </a:rPr>
              <a:t>We’ll offer some human and some</a:t>
            </a:r>
            <a:r>
              <a:rPr lang="en-US" altLang="en-US" baseline="0" dirty="0" smtClean="0">
                <a:latin typeface="Times New Roman" pitchFamily="18" charset="0"/>
                <a:ea typeface="ＭＳ Ｐゴシック" pitchFamily="34" charset="-128"/>
              </a:rPr>
              <a:t> technology-centered performance calculation solutions </a:t>
            </a:r>
          </a:p>
          <a:p>
            <a:r>
              <a:rPr lang="en-US" altLang="en-US" baseline="0" dirty="0" smtClean="0">
                <a:latin typeface="Times New Roman" pitchFamily="18" charset="0"/>
                <a:ea typeface="ＭＳ Ｐゴシック" pitchFamily="34" charset="-128"/>
              </a:rPr>
              <a:t>And finally, we’ll give you our recommendations for increased aircraft performance awareness</a:t>
            </a:r>
            <a:endParaRPr lang="en-US" altLang="en-US" dirty="0" smtClean="0">
              <a:latin typeface="Times New Roman" pitchFamily="18" charset="0"/>
              <a:ea typeface="ＭＳ Ｐゴシック" pitchFamily="34" charset="-128"/>
            </a:endParaRPr>
          </a:p>
          <a:p>
            <a:endParaRPr lang="en-US" altLang="en-US" b="1"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Presentation Note: </a:t>
            </a:r>
            <a:r>
              <a:rPr lang="en-US" altLang="en-US" i="1" dirty="0" smtClean="0">
                <a:latin typeface="Times New Roman" pitchFamily="18" charset="0"/>
                <a:ea typeface="ＭＳ Ｐゴシック" pitchFamily="34" charset="-128"/>
              </a:rPr>
              <a:t>If you’ll be discussing additional items, add them to this list  </a:t>
            </a:r>
          </a:p>
          <a:p>
            <a:endParaRPr lang="en-US" altLang="en-US" b="1" i="1"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B62D6A58-DEA0-40F0-A80A-DA180881926F}" type="slidenum">
              <a:rPr lang="en-US" altLang="en-US" sz="1200" smtClean="0">
                <a:latin typeface="Times New Roman" pitchFamily="18" charset="0"/>
              </a:rPr>
              <a:pPr eaLnBrk="1" hangingPunct="1"/>
              <a:t>3</a:t>
            </a:fld>
            <a:endParaRPr lang="en-US" altLang="en-US" sz="1200" dirty="0" smtClean="0">
              <a:latin typeface="Times New Roman" pitchFamily="18" charset="0"/>
            </a:endParaRPr>
          </a:p>
        </p:txBody>
      </p:sp>
    </p:spTree>
    <p:extLst>
      <p:ext uri="{BB962C8B-B14F-4D97-AF65-F5344CB8AC3E}">
        <p14:creationId xmlns:p14="http://schemas.microsoft.com/office/powerpoint/2010/main" val="19809758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331788" y="696913"/>
            <a:ext cx="6197600" cy="3486150"/>
          </a:xfrm>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How often have you heard these statements.  You may even have</a:t>
            </a:r>
            <a:r>
              <a:rPr lang="en-US" altLang="en-US" baseline="0" dirty="0" smtClean="0">
                <a:latin typeface="Times New Roman" pitchFamily="18" charset="0"/>
                <a:ea typeface="ＭＳ Ｐゴシック" pitchFamily="34" charset="-128"/>
              </a:rPr>
              <a:t> said them yourself.  Each of these statements relates to aircraft and pilot performance expectations.  </a:t>
            </a:r>
          </a:p>
          <a:p>
            <a:r>
              <a:rPr lang="en-US" altLang="en-US" baseline="0" dirty="0" smtClean="0">
                <a:latin typeface="Times New Roman" pitchFamily="18" charset="0"/>
                <a:ea typeface="ＭＳ Ｐゴシック" pitchFamily="34" charset="-128"/>
              </a:rPr>
              <a:t>Occasionally, in the course of accident investigation, we discover that those expectations were unreasonable.  </a:t>
            </a:r>
          </a:p>
          <a:p>
            <a:endParaRPr lang="en-US" altLang="en-US" dirty="0" smtClean="0">
              <a:latin typeface="Times New Roman" pitchFamily="18" charset="0"/>
              <a:ea typeface="ＭＳ Ｐゴシック" pitchFamily="34" charset="-128"/>
            </a:endParaRPr>
          </a:p>
          <a:p>
            <a:r>
              <a:rPr lang="en-US" dirty="0" smtClean="0"/>
              <a:t>In order to be confident in their</a:t>
            </a:r>
            <a:r>
              <a:rPr lang="en-US" baseline="0" dirty="0" smtClean="0"/>
              <a:t> performance predictions, </a:t>
            </a:r>
            <a:r>
              <a:rPr lang="en-US" dirty="0" smtClean="0"/>
              <a:t>pilots</a:t>
            </a:r>
            <a:r>
              <a:rPr lang="en-US" baseline="0" dirty="0" smtClean="0"/>
              <a:t> need to process some information before taking off.  Some of the information is available in the POH and some</a:t>
            </a:r>
          </a:p>
          <a:p>
            <a:r>
              <a:rPr lang="en-US" baseline="0" dirty="0" smtClean="0"/>
              <a:t>is derived through calculations.</a:t>
            </a:r>
          </a:p>
          <a:p>
            <a:endParaRPr lang="en-US" altLang="en-US"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A6C7CC6A-F7BE-4DFB-839D-933BE512ECA2}" type="slidenum">
              <a:rPr lang="en-US" altLang="en-US" sz="1200" smtClean="0">
                <a:latin typeface="Times New Roman" pitchFamily="18" charset="0"/>
              </a:rPr>
              <a:pPr eaLnBrk="1" hangingPunct="1"/>
              <a:t>4</a:t>
            </a:fld>
            <a:endParaRPr lang="en-US" altLang="en-US" sz="1200" dirty="0" smtClean="0">
              <a:latin typeface="Times New Roman" pitchFamily="18" charset="0"/>
            </a:endParaRPr>
          </a:p>
        </p:txBody>
      </p:sp>
    </p:spTree>
    <p:extLst>
      <p:ext uri="{BB962C8B-B14F-4D97-AF65-F5344CB8AC3E}">
        <p14:creationId xmlns:p14="http://schemas.microsoft.com/office/powerpoint/2010/main" val="14775343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Here we see a lot of luggage and a small plane.  This pilot might find a way to get all the baggage inside the plane but can the aircraft meet his performance expectations</a:t>
            </a:r>
          </a:p>
          <a:p>
            <a:r>
              <a:rPr lang="en-US" baseline="0" dirty="0" smtClean="0"/>
              <a:t>while carrying this load?  What are some of the things the pilot need to know to answer the question?  </a:t>
            </a:r>
            <a:r>
              <a:rPr lang="en-US" b="1" baseline="0" dirty="0" smtClean="0"/>
              <a:t>(Click)</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Weight and balance limitations come immediately to mind.  Are the takeoff weight and center of gravity within acceptable limits?  Let’s face it; many pilots haven’t done a</a:t>
            </a:r>
            <a:br>
              <a:rPr lang="en-US" baseline="0" dirty="0" smtClean="0"/>
            </a:br>
            <a:r>
              <a:rPr lang="en-US" baseline="0" dirty="0" smtClean="0"/>
              <a:t>weight and balance calculation in years but, especially if you’re going to be operating near max gross weight, you’ve got to know how much your plane, fuel, passengers, and </a:t>
            </a:r>
            <a:br>
              <a:rPr lang="en-US" baseline="0" dirty="0" smtClean="0"/>
            </a:br>
            <a:r>
              <a:rPr lang="en-US" baseline="0" dirty="0" smtClean="0"/>
              <a:t>luggage weighs. </a:t>
            </a:r>
            <a:r>
              <a:rPr lang="en-US" b="1" baseline="0" dirty="0" smtClean="0"/>
              <a:t>(Click)</a:t>
            </a:r>
            <a:endParaRPr lang="en-US" baseline="0" dirty="0" smtClean="0"/>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This is not a good time to estimate weight.  Don’t guess – weigh it. </a:t>
            </a:r>
            <a:r>
              <a:rPr lang="en-US" b="1" baseline="0" dirty="0" smtClean="0"/>
              <a:t>(Click)</a:t>
            </a:r>
            <a:endParaRPr lang="en-US" baseline="0" dirty="0" smtClean="0"/>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Where you distribute that weight matters.  Make sure you’re well within the center of gravity envelope.  Too far aft and you’re inviting a stall – too far forward and you may</a:t>
            </a:r>
            <a:br>
              <a:rPr lang="en-US" baseline="0" dirty="0" smtClean="0"/>
            </a:br>
            <a:r>
              <a:rPr lang="en-US" baseline="0" dirty="0" smtClean="0"/>
              <a:t>get a nasty surprise when you try to flare for landing. </a:t>
            </a:r>
            <a:r>
              <a:rPr lang="en-US" b="1" baseline="0" dirty="0" smtClean="0"/>
              <a:t>(Click)</a:t>
            </a:r>
            <a:endParaRPr lang="en-US" baseline="0" dirty="0" smtClean="0"/>
          </a:p>
          <a:p>
            <a:endParaRPr lang="en-US" baseline="0" dirty="0" smtClean="0"/>
          </a:p>
          <a:p>
            <a:r>
              <a:rPr lang="en-US" baseline="0" dirty="0" smtClean="0"/>
              <a:t>One more thing – make sure your cargo is secure.  Use a cargo net, cargo straps, and seat belts to make sure your cargo stays put throughout the flight.  </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5</a:t>
            </a:fld>
            <a:endParaRPr lang="en-US" dirty="0"/>
          </a:p>
        </p:txBody>
      </p:sp>
    </p:spTree>
    <p:extLst>
      <p:ext uri="{BB962C8B-B14F-4D97-AF65-F5344CB8AC3E}">
        <p14:creationId xmlns:p14="http://schemas.microsoft.com/office/powerpoint/2010/main" val="18481930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Well we’ve made</a:t>
            </a:r>
            <a:r>
              <a:rPr lang="en-US" baseline="0" dirty="0" smtClean="0"/>
              <a:t> our weight and balance calculations and adjusted our loading to be within limits but there’s more work to be done. </a:t>
            </a:r>
          </a:p>
          <a:p>
            <a:r>
              <a:rPr lang="en-US" baseline="0" dirty="0" smtClean="0"/>
              <a:t>Before we take off we need to know what sort of performance to expect and, more importantly, what to do if we don’t get it.  </a:t>
            </a:r>
          </a:p>
          <a:p>
            <a:endParaRPr lang="en-US" baseline="0" dirty="0" smtClean="0"/>
          </a:p>
          <a:p>
            <a:r>
              <a:rPr lang="en-US" baseline="0" dirty="0" smtClean="0"/>
              <a:t>We’ll need to determine density altitude.  That figure will be used to refine our takeoff and climb performance calculations. </a:t>
            </a:r>
          </a:p>
          <a:p>
            <a:endParaRPr lang="en-US" baseline="0" dirty="0" smtClean="0"/>
          </a:p>
          <a:p>
            <a:r>
              <a:rPr lang="en-US" baseline="0" dirty="0" smtClean="0"/>
              <a:t>We’ll also have to know how much runway we have available for takeoff – and for landing if we have to return to the field.  Is the runway paved, grass, gravel, or mud?</a:t>
            </a:r>
          </a:p>
          <a:p>
            <a:r>
              <a:rPr lang="en-US" baseline="0" dirty="0" smtClean="0"/>
              <a:t>Is it contaminated with snow or water.  These considerations will help us to choose a normal, short-field, or soft-field takeoff configuration and technique.  Once that’s decided we can get into the POH to determine how much distance will be required to takeoff and climb over any obstacles on the departure path.</a:t>
            </a:r>
          </a:p>
          <a:p>
            <a:endParaRPr lang="en-US" baseline="0" dirty="0" smtClean="0"/>
          </a:p>
          <a:p>
            <a:r>
              <a:rPr lang="en-US" baseline="0" dirty="0" smtClean="0"/>
              <a:t>We’re getting close but there’s still more to be done before we launch.</a:t>
            </a:r>
          </a:p>
          <a:p>
            <a:endParaRPr lang="en-US" baseline="0" dirty="0" smtClean="0"/>
          </a:p>
          <a:p>
            <a:r>
              <a:rPr lang="en-US" b="1" baseline="0" dirty="0" smtClean="0"/>
              <a:t>(Next Slide)</a:t>
            </a:r>
          </a:p>
          <a:p>
            <a:endParaRPr lang="en-US" baseline="0" dirty="0" smtClean="0"/>
          </a:p>
          <a:p>
            <a:endParaRPr lang="en-US" baseline="0" dirty="0" smtClean="0"/>
          </a:p>
          <a:p>
            <a:endParaRPr lang="en-US" baseline="0"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6</a:t>
            </a:fld>
            <a:endParaRPr lang="en-US" dirty="0"/>
          </a:p>
        </p:txBody>
      </p:sp>
    </p:spTree>
    <p:extLst>
      <p:ext uri="{BB962C8B-B14F-4D97-AF65-F5344CB8AC3E}">
        <p14:creationId xmlns:p14="http://schemas.microsoft.com/office/powerpoint/2010/main" val="33974073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Now that we know how much runway we need it’s time to consider what will happen if we have to abort the takeoff.  The 50/70 rule of thumb will be helpful here.</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The rule goes like this.  If you haven’t attained seventy percent of your flying speed by the time you’re half way down the available runway it’s time to abort the </a:t>
            </a:r>
            <a:br>
              <a:rPr lang="en-US" baseline="0" dirty="0" smtClean="0"/>
            </a:br>
            <a:r>
              <a:rPr lang="en-US" baseline="0" dirty="0" smtClean="0"/>
              <a:t>takeoff.  Whether you’re working with knots or miles per hour the math is the same.  If your takeoff speed is 60 – 70 percent of that number is 42.  Assuming you have</a:t>
            </a:r>
            <a:br>
              <a:rPr lang="en-US" baseline="0" dirty="0" smtClean="0"/>
            </a:br>
            <a:r>
              <a:rPr lang="en-US" baseline="0" dirty="0" smtClean="0"/>
              <a:t>2,200 feet of runway available, you need to see 42 knots or miles per hour at the half-way point on the runway.  Obviously – if you have eight to ten thousand feet </a:t>
            </a:r>
            <a:br>
              <a:rPr lang="en-US" baseline="0" dirty="0" smtClean="0"/>
            </a:br>
            <a:r>
              <a:rPr lang="en-US" baseline="0" dirty="0" smtClean="0"/>
              <a:t>of runway to work with you can delay your abort decision. </a:t>
            </a:r>
            <a:r>
              <a:rPr lang="en-US" b="1" baseline="0" dirty="0" smtClean="0"/>
              <a:t>(click)</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We should also be mindful of terrain elevation and obstructions along our departure plan.  They may dictate our departure path. </a:t>
            </a:r>
            <a:r>
              <a:rPr lang="en-US" b="1" baseline="0" dirty="0" smtClean="0"/>
              <a:t>(click)</a:t>
            </a:r>
          </a:p>
          <a:p>
            <a:endParaRPr lang="en-US" baseline="0" dirty="0" smtClean="0"/>
          </a:p>
          <a:p>
            <a:r>
              <a:rPr lang="en-US" baseline="0" dirty="0" smtClean="0"/>
              <a:t>and while we’re looking at terrain we should identify forced landing opportunities near the field.  </a:t>
            </a:r>
          </a:p>
          <a:p>
            <a:endParaRPr lang="en-US" baseline="0" dirty="0" smtClean="0"/>
          </a:p>
          <a:p>
            <a:r>
              <a:rPr lang="en-US" b="1" baseline="0" dirty="0" smtClean="0"/>
              <a:t>(Next Slide)</a:t>
            </a:r>
          </a:p>
          <a:p>
            <a:endParaRPr lang="en-US" baseline="0" dirty="0" smtClean="0"/>
          </a:p>
          <a:p>
            <a:endParaRPr lang="en-US" baseline="0"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7</a:t>
            </a:fld>
            <a:endParaRPr lang="en-US" dirty="0"/>
          </a:p>
        </p:txBody>
      </p:sp>
    </p:spTree>
    <p:extLst>
      <p:ext uri="{BB962C8B-B14F-4D97-AF65-F5344CB8AC3E}">
        <p14:creationId xmlns:p14="http://schemas.microsoft.com/office/powerpoint/2010/main" val="5252878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This topic is extremely controversial and a comprehensive discussion would take more than an hour.  We’ll just cover some of the most important points here.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Every year we see accidents resulting from Loss of Control after pilots decide to return to the airport in response to emergencies during takeoff or climb out.  More</a:t>
            </a:r>
            <a:br>
              <a:rPr lang="en-US" baseline="0" dirty="0" smtClean="0"/>
            </a:br>
            <a:r>
              <a:rPr lang="en-US" baseline="0" dirty="0" smtClean="0"/>
              <a:t>often than not a partial or complete loss of power prompts the decision to return to the field. </a:t>
            </a:r>
            <a:r>
              <a:rPr lang="en-US" b="1" baseline="0" dirty="0" smtClean="0"/>
              <a:t>(click)</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Loss of Control accidents are usually fatal and these are no exception to the rule.  That’s why it’s imperative for pilots to understand all the factors involved and commit to</a:t>
            </a:r>
            <a:br>
              <a:rPr lang="en-US" baseline="0" dirty="0" smtClean="0"/>
            </a:br>
            <a:r>
              <a:rPr lang="en-US" baseline="0" dirty="0" smtClean="0"/>
              <a:t>the appropriate course of action before the need arises. </a:t>
            </a:r>
            <a:r>
              <a:rPr lang="en-US" b="1" baseline="0" dirty="0" smtClean="0"/>
              <a:t>(click)</a:t>
            </a:r>
          </a:p>
          <a:p>
            <a:endParaRPr lang="en-US" baseline="0" dirty="0" smtClean="0"/>
          </a:p>
          <a:p>
            <a:r>
              <a:rPr lang="en-US" baseline="0" dirty="0" smtClean="0"/>
              <a:t>The question of course is;  Is it safer to land straight ahead or to return to the airport for landing.  We know that, if we have three to five thousand feet of altitude to work </a:t>
            </a:r>
            <a:br>
              <a:rPr lang="en-US" baseline="0" dirty="0" smtClean="0"/>
            </a:br>
            <a:r>
              <a:rPr lang="en-US" baseline="0" dirty="0" smtClean="0"/>
              <a:t>with, returning to the airport should be no problem.  We also know that there’s a number below which it’s just too dangerous to turn back.  The problem is that most of us </a:t>
            </a:r>
            <a:br>
              <a:rPr lang="en-US" baseline="0" dirty="0" smtClean="0"/>
            </a:br>
            <a:r>
              <a:rPr lang="en-US" baseline="0" dirty="0" smtClean="0"/>
              <a:t>don’t know what that number is. </a:t>
            </a:r>
          </a:p>
          <a:p>
            <a:endParaRPr lang="en-US" baseline="0" dirty="0" smtClean="0"/>
          </a:p>
          <a:p>
            <a:r>
              <a:rPr lang="en-US" baseline="0" dirty="0" smtClean="0"/>
              <a:t>The safe way to find your number is to work at altitude with your Flight Instructor.  Simulate power loss on climb out and see how much altitude is lost in a 200 degree turn.  We </a:t>
            </a:r>
            <a:br>
              <a:rPr lang="en-US" baseline="0" dirty="0" smtClean="0"/>
            </a:br>
            <a:r>
              <a:rPr lang="en-US" baseline="0" dirty="0" smtClean="0"/>
              <a:t>say 200 degrees because, if the power loss occurs while you’re on runway heading, a 180 degree likely won’t get you aligned with the runway.  Do this exercise at your typical operational</a:t>
            </a:r>
            <a:br>
              <a:rPr lang="en-US" baseline="0" dirty="0" smtClean="0"/>
            </a:br>
            <a:r>
              <a:rPr lang="en-US" baseline="0" dirty="0" smtClean="0"/>
              <a:t>weight and wait approximately 3 seconds after the simulated power loss to begin maneuvering.  This delay is necessary because humans typically don’t react immediately to startling events. </a:t>
            </a:r>
          </a:p>
          <a:p>
            <a:r>
              <a:rPr lang="en-US" baseline="0" dirty="0" smtClean="0"/>
              <a:t>They take a few moments to process the event before taking action. </a:t>
            </a:r>
          </a:p>
          <a:p>
            <a:endParaRPr lang="en-US" baseline="0" dirty="0" smtClean="0"/>
          </a:p>
          <a:p>
            <a:r>
              <a:rPr lang="en-US" b="1" baseline="0" dirty="0" smtClean="0"/>
              <a:t>(Next Slide)</a:t>
            </a:r>
          </a:p>
          <a:p>
            <a:endParaRPr lang="en-US" baseline="0" dirty="0" smtClean="0"/>
          </a:p>
          <a:p>
            <a:endParaRPr lang="en-US" baseline="0"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8</a:t>
            </a:fld>
            <a:endParaRPr lang="en-US" dirty="0"/>
          </a:p>
        </p:txBody>
      </p:sp>
    </p:spTree>
    <p:extLst>
      <p:ext uri="{BB962C8B-B14F-4D97-AF65-F5344CB8AC3E}">
        <p14:creationId xmlns:p14="http://schemas.microsoft.com/office/powerpoint/2010/main" val="14610671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Having</a:t>
            </a:r>
            <a:r>
              <a:rPr lang="en-US" baseline="0" dirty="0" smtClean="0"/>
              <a:t> enough fuel for every flight or landing to refuel </a:t>
            </a:r>
            <a:r>
              <a:rPr lang="en-US" baseline="0" dirty="0" err="1" smtClean="0"/>
              <a:t>en</a:t>
            </a:r>
            <a:r>
              <a:rPr lang="en-US" baseline="0" dirty="0" smtClean="0"/>
              <a:t> route should be a no brainer but pilots still make off airport landings due to running out of gas.  </a:t>
            </a:r>
            <a:r>
              <a:rPr lang="en-US" dirty="0" smtClean="0"/>
              <a:t>So </a:t>
            </a:r>
            <a:r>
              <a:rPr lang="en-US" baseline="0" dirty="0" smtClean="0"/>
              <a:t>lets consider what pilots need to know in order to predict cruise performance.  </a:t>
            </a:r>
          </a:p>
          <a:p>
            <a:endParaRPr lang="en-US" baseline="0" dirty="0" smtClean="0"/>
          </a:p>
          <a:p>
            <a:r>
              <a:rPr lang="en-US" baseline="0" dirty="0" smtClean="0"/>
              <a:t>We’ll need to consult the POH for power setting and fuel consumption information at our planned cruising altitude.  The winds aloft forecast will give us information from which we can calculate our expected ground speed.  Factor in time to climb, approach, and land plus not less than 30 minutes reserve and you’ll have a good idea of how much fuel you’ll need.  </a:t>
            </a:r>
          </a:p>
          <a:p>
            <a:endParaRPr lang="en-US" baseline="0" dirty="0" smtClean="0"/>
          </a:p>
          <a:p>
            <a:r>
              <a:rPr lang="en-US" baseline="0" dirty="0" smtClean="0"/>
              <a:t>Keep abreast of your fuel state while </a:t>
            </a:r>
            <a:r>
              <a:rPr lang="en-US" baseline="0" dirty="0" err="1" smtClean="0"/>
              <a:t>en</a:t>
            </a:r>
            <a:r>
              <a:rPr lang="en-US" baseline="0" dirty="0" smtClean="0"/>
              <a:t> route and be sure to check </a:t>
            </a:r>
            <a:r>
              <a:rPr lang="en-US" baseline="0" dirty="0" err="1" smtClean="0"/>
              <a:t>en</a:t>
            </a:r>
            <a:r>
              <a:rPr lang="en-US" baseline="0" dirty="0" smtClean="0"/>
              <a:t> route fuel availability before you launch.</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p>
          <a:p>
            <a:endParaRPr lang="en-US"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9</a:t>
            </a:fld>
            <a:endParaRPr lang="en-US" dirty="0"/>
          </a:p>
        </p:txBody>
      </p:sp>
    </p:spTree>
    <p:extLst>
      <p:ext uri="{BB962C8B-B14F-4D97-AF65-F5344CB8AC3E}">
        <p14:creationId xmlns:p14="http://schemas.microsoft.com/office/powerpoint/2010/main" val="31080285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By the way – unless they’re reading empty, aircraft fuel gauges give at best, an approximation of how much fuel you have on board.  Fuel flow computers give a much better picture but most require pilots to input fuel quantity so starting with the right fuel state is paramount.  Regardless of how you’re equipped, It’s a good practice to double check fuel quantity when you’re launching with less than full tanks.  </a:t>
            </a:r>
          </a:p>
          <a:p>
            <a:endParaRPr lang="en-US" baseline="0" dirty="0" smtClean="0"/>
          </a:p>
          <a:p>
            <a:endParaRPr lang="en-US" baseline="0" dirty="0" smtClean="0"/>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10</a:t>
            </a:fld>
            <a:endParaRPr lang="en-US" dirty="0"/>
          </a:p>
        </p:txBody>
      </p:sp>
    </p:spTree>
    <p:extLst>
      <p:ext uri="{BB962C8B-B14F-4D97-AF65-F5344CB8AC3E}">
        <p14:creationId xmlns:p14="http://schemas.microsoft.com/office/powerpoint/2010/main" val="35251521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are some gold seal best practices that are recommended for all pilots  </a:t>
            </a:r>
            <a:r>
              <a:rPr lang="en-US" b="1" baseline="0" dirty="0" smtClean="0"/>
              <a:t>(Click)</a:t>
            </a:r>
          </a:p>
          <a:p>
            <a:endParaRPr lang="en-US" b="1" baseline="0" dirty="0" smtClean="0"/>
          </a:p>
          <a:p>
            <a:r>
              <a:rPr lang="en-US" b="0" baseline="0" dirty="0" smtClean="0"/>
              <a:t>It’s essential to keep track of your available fuel.  Hourly – or whenever you switch tanks – calculate how long you can fly with your remaining</a:t>
            </a:r>
            <a:br>
              <a:rPr lang="en-US" b="0" baseline="0" dirty="0" smtClean="0"/>
            </a:br>
            <a:r>
              <a:rPr lang="en-US" b="0" baseline="0" dirty="0" smtClean="0"/>
              <a:t>fuel.  Compare that to your predicted time to destination.  If it looks as if you’re going to dip into your fuel reserve, it’s time to plan an </a:t>
            </a:r>
            <a:r>
              <a:rPr lang="en-US" b="0" baseline="0" dirty="0" err="1" smtClean="0"/>
              <a:t>en</a:t>
            </a:r>
            <a:r>
              <a:rPr lang="en-US" b="0" baseline="0" dirty="0" smtClean="0"/>
              <a:t> route fuel stop. </a:t>
            </a:r>
            <a:r>
              <a:rPr lang="en-US" b="1" baseline="0" dirty="0" smtClean="0"/>
              <a:t>(Click)</a:t>
            </a:r>
          </a:p>
          <a:p>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Don’t wait till your close to your destination to refuel.  The closer you get – the more you’ll be tempted to continue on your reserve fuel supply. </a:t>
            </a:r>
            <a:r>
              <a:rPr lang="en-US" b="1" baseline="0" dirty="0" smtClean="0"/>
              <a:t>(Click)</a:t>
            </a:r>
            <a:endParaRPr lang="en-US" b="0" baseline="0" dirty="0" smtClean="0"/>
          </a:p>
          <a:p>
            <a:endParaRPr lang="en-US" b="0" baseline="0" dirty="0" smtClean="0"/>
          </a:p>
          <a:p>
            <a:r>
              <a:rPr lang="en-US" b="0" baseline="0" dirty="0" smtClean="0"/>
              <a:t>Many pilots plan their flights so that they never land with less than one hours’ fuel in their tanks.  That way they know they always meet VFR fuel reserve requirements.</a:t>
            </a:r>
            <a:br>
              <a:rPr lang="en-US" b="0" baseline="0" dirty="0" smtClean="0"/>
            </a:br>
            <a:r>
              <a:rPr lang="en-US" b="0" baseline="0" dirty="0" smtClean="0"/>
              <a:t>Whether or not this practice meets IFR reserve requirements depends on how far it is to your alternate airport.</a:t>
            </a:r>
          </a:p>
          <a:p>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11</a:t>
            </a:fld>
            <a:endParaRPr lang="en-US" dirty="0"/>
          </a:p>
        </p:txBody>
      </p:sp>
    </p:spTree>
    <p:extLst>
      <p:ext uri="{BB962C8B-B14F-4D97-AF65-F5344CB8AC3E}">
        <p14:creationId xmlns:p14="http://schemas.microsoft.com/office/powerpoint/2010/main" val="34597111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Briefing each and every takeoff, approach, and landing is a</a:t>
            </a:r>
            <a:r>
              <a:rPr lang="en-US" baseline="0" dirty="0" smtClean="0"/>
              <a:t>nother gold seal best practice.  Vocalizing important points and procedures just before takeoff or landing keeps them uppermost </a:t>
            </a:r>
            <a:br>
              <a:rPr lang="en-US" baseline="0" dirty="0" smtClean="0"/>
            </a:br>
            <a:r>
              <a:rPr lang="en-US" baseline="0" dirty="0" smtClean="0"/>
              <a:t>in your mind where they’re available for ready reference if something unforeseen happens.  </a:t>
            </a:r>
            <a:r>
              <a:rPr lang="en-US" b="1" baseline="0" dirty="0" smtClean="0"/>
              <a:t>(Click)</a:t>
            </a:r>
          </a:p>
          <a:p>
            <a:endParaRPr lang="en-US" b="1" baseline="0" dirty="0" smtClean="0"/>
          </a:p>
          <a:p>
            <a:r>
              <a:rPr lang="en-US" b="0" baseline="0" dirty="0" smtClean="0"/>
              <a:t>Brief the assigned runway and available distance for takeoff or landing.  Include aircraft configuration and target airspeeds.  Vocalize your rejected takeoff or go-around decision point.</a:t>
            </a:r>
          </a:p>
          <a:p>
            <a:endParaRPr lang="en-US" b="0" baseline="0" dirty="0" smtClean="0"/>
          </a:p>
          <a:p>
            <a:r>
              <a:rPr lang="en-US" b="0" baseline="0" dirty="0" smtClean="0"/>
              <a:t>Include the departure or approach path and the altitude below which you’ll not attempt a return to the airport.</a:t>
            </a:r>
          </a:p>
          <a:p>
            <a:endParaRPr lang="en-US" b="0" baseline="0" dirty="0" smtClean="0"/>
          </a:p>
          <a:p>
            <a:r>
              <a:rPr lang="en-US" b="0" baseline="0" dirty="0" smtClean="0"/>
              <a:t>Finally, brief forced landing opportunities close to the airport.</a:t>
            </a:r>
          </a:p>
          <a:p>
            <a:endParaRPr lang="en-US" b="0" baseline="0" dirty="0" smtClean="0"/>
          </a:p>
          <a:p>
            <a:r>
              <a:rPr lang="en-US" b="1" baseline="0" dirty="0" smtClean="0"/>
              <a:t>(Next Slide)</a:t>
            </a:r>
          </a:p>
          <a:p>
            <a:endParaRPr lang="en-US" b="0" baseline="0" dirty="0" smtClean="0"/>
          </a:p>
          <a:p>
            <a:endParaRPr lang="en-US" b="0" baseline="0" dirty="0" smtClean="0"/>
          </a:p>
          <a:p>
            <a:endParaRPr lang="en-US" b="0"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12</a:t>
            </a:fld>
            <a:endParaRPr lang="en-US" dirty="0"/>
          </a:p>
        </p:txBody>
      </p:sp>
    </p:spTree>
    <p:extLst>
      <p:ext uri="{BB962C8B-B14F-4D97-AF65-F5344CB8AC3E}">
        <p14:creationId xmlns:p14="http://schemas.microsoft.com/office/powerpoint/2010/main" val="41136377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You may wish to provide your contact information and main FSDO phone number here.  Modify with your information or leave blank.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13</a:t>
            </a:fld>
            <a:endParaRPr lang="en-US" dirty="0"/>
          </a:p>
        </p:txBody>
      </p:sp>
    </p:spTree>
    <p:extLst>
      <p:ext uri="{BB962C8B-B14F-4D97-AF65-F5344CB8AC3E}">
        <p14:creationId xmlns:p14="http://schemas.microsoft.com/office/powerpoint/2010/main" val="14124214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Have you earned your </a:t>
            </a:r>
            <a:r>
              <a:rPr lang="en-US" b="1" i="1" dirty="0" smtClean="0"/>
              <a:t>WINGS</a:t>
            </a:r>
            <a:r>
              <a:rPr lang="en-US" b="0" i="0" dirty="0" smtClean="0"/>
              <a:t>? </a:t>
            </a:r>
            <a:r>
              <a:rPr lang="en-US" b="1" i="1" dirty="0" smtClean="0"/>
              <a:t> </a:t>
            </a:r>
            <a:r>
              <a:rPr lang="en-US" b="0" i="0" dirty="0" smtClean="0"/>
              <a:t>P</a:t>
            </a:r>
            <a:r>
              <a:rPr lang="en-US" baseline="0" dirty="0" smtClean="0"/>
              <a:t>roficiency is key to success in almost every thing worth doing – especially flying.  Proficient pilots are confident, capable, and safe.  </a:t>
            </a:r>
          </a:p>
          <a:p>
            <a:endParaRPr lang="en-US" baseline="0" dirty="0" smtClean="0"/>
          </a:p>
          <a:p>
            <a:r>
              <a:rPr lang="en-US" baseline="0" dirty="0" smtClean="0"/>
              <a:t>WINGS is a proficiency training system specifically designed for general aviation pilots and, regular participation will keep you on top of your flying game.</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14</a:t>
            </a:fld>
            <a:endParaRPr lang="en-US" dirty="0"/>
          </a:p>
        </p:txBody>
      </p:sp>
    </p:spTree>
    <p:extLst>
      <p:ext uri="{BB962C8B-B14F-4D97-AF65-F5344CB8AC3E}">
        <p14:creationId xmlns:p14="http://schemas.microsoft.com/office/powerpoint/2010/main" val="1898942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Now there’s even more reasons to participate in </a:t>
            </a:r>
            <a:r>
              <a:rPr lang="en-US" b="1" i="1" dirty="0" smtClean="0"/>
              <a:t>WINGS.  </a:t>
            </a:r>
            <a:r>
              <a:rPr lang="en-US" b="0" i="0" dirty="0" smtClean="0"/>
              <a:t>Every</a:t>
            </a:r>
            <a:r>
              <a:rPr lang="en-US" b="0" i="0" baseline="0" dirty="0" smtClean="0"/>
              <a:t> time you complete a </a:t>
            </a:r>
            <a:r>
              <a:rPr lang="en-US" b="1" i="1" baseline="0" dirty="0" smtClean="0"/>
              <a:t>WINGS </a:t>
            </a:r>
            <a:r>
              <a:rPr lang="en-US" b="0" i="0" baseline="0" dirty="0" smtClean="0"/>
              <a:t>Phase you’re eligible to win cash  the </a:t>
            </a:r>
            <a:r>
              <a:rPr lang="en-US" b="1" i="1" baseline="0" dirty="0" smtClean="0"/>
              <a:t>WINGS </a:t>
            </a:r>
            <a:r>
              <a:rPr lang="en-US" b="0" i="0" baseline="0" dirty="0" smtClean="0"/>
              <a:t>Sweepstakes. </a:t>
            </a: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The </a:t>
            </a:r>
            <a:r>
              <a:rPr lang="en-US" dirty="0"/>
              <a:t>sweepstakes is generously funded by Paul Burger, a long time advocate for general aviation safety and a retired aviator who believes participation in this program saves lives. </a:t>
            </a: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endParaRPr lang="en-US" dirty="0"/>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15</a:t>
            </a:fld>
            <a:endParaRPr lang="en-US" dirty="0"/>
          </a:p>
        </p:txBody>
      </p:sp>
    </p:spTree>
    <p:extLst>
      <p:ext uri="{BB962C8B-B14F-4D97-AF65-F5344CB8AC3E}">
        <p14:creationId xmlns:p14="http://schemas.microsoft.com/office/powerpoint/2010/main" val="33281690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t>After you’ve completed a phase of </a:t>
            </a:r>
            <a:r>
              <a:rPr lang="en-US" b="1" i="1" dirty="0"/>
              <a:t>WINGS</a:t>
            </a:r>
            <a:r>
              <a:rPr lang="en-US" dirty="0"/>
              <a:t> you can enter the sweepstakes  by clicking on “Claim Rewards” in the “</a:t>
            </a:r>
            <a:r>
              <a:rPr lang="en-US" b="1" i="1" dirty="0"/>
              <a:t>WINGS</a:t>
            </a:r>
            <a:r>
              <a:rPr lang="en-US" dirty="0"/>
              <a:t> – at a glance” section of your My WINGS page and select </a:t>
            </a:r>
            <a:r>
              <a:rPr lang="en-US" b="1" i="1" dirty="0"/>
              <a:t>WINGS</a:t>
            </a:r>
            <a:r>
              <a:rPr lang="en-US" dirty="0"/>
              <a:t> Sweepstakes. Or you can go directly to </a:t>
            </a:r>
            <a:r>
              <a:rPr lang="en-US" dirty="0" smtClean="0"/>
              <a:t>the mywingsinitiative.org website</a:t>
            </a:r>
            <a:r>
              <a:rPr lang="en-US" baseline="0" dirty="0" smtClean="0"/>
              <a:t> to complete your entry form</a:t>
            </a:r>
            <a:r>
              <a:rPr lang="en-US" dirty="0" smtClean="0"/>
              <a:t>.</a:t>
            </a:r>
            <a:endParaRPr lang="en-US" dirty="0"/>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16</a:t>
            </a:fld>
            <a:endParaRPr lang="en-US" dirty="0"/>
          </a:p>
        </p:txBody>
      </p:sp>
    </p:spTree>
    <p:extLst>
      <p:ext uri="{BB962C8B-B14F-4D97-AF65-F5344CB8AC3E}">
        <p14:creationId xmlns:p14="http://schemas.microsoft.com/office/powerpoint/2010/main" val="39674621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Your</a:t>
            </a:r>
            <a:r>
              <a:rPr lang="en-US" baseline="0" dirty="0" smtClean="0"/>
              <a:t> presence here shows that you are vital members of our General Aviation Safety Community.  The high standards you keep and the examples you set are a great credit to you and to GA.</a:t>
            </a:r>
          </a:p>
          <a:p>
            <a:endParaRPr lang="en-US" baseline="0" dirty="0" smtClean="0"/>
          </a:p>
          <a:p>
            <a:r>
              <a:rPr lang="en-US" baseline="0" dirty="0" smtClean="0"/>
              <a:t>Thank you for attending.</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17</a:t>
            </a:fld>
            <a:endParaRPr lang="en-US" dirty="0"/>
          </a:p>
        </p:txBody>
      </p:sp>
    </p:spTree>
    <p:extLst>
      <p:ext uri="{BB962C8B-B14F-4D97-AF65-F5344CB8AC3E}">
        <p14:creationId xmlns:p14="http://schemas.microsoft.com/office/powerpoint/2010/main" val="28613358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18</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(The End) </a:t>
            </a:r>
            <a:endParaRPr lang="en-US" i="1"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24531059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wmf"/><Relationship Id="rId1" Type="http://schemas.openxmlformats.org/officeDocument/2006/relationships/slideMaster" Target="../slideMasters/slideMaster1.xml"/><Relationship Id="rId4" Type="http://schemas.openxmlformats.org/officeDocument/2006/relationships/image" Target="../media/image4.gi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3490" name="Rectangle 1026"/>
          <p:cNvSpPr>
            <a:spLocks noGrp="1" noChangeArrowheads="1"/>
          </p:cNvSpPr>
          <p:nvPr>
            <p:ph type="ctrTitle"/>
          </p:nvPr>
        </p:nvSpPr>
        <p:spPr>
          <a:xfrm>
            <a:off x="303302" y="354380"/>
            <a:ext cx="5512492" cy="1395412"/>
          </a:xfrm>
        </p:spPr>
        <p:txBody>
          <a:bodyPr anchor="t"/>
          <a:lstStyle>
            <a:lvl1pPr>
              <a:defRPr/>
            </a:lvl1pPr>
          </a:lstStyle>
          <a:p>
            <a:pPr lvl="0"/>
            <a:r>
              <a:rPr lang="en-US" noProof="0" dirty="0" smtClean="0"/>
              <a:t>Select to edit master title</a:t>
            </a:r>
          </a:p>
        </p:txBody>
      </p:sp>
      <p:sp>
        <p:nvSpPr>
          <p:cNvPr id="63491" name="Rectangle 1027"/>
          <p:cNvSpPr>
            <a:spLocks noGrp="1" noChangeArrowheads="1"/>
          </p:cNvSpPr>
          <p:nvPr>
            <p:ph type="subTitle" idx="1"/>
          </p:nvPr>
        </p:nvSpPr>
        <p:spPr>
          <a:xfrm>
            <a:off x="307536" y="1795830"/>
            <a:ext cx="5477369" cy="1067092"/>
          </a:xfrm>
        </p:spPr>
        <p:txBody>
          <a:bodyPr/>
          <a:lstStyle>
            <a:lvl1pPr marL="0" indent="0">
              <a:buFontTx/>
              <a:buNone/>
              <a:defRPr sz="3200">
                <a:solidFill>
                  <a:schemeClr val="bg2"/>
                </a:solidFill>
              </a:defRPr>
            </a:lvl1pPr>
          </a:lstStyle>
          <a:p>
            <a:pPr lvl="0"/>
            <a:r>
              <a:rPr lang="en-US" noProof="0" dirty="0" smtClean="0"/>
              <a:t>Select to edit master subtitle</a:t>
            </a:r>
          </a:p>
        </p:txBody>
      </p:sp>
      <p:sp>
        <p:nvSpPr>
          <p:cNvPr id="63515" name="Text Box 1051"/>
          <p:cNvSpPr txBox="1">
            <a:spLocks noChangeArrowheads="1"/>
          </p:cNvSpPr>
          <p:nvPr userDrawn="1"/>
        </p:nvSpPr>
        <p:spPr bwMode="auto">
          <a:xfrm>
            <a:off x="361182" y="3393863"/>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grpSp>
        <p:nvGrpSpPr>
          <p:cNvPr id="63544" name="Group 1080"/>
          <p:cNvGrpSpPr>
            <a:grpSpLocks/>
          </p:cNvGrpSpPr>
          <p:nvPr userDrawn="1"/>
        </p:nvGrpSpPr>
        <p:grpSpPr bwMode="auto">
          <a:xfrm>
            <a:off x="7942953" y="88868"/>
            <a:ext cx="3234267" cy="1011238"/>
            <a:chOff x="3687" y="115"/>
            <a:chExt cx="1528" cy="637"/>
          </a:xfrm>
        </p:grpSpPr>
        <p:pic>
          <p:nvPicPr>
            <p:cNvPr id="63543" name="Picture 1079"/>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687" y="115"/>
              <a:ext cx="487" cy="637"/>
            </a:xfrm>
            <a:prstGeom prst="rect">
              <a:avLst/>
            </a:prstGeom>
            <a:noFill/>
            <a:extLst>
              <a:ext uri="{909E8E84-426E-40DD-AFC4-6F175D3DCCD1}">
                <a14:hiddenFill xmlns:a14="http://schemas.microsoft.com/office/drawing/2010/main">
                  <a:solidFill>
                    <a:srgbClr val="FFFFFF"/>
                  </a:solidFill>
                </a14:hiddenFill>
              </a:ext>
            </a:extLst>
          </p:spPr>
        </p:pic>
        <p:sp>
          <p:nvSpPr>
            <p:cNvPr id="63535" name="Text Box 1071"/>
            <p:cNvSpPr txBox="1">
              <a:spLocks noChangeArrowheads="1"/>
            </p:cNvSpPr>
            <p:nvPr userDrawn="1"/>
          </p:nvSpPr>
          <p:spPr bwMode="ltGray">
            <a:xfrm>
              <a:off x="4288" y="288"/>
              <a:ext cx="927" cy="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chemeClr val="bg1"/>
                  </a:solidFill>
                </a:rPr>
                <a:t>Federal Aviation</a:t>
              </a:r>
            </a:p>
            <a:p>
              <a:pPr>
                <a:lnSpc>
                  <a:spcPct val="85000"/>
                </a:lnSpc>
                <a:spcBef>
                  <a:spcPct val="0"/>
                </a:spcBef>
                <a:buFontTx/>
                <a:buNone/>
              </a:pPr>
              <a:r>
                <a:rPr lang="en-US" sz="1800" b="1" dirty="0">
                  <a:solidFill>
                    <a:schemeClr val="bg1"/>
                  </a:solidFill>
                </a:rPr>
                <a:t>Administration</a:t>
              </a:r>
            </a:p>
          </p:txBody>
        </p:sp>
      </p:grpSp>
      <p:pic>
        <p:nvPicPr>
          <p:cNvPr id="205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rot="10800000">
            <a:off x="-1" y="7286"/>
            <a:ext cx="7728436"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a:off x="-42751" y="6512171"/>
            <a:ext cx="7771187"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9430439" y="260447"/>
            <a:ext cx="2745536" cy="55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85000"/>
              </a:lnSpc>
              <a:spcBef>
                <a:spcPct val="0"/>
              </a:spcBef>
              <a:buFontTx/>
              <a:buNone/>
            </a:pPr>
            <a:r>
              <a:rPr lang="en-US" sz="1800" b="1" dirty="0">
                <a:solidFill>
                  <a:srgbClr val="1D2F68"/>
                </a:solidFill>
              </a:rPr>
              <a:t>Federal </a:t>
            </a:r>
            <a:r>
              <a:rPr lang="en-US" sz="1800" b="1" dirty="0" smtClean="0">
                <a:solidFill>
                  <a:srgbClr val="1D2F68"/>
                </a:solidFill>
              </a:rPr>
              <a:t>Aviation</a:t>
            </a:r>
          </a:p>
          <a:p>
            <a:pPr>
              <a:lnSpc>
                <a:spcPct val="85000"/>
              </a:lnSpc>
              <a:spcBef>
                <a:spcPct val="0"/>
              </a:spcBef>
              <a:buFontTx/>
              <a:buNone/>
            </a:pPr>
            <a:r>
              <a:rPr lang="en-US" sz="1800" b="1" dirty="0" smtClean="0">
                <a:solidFill>
                  <a:srgbClr val="1D2F68"/>
                </a:solidFill>
              </a:rPr>
              <a:t>Administration</a:t>
            </a:r>
            <a:endParaRPr lang="en-US" sz="1800" b="1" dirty="0">
              <a:solidFill>
                <a:schemeClr val="bg1"/>
              </a:solidFill>
            </a:endParaRPr>
          </a:p>
        </p:txBody>
      </p:sp>
      <p:sp>
        <p:nvSpPr>
          <p:cNvPr id="12" name="Rectangle 1026"/>
          <p:cNvSpPr txBox="1">
            <a:spLocks noChangeArrowheads="1"/>
          </p:cNvSpPr>
          <p:nvPr userDrawn="1"/>
        </p:nvSpPr>
        <p:spPr bwMode="auto">
          <a:xfrm>
            <a:off x="303301" y="5183342"/>
            <a:ext cx="6505483"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smtClean="0"/>
              <a:t>Produced</a:t>
            </a:r>
            <a:r>
              <a:rPr lang="en-US" sz="1800" baseline="0" dirty="0" smtClean="0"/>
              <a:t> by AFS-850</a:t>
            </a:r>
          </a:p>
          <a:p>
            <a:pPr>
              <a:buNone/>
            </a:pPr>
            <a:r>
              <a:rPr lang="en-US" sz="1800" baseline="0" dirty="0" smtClean="0"/>
              <a:t>The National FAA Safety Team (FAASTeam)</a:t>
            </a:r>
          </a:p>
        </p:txBody>
      </p:sp>
      <p:pic>
        <p:nvPicPr>
          <p:cNvPr id="15" name="Picture 14" descr="aircraft performance - How can I calculate takeoff ..."/>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784905" y="3244551"/>
            <a:ext cx="6158427" cy="3009608"/>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9"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spTree>
    <p:extLst>
      <p:ext uri="{BB962C8B-B14F-4D97-AF65-F5344CB8AC3E}">
        <p14:creationId xmlns:p14="http://schemas.microsoft.com/office/powerpoint/2010/main" val="29082553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836266C2-23C9-4679-9EA6-D74DA6C8C265}" type="slidenum">
              <a:rPr lang="en-US"/>
              <a:pPr/>
              <a:t>‹#›</a:t>
            </a:fld>
            <a:endParaRPr lang="en-US" dirty="0"/>
          </a:p>
        </p:txBody>
      </p:sp>
    </p:spTree>
    <p:extLst>
      <p:ext uri="{BB962C8B-B14F-4D97-AF65-F5344CB8AC3E}">
        <p14:creationId xmlns:p14="http://schemas.microsoft.com/office/powerpoint/2010/main" val="31410093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
        <p:nvSpPr>
          <p:cNvPr id="5" name="Slide Number Placeholder 4"/>
          <p:cNvSpPr>
            <a:spLocks noGrp="1"/>
          </p:cNvSpPr>
          <p:nvPr>
            <p:ph type="sldNum" sz="quarter" idx="12"/>
          </p:nvPr>
        </p:nvSpPr>
        <p:spPr/>
        <p:txBody>
          <a:bodyPr/>
          <a:lstStyle>
            <a:lvl1pPr>
              <a:defRPr/>
            </a:lvl1pPr>
          </a:lstStyle>
          <a:p>
            <a:fld id="{F1F6FF14-FC6A-41B6-B2DC-884C6B7C3F2E}" type="slidenum">
              <a:rPr lang="en-US"/>
              <a:pPr/>
              <a:t>‹#›</a:t>
            </a:fld>
            <a:endParaRPr lang="en-US" dirty="0"/>
          </a:p>
        </p:txBody>
      </p:sp>
    </p:spTree>
    <p:extLst>
      <p:ext uri="{BB962C8B-B14F-4D97-AF65-F5344CB8AC3E}">
        <p14:creationId xmlns:p14="http://schemas.microsoft.com/office/powerpoint/2010/main" val="24066315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
        <p:nvSpPr>
          <p:cNvPr id="4" name="Slide Number Placeholder 3"/>
          <p:cNvSpPr>
            <a:spLocks noGrp="1"/>
          </p:cNvSpPr>
          <p:nvPr>
            <p:ph type="sldNum" sz="quarter" idx="12"/>
          </p:nvPr>
        </p:nvSpPr>
        <p:spPr/>
        <p:txBody>
          <a:bodyPr/>
          <a:lstStyle>
            <a:lvl1pPr>
              <a:defRPr/>
            </a:lvl1pPr>
          </a:lstStyle>
          <a:p>
            <a:fld id="{8579F915-29B1-4ADF-B1F4-B9108899500C}" type="slidenum">
              <a:rPr lang="en-US"/>
              <a:pPr/>
              <a:t>‹#›</a:t>
            </a:fld>
            <a:endParaRPr lang="en-US" dirty="0"/>
          </a:p>
        </p:txBody>
      </p:sp>
    </p:spTree>
    <p:extLst>
      <p:ext uri="{BB962C8B-B14F-4D97-AF65-F5344CB8AC3E}">
        <p14:creationId xmlns:p14="http://schemas.microsoft.com/office/powerpoint/2010/main" val="93937183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9187D554-CBC1-41AB-90CF-337CEC897EAA}" type="slidenum">
              <a:rPr lang="en-US"/>
              <a:pPr/>
              <a:t>‹#›</a:t>
            </a:fld>
            <a:endParaRPr lang="en-US" dirty="0"/>
          </a:p>
        </p:txBody>
      </p:sp>
    </p:spTree>
    <p:extLst>
      <p:ext uri="{BB962C8B-B14F-4D97-AF65-F5344CB8AC3E}">
        <p14:creationId xmlns:p14="http://schemas.microsoft.com/office/powerpoint/2010/main" val="29799863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dirty="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userDrawn="1"/>
        </p:nvGrpSpPr>
        <p:grpSpPr bwMode="auto">
          <a:xfrm>
            <a:off x="7331987" y="6092825"/>
            <a:ext cx="2222500" cy="730251"/>
            <a:chOff x="3621" y="3835"/>
            <a:chExt cx="1050" cy="460"/>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621" y="3835"/>
              <a:ext cx="370" cy="460"/>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userDrawn="1"/>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userDrawn="1"/>
        </p:nvPicPr>
        <p:blipFill rotWithShape="1">
          <a:blip r:embed="rId9">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userDrawn="1"/>
        </p:nvPicPr>
        <p:blipFill rotWithShape="1">
          <a:blip r:embed="rId9">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a:extLst/>
        </p:spPr>
        <p:txBody>
          <a:bodyPr wrap="none" anchor="ctr"/>
          <a:lstStyle/>
          <a:p>
            <a:endParaRPr lang="en-US" sz="2400" dirty="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06000" y="6248400"/>
            <a:ext cx="1502219"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accent6"/>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userDrawn="1"/>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userDrawn="1"/>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20.jpe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25.png"/><Relationship Id="rId4" Type="http://schemas.openxmlformats.org/officeDocument/2006/relationships/hyperlink" Target="https://www.mywingsinitiative.org/"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www.mywingsinitiative.org/"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85" name="Text Box 17"/>
          <p:cNvSpPr txBox="1">
            <a:spLocks noChangeArrowheads="1"/>
          </p:cNvSpPr>
          <p:nvPr/>
        </p:nvSpPr>
        <p:spPr bwMode="auto">
          <a:xfrm>
            <a:off x="1914742" y="3352236"/>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1914742" y="375671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1914742" y="4114936"/>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
        <p:nvSpPr>
          <p:cNvPr id="9" name="Rectangle 11"/>
          <p:cNvSpPr txBox="1">
            <a:spLocks noChangeArrowheads="1"/>
          </p:cNvSpPr>
          <p:nvPr/>
        </p:nvSpPr>
        <p:spPr bwMode="auto">
          <a:xfrm>
            <a:off x="526483" y="390292"/>
            <a:ext cx="4940269"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3600" kern="0" dirty="0"/>
              <a:t>The National FAA Safety Team Presents</a:t>
            </a:r>
          </a:p>
        </p:txBody>
      </p:sp>
      <p:sp>
        <p:nvSpPr>
          <p:cNvPr id="10" name="Rectangle 12"/>
          <p:cNvSpPr>
            <a:spLocks noGrp="1" noChangeArrowheads="1"/>
          </p:cNvSpPr>
          <p:nvPr>
            <p:ph type="subTitle" idx="1"/>
          </p:nvPr>
        </p:nvSpPr>
        <p:spPr>
          <a:xfrm>
            <a:off x="526484" y="1829016"/>
            <a:ext cx="7114538" cy="1050818"/>
          </a:xfrm>
        </p:spPr>
        <p:txBody>
          <a:bodyPr/>
          <a:lstStyle/>
          <a:p>
            <a:r>
              <a:rPr lang="en-US" dirty="0" smtClean="0"/>
              <a:t>Topic of the Month – December </a:t>
            </a:r>
          </a:p>
          <a:p>
            <a:r>
              <a:rPr lang="en-US" dirty="0" smtClean="0"/>
              <a:t>Aircraft Performance Calculation</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dirty="0" smtClean="0">
                <a:ea typeface="ＭＳ Ｐゴシック" pitchFamily="34" charset="-128"/>
              </a:rPr>
              <a:t>Welcome</a:t>
            </a:r>
          </a:p>
        </p:txBody>
      </p:sp>
      <p:sp>
        <p:nvSpPr>
          <p:cNvPr id="5123" name="Content Placeholder 2"/>
          <p:cNvSpPr>
            <a:spLocks noGrp="1"/>
          </p:cNvSpPr>
          <p:nvPr>
            <p:ph idx="1"/>
          </p:nvPr>
        </p:nvSpPr>
        <p:spPr/>
        <p:txBody>
          <a:bodyPr/>
          <a:lstStyle/>
          <a:p>
            <a:r>
              <a:rPr lang="en-US" dirty="0" smtClean="0">
                <a:ea typeface="ＭＳ Ｐゴシック" pitchFamily="34" charset="-128"/>
              </a:rPr>
              <a:t>Exits</a:t>
            </a:r>
          </a:p>
          <a:p>
            <a:r>
              <a:rPr lang="en-US" dirty="0" smtClean="0">
                <a:ea typeface="ＭＳ Ｐゴシック" pitchFamily="34" charset="-128"/>
              </a:rPr>
              <a:t>Restrooms</a:t>
            </a:r>
          </a:p>
          <a:p>
            <a:r>
              <a:rPr lang="en-US" dirty="0" smtClean="0">
                <a:ea typeface="ＭＳ Ｐゴシック" pitchFamily="34" charset="-128"/>
              </a:rPr>
              <a:t>Emergency Evacuation</a:t>
            </a:r>
          </a:p>
          <a:p>
            <a:r>
              <a:rPr lang="en-US" dirty="0" smtClean="0">
                <a:ea typeface="ＭＳ Ｐゴシック" pitchFamily="34" charset="-128"/>
              </a:rPr>
              <a:t>Breaks </a:t>
            </a:r>
          </a:p>
          <a:p>
            <a:r>
              <a:rPr lang="en-US" dirty="0" smtClean="0">
                <a:ea typeface="ＭＳ Ｐゴシック" pitchFamily="34" charset="-128"/>
              </a:rPr>
              <a:t>Sponsor Acknowledgment</a:t>
            </a:r>
          </a:p>
          <a:p>
            <a:r>
              <a:rPr lang="en-US" dirty="0" smtClean="0">
                <a:ea typeface="ＭＳ Ｐゴシック" pitchFamily="34" charset="-128"/>
              </a:rPr>
              <a:t>Set phones and pagers to silent or off</a:t>
            </a:r>
          </a:p>
          <a:p>
            <a:r>
              <a:rPr lang="en-US" dirty="0" smtClean="0">
                <a:ea typeface="ＭＳ Ｐゴシック" pitchFamily="34" charset="-128"/>
              </a:rPr>
              <a:t>Other information</a:t>
            </a:r>
          </a:p>
          <a:p>
            <a:endParaRPr lang="en-US" dirty="0" smtClean="0">
              <a:ea typeface="ＭＳ Ｐゴシック" pitchFamily="34" charset="-128"/>
            </a:endParaRPr>
          </a:p>
          <a:p>
            <a:endParaRPr lang="en-US" dirty="0" smtClean="0">
              <a:ea typeface="ＭＳ Ｐゴシック" pitchFamily="34" charset="-128"/>
            </a:endParaRPr>
          </a:p>
        </p:txBody>
      </p:sp>
      <p:sp>
        <p:nvSpPr>
          <p:cNvPr id="5124" name="Slide Number Placeholder 3"/>
          <p:cNvSpPr>
            <a:spLocks noGrp="1"/>
          </p:cNvSpPr>
          <p:nvPr>
            <p:ph type="sldNum" sz="quarter" idx="4294967295"/>
          </p:nvPr>
        </p:nvSpPr>
        <p:spPr>
          <a:xfrm>
            <a:off x="8160504"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E71373A-0433-49F7-8FC4-F1D47C16F98C}" type="slidenum">
              <a:rPr lang="en-US" sz="1400">
                <a:solidFill>
                  <a:schemeClr val="bg1"/>
                </a:solidFill>
                <a:latin typeface="Times New Roman" pitchFamily="18" charset="0"/>
              </a:rPr>
              <a:pPr eaLnBrk="1" hangingPunct="1"/>
              <a:t>2</a:t>
            </a:fld>
            <a:endParaRPr lang="en-US" sz="1400" dirty="0">
              <a:solidFill>
                <a:schemeClr val="bg1"/>
              </a:solidFill>
              <a:latin typeface="Times New Roman" pitchFamily="18" charset="0"/>
            </a:endParaRPr>
          </a:p>
        </p:txBody>
      </p:sp>
      <p:grpSp>
        <p:nvGrpSpPr>
          <p:cNvPr id="6" name="Group 5"/>
          <p:cNvGrpSpPr/>
          <p:nvPr/>
        </p:nvGrpSpPr>
        <p:grpSpPr>
          <a:xfrm>
            <a:off x="7621974" y="515632"/>
            <a:ext cx="4078167" cy="3188006"/>
            <a:chOff x="6837353" y="2158410"/>
            <a:chExt cx="5177733" cy="4191780"/>
          </a:xfrm>
        </p:grpSpPr>
        <p:pic>
          <p:nvPicPr>
            <p:cNvPr id="7" name="DA40435A-344D-4FC2-9E65-482510AA9235" descr="2D5DBBC8-94E1-4F4B-B5EF-F45345C9D166@fios-route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a:ln>
              <a:no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val="27682973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altLang="en-US" dirty="0" smtClean="0">
                <a:ea typeface="ＭＳ Ｐゴシック" pitchFamily="34" charset="-128"/>
              </a:rPr>
              <a:t>Overview	</a:t>
            </a:r>
          </a:p>
        </p:txBody>
      </p:sp>
      <p:sp>
        <p:nvSpPr>
          <p:cNvPr id="7171" name="Content Placeholder 2"/>
          <p:cNvSpPr>
            <a:spLocks noGrp="1"/>
          </p:cNvSpPr>
          <p:nvPr>
            <p:ph idx="1"/>
          </p:nvPr>
        </p:nvSpPr>
        <p:spPr>
          <a:xfrm>
            <a:off x="679121" y="1266388"/>
            <a:ext cx="8737600" cy="4391025"/>
          </a:xfrm>
        </p:spPr>
        <p:txBody>
          <a:bodyPr/>
          <a:lstStyle/>
          <a:p>
            <a:r>
              <a:rPr lang="en-US" altLang="en-US" dirty="0" smtClean="0">
                <a:ea typeface="ＭＳ Ｐゴシック" pitchFamily="34" charset="-128"/>
              </a:rPr>
              <a:t>Aircraft Performance Awareness</a:t>
            </a:r>
          </a:p>
          <a:p>
            <a:r>
              <a:rPr lang="en-US" altLang="en-US" dirty="0" smtClean="0">
                <a:ea typeface="ＭＳ Ｐゴシック" pitchFamily="34" charset="-128"/>
              </a:rPr>
              <a:t>*GAJSC safety enhancements</a:t>
            </a:r>
          </a:p>
          <a:p>
            <a:r>
              <a:rPr lang="en-US" altLang="en-US" dirty="0" smtClean="0">
                <a:ea typeface="ＭＳ Ｐゴシック" pitchFamily="34" charset="-128"/>
              </a:rPr>
              <a:t>Human Solutions</a:t>
            </a:r>
          </a:p>
          <a:p>
            <a:r>
              <a:rPr lang="en-US" altLang="en-US" dirty="0" smtClean="0">
                <a:ea typeface="ＭＳ Ｐゴシック" pitchFamily="34" charset="-128"/>
              </a:rPr>
              <a:t>Technology Solutions</a:t>
            </a:r>
          </a:p>
          <a:p>
            <a:r>
              <a:rPr lang="en-US" altLang="en-US" dirty="0" smtClean="0">
                <a:ea typeface="ＭＳ Ｐゴシック" pitchFamily="34" charset="-128"/>
              </a:rPr>
              <a:t>Recommendations</a:t>
            </a:r>
          </a:p>
          <a:p>
            <a:endParaRPr lang="en-US" altLang="en-US" dirty="0" smtClean="0">
              <a:ea typeface="ＭＳ Ｐゴシック" pitchFamily="34" charset="-128"/>
            </a:endParaRPr>
          </a:p>
          <a:p>
            <a:endParaRPr lang="en-US" altLang="en-US" dirty="0" smtClean="0">
              <a:ea typeface="ＭＳ Ｐゴシック" pitchFamily="34" charset="-128"/>
            </a:endParaRPr>
          </a:p>
        </p:txBody>
      </p:sp>
      <p:sp>
        <p:nvSpPr>
          <p:cNvPr id="7172"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52D316D8-720C-47F4-B8A6-4D62B010AA35}" type="slidenum">
              <a:rPr lang="en-US" altLang="en-US" sz="1400">
                <a:solidFill>
                  <a:schemeClr val="bg1"/>
                </a:solidFill>
                <a:latin typeface="Times New Roman" pitchFamily="18" charset="0"/>
              </a:rPr>
              <a:pPr eaLnBrk="1" hangingPunct="1"/>
              <a:t>3</a:t>
            </a:fld>
            <a:endParaRPr lang="en-US" altLang="en-US" sz="1400" dirty="0">
              <a:solidFill>
                <a:schemeClr val="bg1"/>
              </a:solidFill>
              <a:latin typeface="Times New Roman" pitchFamily="18" charset="0"/>
            </a:endParaRPr>
          </a:p>
        </p:txBody>
      </p:sp>
      <p:sp>
        <p:nvSpPr>
          <p:cNvPr id="2" name="TextBox 1"/>
          <p:cNvSpPr txBox="1"/>
          <p:nvPr/>
        </p:nvSpPr>
        <p:spPr bwMode="auto">
          <a:xfrm>
            <a:off x="7730420" y="5181600"/>
            <a:ext cx="413173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200" b="1" dirty="0" smtClean="0">
                <a:solidFill>
                  <a:srgbClr val="002060"/>
                </a:solidFill>
              </a:rPr>
              <a:t>*GAJSC – General Aviation Joint Steering Committee</a:t>
            </a:r>
            <a:endParaRPr lang="en-US" sz="1200" b="1" dirty="0">
              <a:solidFill>
                <a:srgbClr val="002060"/>
              </a:solidFill>
            </a:endParaRPr>
          </a:p>
        </p:txBody>
      </p:sp>
      <p:pic>
        <p:nvPicPr>
          <p:cNvPr id="7"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88312" y="954088"/>
            <a:ext cx="2987776" cy="388282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1994212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smtClean="0">
                <a:ea typeface="ＭＳ Ｐゴシック" pitchFamily="34" charset="-128"/>
              </a:rPr>
              <a:t>How often have you heard….</a:t>
            </a:r>
          </a:p>
        </p:txBody>
      </p:sp>
      <p:sp>
        <p:nvSpPr>
          <p:cNvPr id="8195"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5C65B24E-0912-443E-9013-C7051090BF8A}" type="slidenum">
              <a:rPr lang="en-US" altLang="en-US" sz="1400">
                <a:solidFill>
                  <a:schemeClr val="bg1"/>
                </a:solidFill>
                <a:latin typeface="Times New Roman" pitchFamily="18" charset="0"/>
              </a:rPr>
              <a:pPr eaLnBrk="1" hangingPunct="1"/>
              <a:t>4</a:t>
            </a:fld>
            <a:endParaRPr lang="en-US" altLang="en-US" sz="1400" dirty="0">
              <a:solidFill>
                <a:schemeClr val="bg1"/>
              </a:solidFill>
              <a:latin typeface="Times New Roman" pitchFamily="18" charset="0"/>
            </a:endParaRPr>
          </a:p>
        </p:txBody>
      </p:sp>
      <p:sp>
        <p:nvSpPr>
          <p:cNvPr id="7" name="Content Placeholder 2"/>
          <p:cNvSpPr>
            <a:spLocks noGrp="1"/>
          </p:cNvSpPr>
          <p:nvPr>
            <p:ph idx="1"/>
          </p:nvPr>
        </p:nvSpPr>
        <p:spPr>
          <a:xfrm>
            <a:off x="571500" y="1032787"/>
            <a:ext cx="8737600" cy="4391025"/>
          </a:xfrm>
        </p:spPr>
        <p:txBody>
          <a:bodyPr/>
          <a:lstStyle/>
          <a:p>
            <a:r>
              <a:rPr lang="en-US" altLang="en-US" dirty="0" smtClean="0">
                <a:ea typeface="ＭＳ Ｐゴシック" pitchFamily="34" charset="-128"/>
              </a:rPr>
              <a:t>She’ll haul anything you can fit in the door</a:t>
            </a:r>
          </a:p>
          <a:p>
            <a:r>
              <a:rPr lang="en-US" altLang="en-US" dirty="0" smtClean="0">
                <a:ea typeface="ＭＳ Ｐゴシック" pitchFamily="34" charset="-128"/>
              </a:rPr>
              <a:t>Relax - It flew in here – it’ll fly out</a:t>
            </a:r>
          </a:p>
          <a:p>
            <a:r>
              <a:rPr lang="en-US" altLang="en-US" dirty="0" smtClean="0">
                <a:ea typeface="ＭＳ Ｐゴシック" pitchFamily="34" charset="-128"/>
              </a:rPr>
              <a:t>We’ve got plenty of fuel</a:t>
            </a:r>
          </a:p>
          <a:p>
            <a:endParaRPr lang="en-US" altLang="en-US" dirty="0" smtClean="0">
              <a:ea typeface="ＭＳ Ｐゴシック" pitchFamily="34" charset="-128"/>
            </a:endParaRPr>
          </a:p>
          <a:p>
            <a:pPr marL="0" indent="0">
              <a:buNone/>
            </a:pPr>
            <a:endParaRPr lang="en-US" altLang="en-US" dirty="0" smtClean="0">
              <a:ea typeface="ＭＳ Ｐゴシック" pitchFamily="34" charset="-128"/>
            </a:endParaRPr>
          </a:p>
          <a:p>
            <a:endParaRPr lang="en-US" altLang="en-US" dirty="0" smtClean="0">
              <a:ea typeface="ＭＳ Ｐゴシック" pitchFamily="34" charset="-128"/>
            </a:endParaRPr>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11292" t="18059" r="19666"/>
          <a:stretch/>
        </p:blipFill>
        <p:spPr>
          <a:xfrm>
            <a:off x="684083" y="3126330"/>
            <a:ext cx="2559051" cy="2024777"/>
          </a:xfrm>
          <a:prstGeom prst="rect">
            <a:avLst/>
          </a:prstGeom>
        </p:spPr>
      </p:pic>
      <p:pic>
        <p:nvPicPr>
          <p:cNvPr id="9" name="Picture 8" descr="Aircraft Performance - Takeoff and Landing Distance - YouTube"/>
          <p:cNvPicPr>
            <a:picLocks noChangeAspect="1"/>
          </p:cNvPicPr>
          <p:nvPr/>
        </p:nvPicPr>
        <p:blipFill rotWithShape="1">
          <a:blip r:embed="rId4" cstate="print">
            <a:extLst>
              <a:ext uri="{28A0092B-C50C-407E-A947-70E740481C1C}">
                <a14:useLocalDpi xmlns:a14="http://schemas.microsoft.com/office/drawing/2010/main" val="0"/>
              </a:ext>
            </a:extLst>
          </a:blip>
          <a:srcRect l="8306" r="4950"/>
          <a:stretch/>
        </p:blipFill>
        <p:spPr>
          <a:xfrm>
            <a:off x="4098943" y="3126329"/>
            <a:ext cx="3122447" cy="2024777"/>
          </a:xfrm>
          <a:prstGeom prst="rect">
            <a:avLst/>
          </a:prstGeom>
          <a:ln>
            <a:noFill/>
          </a:ln>
          <a:effectLst>
            <a:outerShdw blurRad="292100" dist="139700" dir="2700000" algn="tl" rotWithShape="0">
              <a:srgbClr val="333333">
                <a:alpha val="65000"/>
              </a:srgbClr>
            </a:outerShdw>
          </a:effectLst>
        </p:spPr>
      </p:pic>
      <p:pic>
        <p:nvPicPr>
          <p:cNvPr id="10" name="Picture 9"/>
          <p:cNvPicPr>
            <a:picLocks noChangeAspect="1"/>
          </p:cNvPicPr>
          <p:nvPr/>
        </p:nvPicPr>
        <p:blipFill rotWithShape="1">
          <a:blip r:embed="rId5" cstate="print">
            <a:extLst>
              <a:ext uri="{28A0092B-C50C-407E-A947-70E740481C1C}">
                <a14:useLocalDpi xmlns:a14="http://schemas.microsoft.com/office/drawing/2010/main" val="0"/>
              </a:ext>
            </a:extLst>
          </a:blip>
          <a:srcRect l="15304" t="32616" r="32561" b="21800"/>
          <a:stretch/>
        </p:blipFill>
        <p:spPr>
          <a:xfrm>
            <a:off x="8077200" y="3126330"/>
            <a:ext cx="3504142" cy="204248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348066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Pilots need to know</a:t>
            </a:r>
            <a:endParaRPr lang="en-US" dirty="0"/>
          </a:p>
        </p:txBody>
      </p:sp>
      <p:sp>
        <p:nvSpPr>
          <p:cNvPr id="3" name="Content Placeholder 2"/>
          <p:cNvSpPr>
            <a:spLocks noGrp="1"/>
          </p:cNvSpPr>
          <p:nvPr>
            <p:ph idx="1"/>
          </p:nvPr>
        </p:nvSpPr>
        <p:spPr>
          <a:xfrm>
            <a:off x="674602" y="954088"/>
            <a:ext cx="10733617" cy="4391025"/>
          </a:xfrm>
        </p:spPr>
        <p:txBody>
          <a:bodyPr/>
          <a:lstStyle/>
          <a:p>
            <a:r>
              <a:rPr lang="en-US" dirty="0" smtClean="0"/>
              <a:t>Weight and Balance calculations</a:t>
            </a:r>
          </a:p>
          <a:p>
            <a:pPr lvl="1"/>
            <a:r>
              <a:rPr lang="en-US" dirty="0" smtClean="0"/>
              <a:t>Takeoff weight and CG location</a:t>
            </a:r>
          </a:p>
          <a:p>
            <a:pPr lvl="2"/>
            <a:r>
              <a:rPr lang="en-US" dirty="0" smtClean="0"/>
              <a:t>Don’t guess – weigh it!</a:t>
            </a:r>
          </a:p>
          <a:p>
            <a:pPr lvl="2"/>
            <a:r>
              <a:rPr lang="en-US" dirty="0" smtClean="0"/>
              <a:t>Location, location, location</a:t>
            </a:r>
          </a:p>
          <a:p>
            <a:pPr lvl="2"/>
            <a:r>
              <a:rPr lang="en-US" dirty="0" smtClean="0"/>
              <a:t>Objects may shift ……</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5</a:t>
            </a:fld>
            <a:endParaRPr lang="en-US" dirty="0"/>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11292" t="18059" r="19666"/>
          <a:stretch/>
        </p:blipFill>
        <p:spPr>
          <a:xfrm>
            <a:off x="7172584" y="1942499"/>
            <a:ext cx="4695567" cy="3715235"/>
          </a:xfrm>
          <a:prstGeom prst="rect">
            <a:avLst/>
          </a:prstGeom>
        </p:spPr>
      </p:pic>
    </p:spTree>
    <p:extLst>
      <p:ext uri="{BB962C8B-B14F-4D97-AF65-F5344CB8AC3E}">
        <p14:creationId xmlns:p14="http://schemas.microsoft.com/office/powerpoint/2010/main" val="1036394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Pilots need to know</a:t>
            </a:r>
            <a:endParaRPr lang="en-US" dirty="0"/>
          </a:p>
        </p:txBody>
      </p:sp>
      <p:sp>
        <p:nvSpPr>
          <p:cNvPr id="3" name="Content Placeholder 2"/>
          <p:cNvSpPr>
            <a:spLocks noGrp="1"/>
          </p:cNvSpPr>
          <p:nvPr>
            <p:ph idx="1"/>
          </p:nvPr>
        </p:nvSpPr>
        <p:spPr>
          <a:xfrm>
            <a:off x="571500" y="954088"/>
            <a:ext cx="10836719" cy="4730020"/>
          </a:xfrm>
        </p:spPr>
        <p:txBody>
          <a:bodyPr/>
          <a:lstStyle/>
          <a:p>
            <a:r>
              <a:rPr lang="en-US" dirty="0" smtClean="0"/>
              <a:t>Takeoff and climb calculations</a:t>
            </a:r>
          </a:p>
          <a:p>
            <a:pPr lvl="1"/>
            <a:r>
              <a:rPr lang="en-US" dirty="0" smtClean="0"/>
              <a:t>Density Altitude</a:t>
            </a:r>
          </a:p>
          <a:p>
            <a:pPr lvl="1"/>
            <a:r>
              <a:rPr lang="en-US" dirty="0" smtClean="0"/>
              <a:t>Runway length, composition, condition,</a:t>
            </a:r>
            <a:br>
              <a:rPr lang="en-US" dirty="0" smtClean="0"/>
            </a:br>
            <a:r>
              <a:rPr lang="en-US" dirty="0" smtClean="0"/>
              <a:t>and slope</a:t>
            </a:r>
          </a:p>
          <a:p>
            <a:pPr lvl="1"/>
            <a:r>
              <a:rPr lang="en-US" dirty="0" smtClean="0"/>
              <a:t>Obstacle clearance</a:t>
            </a:r>
          </a:p>
          <a:p>
            <a:pPr lvl="1"/>
            <a:r>
              <a:rPr lang="en-US" dirty="0" smtClean="0"/>
              <a:t>Aircraft configuration</a:t>
            </a:r>
          </a:p>
          <a:p>
            <a:pPr lvl="2"/>
            <a:r>
              <a:rPr lang="en-US" dirty="0" smtClean="0"/>
              <a:t>Normal, short field, soft field</a:t>
            </a:r>
          </a:p>
          <a:p>
            <a:pPr lvl="1"/>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6</a:t>
            </a:fld>
            <a:endParaRPr lang="en-US" dirty="0"/>
          </a:p>
        </p:txBody>
      </p:sp>
      <p:pic>
        <p:nvPicPr>
          <p:cNvPr id="5" name="Picture 4" descr="Aircraft Performance - Takeoff and Landing Distance - YouTube"/>
          <p:cNvPicPr>
            <a:picLocks noChangeAspect="1"/>
          </p:cNvPicPr>
          <p:nvPr/>
        </p:nvPicPr>
        <p:blipFill rotWithShape="1">
          <a:blip r:embed="rId3">
            <a:extLst>
              <a:ext uri="{28A0092B-C50C-407E-A947-70E740481C1C}">
                <a14:useLocalDpi xmlns:a14="http://schemas.microsoft.com/office/drawing/2010/main" val="0"/>
              </a:ext>
            </a:extLst>
          </a:blip>
          <a:srcRect l="8306" r="4950"/>
          <a:stretch/>
        </p:blipFill>
        <p:spPr>
          <a:xfrm>
            <a:off x="6956854" y="2459669"/>
            <a:ext cx="4646142" cy="301282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39181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Pilots need to know</a:t>
            </a:r>
            <a:endParaRPr lang="en-US" dirty="0"/>
          </a:p>
        </p:txBody>
      </p:sp>
      <p:sp>
        <p:nvSpPr>
          <p:cNvPr id="3" name="Content Placeholder 2"/>
          <p:cNvSpPr>
            <a:spLocks noGrp="1"/>
          </p:cNvSpPr>
          <p:nvPr>
            <p:ph idx="1"/>
          </p:nvPr>
        </p:nvSpPr>
        <p:spPr>
          <a:xfrm>
            <a:off x="571500" y="954088"/>
            <a:ext cx="10836719" cy="4730020"/>
          </a:xfrm>
        </p:spPr>
        <p:txBody>
          <a:bodyPr/>
          <a:lstStyle/>
          <a:p>
            <a:r>
              <a:rPr lang="en-US" dirty="0" smtClean="0"/>
              <a:t>Takeoff and departure calculations</a:t>
            </a:r>
          </a:p>
          <a:p>
            <a:r>
              <a:rPr lang="en-US" dirty="0" smtClean="0"/>
              <a:t>Rejected takeoff decision point</a:t>
            </a:r>
            <a:endParaRPr lang="en-US" dirty="0"/>
          </a:p>
          <a:p>
            <a:pPr lvl="1"/>
            <a:r>
              <a:rPr lang="en-US" dirty="0"/>
              <a:t>50/70 </a:t>
            </a:r>
            <a:r>
              <a:rPr lang="en-US" dirty="0" smtClean="0"/>
              <a:t>rule</a:t>
            </a:r>
          </a:p>
          <a:p>
            <a:pPr lvl="2"/>
            <a:r>
              <a:rPr lang="en-US" dirty="0" smtClean="0"/>
              <a:t>60 </a:t>
            </a:r>
            <a:r>
              <a:rPr lang="en-US" dirty="0" err="1" smtClean="0"/>
              <a:t>Kts</a:t>
            </a:r>
            <a:r>
              <a:rPr lang="en-US" dirty="0" smtClean="0"/>
              <a:t> or Mph rotation speed</a:t>
            </a:r>
          </a:p>
          <a:p>
            <a:pPr lvl="3"/>
            <a:r>
              <a:rPr lang="en-US" dirty="0" smtClean="0"/>
              <a:t>60 x 70% = 42</a:t>
            </a:r>
          </a:p>
          <a:p>
            <a:pPr lvl="2"/>
            <a:r>
              <a:rPr lang="en-US" dirty="0" smtClean="0"/>
              <a:t>2,200 ft. available</a:t>
            </a:r>
          </a:p>
          <a:p>
            <a:pPr lvl="3"/>
            <a:r>
              <a:rPr lang="en-US" dirty="0" smtClean="0"/>
              <a:t>2,200 x 50% = 1,100 </a:t>
            </a:r>
          </a:p>
          <a:p>
            <a:r>
              <a:rPr lang="en-US" dirty="0" smtClean="0"/>
              <a:t>Terrain and obstructions </a:t>
            </a:r>
          </a:p>
          <a:p>
            <a:r>
              <a:rPr lang="en-US" dirty="0" smtClean="0"/>
              <a:t>Forced landing opportunities</a:t>
            </a:r>
          </a:p>
          <a:p>
            <a:pPr lvl="1"/>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7</a:t>
            </a:fld>
            <a:endParaRPr lang="en-US"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20568" y="2347783"/>
            <a:ext cx="4736886" cy="315792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129917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Pilots need to know</a:t>
            </a:r>
            <a:endParaRPr lang="en-US" dirty="0"/>
          </a:p>
        </p:txBody>
      </p:sp>
      <p:sp>
        <p:nvSpPr>
          <p:cNvPr id="3" name="Content Placeholder 2"/>
          <p:cNvSpPr>
            <a:spLocks noGrp="1"/>
          </p:cNvSpPr>
          <p:nvPr>
            <p:ph idx="1"/>
          </p:nvPr>
        </p:nvSpPr>
        <p:spPr>
          <a:xfrm>
            <a:off x="571500" y="954088"/>
            <a:ext cx="10836719" cy="4730020"/>
          </a:xfrm>
        </p:spPr>
        <p:txBody>
          <a:bodyPr/>
          <a:lstStyle/>
          <a:p>
            <a:r>
              <a:rPr lang="en-US" dirty="0" smtClean="0"/>
              <a:t>Return to airport decision criteria</a:t>
            </a:r>
          </a:p>
          <a:p>
            <a:pPr lvl="1"/>
            <a:r>
              <a:rPr lang="en-US" dirty="0" smtClean="0"/>
              <a:t>Loss of control accidents are usually fatal</a:t>
            </a:r>
          </a:p>
          <a:p>
            <a:pPr lvl="1"/>
            <a:r>
              <a:rPr lang="en-US" dirty="0" smtClean="0"/>
              <a:t>Go/No-go – what’s your number?</a:t>
            </a:r>
          </a:p>
          <a:p>
            <a:pPr lvl="1"/>
            <a:r>
              <a:rPr lang="en-US" dirty="0" smtClean="0"/>
              <a:t>Determine with a CFI</a:t>
            </a:r>
          </a:p>
          <a:p>
            <a:pPr lvl="2"/>
            <a:r>
              <a:rPr lang="en-US" dirty="0" smtClean="0"/>
              <a:t>In each airplane you fly</a:t>
            </a:r>
          </a:p>
          <a:p>
            <a:pPr lvl="2"/>
            <a:r>
              <a:rPr lang="en-US" dirty="0" smtClean="0"/>
              <a:t>At operational weight at altitude</a:t>
            </a:r>
          </a:p>
          <a:p>
            <a:pPr lvl="2"/>
            <a:r>
              <a:rPr lang="en-US" dirty="0" smtClean="0"/>
              <a:t>Consider Startle Response</a:t>
            </a:r>
          </a:p>
          <a:p>
            <a:pPr lvl="3"/>
            <a:r>
              <a:rPr lang="en-US" dirty="0" smtClean="0"/>
              <a:t>3-second delay</a:t>
            </a:r>
            <a:endParaRPr lang="en-US" dirty="0"/>
          </a:p>
          <a:p>
            <a:pPr lvl="1"/>
            <a:r>
              <a:rPr lang="en-US" dirty="0" smtClean="0"/>
              <a:t>Brief return to airport criteria for each</a:t>
            </a:r>
            <a:br>
              <a:rPr lang="en-US" dirty="0" smtClean="0"/>
            </a:br>
            <a:r>
              <a:rPr lang="en-US" dirty="0" smtClean="0"/>
              <a:t>takeoff</a:t>
            </a:r>
          </a:p>
        </p:txBody>
      </p:sp>
      <p:sp>
        <p:nvSpPr>
          <p:cNvPr id="4" name="Slide Number Placeholder 3"/>
          <p:cNvSpPr>
            <a:spLocks noGrp="1"/>
          </p:cNvSpPr>
          <p:nvPr>
            <p:ph type="sldNum" sz="quarter" idx="4"/>
          </p:nvPr>
        </p:nvSpPr>
        <p:spPr/>
        <p:txBody>
          <a:bodyPr/>
          <a:lstStyle/>
          <a:p>
            <a:fld id="{74438B1A-AF1B-4C8B-993E-1BADE62A2451}" type="slidenum">
              <a:rPr lang="en-US" smtClean="0"/>
              <a:pPr/>
              <a:t>8</a:t>
            </a:fld>
            <a:endParaRPr lang="en-US"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20568" y="2347783"/>
            <a:ext cx="4736886" cy="315792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069798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Pilots need to know</a:t>
            </a:r>
            <a:endParaRPr lang="en-US" dirty="0"/>
          </a:p>
        </p:txBody>
      </p:sp>
      <p:sp>
        <p:nvSpPr>
          <p:cNvPr id="3" name="Content Placeholder 2"/>
          <p:cNvSpPr>
            <a:spLocks noGrp="1"/>
          </p:cNvSpPr>
          <p:nvPr>
            <p:ph idx="1"/>
          </p:nvPr>
        </p:nvSpPr>
        <p:spPr>
          <a:xfrm>
            <a:off x="674602" y="954088"/>
            <a:ext cx="10733617" cy="4391025"/>
          </a:xfrm>
        </p:spPr>
        <p:txBody>
          <a:bodyPr/>
          <a:lstStyle/>
          <a:p>
            <a:r>
              <a:rPr lang="en-US" dirty="0" smtClean="0"/>
              <a:t>Cruise performance</a:t>
            </a:r>
          </a:p>
          <a:p>
            <a:pPr lvl="1"/>
            <a:r>
              <a:rPr lang="en-US" dirty="0" smtClean="0"/>
              <a:t>Power setting &amp; fuel consumption</a:t>
            </a:r>
          </a:p>
          <a:p>
            <a:pPr lvl="1"/>
            <a:r>
              <a:rPr lang="en-US" dirty="0" smtClean="0"/>
              <a:t>Altitude, wind, &amp; ground speed</a:t>
            </a:r>
          </a:p>
          <a:p>
            <a:pPr lvl="1"/>
            <a:r>
              <a:rPr lang="en-US" dirty="0" err="1" smtClean="0"/>
              <a:t>En</a:t>
            </a:r>
            <a:r>
              <a:rPr lang="en-US" dirty="0" smtClean="0"/>
              <a:t> route fuel availability</a:t>
            </a:r>
          </a:p>
          <a:p>
            <a:pPr lvl="1"/>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9</a:t>
            </a:fld>
            <a:endParaRPr lang="en-US" dirty="0"/>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15304" t="32616" r="32561" b="21800"/>
          <a:stretch/>
        </p:blipFill>
        <p:spPr>
          <a:xfrm>
            <a:off x="1695493" y="2903508"/>
            <a:ext cx="4345917" cy="2533137"/>
          </a:xfrm>
          <a:prstGeom prst="rect">
            <a:avLst/>
          </a:prstGeom>
          <a:ln>
            <a:noFill/>
          </a:ln>
          <a:effectLst>
            <a:outerShdw blurRad="292100" dist="139700" dir="2700000" algn="tl" rotWithShape="0">
              <a:srgbClr val="333333">
                <a:alpha val="65000"/>
              </a:srgbClr>
            </a:outerShdw>
          </a:effectLst>
        </p:spPr>
      </p:pic>
      <p:pic>
        <p:nvPicPr>
          <p:cNvPr id="8" name="Picture 7" descr="Flying Further Than Any Other Aircraft in History - ppt ..."/>
          <p:cNvPicPr>
            <a:picLocks noChangeAspect="1"/>
          </p:cNvPicPr>
          <p:nvPr/>
        </p:nvPicPr>
        <p:blipFill rotWithShape="1">
          <a:blip r:embed="rId4">
            <a:extLst>
              <a:ext uri="{28A0092B-C50C-407E-A947-70E740481C1C}">
                <a14:useLocalDpi xmlns:a14="http://schemas.microsoft.com/office/drawing/2010/main" val="0"/>
              </a:ext>
            </a:extLst>
          </a:blip>
          <a:srcRect r="53178"/>
          <a:stretch/>
        </p:blipFill>
        <p:spPr>
          <a:xfrm rot="532231">
            <a:off x="8427308" y="1002271"/>
            <a:ext cx="2711196" cy="434284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26071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Pilots need to know</a:t>
            </a:r>
            <a:endParaRPr lang="en-US" dirty="0"/>
          </a:p>
        </p:txBody>
      </p:sp>
      <p:sp>
        <p:nvSpPr>
          <p:cNvPr id="3" name="Content Placeholder 2"/>
          <p:cNvSpPr>
            <a:spLocks noGrp="1"/>
          </p:cNvSpPr>
          <p:nvPr>
            <p:ph idx="1"/>
          </p:nvPr>
        </p:nvSpPr>
        <p:spPr>
          <a:xfrm>
            <a:off x="674602" y="954088"/>
            <a:ext cx="10733617" cy="4391025"/>
          </a:xfrm>
        </p:spPr>
        <p:txBody>
          <a:bodyPr/>
          <a:lstStyle/>
          <a:p>
            <a:r>
              <a:rPr lang="en-US" dirty="0" smtClean="0"/>
              <a:t>Cruise performance</a:t>
            </a:r>
          </a:p>
          <a:p>
            <a:pPr lvl="1"/>
            <a:r>
              <a:rPr lang="en-US" dirty="0" smtClean="0"/>
              <a:t>Power setting &amp; fuel consumption</a:t>
            </a:r>
          </a:p>
          <a:p>
            <a:pPr lvl="1"/>
            <a:r>
              <a:rPr lang="en-US" dirty="0" smtClean="0"/>
              <a:t>Altitude, wind, &amp; ground speed</a:t>
            </a:r>
          </a:p>
          <a:p>
            <a:pPr lvl="1"/>
            <a:r>
              <a:rPr lang="en-US" dirty="0" err="1" smtClean="0"/>
              <a:t>En</a:t>
            </a:r>
            <a:r>
              <a:rPr lang="en-US" dirty="0" smtClean="0"/>
              <a:t> route fuel availability</a:t>
            </a:r>
          </a:p>
          <a:p>
            <a:pPr lvl="1"/>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10</a:t>
            </a:fld>
            <a:endParaRPr lang="en-US" dirty="0"/>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15304" t="32616" r="32561" b="21800"/>
          <a:stretch/>
        </p:blipFill>
        <p:spPr>
          <a:xfrm>
            <a:off x="435104" y="3174449"/>
            <a:ext cx="4196953" cy="2446309"/>
          </a:xfrm>
          <a:prstGeom prst="rect">
            <a:avLst/>
          </a:prstGeom>
          <a:ln>
            <a:noFill/>
          </a:ln>
          <a:effectLst>
            <a:outerShdw blurRad="292100" dist="139700" dir="2700000" algn="tl" rotWithShape="0">
              <a:srgbClr val="333333">
                <a:alpha val="65000"/>
              </a:srgbClr>
            </a:outerShdw>
          </a:effectLst>
        </p:spPr>
      </p:pic>
      <p:pic>
        <p:nvPicPr>
          <p:cNvPr id="7" name="Picture 1"/>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20913" y="515759"/>
            <a:ext cx="3512251" cy="263384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5"/>
          <a:stretch>
            <a:fillRect/>
          </a:stretch>
        </p:blipFill>
        <p:spPr>
          <a:xfrm>
            <a:off x="5286202" y="3174448"/>
            <a:ext cx="2446309" cy="2446309"/>
          </a:xfrm>
          <a:prstGeom prst="rect">
            <a:avLst/>
          </a:prstGeom>
        </p:spPr>
      </p:pic>
    </p:spTree>
    <p:extLst>
      <p:ext uri="{BB962C8B-B14F-4D97-AF65-F5344CB8AC3E}">
        <p14:creationId xmlns:p14="http://schemas.microsoft.com/office/powerpoint/2010/main" val="2672800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Recommendations:</a:t>
            </a:r>
            <a:endParaRPr lang="en-US" dirty="0"/>
          </a:p>
        </p:txBody>
      </p:sp>
      <p:sp>
        <p:nvSpPr>
          <p:cNvPr id="3" name="Content Placeholder 2"/>
          <p:cNvSpPr>
            <a:spLocks noGrp="1"/>
          </p:cNvSpPr>
          <p:nvPr>
            <p:ph idx="1"/>
          </p:nvPr>
        </p:nvSpPr>
        <p:spPr>
          <a:xfrm>
            <a:off x="674602" y="1174494"/>
            <a:ext cx="10733617" cy="4391025"/>
          </a:xfrm>
        </p:spPr>
        <p:txBody>
          <a:bodyPr/>
          <a:lstStyle/>
          <a:p>
            <a:r>
              <a:rPr lang="en-US" dirty="0" smtClean="0"/>
              <a:t>Be aware of </a:t>
            </a:r>
            <a:r>
              <a:rPr lang="en-US" dirty="0" err="1" smtClean="0"/>
              <a:t>en</a:t>
            </a:r>
            <a:r>
              <a:rPr lang="en-US" dirty="0" smtClean="0"/>
              <a:t> route fuel state</a:t>
            </a:r>
          </a:p>
          <a:p>
            <a:pPr lvl="1"/>
            <a:r>
              <a:rPr lang="en-US" dirty="0" smtClean="0"/>
              <a:t>Confirm “time in your tanks” hourly</a:t>
            </a:r>
          </a:p>
          <a:p>
            <a:r>
              <a:rPr lang="en-US" dirty="0"/>
              <a:t>Don’t wait </a:t>
            </a:r>
            <a:r>
              <a:rPr lang="en-US" dirty="0" smtClean="0"/>
              <a:t>to </a:t>
            </a:r>
            <a:r>
              <a:rPr lang="en-US" dirty="0"/>
              <a:t>land &amp; refuel</a:t>
            </a:r>
          </a:p>
          <a:p>
            <a:pPr lvl="1"/>
            <a:r>
              <a:rPr lang="en-US" dirty="0"/>
              <a:t>Too easy to press </a:t>
            </a:r>
            <a:r>
              <a:rPr lang="en-US" dirty="0" smtClean="0"/>
              <a:t>on</a:t>
            </a:r>
          </a:p>
          <a:p>
            <a:r>
              <a:rPr lang="en-US" dirty="0" smtClean="0"/>
              <a:t>Don’t land with less than one hour of fuel</a:t>
            </a:r>
          </a:p>
          <a:p>
            <a:pPr lvl="1"/>
            <a:r>
              <a:rPr lang="en-US" dirty="0" smtClean="0"/>
              <a:t>You’ll always have VFR reserves</a:t>
            </a:r>
          </a:p>
          <a:p>
            <a:pPr lvl="1"/>
            <a:endParaRPr lang="en-US" dirty="0" smtClean="0"/>
          </a:p>
          <a:p>
            <a:pPr lvl="1"/>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11</a:t>
            </a:fld>
            <a:endParaRPr lang="en-US" dirty="0"/>
          </a:p>
        </p:txBody>
      </p:sp>
      <p:grpSp>
        <p:nvGrpSpPr>
          <p:cNvPr id="5" name="Group 4"/>
          <p:cNvGrpSpPr>
            <a:grpSpLocks/>
          </p:cNvGrpSpPr>
          <p:nvPr/>
        </p:nvGrpSpPr>
        <p:grpSpPr bwMode="auto">
          <a:xfrm>
            <a:off x="9502346" y="344488"/>
            <a:ext cx="1802771" cy="2627870"/>
            <a:chOff x="5953124" y="3590354"/>
            <a:chExt cx="2101850" cy="3152775"/>
          </a:xfrm>
        </p:grpSpPr>
        <p:pic>
          <p:nvPicPr>
            <p:cNvPr id="6" name="Picture 13" descr="C:\Users\awp204js\AppData\Local\Microsoft\Windows\Temporary Internet Files\Content.IE5\1WPW159W\MC900442048[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3124" y="3590354"/>
              <a:ext cx="2101850" cy="315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2" descr="C:\Users\awp204js\Documents\FAASTeam\Projects\2013 Projects\National Projects\SSD\Research Material\284px-Gold_seal_sv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13871" y="4003394"/>
              <a:ext cx="1380358" cy="1380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20"/>
            <p:cNvSpPr txBox="1">
              <a:spLocks noChangeArrowheads="1"/>
            </p:cNvSpPr>
            <p:nvPr/>
          </p:nvSpPr>
          <p:spPr bwMode="auto">
            <a:xfrm>
              <a:off x="6481336" y="4263106"/>
              <a:ext cx="1045427" cy="919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eaLnBrk="1" hangingPunct="1">
                <a:buNone/>
              </a:pPr>
              <a:r>
                <a:rPr lang="en-US" b="1" dirty="0">
                  <a:solidFill>
                    <a:srgbClr val="0070C0"/>
                  </a:solidFill>
                  <a:cs typeface="Arial" charset="0"/>
                </a:rPr>
                <a:t>Gold </a:t>
              </a:r>
              <a:r>
                <a:rPr lang="en-US" b="1" dirty="0" smtClean="0">
                  <a:solidFill>
                    <a:srgbClr val="0070C0"/>
                  </a:solidFill>
                  <a:cs typeface="Arial" charset="0"/>
                </a:rPr>
                <a:t>Seal</a:t>
              </a:r>
              <a:endParaRPr lang="en-US" b="1" dirty="0">
                <a:solidFill>
                  <a:srgbClr val="0070C0"/>
                </a:solidFill>
                <a:cs typeface="Arial" charset="0"/>
              </a:endParaRPr>
            </a:p>
          </p:txBody>
        </p:sp>
      </p:grpSp>
      <p:pic>
        <p:nvPicPr>
          <p:cNvPr id="9" name="Picture 8"/>
          <p:cNvPicPr>
            <a:picLocks noChangeAspect="1"/>
          </p:cNvPicPr>
          <p:nvPr/>
        </p:nvPicPr>
        <p:blipFill rotWithShape="1">
          <a:blip r:embed="rId5" cstate="print">
            <a:extLst>
              <a:ext uri="{28A0092B-C50C-407E-A947-70E740481C1C}">
                <a14:useLocalDpi xmlns:a14="http://schemas.microsoft.com/office/drawing/2010/main" val="0"/>
              </a:ext>
            </a:extLst>
          </a:blip>
          <a:srcRect l="15304" t="32616" r="32561" b="21800"/>
          <a:stretch/>
        </p:blipFill>
        <p:spPr>
          <a:xfrm>
            <a:off x="8940889" y="3793524"/>
            <a:ext cx="2753259" cy="1604812"/>
          </a:xfrm>
          <a:prstGeom prst="rect">
            <a:avLst/>
          </a:prstGeom>
          <a:ln>
            <a:noFill/>
          </a:ln>
          <a:effectLst>
            <a:outerShdw blurRad="292100" dist="139700" dir="2700000" algn="tl" rotWithShape="0">
              <a:srgbClr val="333333">
                <a:alpha val="65000"/>
              </a:srgbClr>
            </a:outerShdw>
          </a:effectLst>
        </p:spPr>
      </p:pic>
      <p:pic>
        <p:nvPicPr>
          <p:cNvPr id="10" name="Picture 9"/>
          <p:cNvPicPr>
            <a:picLocks noChangeAspect="1"/>
          </p:cNvPicPr>
          <p:nvPr/>
        </p:nvPicPr>
        <p:blipFill>
          <a:blip r:embed="rId6"/>
          <a:stretch>
            <a:fillRect/>
          </a:stretch>
        </p:blipFill>
        <p:spPr>
          <a:xfrm>
            <a:off x="5905278" y="3793524"/>
            <a:ext cx="1827233" cy="1827233"/>
          </a:xfrm>
          <a:prstGeom prst="rect">
            <a:avLst/>
          </a:prstGeom>
        </p:spPr>
      </p:pic>
    </p:spTree>
    <p:extLst>
      <p:ext uri="{BB962C8B-B14F-4D97-AF65-F5344CB8AC3E}">
        <p14:creationId xmlns:p14="http://schemas.microsoft.com/office/powerpoint/2010/main" val="69983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Recommendations:</a:t>
            </a:r>
            <a:endParaRPr lang="en-US" dirty="0"/>
          </a:p>
        </p:txBody>
      </p:sp>
      <p:sp>
        <p:nvSpPr>
          <p:cNvPr id="3" name="Content Placeholder 2"/>
          <p:cNvSpPr>
            <a:spLocks noGrp="1"/>
          </p:cNvSpPr>
          <p:nvPr>
            <p:ph idx="1"/>
          </p:nvPr>
        </p:nvSpPr>
        <p:spPr>
          <a:xfrm>
            <a:off x="571500" y="954088"/>
            <a:ext cx="10733617" cy="4391025"/>
          </a:xfrm>
        </p:spPr>
        <p:txBody>
          <a:bodyPr/>
          <a:lstStyle/>
          <a:p>
            <a:r>
              <a:rPr lang="en-US" dirty="0" smtClean="0"/>
              <a:t>Brief each takeoff, approach, and landing</a:t>
            </a:r>
          </a:p>
          <a:p>
            <a:pPr lvl="1"/>
            <a:r>
              <a:rPr lang="en-US" dirty="0" smtClean="0"/>
              <a:t>Runway and available distance for takeoff or landing</a:t>
            </a:r>
          </a:p>
          <a:p>
            <a:pPr lvl="1"/>
            <a:r>
              <a:rPr lang="en-US" dirty="0" smtClean="0"/>
              <a:t>Aircraft configuration and target airspeeds</a:t>
            </a:r>
          </a:p>
          <a:p>
            <a:pPr lvl="1"/>
            <a:r>
              <a:rPr lang="en-US" dirty="0" smtClean="0"/>
              <a:t>Rejected takeoff or landing decision point</a:t>
            </a:r>
          </a:p>
          <a:p>
            <a:pPr lvl="1"/>
            <a:r>
              <a:rPr lang="en-US" dirty="0" smtClean="0"/>
              <a:t>Departure/approach path</a:t>
            </a:r>
          </a:p>
          <a:p>
            <a:pPr lvl="1"/>
            <a:r>
              <a:rPr lang="en-US" dirty="0" smtClean="0"/>
              <a:t>Return to airport altitude</a:t>
            </a:r>
          </a:p>
          <a:p>
            <a:pPr lvl="1"/>
            <a:r>
              <a:rPr lang="en-US" dirty="0" smtClean="0"/>
              <a:t>Forced landing opportunities</a:t>
            </a:r>
          </a:p>
        </p:txBody>
      </p:sp>
      <p:sp>
        <p:nvSpPr>
          <p:cNvPr id="4" name="Slide Number Placeholder 3"/>
          <p:cNvSpPr>
            <a:spLocks noGrp="1"/>
          </p:cNvSpPr>
          <p:nvPr>
            <p:ph type="sldNum" sz="quarter" idx="4"/>
          </p:nvPr>
        </p:nvSpPr>
        <p:spPr/>
        <p:txBody>
          <a:bodyPr/>
          <a:lstStyle/>
          <a:p>
            <a:fld id="{74438B1A-AF1B-4C8B-993E-1BADE62A2451}" type="slidenum">
              <a:rPr lang="en-US" smtClean="0"/>
              <a:pPr/>
              <a:t>12</a:t>
            </a:fld>
            <a:endParaRPr lang="en-US"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92530" y="2864996"/>
            <a:ext cx="3675621" cy="275533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nvGrpSpPr>
          <p:cNvPr id="7" name="Group 6"/>
          <p:cNvGrpSpPr>
            <a:grpSpLocks/>
          </p:cNvGrpSpPr>
          <p:nvPr/>
        </p:nvGrpSpPr>
        <p:grpSpPr bwMode="auto">
          <a:xfrm>
            <a:off x="9502346" y="344488"/>
            <a:ext cx="1802771" cy="2627870"/>
            <a:chOff x="5953124" y="3590354"/>
            <a:chExt cx="2101850" cy="3152775"/>
          </a:xfrm>
        </p:grpSpPr>
        <p:pic>
          <p:nvPicPr>
            <p:cNvPr id="8" name="Picture 13" descr="C:\Users\awp204js\AppData\Local\Microsoft\Windows\Temporary Internet Files\Content.IE5\1WPW159W\MC900442048[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3124" y="3590354"/>
              <a:ext cx="2101850" cy="315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2" descr="C:\Users\awp204js\Documents\FAASTeam\Projects\2013 Projects\National Projects\SSD\Research Material\284px-Gold_seal_svg.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3871" y="4003394"/>
              <a:ext cx="1380358" cy="1380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20"/>
            <p:cNvSpPr txBox="1">
              <a:spLocks noChangeArrowheads="1"/>
            </p:cNvSpPr>
            <p:nvPr/>
          </p:nvSpPr>
          <p:spPr bwMode="auto">
            <a:xfrm>
              <a:off x="6481336" y="4263106"/>
              <a:ext cx="1045427" cy="919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eaLnBrk="1" hangingPunct="1">
                <a:buNone/>
              </a:pPr>
              <a:r>
                <a:rPr lang="en-US" b="1" dirty="0">
                  <a:solidFill>
                    <a:srgbClr val="0070C0"/>
                  </a:solidFill>
                  <a:cs typeface="Arial" charset="0"/>
                </a:rPr>
                <a:t>Gold </a:t>
              </a:r>
              <a:r>
                <a:rPr lang="en-US" b="1" dirty="0" smtClean="0">
                  <a:solidFill>
                    <a:srgbClr val="0070C0"/>
                  </a:solidFill>
                  <a:cs typeface="Arial" charset="0"/>
                </a:rPr>
                <a:t>Seal</a:t>
              </a:r>
              <a:endParaRPr lang="en-US" b="1" dirty="0">
                <a:solidFill>
                  <a:srgbClr val="0070C0"/>
                </a:solidFill>
                <a:cs typeface="Arial" charset="0"/>
              </a:endParaRPr>
            </a:p>
          </p:txBody>
        </p:sp>
      </p:grpSp>
    </p:spTree>
    <p:extLst>
      <p:ext uri="{BB962C8B-B14F-4D97-AF65-F5344CB8AC3E}">
        <p14:creationId xmlns:p14="http://schemas.microsoft.com/office/powerpoint/2010/main" val="914955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a:xfrm>
            <a:off x="571500" y="1508125"/>
            <a:ext cx="5638800" cy="4133706"/>
          </a:xfrm>
        </p:spPr>
        <p:txBody>
          <a:bodyPr/>
          <a:lstStyle/>
          <a:p>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13</a:t>
            </a:fld>
            <a:endParaRPr lang="en-US" dirty="0"/>
          </a:p>
        </p:txBody>
      </p:sp>
      <p:pic>
        <p:nvPicPr>
          <p:cNvPr id="5" name="Picture 4" descr="Rodin_Thin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17588" y="1827028"/>
            <a:ext cx="2850146" cy="354843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64308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Have you earned your </a:t>
            </a:r>
            <a:r>
              <a:rPr lang="en-US" i="1" dirty="0" smtClean="0"/>
              <a:t>WINGS</a:t>
            </a:r>
            <a:r>
              <a:rPr lang="en-US" dirty="0" smtClean="0"/>
              <a:t>?</a:t>
            </a:r>
            <a:endParaRPr lang="en-US" dirty="0"/>
          </a:p>
        </p:txBody>
      </p:sp>
      <p:sp>
        <p:nvSpPr>
          <p:cNvPr id="3" name="Content Placeholder 2"/>
          <p:cNvSpPr>
            <a:spLocks noGrp="1"/>
          </p:cNvSpPr>
          <p:nvPr>
            <p:ph idx="1"/>
          </p:nvPr>
        </p:nvSpPr>
        <p:spPr>
          <a:xfrm>
            <a:off x="674602" y="1186578"/>
            <a:ext cx="10733617" cy="4391025"/>
          </a:xfrm>
        </p:spPr>
        <p:txBody>
          <a:bodyPr/>
          <a:lstStyle/>
          <a:p>
            <a:r>
              <a:rPr lang="en-US" dirty="0" smtClean="0"/>
              <a:t>Proficient Pilots are:</a:t>
            </a:r>
          </a:p>
          <a:p>
            <a:pPr lvl="1"/>
            <a:r>
              <a:rPr lang="en-US" dirty="0" smtClean="0"/>
              <a:t>Confident</a:t>
            </a:r>
          </a:p>
          <a:p>
            <a:pPr lvl="1"/>
            <a:r>
              <a:rPr lang="en-US" dirty="0" smtClean="0"/>
              <a:t>Capable</a:t>
            </a:r>
          </a:p>
          <a:p>
            <a:pPr lvl="1"/>
            <a:r>
              <a:rPr lang="en-US" dirty="0" smtClean="0"/>
              <a:t>Safe</a:t>
            </a:r>
          </a:p>
          <a:p>
            <a:r>
              <a:rPr lang="en-US" i="1" dirty="0" smtClean="0"/>
              <a:t>WINGS </a:t>
            </a:r>
            <a:r>
              <a:rPr lang="en-US" b="0" dirty="0" smtClean="0"/>
              <a:t>will keep you </a:t>
            </a:r>
            <a:br>
              <a:rPr lang="en-US" b="0" dirty="0" smtClean="0"/>
            </a:br>
            <a:r>
              <a:rPr lang="en-US" b="0" dirty="0" smtClean="0"/>
              <a:t>on top of your game</a:t>
            </a:r>
            <a:endParaRPr lang="en-US" i="1" dirty="0" smtClean="0"/>
          </a:p>
          <a:p>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14</a:t>
            </a:fld>
            <a:endParaRPr lang="en-US"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39016" y="1971868"/>
            <a:ext cx="5629532" cy="375302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349871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F529C90-FEC7-4902-AAB9-CDC1C45F4D99}"/>
              </a:ext>
            </a:extLst>
          </p:cNvPr>
          <p:cNvSpPr>
            <a:spLocks noGrp="1"/>
          </p:cNvSpPr>
          <p:nvPr>
            <p:ph type="title"/>
          </p:nvPr>
        </p:nvSpPr>
        <p:spPr>
          <a:xfrm>
            <a:off x="1952626" y="914147"/>
            <a:ext cx="8472488" cy="457200"/>
          </a:xfrm>
        </p:spPr>
        <p:txBody>
          <a:bodyPr/>
          <a:lstStyle/>
          <a:p>
            <a:pPr algn="ctr"/>
            <a:r>
              <a:rPr lang="en-US" dirty="0"/>
              <a:t>The Paul &amp; Fran Burger 2019                </a:t>
            </a:r>
            <a:br>
              <a:rPr lang="en-US" dirty="0"/>
            </a:br>
            <a:r>
              <a:rPr lang="en-US" i="1" dirty="0"/>
              <a:t>WINGS $10,000 </a:t>
            </a:r>
            <a:r>
              <a:rPr lang="en-US" dirty="0"/>
              <a:t>Sweepstakes</a:t>
            </a:r>
            <a:br>
              <a:rPr lang="en-US" dirty="0"/>
            </a:br>
            <a:endParaRPr lang="en-US" dirty="0"/>
          </a:p>
        </p:txBody>
      </p:sp>
      <p:pic>
        <p:nvPicPr>
          <p:cNvPr id="11" name="Content Placeholder 10">
            <a:extLst>
              <a:ext uri="{FF2B5EF4-FFF2-40B4-BE49-F238E27FC236}">
                <a16:creationId xmlns:a16="http://schemas.microsoft.com/office/drawing/2014/main" id="{834E7E4D-38FF-444D-AFB8-E7AD8D15D1C7}"/>
              </a:ext>
            </a:extLst>
          </p:cNvPr>
          <p:cNvPicPr>
            <a:picLocks noGrp="1" noChangeAspect="1"/>
          </p:cNvPicPr>
          <p:nvPr>
            <p:ph sz="half" idx="1"/>
          </p:nvPr>
        </p:nvPicPr>
        <p:blipFill rotWithShape="1">
          <a:blip r:embed="rId3" cstate="print">
            <a:extLst>
              <a:ext uri="{28A0092B-C50C-407E-A947-70E740481C1C}">
                <a14:useLocalDpi xmlns:a14="http://schemas.microsoft.com/office/drawing/2010/main" val="0"/>
              </a:ext>
            </a:extLst>
          </a:blip>
          <a:srcRect l="7568" t="12119" r="22494" b="4207"/>
          <a:stretch/>
        </p:blipFill>
        <p:spPr>
          <a:xfrm>
            <a:off x="1952626" y="1723398"/>
            <a:ext cx="3969001" cy="2671010"/>
          </a:xfrm>
        </p:spPr>
      </p:pic>
      <p:sp>
        <p:nvSpPr>
          <p:cNvPr id="2" name="Slide Number Placeholder 1">
            <a:extLst>
              <a:ext uri="{FF2B5EF4-FFF2-40B4-BE49-F238E27FC236}">
                <a16:creationId xmlns:a16="http://schemas.microsoft.com/office/drawing/2014/main" id="{9AFD15A0-CC4F-4415-8953-F79019962A33}"/>
              </a:ext>
            </a:extLst>
          </p:cNvPr>
          <p:cNvSpPr>
            <a:spLocks noGrp="1"/>
          </p:cNvSpPr>
          <p:nvPr>
            <p:ph type="sldNum" sz="quarter" idx="12"/>
          </p:nvPr>
        </p:nvSpPr>
        <p:spPr/>
        <p:txBody>
          <a:bodyPr/>
          <a:lstStyle/>
          <a:p>
            <a:fld id="{8579F915-29B1-4ADF-B1F4-B9108899500C}" type="slidenum">
              <a:rPr lang="en-US" smtClean="0"/>
              <a:pPr/>
              <a:t>15</a:t>
            </a:fld>
            <a:endParaRPr lang="en-US" dirty="0"/>
          </a:p>
        </p:txBody>
      </p:sp>
      <p:sp>
        <p:nvSpPr>
          <p:cNvPr id="12" name="TextBox 11">
            <a:extLst>
              <a:ext uri="{FF2B5EF4-FFF2-40B4-BE49-F238E27FC236}">
                <a16:creationId xmlns:a16="http://schemas.microsoft.com/office/drawing/2014/main" id="{078D7296-3643-4A08-AECD-0705FF8A5272}"/>
              </a:ext>
            </a:extLst>
          </p:cNvPr>
          <p:cNvSpPr txBox="1"/>
          <p:nvPr/>
        </p:nvSpPr>
        <p:spPr bwMode="auto">
          <a:xfrm>
            <a:off x="1600702" y="4408093"/>
            <a:ext cx="9176336" cy="14542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None/>
            </a:pPr>
            <a:r>
              <a:rPr lang="en-US" sz="3000" b="1" i="1" dirty="0">
                <a:ln w="11430"/>
                <a:solidFill>
                  <a:schemeClr val="accent2">
                    <a:lumMod val="50000"/>
                  </a:schemeClr>
                </a:solidFill>
                <a:effectLst>
                  <a:outerShdw blurRad="50800" dist="39000" dir="5460000" algn="tl">
                    <a:srgbClr val="000000">
                      <a:alpha val="38000"/>
                    </a:srgbClr>
                  </a:outerShdw>
                </a:effectLst>
              </a:rPr>
              <a:t>Complete WINGS Phases and WIN Cash Awards</a:t>
            </a:r>
            <a:r>
              <a:rPr lang="en-US" sz="3000" b="1" i="1" dirty="0" smtClean="0">
                <a:ln w="11430"/>
                <a:solidFill>
                  <a:schemeClr val="accent2">
                    <a:lumMod val="50000"/>
                  </a:schemeClr>
                </a:solidFill>
                <a:effectLst>
                  <a:outerShdw blurRad="50800" dist="39000" dir="5460000" algn="tl">
                    <a:srgbClr val="000000">
                      <a:alpha val="38000"/>
                    </a:srgbClr>
                  </a:outerShdw>
                </a:effectLst>
              </a:rPr>
              <a:t>!</a:t>
            </a:r>
          </a:p>
          <a:p>
            <a:pPr>
              <a:buNone/>
            </a:pPr>
            <a:r>
              <a:rPr lang="en-US" sz="3000" b="1" i="1" smtClean="0">
                <a:ln w="11430"/>
                <a:solidFill>
                  <a:schemeClr val="accent2">
                    <a:lumMod val="50000"/>
                  </a:schemeClr>
                </a:solidFill>
                <a:effectLst>
                  <a:outerShdw blurRad="50800" dist="39000" dir="5460000" algn="tl">
                    <a:srgbClr val="000000">
                      <a:alpha val="38000"/>
                    </a:srgbClr>
                  </a:outerShdw>
                </a:effectLst>
                <a:hlinkClick r:id="rId4"/>
              </a:rPr>
              <a:t>https://www.mywingsinitiative.org/</a:t>
            </a:r>
            <a:r>
              <a:rPr lang="en-US" sz="3000" b="1" i="1" smtClean="0">
                <a:ln w="11430"/>
                <a:solidFill>
                  <a:schemeClr val="accent2">
                    <a:lumMod val="50000"/>
                  </a:schemeClr>
                </a:solidFill>
                <a:effectLst>
                  <a:outerShdw blurRad="50800" dist="39000" dir="5460000" algn="tl">
                    <a:srgbClr val="000000">
                      <a:alpha val="38000"/>
                    </a:srgbClr>
                  </a:outerShdw>
                </a:effectLst>
              </a:rPr>
              <a:t> </a:t>
            </a:r>
            <a:endParaRPr lang="en-US" sz="3000" b="1" i="1" dirty="0">
              <a:ln w="11430"/>
              <a:solidFill>
                <a:schemeClr val="accent2">
                  <a:lumMod val="50000"/>
                </a:schemeClr>
              </a:solidFill>
              <a:effectLst>
                <a:outerShdw blurRad="50800" dist="39000" dir="5460000" algn="tl">
                  <a:srgbClr val="000000">
                    <a:alpha val="38000"/>
                  </a:srgbClr>
                </a:outerShdw>
              </a:effectLst>
            </a:endParaRPr>
          </a:p>
          <a:p>
            <a:pPr>
              <a:buFontTx/>
              <a:buNone/>
            </a:pPr>
            <a:endParaRPr lang="en-US" sz="900" b="1" dirty="0">
              <a:solidFill>
                <a:srgbClr val="C0C0C0"/>
              </a:solidFill>
            </a:endParaRPr>
          </a:p>
        </p:txBody>
      </p:sp>
      <p:pic>
        <p:nvPicPr>
          <p:cNvPr id="7" name="Content Placeholder 6">
            <a:extLst>
              <a:ext uri="{FF2B5EF4-FFF2-40B4-BE49-F238E27FC236}">
                <a16:creationId xmlns:a16="http://schemas.microsoft.com/office/drawing/2014/main" id="{806AF40A-5C56-4B79-A6E7-8908E692228D}"/>
              </a:ext>
            </a:extLst>
          </p:cNvPr>
          <p:cNvPicPr>
            <a:picLocks noGrp="1" noChangeAspect="1"/>
          </p:cNvPicPr>
          <p:nvPr>
            <p:ph sz="half" idx="2"/>
          </p:nvPr>
        </p:nvPicPr>
        <p:blipFill rotWithShape="1">
          <a:blip r:embed="rId5" cstate="print">
            <a:extLst>
              <a:ext uri="{28A0092B-C50C-407E-A947-70E740481C1C}">
                <a14:useLocalDpi xmlns:a14="http://schemas.microsoft.com/office/drawing/2010/main" val="0"/>
              </a:ext>
            </a:extLst>
          </a:blip>
          <a:srcRect l="424" t="15047" r="25228" b="6250"/>
          <a:stretch/>
        </p:blipFill>
        <p:spPr>
          <a:xfrm>
            <a:off x="6062216" y="1723398"/>
            <a:ext cx="4362898" cy="2671010"/>
          </a:xfrm>
        </p:spPr>
      </p:pic>
    </p:spTree>
    <p:extLst>
      <p:ext uri="{BB962C8B-B14F-4D97-AF65-F5344CB8AC3E}">
        <p14:creationId xmlns:p14="http://schemas.microsoft.com/office/powerpoint/2010/main" val="25327821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04AAE-2B86-4B24-B83E-5F2D84DB3459}"/>
              </a:ext>
            </a:extLst>
          </p:cNvPr>
          <p:cNvSpPr>
            <a:spLocks noGrp="1"/>
          </p:cNvSpPr>
          <p:nvPr>
            <p:ph type="title"/>
          </p:nvPr>
        </p:nvSpPr>
        <p:spPr>
          <a:xfrm>
            <a:off x="844247" y="512817"/>
            <a:ext cx="9017127" cy="457200"/>
          </a:xfrm>
        </p:spPr>
        <p:txBody>
          <a:bodyPr/>
          <a:lstStyle/>
          <a:p>
            <a:r>
              <a:rPr lang="en-US" sz="2700" dirty="0"/>
              <a:t/>
            </a:r>
            <a:br>
              <a:rPr lang="en-US" sz="2700" dirty="0"/>
            </a:br>
            <a:r>
              <a:rPr lang="en-US" dirty="0"/>
              <a:t>How To Win – It’s Easy</a:t>
            </a:r>
            <a:br>
              <a:rPr lang="en-US" dirty="0"/>
            </a:br>
            <a:endParaRPr lang="en-US" dirty="0"/>
          </a:p>
        </p:txBody>
      </p:sp>
      <p:sp>
        <p:nvSpPr>
          <p:cNvPr id="3" name="Content Placeholder 2">
            <a:extLst>
              <a:ext uri="{FF2B5EF4-FFF2-40B4-BE49-F238E27FC236}">
                <a16:creationId xmlns:a16="http://schemas.microsoft.com/office/drawing/2014/main" id="{808AC1EA-EB81-4686-B68B-7B4DB124E53F}"/>
              </a:ext>
            </a:extLst>
          </p:cNvPr>
          <p:cNvSpPr>
            <a:spLocks noGrp="1"/>
          </p:cNvSpPr>
          <p:nvPr>
            <p:ph idx="1"/>
          </p:nvPr>
        </p:nvSpPr>
        <p:spPr>
          <a:xfrm>
            <a:off x="844247" y="1186339"/>
            <a:ext cx="8050213" cy="3293269"/>
          </a:xfrm>
        </p:spPr>
        <p:txBody>
          <a:bodyPr/>
          <a:lstStyle/>
          <a:p>
            <a:pPr>
              <a:spcBef>
                <a:spcPts val="450"/>
              </a:spcBef>
              <a:buFont typeface="Arial" panose="020B0604020202020204" pitchFamily="34" charset="0"/>
              <a:buChar char="•"/>
            </a:pPr>
            <a:r>
              <a:rPr lang="en-US" dirty="0" smtClean="0">
                <a:solidFill>
                  <a:schemeClr val="accent2">
                    <a:lumMod val="50000"/>
                  </a:schemeClr>
                </a:solidFill>
              </a:rPr>
              <a:t>Whenever you complete a </a:t>
            </a:r>
            <a:r>
              <a:rPr lang="en-US" i="1" dirty="0" smtClean="0">
                <a:solidFill>
                  <a:schemeClr val="accent2">
                    <a:lumMod val="50000"/>
                  </a:schemeClr>
                </a:solidFill>
              </a:rPr>
              <a:t>WINGS</a:t>
            </a:r>
            <a:r>
              <a:rPr lang="en-US" dirty="0" smtClean="0">
                <a:solidFill>
                  <a:schemeClr val="accent2">
                    <a:lumMod val="50000"/>
                  </a:schemeClr>
                </a:solidFill>
              </a:rPr>
              <a:t> phase, select </a:t>
            </a:r>
            <a:r>
              <a:rPr lang="en-US" i="1" dirty="0">
                <a:solidFill>
                  <a:schemeClr val="accent2">
                    <a:lumMod val="50000"/>
                  </a:schemeClr>
                </a:solidFill>
              </a:rPr>
              <a:t>WINGS</a:t>
            </a:r>
            <a:r>
              <a:rPr lang="en-US" dirty="0">
                <a:solidFill>
                  <a:schemeClr val="accent2">
                    <a:lumMod val="50000"/>
                  </a:schemeClr>
                </a:solidFill>
              </a:rPr>
              <a:t> Sweepstakes on the Team Member Award section of your My </a:t>
            </a:r>
            <a:r>
              <a:rPr lang="en-US" i="1" dirty="0">
                <a:solidFill>
                  <a:schemeClr val="accent2">
                    <a:lumMod val="50000"/>
                  </a:schemeClr>
                </a:solidFill>
              </a:rPr>
              <a:t>WINGS</a:t>
            </a:r>
            <a:r>
              <a:rPr lang="en-US" dirty="0">
                <a:solidFill>
                  <a:schemeClr val="accent2">
                    <a:lumMod val="50000"/>
                  </a:schemeClr>
                </a:solidFill>
              </a:rPr>
              <a:t> page </a:t>
            </a:r>
          </a:p>
          <a:p>
            <a:pPr>
              <a:spcBef>
                <a:spcPts val="450"/>
              </a:spcBef>
              <a:buFont typeface="Arial" panose="020B0604020202020204" pitchFamily="34" charset="0"/>
              <a:buChar char="•"/>
            </a:pPr>
            <a:r>
              <a:rPr lang="en-US" dirty="0">
                <a:solidFill>
                  <a:schemeClr val="accent2">
                    <a:lumMod val="50000"/>
                  </a:schemeClr>
                </a:solidFill>
              </a:rPr>
              <a:t>Or Visit </a:t>
            </a:r>
            <a:r>
              <a:rPr lang="en-US" dirty="0">
                <a:solidFill>
                  <a:schemeClr val="accent2">
                    <a:lumMod val="50000"/>
                  </a:schemeClr>
                </a:solidFill>
                <a:hlinkClick r:id="rId3"/>
              </a:rPr>
              <a:t>www.mywingsinitiative.org</a:t>
            </a:r>
            <a:r>
              <a:rPr lang="en-US" dirty="0">
                <a:solidFill>
                  <a:schemeClr val="accent2">
                    <a:lumMod val="50000"/>
                  </a:schemeClr>
                </a:solidFill>
              </a:rPr>
              <a:t> &amp; click on “Sweepstakes Entry”</a:t>
            </a:r>
          </a:p>
          <a:p>
            <a:pPr>
              <a:spcBef>
                <a:spcPts val="450"/>
              </a:spcBef>
              <a:buFont typeface="Arial" panose="020B0604020202020204" pitchFamily="34" charset="0"/>
              <a:buChar char="•"/>
            </a:pPr>
            <a:r>
              <a:rPr lang="en-US" dirty="0" smtClean="0">
                <a:solidFill>
                  <a:schemeClr val="accent2">
                    <a:lumMod val="50000"/>
                  </a:schemeClr>
                </a:solidFill>
              </a:rPr>
              <a:t>Complete </a:t>
            </a:r>
            <a:r>
              <a:rPr lang="en-US" dirty="0">
                <a:solidFill>
                  <a:schemeClr val="accent2">
                    <a:lumMod val="50000"/>
                  </a:schemeClr>
                </a:solidFill>
              </a:rPr>
              <a:t>the form, get chances to win one of 10 cash prizes! </a:t>
            </a:r>
          </a:p>
          <a:p>
            <a:pPr marL="0" indent="0" algn="ctr">
              <a:spcBef>
                <a:spcPts val="450"/>
              </a:spcBef>
              <a:buNone/>
            </a:pPr>
            <a:endParaRPr lang="en-US" sz="1050" i="1" dirty="0">
              <a:solidFill>
                <a:srgbClr val="FF0000"/>
              </a:solidFill>
              <a:ea typeface="Arial"/>
              <a:cs typeface="Cambria"/>
            </a:endParaRPr>
          </a:p>
          <a:p>
            <a:pPr marL="0" indent="0" algn="ctr">
              <a:spcBef>
                <a:spcPts val="450"/>
              </a:spcBef>
              <a:buNone/>
            </a:pPr>
            <a:r>
              <a:rPr lang="en-US" i="1" dirty="0">
                <a:solidFill>
                  <a:srgbClr val="FF0000"/>
                </a:solidFill>
                <a:ea typeface="Arial"/>
                <a:cs typeface="Cambria"/>
              </a:rPr>
              <a:t>Four $1,500, Four $750,Two $500 Winners</a:t>
            </a:r>
          </a:p>
          <a:p>
            <a:pPr marL="0" indent="0" algn="ctr">
              <a:spcBef>
                <a:spcPts val="450"/>
              </a:spcBef>
              <a:buNone/>
            </a:pPr>
            <a:endParaRPr lang="en-US" sz="750" dirty="0"/>
          </a:p>
        </p:txBody>
      </p:sp>
      <p:sp>
        <p:nvSpPr>
          <p:cNvPr id="4" name="Slide Number Placeholder 3">
            <a:extLst>
              <a:ext uri="{FF2B5EF4-FFF2-40B4-BE49-F238E27FC236}">
                <a16:creationId xmlns:a16="http://schemas.microsoft.com/office/drawing/2014/main" id="{9DF18604-DF2B-4B89-9AA5-0660D4912BBC}"/>
              </a:ext>
            </a:extLst>
          </p:cNvPr>
          <p:cNvSpPr>
            <a:spLocks noGrp="1"/>
          </p:cNvSpPr>
          <p:nvPr>
            <p:ph type="sldNum" sz="quarter" idx="4"/>
          </p:nvPr>
        </p:nvSpPr>
        <p:spPr/>
        <p:txBody>
          <a:bodyPr/>
          <a:lstStyle/>
          <a:p>
            <a:fld id="{74438B1A-AF1B-4C8B-993E-1BADE62A2451}" type="slidenum">
              <a:rPr lang="en-US" smtClean="0"/>
              <a:pPr/>
              <a:t>16</a:t>
            </a:fld>
            <a:endParaRPr lang="en-US" dirty="0"/>
          </a:p>
        </p:txBody>
      </p:sp>
      <p:pic>
        <p:nvPicPr>
          <p:cNvPr id="5" name="Content Placeholder 5">
            <a:extLst>
              <a:ext uri="{FF2B5EF4-FFF2-40B4-BE49-F238E27FC236}">
                <a16:creationId xmlns:a16="http://schemas.microsoft.com/office/drawing/2014/main" id="{6D4C690A-5E6C-43CE-8E3C-067980C05B5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52632" y="4009292"/>
            <a:ext cx="2034216" cy="1293276"/>
          </a:xfrm>
          <a:prstGeom prst="rect">
            <a:avLst/>
          </a:prstGeom>
          <a:effectLst/>
        </p:spPr>
      </p:pic>
    </p:spTree>
    <p:extLst>
      <p:ext uri="{BB962C8B-B14F-4D97-AF65-F5344CB8AC3E}">
        <p14:creationId xmlns:p14="http://schemas.microsoft.com/office/powerpoint/2010/main" val="29098413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for attending	</a:t>
            </a:r>
            <a:endParaRPr lang="en-US" dirty="0"/>
          </a:p>
        </p:txBody>
      </p:sp>
      <p:sp>
        <p:nvSpPr>
          <p:cNvPr id="3" name="Content Placeholder 2"/>
          <p:cNvSpPr>
            <a:spLocks noGrp="1"/>
          </p:cNvSpPr>
          <p:nvPr>
            <p:ph idx="1"/>
          </p:nvPr>
        </p:nvSpPr>
        <p:spPr>
          <a:xfrm>
            <a:off x="571500" y="1150653"/>
            <a:ext cx="8050213" cy="4391025"/>
          </a:xfrm>
        </p:spPr>
        <p:txBody>
          <a:bodyPr/>
          <a:lstStyle/>
          <a:p>
            <a:r>
              <a:rPr lang="en-US" dirty="0" smtClean="0"/>
              <a:t>You are vital members of our GA safety community</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17</a:t>
            </a:fld>
            <a:endParaRPr lang="en-US"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52968" y="3845296"/>
            <a:ext cx="2481228" cy="186215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5515" y="1816532"/>
            <a:ext cx="2547540" cy="19119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6064" y="2998382"/>
            <a:ext cx="4863102" cy="210760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2800200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85" name="Text Box 17"/>
          <p:cNvSpPr txBox="1">
            <a:spLocks noChangeArrowheads="1"/>
          </p:cNvSpPr>
          <p:nvPr/>
        </p:nvSpPr>
        <p:spPr bwMode="auto">
          <a:xfrm>
            <a:off x="1914742" y="3352236"/>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1914742" y="375671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1914742" y="4114936"/>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
        <p:nvSpPr>
          <p:cNvPr id="9" name="Rectangle 11"/>
          <p:cNvSpPr txBox="1">
            <a:spLocks noChangeArrowheads="1"/>
          </p:cNvSpPr>
          <p:nvPr/>
        </p:nvSpPr>
        <p:spPr bwMode="auto">
          <a:xfrm>
            <a:off x="526483" y="390292"/>
            <a:ext cx="4940269"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3600" kern="0" dirty="0"/>
              <a:t>The National FAA Safety Team Presents</a:t>
            </a:r>
          </a:p>
        </p:txBody>
      </p:sp>
      <p:sp>
        <p:nvSpPr>
          <p:cNvPr id="10" name="Rectangle 12"/>
          <p:cNvSpPr>
            <a:spLocks noGrp="1" noChangeArrowheads="1"/>
          </p:cNvSpPr>
          <p:nvPr>
            <p:ph type="subTitle" idx="1"/>
          </p:nvPr>
        </p:nvSpPr>
        <p:spPr>
          <a:xfrm>
            <a:off x="526484" y="1829016"/>
            <a:ext cx="7114538" cy="1050818"/>
          </a:xfrm>
        </p:spPr>
        <p:txBody>
          <a:bodyPr/>
          <a:lstStyle/>
          <a:p>
            <a:r>
              <a:rPr lang="en-US" dirty="0" smtClean="0"/>
              <a:t>Topic of the Month – December </a:t>
            </a:r>
          </a:p>
          <a:p>
            <a:r>
              <a:rPr lang="en-US" dirty="0" smtClean="0"/>
              <a:t>Aircraft Performance Calculation</a:t>
            </a:r>
          </a:p>
        </p:txBody>
      </p:sp>
    </p:spTree>
    <p:extLst>
      <p:ext uri="{BB962C8B-B14F-4D97-AF65-F5344CB8AC3E}">
        <p14:creationId xmlns:p14="http://schemas.microsoft.com/office/powerpoint/2010/main" val="1076840526"/>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8cf0604ad459b8fbe4c7c6e3c0a7056a">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c41c0327a79c0cd165a16d12bde6f1c8"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5YDFD77UPU3F-311-1552</_dlc_DocId>
    <_dlc_DocIdUrl xmlns="04289566-cf42-4ce7-aa7c-2469c3d4502e">
      <Url>https://avssp.faa.gov/avs/afsfaast/_layouts/15/DocIdRedir.aspx?ID=5YDFD77UPU3F-311-1552</Url>
      <Description>5YDFD77UPU3F-311-1552</Description>
    </_dlc_DocIdUrl>
    <IconOverlay xmlns="http://schemas.microsoft.com/sharepoint/v4" xsi:nil="true"/>
  </documentManagement>
</p:properties>
</file>

<file path=customXml/itemProps1.xml><?xml version="1.0" encoding="utf-8"?>
<ds:datastoreItem xmlns:ds="http://schemas.openxmlformats.org/officeDocument/2006/customXml" ds:itemID="{C4BCC240-9C75-4184-B1E5-AC0A6AC1BEF1}">
  <ds:schemaRefs>
    <ds:schemaRef ds:uri="http://schemas.microsoft.com/sharepoint/events"/>
  </ds:schemaRefs>
</ds:datastoreItem>
</file>

<file path=customXml/itemProps2.xml><?xml version="1.0" encoding="utf-8"?>
<ds:datastoreItem xmlns:ds="http://schemas.openxmlformats.org/officeDocument/2006/customXml" ds:itemID="{20B26D51-BAFC-4C1E-A735-D196D0DD832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DFBD951-C135-4E8C-9E93-3CF1A7363E31}">
  <ds:schemaRefs>
    <ds:schemaRef ds:uri="http://schemas.microsoft.com/sharepoint/v3/contenttype/forms"/>
  </ds:schemaRefs>
</ds:datastoreItem>
</file>

<file path=customXml/itemProps4.xml><?xml version="1.0" encoding="utf-8"?>
<ds:datastoreItem xmlns:ds="http://schemas.openxmlformats.org/officeDocument/2006/customXml" ds:itemID="{08C7BF1A-395C-4DF4-8DC5-26E46AB932D1}">
  <ds:schemaRefs>
    <ds:schemaRef ds:uri="04289566-cf42-4ce7-aa7c-2469c3d4502e"/>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http://schemas.microsoft.com/sharepoint/v4"/>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7679</TotalTime>
  <Words>1843</Words>
  <Application>Microsoft Office PowerPoint</Application>
  <PresentationFormat>Widescreen</PresentationFormat>
  <Paragraphs>285</Paragraphs>
  <Slides>18</Slides>
  <Notes>18</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18</vt:i4>
      </vt:variant>
    </vt:vector>
  </HeadingPairs>
  <TitlesOfParts>
    <vt:vector size="25" baseType="lpstr">
      <vt:lpstr>ＭＳ Ｐゴシック</vt:lpstr>
      <vt:lpstr>Arial</vt:lpstr>
      <vt:lpstr>Cambria</vt:lpstr>
      <vt:lpstr>Helvetica Neue Medium</vt:lpstr>
      <vt:lpstr>Times New Roman</vt:lpstr>
      <vt:lpstr>1_Custom Design</vt:lpstr>
      <vt:lpstr>2_Custom Design</vt:lpstr>
      <vt:lpstr>PowerPoint Presentation</vt:lpstr>
      <vt:lpstr>Welcome</vt:lpstr>
      <vt:lpstr>Overview </vt:lpstr>
      <vt:lpstr>How often have you heard….</vt:lpstr>
      <vt:lpstr>Pilots need to know</vt:lpstr>
      <vt:lpstr>Pilots need to know</vt:lpstr>
      <vt:lpstr>Pilots need to know</vt:lpstr>
      <vt:lpstr>Pilots need to know</vt:lpstr>
      <vt:lpstr>Pilots need to know</vt:lpstr>
      <vt:lpstr>Pilots need to know</vt:lpstr>
      <vt:lpstr>Recommendations:</vt:lpstr>
      <vt:lpstr>Recommendations:</vt:lpstr>
      <vt:lpstr>Questions?</vt:lpstr>
      <vt:lpstr>Have you earned your WINGS?</vt:lpstr>
      <vt:lpstr>The Paul &amp; Fran Burger 2019                 WINGS $10,000 Sweepstakes </vt:lpstr>
      <vt:lpstr> How To Win – It’s Easy </vt:lpstr>
      <vt:lpstr>Thank you for attending </vt:lpstr>
      <vt:lpstr>PowerPoint Presentation</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Pilots and Meds</dc:title>
  <dc:creator>MTONEY</dc:creator>
  <cp:lastModifiedBy>Steuernagle, John W (FAA)</cp:lastModifiedBy>
  <cp:revision>410</cp:revision>
  <dcterms:created xsi:type="dcterms:W3CDTF">2005-01-28T20:32:53Z</dcterms:created>
  <dcterms:modified xsi:type="dcterms:W3CDTF">2019-10-02T21:15:06Z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1ffdf509-63a7-4c8a-bc74-10f00ec665a6</vt:lpwstr>
  </property>
  <property fmtid="{D5CDD505-2E9C-101B-9397-08002B2CF9AE}" pid="3" name="ContentTypeId">
    <vt:lpwstr>0x010100DD5FDB223F4C0E4A8408399FFA4EDA33</vt:lpwstr>
  </property>
</Properties>
</file>