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2"/>
  </p:notesMasterIdLst>
  <p:handoutMasterIdLst>
    <p:handoutMasterId r:id="rId33"/>
  </p:handoutMasterIdLst>
  <p:sldIdLst>
    <p:sldId id="273" r:id="rId7"/>
    <p:sldId id="274" r:id="rId8"/>
    <p:sldId id="316" r:id="rId9"/>
    <p:sldId id="292" r:id="rId10"/>
    <p:sldId id="294" r:id="rId11"/>
    <p:sldId id="293" r:id="rId12"/>
    <p:sldId id="295" r:id="rId13"/>
    <p:sldId id="301" r:id="rId14"/>
    <p:sldId id="302" r:id="rId15"/>
    <p:sldId id="303" r:id="rId16"/>
    <p:sldId id="308" r:id="rId17"/>
    <p:sldId id="309" r:id="rId18"/>
    <p:sldId id="307" r:id="rId19"/>
    <p:sldId id="312" r:id="rId20"/>
    <p:sldId id="313" r:id="rId21"/>
    <p:sldId id="311" r:id="rId22"/>
    <p:sldId id="306" r:id="rId23"/>
    <p:sldId id="305" r:id="rId24"/>
    <p:sldId id="298" r:id="rId25"/>
    <p:sldId id="299" r:id="rId26"/>
    <p:sldId id="315" r:id="rId27"/>
    <p:sldId id="288" r:id="rId28"/>
    <p:sldId id="290" r:id="rId29"/>
    <p:sldId id="291" r:id="rId30"/>
    <p:sldId id="314" r:id="rId31"/>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316"/>
            <p14:sldId id="292"/>
            <p14:sldId id="294"/>
            <p14:sldId id="293"/>
            <p14:sldId id="295"/>
            <p14:sldId id="301"/>
            <p14:sldId id="302"/>
            <p14:sldId id="303"/>
            <p14:sldId id="308"/>
            <p14:sldId id="309"/>
            <p14:sldId id="307"/>
            <p14:sldId id="312"/>
            <p14:sldId id="313"/>
            <p14:sldId id="311"/>
            <p14:sldId id="306"/>
            <p14:sldId id="305"/>
            <p14:sldId id="298"/>
            <p14:sldId id="299"/>
            <p14:sldId id="315"/>
            <p14:sldId id="288"/>
            <p14:sldId id="290"/>
            <p14:sldId id="291"/>
            <p14:sldId id="314"/>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0000"/>
    <a:srgbClr val="CC33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0468" autoAdjust="0"/>
  </p:normalViewPr>
  <p:slideViewPr>
    <p:cSldViewPr snapToGrid="0">
      <p:cViewPr varScale="1">
        <p:scale>
          <a:sx n="72" d="100"/>
          <a:sy n="72" d="100"/>
        </p:scale>
        <p:origin x="970" y="62"/>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Times New Roman" pitchFamily="18" charset="0"/>
                <a:ea typeface="+mn-ea"/>
                <a:cs typeface="+mn-cs"/>
              </a:rPr>
              <a:t>2018/10/9-137(I)PP </a:t>
            </a:r>
            <a:r>
              <a:rPr lang="en-US" smtClean="0">
                <a:latin typeface="Times New Roman" pitchFamily="18" charset="0"/>
                <a:ea typeface="ＭＳ Ｐゴシック" pitchFamily="34" charset="-128"/>
              </a:rPr>
              <a:t>Original </a:t>
            </a:r>
            <a:r>
              <a:rPr lang="en-US" dirty="0">
                <a:latin typeface="Times New Roman" pitchFamily="18" charset="0"/>
                <a:ea typeface="ＭＳ Ｐゴシック" pitchFamily="34" charset="-128"/>
              </a:rPr>
              <a:t>Author: (Guy Minor)</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(10-03-2018);  POC (Guy Minor), AFS-920 (</a:t>
            </a:r>
            <a:r>
              <a:rPr lang="en-US" dirty="0" err="1">
                <a:latin typeface="Times New Roman" pitchFamily="18" charset="0"/>
                <a:ea typeface="ＭＳ Ｐゴシック" pitchFamily="34" charset="-128"/>
              </a:rPr>
              <a:t>FAASTeam</a:t>
            </a:r>
            <a:r>
              <a:rPr lang="en-US" dirty="0">
                <a:latin typeface="Times New Roman" pitchFamily="18" charset="0"/>
                <a:ea typeface="ＭＳ Ｐゴシック" pitchFamily="34" charset="-128"/>
              </a:rPr>
              <a:t> Airworthiness Lead), Office (707-704-3530); revision: Original</a:t>
            </a:r>
            <a:endParaRPr lang="en-US" b="1" dirty="0">
              <a:latin typeface="Times New Roman" pitchFamily="18" charset="0"/>
              <a:ea typeface="ＭＳ Ｐゴシック" pitchFamily="34" charset="-128"/>
            </a:endParaRP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What is an Approval for Return to Service</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Presentation notes  (stage direction and  presentation suggestions) will be preceded by a  </a:t>
            </a:r>
            <a:r>
              <a:rPr lang="en-US" b="1" dirty="0">
                <a:latin typeface="Times New Roman" pitchFamily="18" charset="0"/>
                <a:ea typeface="ＭＳ Ｐゴシック" pitchFamily="34" charset="-128"/>
              </a:rPr>
              <a:t>Bold header: </a:t>
            </a:r>
            <a:r>
              <a:rPr lang="en-US" i="1" dirty="0">
                <a:latin typeface="Times New Roman" pitchFamily="18" charset="0"/>
                <a:ea typeface="ＭＳ Ｐゴシック" pitchFamily="34" charset="-128"/>
              </a:rPr>
              <a:t>the notes themselves will be in Italic fonts.  </a:t>
            </a:r>
          </a:p>
          <a:p>
            <a:pPr eaLnBrk="1" hangingPunct="1"/>
            <a:endParaRPr lang="en-US" i="1" dirty="0">
              <a:latin typeface="Times New Roman" pitchFamily="18" charset="0"/>
              <a:ea typeface="ＭＳ Ｐゴシック" pitchFamily="34" charset="-128"/>
            </a:endParaRPr>
          </a:p>
          <a:p>
            <a:pPr eaLnBrk="1" hangingPunct="1"/>
            <a:r>
              <a:rPr lang="en-US" b="1" i="1" dirty="0">
                <a:latin typeface="Times New Roman" pitchFamily="18" charset="0"/>
                <a:ea typeface="ＭＳ Ｐゴシック" pitchFamily="34" charset="-128"/>
              </a:rPr>
              <a:t>Program control instructions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bottom line…on top. Let me tell you why.</a:t>
            </a:r>
          </a:p>
          <a:p>
            <a:endParaRPr lang="en-US" dirty="0"/>
          </a:p>
          <a:p>
            <a:r>
              <a:rPr lang="en-US" b="1" dirty="0"/>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296812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approval for return to service? Is it when the mechanic walks by and gives you a thumbs up? “Good to go”…. No…</a:t>
            </a:r>
            <a:r>
              <a:rPr lang="en-US" dirty="0" err="1"/>
              <a:t>ooo</a:t>
            </a:r>
            <a:r>
              <a:rPr lang="en-US" dirty="0"/>
              <a:t>!</a:t>
            </a:r>
          </a:p>
          <a:p>
            <a:endParaRPr lang="en-US" dirty="0"/>
          </a:p>
          <a:p>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76124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when the mechanic says, “Don’t worry it is all documented on the work order”? That’s what I used to tell my customers, but ......Nope that’s not it!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867319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when the mechanic calls you to leave a message with your spouse that the airplane should be ready tomorrow? ….Da </a:t>
            </a:r>
            <a:r>
              <a:rPr lang="en-US" dirty="0" err="1"/>
              <a:t>Nyet</a:t>
            </a:r>
            <a:r>
              <a:rPr lang="en-US" dirty="0"/>
              <a:t>! Not it!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400420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when the date and tach time look good on the status board?....... Negative!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331608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when the big red sign is not hanging on the yoke? ……. That’s not it!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943163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status clipboard says, “OK to dispatch….No Way! </a:t>
            </a:r>
          </a:p>
          <a:p>
            <a:endParaRPr lang="en-US" dirty="0"/>
          </a:p>
          <a:p>
            <a:r>
              <a:rPr lang="en-US" dirty="0"/>
              <a:t>*If you want to get an inspector to ask the question, then put that on your dispatch sheet.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777234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Yep…..This is where you will probably find it. Dig thorough the half used cans of </a:t>
            </a:r>
            <a:r>
              <a:rPr lang="en-US" dirty="0" err="1"/>
              <a:t>Ozium</a:t>
            </a:r>
            <a:r>
              <a:rPr lang="en-US" dirty="0"/>
              <a:t>, broken microphones, bottles of oil, spark plugs, and toilet plungers. There you will find the aircraft’s log books. In those log books you will find the approval for return to service.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4288649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expect to see this for any maintenance that has been done to the aircraft.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4278814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signature and certificate number are the approval for return to service.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105627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entry should look like this. Notice the Date, Signature and Certificate number.</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936394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see this for every inspection, and you will be able to check either the date, or the total time, to see if the aircraft can still fly.</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51970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here is the approval for return to service.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535793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entry should look like this.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915214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fly without an approval for return to service, and something happens, you will get to meet the NTSB Administrative Law Judge. The meeting will be all you. The mechanic won’t be there. That is the topic of a different presentation.</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610271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would like to read some appealed cases on the topic of maintenance entries, search NTSB Legal Matters, and then enter maintenance entries in the, words and phrases, box of the search engine. You will find that it is the pilot’s responsibility to make sure the mechanics put the appropriate entry in the permanent maintenance records indicating their approval for return to service.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474124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GREAT…FREE… publication that will explain many other ways to stay out of trouble. Just put Plane Sense in your browser. It is free on FAA.gov.</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758227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also a good resource to help you understand maintenance records. It is free on FAA.gov. Just put AC 43-9C in your browser.</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2767910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bottom line…on the bottom, because it is the bottom line. </a:t>
            </a:r>
            <a:r>
              <a:rPr lang="en-US" sz="1200" dirty="0">
                <a:solidFill>
                  <a:srgbClr val="FF0000"/>
                </a:solidFill>
                <a:effectLst>
                  <a:outerShdw blurRad="38100" dist="38100" dir="2700000" algn="tl">
                    <a:srgbClr val="000000">
                      <a:alpha val="43137"/>
                    </a:srgbClr>
                  </a:outerShdw>
                </a:effectLst>
              </a:rPr>
              <a:t>Don’t take an Airplane without seeing the Approval for Return to service!</a:t>
            </a:r>
          </a:p>
          <a:p>
            <a:endParaRPr lang="en-US" sz="1200" dirty="0">
              <a:solidFill>
                <a:srgbClr val="FF0000"/>
              </a:solidFill>
              <a:effectLst>
                <a:outerShdw blurRad="38100" dist="38100" dir="2700000" algn="tl">
                  <a:srgbClr val="000000">
                    <a:alpha val="43137"/>
                  </a:srgbClr>
                </a:outerShdw>
              </a:effectLs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solidFill>
                  <a:schemeClr val="tx1"/>
                </a:solidFill>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4176228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25</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(The End)</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4687282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awp204js\Documents\Personal Documents\My Pictures\2008\07 Jul\Yurt\IMG_2012.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4148" r="48093"/>
          <a:stretch/>
        </p:blipFill>
        <p:spPr bwMode="auto">
          <a:xfrm>
            <a:off x="5796326" y="7285"/>
            <a:ext cx="3449782" cy="6852274"/>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230651" y="1795830"/>
            <a:ext cx="4108027"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270886" y="3393862"/>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32063" y="6512171"/>
            <a:ext cx="582839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249181" y="5232810"/>
            <a:ext cx="5007696"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i="0" baseline="0" dirty="0"/>
              <a:t>The FAA Safety Promotion Program Office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p:txBody>
          <a:bodyPr/>
          <a:lstStyle/>
          <a:p>
            <a:r>
              <a:rPr lang="en-US" dirty="0"/>
              <a:t>What is an Approval for Return to Service</a:t>
            </a:r>
            <a:endParaRPr lang="en-US" dirty="0">
              <a:solidFill>
                <a:schemeClr val="tx1"/>
              </a:solidFill>
            </a:endParaRPr>
          </a:p>
        </p:txBody>
      </p:sp>
      <p:sp>
        <p:nvSpPr>
          <p:cNvPr id="32785" name="Text Box 17"/>
          <p:cNvSpPr txBox="1">
            <a:spLocks noChangeArrowheads="1"/>
          </p:cNvSpPr>
          <p:nvPr/>
        </p:nvSpPr>
        <p:spPr bwMode="auto">
          <a:xfrm>
            <a:off x="1856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50253"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spTree>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544D-1E88-4E20-A3A2-E5B85637C83A}"/>
              </a:ext>
            </a:extLst>
          </p:cNvPr>
          <p:cNvSpPr>
            <a:spLocks noGrp="1"/>
          </p:cNvSpPr>
          <p:nvPr>
            <p:ph type="title"/>
          </p:nvPr>
        </p:nvSpPr>
        <p:spPr>
          <a:xfrm>
            <a:off x="0" y="344488"/>
            <a:ext cx="9144000" cy="5370512"/>
          </a:xfrm>
        </p:spPr>
        <p:txBody>
          <a:bodyPr/>
          <a:lstStyle/>
          <a:p>
            <a:pPr algn="ctr"/>
            <a:r>
              <a:rPr lang="en-US" sz="4400" dirty="0">
                <a:solidFill>
                  <a:srgbClr val="FF0000"/>
                </a:solidFill>
                <a:effectLst>
                  <a:outerShdw blurRad="38100" dist="38100" dir="2700000" algn="tl">
                    <a:srgbClr val="000000">
                      <a:alpha val="43137"/>
                    </a:srgbClr>
                  </a:outerShdw>
                </a:effectLst>
              </a:rPr>
              <a:t>Don’t take an Airplane </a:t>
            </a:r>
            <a:br>
              <a:rPr lang="en-US" sz="4400" dirty="0">
                <a:solidFill>
                  <a:srgbClr val="FF0000"/>
                </a:solidFill>
                <a:effectLst>
                  <a:outerShdw blurRad="38100" dist="38100" dir="2700000" algn="tl">
                    <a:srgbClr val="000000">
                      <a:alpha val="43137"/>
                    </a:srgbClr>
                  </a:outerShdw>
                </a:effectLst>
              </a:rPr>
            </a:br>
            <a:r>
              <a:rPr lang="en-US" sz="4400" dirty="0">
                <a:solidFill>
                  <a:srgbClr val="FF0000"/>
                </a:solidFill>
                <a:effectLst>
                  <a:outerShdw blurRad="38100" dist="38100" dir="2700000" algn="tl">
                    <a:srgbClr val="000000">
                      <a:alpha val="43137"/>
                    </a:srgbClr>
                  </a:outerShdw>
                </a:effectLst>
              </a:rPr>
              <a:t>without seeing the </a:t>
            </a:r>
            <a:br>
              <a:rPr lang="en-US" sz="4400" dirty="0">
                <a:solidFill>
                  <a:srgbClr val="FF0000"/>
                </a:solidFill>
                <a:effectLst>
                  <a:outerShdw blurRad="38100" dist="38100" dir="2700000" algn="tl">
                    <a:srgbClr val="000000">
                      <a:alpha val="43137"/>
                    </a:srgbClr>
                  </a:outerShdw>
                </a:effectLst>
              </a:rPr>
            </a:br>
            <a:r>
              <a:rPr lang="en-US" sz="4400" dirty="0">
                <a:solidFill>
                  <a:srgbClr val="FF0000"/>
                </a:solidFill>
                <a:effectLst>
                  <a:outerShdw blurRad="38100" dist="38100" dir="2700000" algn="tl">
                    <a:srgbClr val="000000">
                      <a:alpha val="43137"/>
                    </a:srgbClr>
                  </a:outerShdw>
                </a:effectLst>
              </a:rPr>
              <a:t>Approval for Return to Service!</a:t>
            </a:r>
          </a:p>
        </p:txBody>
      </p:sp>
      <p:sp>
        <p:nvSpPr>
          <p:cNvPr id="4" name="Slide Number Placeholder 3">
            <a:extLst>
              <a:ext uri="{FF2B5EF4-FFF2-40B4-BE49-F238E27FC236}">
                <a16:creationId xmlns:a16="http://schemas.microsoft.com/office/drawing/2014/main" id="{7D5521E0-9963-484E-AC85-B0E9AF2FBD1D}"/>
              </a:ext>
            </a:extLst>
          </p:cNvPr>
          <p:cNvSpPr>
            <a:spLocks noGrp="1"/>
          </p:cNvSpPr>
          <p:nvPr>
            <p:ph type="sldNum" sz="quarter" idx="4"/>
          </p:nvPr>
        </p:nvSpPr>
        <p:spPr/>
        <p:txBody>
          <a:bodyPr/>
          <a:lstStyle/>
          <a:p>
            <a:fld id="{74438B1A-AF1B-4C8B-993E-1BADE62A2451}" type="slidenum">
              <a:rPr lang="en-US" smtClean="0"/>
              <a:pPr/>
              <a:t>3</a:t>
            </a:fld>
            <a:endParaRPr lang="en-US" dirty="0"/>
          </a:p>
        </p:txBody>
      </p:sp>
    </p:spTree>
    <p:extLst>
      <p:ext uri="{BB962C8B-B14F-4D97-AF65-F5344CB8AC3E}">
        <p14:creationId xmlns:p14="http://schemas.microsoft.com/office/powerpoint/2010/main" val="3114828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067D-03F7-4809-AA6F-DA17D6639CA2}"/>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4</a:t>
            </a:fld>
            <a:endParaRPr lang="en-US" dirty="0"/>
          </a:p>
        </p:txBody>
      </p:sp>
      <p:pic>
        <p:nvPicPr>
          <p:cNvPr id="5" name="Picture 4">
            <a:extLst>
              <a:ext uri="{FF2B5EF4-FFF2-40B4-BE49-F238E27FC236}">
                <a16:creationId xmlns:a16="http://schemas.microsoft.com/office/drawing/2014/main" id="{0E52B168-CA78-4469-A156-43FCE82E62A5}"/>
              </a:ext>
            </a:extLst>
          </p:cNvPr>
          <p:cNvPicPr>
            <a:picLocks noChangeAspect="1"/>
          </p:cNvPicPr>
          <p:nvPr/>
        </p:nvPicPr>
        <p:blipFill rotWithShape="1">
          <a:blip r:embed="rId3"/>
          <a:srcRect t="2724"/>
          <a:stretch/>
        </p:blipFill>
        <p:spPr>
          <a:xfrm>
            <a:off x="1314450" y="1539806"/>
            <a:ext cx="6515099" cy="4093034"/>
          </a:xfrm>
          <a:prstGeom prst="rect">
            <a:avLst/>
          </a:prstGeom>
        </p:spPr>
      </p:pic>
    </p:spTree>
    <p:extLst>
      <p:ext uri="{BB962C8B-B14F-4D97-AF65-F5344CB8AC3E}">
        <p14:creationId xmlns:p14="http://schemas.microsoft.com/office/powerpoint/2010/main" val="307691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5</a:t>
            </a:fld>
            <a:endParaRPr lang="en-US" dirty="0"/>
          </a:p>
        </p:txBody>
      </p:sp>
      <p:sp>
        <p:nvSpPr>
          <p:cNvPr id="7" name="Title 1">
            <a:extLst>
              <a:ext uri="{FF2B5EF4-FFF2-40B4-BE49-F238E27FC236}">
                <a16:creationId xmlns:a16="http://schemas.microsoft.com/office/drawing/2014/main" id="{E11E8AED-A6C9-4E2F-B5BB-A540894117FB}"/>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grpSp>
        <p:nvGrpSpPr>
          <p:cNvPr id="34" name="Group 33">
            <a:extLst>
              <a:ext uri="{FF2B5EF4-FFF2-40B4-BE49-F238E27FC236}">
                <a16:creationId xmlns:a16="http://schemas.microsoft.com/office/drawing/2014/main" id="{A35BC956-7516-4A3B-916B-D095D5A72A8E}"/>
              </a:ext>
            </a:extLst>
          </p:cNvPr>
          <p:cNvGrpSpPr/>
          <p:nvPr/>
        </p:nvGrpSpPr>
        <p:grpSpPr>
          <a:xfrm>
            <a:off x="1310682" y="1666875"/>
            <a:ext cx="6518867" cy="4023437"/>
            <a:chOff x="1071993" y="1778224"/>
            <a:chExt cx="6178250" cy="3813208"/>
          </a:xfrm>
        </p:grpSpPr>
        <p:pic>
          <p:nvPicPr>
            <p:cNvPr id="8" name="Picture 7">
              <a:extLst>
                <a:ext uri="{FF2B5EF4-FFF2-40B4-BE49-F238E27FC236}">
                  <a16:creationId xmlns:a16="http://schemas.microsoft.com/office/drawing/2014/main" id="{C1BCE8C2-7576-4A25-AA09-AAB2B4E67622}"/>
                </a:ext>
              </a:extLst>
            </p:cNvPr>
            <p:cNvPicPr>
              <a:picLocks noChangeAspect="1"/>
            </p:cNvPicPr>
            <p:nvPr/>
          </p:nvPicPr>
          <p:blipFill>
            <a:blip r:embed="rId3"/>
            <a:stretch>
              <a:fillRect/>
            </a:stretch>
          </p:blipFill>
          <p:spPr>
            <a:xfrm>
              <a:off x="1071993" y="1778224"/>
              <a:ext cx="3471199" cy="2693650"/>
            </a:xfrm>
            <a:prstGeom prst="rect">
              <a:avLst/>
            </a:prstGeom>
          </p:spPr>
        </p:pic>
        <p:grpSp>
          <p:nvGrpSpPr>
            <p:cNvPr id="33" name="Group 32">
              <a:extLst>
                <a:ext uri="{FF2B5EF4-FFF2-40B4-BE49-F238E27FC236}">
                  <a16:creationId xmlns:a16="http://schemas.microsoft.com/office/drawing/2014/main" id="{6051DEA1-9FF7-4B2F-80A7-C83909E61EAA}"/>
                </a:ext>
              </a:extLst>
            </p:cNvPr>
            <p:cNvGrpSpPr/>
            <p:nvPr/>
          </p:nvGrpSpPr>
          <p:grpSpPr>
            <a:xfrm>
              <a:off x="3779044" y="3167985"/>
              <a:ext cx="3471199" cy="2423447"/>
              <a:chOff x="4664869" y="1996153"/>
              <a:chExt cx="3471199" cy="2423447"/>
            </a:xfrm>
          </p:grpSpPr>
          <p:sp>
            <p:nvSpPr>
              <p:cNvPr id="32" name="Rectangle 31">
                <a:extLst>
                  <a:ext uri="{FF2B5EF4-FFF2-40B4-BE49-F238E27FC236}">
                    <a16:creationId xmlns:a16="http://schemas.microsoft.com/office/drawing/2014/main" id="{370B8516-F6C0-4D17-A6C4-5D50E11FDD98}"/>
                  </a:ext>
                </a:extLst>
              </p:cNvPr>
              <p:cNvSpPr/>
              <p:nvPr/>
            </p:nvSpPr>
            <p:spPr bwMode="auto">
              <a:xfrm>
                <a:off x="4664869" y="1996153"/>
                <a:ext cx="3471199" cy="2423447"/>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31" name="Group 30">
                <a:extLst>
                  <a:ext uri="{FF2B5EF4-FFF2-40B4-BE49-F238E27FC236}">
                    <a16:creationId xmlns:a16="http://schemas.microsoft.com/office/drawing/2014/main" id="{C9E7C042-BD79-46A2-B262-99441F3DD4BD}"/>
                  </a:ext>
                </a:extLst>
              </p:cNvPr>
              <p:cNvGrpSpPr/>
              <p:nvPr/>
            </p:nvGrpSpPr>
            <p:grpSpPr>
              <a:xfrm>
                <a:off x="4664869" y="1996153"/>
                <a:ext cx="3471199" cy="2343664"/>
                <a:chOff x="4843462" y="2090225"/>
                <a:chExt cx="3471199" cy="2343664"/>
              </a:xfrm>
            </p:grpSpPr>
            <p:sp>
              <p:nvSpPr>
                <p:cNvPr id="10" name="Rectangle 9">
                  <a:extLst>
                    <a:ext uri="{FF2B5EF4-FFF2-40B4-BE49-F238E27FC236}">
                      <a16:creationId xmlns:a16="http://schemas.microsoft.com/office/drawing/2014/main" id="{10E0A2B3-F09D-4E0E-AC1E-4868FE360B6C}"/>
                    </a:ext>
                  </a:extLst>
                </p:cNvPr>
                <p:cNvSpPr/>
                <p:nvPr/>
              </p:nvSpPr>
              <p:spPr bwMode="auto">
                <a:xfrm>
                  <a:off x="4843462" y="2392243"/>
                  <a:ext cx="1667142" cy="680549"/>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BBF801E6-BFE7-43C7-8139-AF516711D2CE}"/>
                    </a:ext>
                  </a:extLst>
                </p:cNvPr>
                <p:cNvSpPr/>
                <p:nvPr/>
              </p:nvSpPr>
              <p:spPr bwMode="auto">
                <a:xfrm>
                  <a:off x="6510604" y="2392243"/>
                  <a:ext cx="1804057" cy="680549"/>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CD82EE88-8FBB-423E-87A3-13122EB06682}"/>
                    </a:ext>
                  </a:extLst>
                </p:cNvPr>
                <p:cNvSpPr/>
                <p:nvPr/>
              </p:nvSpPr>
              <p:spPr bwMode="auto">
                <a:xfrm>
                  <a:off x="7658273" y="2951984"/>
                  <a:ext cx="656388" cy="120807"/>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3" name="Rectangle 12">
                  <a:extLst>
                    <a:ext uri="{FF2B5EF4-FFF2-40B4-BE49-F238E27FC236}">
                      <a16:creationId xmlns:a16="http://schemas.microsoft.com/office/drawing/2014/main" id="{C9447E13-D122-4DAF-BAAD-F503413469AB}"/>
                    </a:ext>
                  </a:extLst>
                </p:cNvPr>
                <p:cNvSpPr/>
                <p:nvPr/>
              </p:nvSpPr>
              <p:spPr bwMode="auto">
                <a:xfrm>
                  <a:off x="7001885" y="2951984"/>
                  <a:ext cx="656388" cy="120807"/>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34460739-B6D2-47A1-823F-A22F363A95C4}"/>
                    </a:ext>
                  </a:extLst>
                </p:cNvPr>
                <p:cNvSpPr/>
                <p:nvPr/>
              </p:nvSpPr>
              <p:spPr bwMode="auto">
                <a:xfrm>
                  <a:off x="4843462" y="3072792"/>
                  <a:ext cx="1667142" cy="680549"/>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B6AA5F7D-6ACF-4C50-9B5A-BCC2F016E2BC}"/>
                    </a:ext>
                  </a:extLst>
                </p:cNvPr>
                <p:cNvSpPr/>
                <p:nvPr/>
              </p:nvSpPr>
              <p:spPr bwMode="auto">
                <a:xfrm>
                  <a:off x="6510604" y="3072792"/>
                  <a:ext cx="1804057" cy="680549"/>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6" name="Rectangle 15">
                  <a:extLst>
                    <a:ext uri="{FF2B5EF4-FFF2-40B4-BE49-F238E27FC236}">
                      <a16:creationId xmlns:a16="http://schemas.microsoft.com/office/drawing/2014/main" id="{FB07A4EA-5CB9-4194-9760-AF8084F30F95}"/>
                    </a:ext>
                  </a:extLst>
                </p:cNvPr>
                <p:cNvSpPr/>
                <p:nvPr/>
              </p:nvSpPr>
              <p:spPr bwMode="auto">
                <a:xfrm>
                  <a:off x="7658273" y="3632533"/>
                  <a:ext cx="656388" cy="120807"/>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7" name="Rectangle 16">
                  <a:extLst>
                    <a:ext uri="{FF2B5EF4-FFF2-40B4-BE49-F238E27FC236}">
                      <a16:creationId xmlns:a16="http://schemas.microsoft.com/office/drawing/2014/main" id="{3A0FC726-F7FC-4B35-B0B9-B071C09ABBBD}"/>
                    </a:ext>
                  </a:extLst>
                </p:cNvPr>
                <p:cNvSpPr/>
                <p:nvPr/>
              </p:nvSpPr>
              <p:spPr bwMode="auto">
                <a:xfrm>
                  <a:off x="7001885" y="3632533"/>
                  <a:ext cx="656388" cy="120807"/>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8" name="Rectangle 17">
                  <a:extLst>
                    <a:ext uri="{FF2B5EF4-FFF2-40B4-BE49-F238E27FC236}">
                      <a16:creationId xmlns:a16="http://schemas.microsoft.com/office/drawing/2014/main" id="{1C0E7EC2-EF28-4B68-81FB-D1A45B2E9DFE}"/>
                    </a:ext>
                  </a:extLst>
                </p:cNvPr>
                <p:cNvSpPr/>
                <p:nvPr/>
              </p:nvSpPr>
              <p:spPr bwMode="auto">
                <a:xfrm>
                  <a:off x="4843462" y="3753340"/>
                  <a:ext cx="1667142" cy="680549"/>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C1EFDEC5-EDAD-48A0-8D95-5E3B8F638F9A}"/>
                    </a:ext>
                  </a:extLst>
                </p:cNvPr>
                <p:cNvSpPr/>
                <p:nvPr/>
              </p:nvSpPr>
              <p:spPr bwMode="auto">
                <a:xfrm>
                  <a:off x="6510604" y="3753340"/>
                  <a:ext cx="1804057" cy="680549"/>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0" name="Rectangle 19">
                  <a:extLst>
                    <a:ext uri="{FF2B5EF4-FFF2-40B4-BE49-F238E27FC236}">
                      <a16:creationId xmlns:a16="http://schemas.microsoft.com/office/drawing/2014/main" id="{0D58D166-083A-4250-9032-5BC7E4998C86}"/>
                    </a:ext>
                  </a:extLst>
                </p:cNvPr>
                <p:cNvSpPr/>
                <p:nvPr/>
              </p:nvSpPr>
              <p:spPr bwMode="auto">
                <a:xfrm>
                  <a:off x="7658273" y="4313082"/>
                  <a:ext cx="656388" cy="120807"/>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1" name="Rectangle 20">
                  <a:extLst>
                    <a:ext uri="{FF2B5EF4-FFF2-40B4-BE49-F238E27FC236}">
                      <a16:creationId xmlns:a16="http://schemas.microsoft.com/office/drawing/2014/main" id="{1EA83457-292F-4347-8114-570A155E3EA5}"/>
                    </a:ext>
                  </a:extLst>
                </p:cNvPr>
                <p:cNvSpPr/>
                <p:nvPr/>
              </p:nvSpPr>
              <p:spPr bwMode="auto">
                <a:xfrm>
                  <a:off x="7001885" y="4313082"/>
                  <a:ext cx="656388" cy="120807"/>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2" name="TextBox 21">
                  <a:extLst>
                    <a:ext uri="{FF2B5EF4-FFF2-40B4-BE49-F238E27FC236}">
                      <a16:creationId xmlns:a16="http://schemas.microsoft.com/office/drawing/2014/main" id="{749A31C9-1445-4E13-AA61-2494AAACE61A}"/>
                    </a:ext>
                  </a:extLst>
                </p:cNvPr>
                <p:cNvSpPr txBox="1"/>
                <p:nvPr/>
              </p:nvSpPr>
              <p:spPr bwMode="auto">
                <a:xfrm>
                  <a:off x="4843462" y="2158028"/>
                  <a:ext cx="3471199" cy="234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1200" b="1" dirty="0"/>
                    <a:t>Discrepancy list</a:t>
                  </a:r>
                  <a:endParaRPr lang="en-US" sz="1200" b="1" u="sng" dirty="0"/>
                </a:p>
              </p:txBody>
            </p:sp>
            <p:cxnSp>
              <p:nvCxnSpPr>
                <p:cNvPr id="24" name="Straight Connector 23">
                  <a:extLst>
                    <a:ext uri="{FF2B5EF4-FFF2-40B4-BE49-F238E27FC236}">
                      <a16:creationId xmlns:a16="http://schemas.microsoft.com/office/drawing/2014/main" id="{3FCE2079-0C9B-4079-8431-BE29851A156A}"/>
                    </a:ext>
                  </a:extLst>
                </p:cNvPr>
                <p:cNvCxnSpPr>
                  <a:cxnSpLocks/>
                </p:cNvCxnSpPr>
                <p:nvPr/>
              </p:nvCxnSpPr>
              <p:spPr bwMode="auto">
                <a:xfrm flipV="1">
                  <a:off x="5043106" y="2274732"/>
                  <a:ext cx="633928" cy="1"/>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37E95932-74FC-491C-A602-57A5B7396044}"/>
                    </a:ext>
                  </a:extLst>
                </p:cNvPr>
                <p:cNvCxnSpPr>
                  <a:cxnSpLocks/>
                </p:cNvCxnSpPr>
                <p:nvPr/>
              </p:nvCxnSpPr>
              <p:spPr bwMode="auto">
                <a:xfrm flipV="1">
                  <a:off x="7482055" y="2271435"/>
                  <a:ext cx="633928" cy="1"/>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9CE72481-8746-43DA-B194-6EE8A8B03335}"/>
                    </a:ext>
                  </a:extLst>
                </p:cNvPr>
                <p:cNvSpPr txBox="1"/>
                <p:nvPr/>
              </p:nvSpPr>
              <p:spPr bwMode="auto">
                <a:xfrm>
                  <a:off x="7482055" y="2247271"/>
                  <a:ext cx="631317"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500" b="1" dirty="0"/>
                    <a:t>W/O Number</a:t>
                  </a:r>
                </a:p>
              </p:txBody>
            </p:sp>
            <p:sp>
              <p:nvSpPr>
                <p:cNvPr id="28" name="TextBox 27">
                  <a:extLst>
                    <a:ext uri="{FF2B5EF4-FFF2-40B4-BE49-F238E27FC236}">
                      <a16:creationId xmlns:a16="http://schemas.microsoft.com/office/drawing/2014/main" id="{48F6DEDC-9C03-4F6C-8D93-7D7F7AF48396}"/>
                    </a:ext>
                  </a:extLst>
                </p:cNvPr>
                <p:cNvSpPr txBox="1"/>
                <p:nvPr/>
              </p:nvSpPr>
              <p:spPr bwMode="auto">
                <a:xfrm>
                  <a:off x="4960240" y="2247271"/>
                  <a:ext cx="833571"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500" b="1" dirty="0"/>
                    <a:t>Registration Number</a:t>
                  </a:r>
                </a:p>
              </p:txBody>
            </p:sp>
            <p:sp>
              <p:nvSpPr>
                <p:cNvPr id="29" name="TextBox 28">
                  <a:extLst>
                    <a:ext uri="{FF2B5EF4-FFF2-40B4-BE49-F238E27FC236}">
                      <a16:creationId xmlns:a16="http://schemas.microsoft.com/office/drawing/2014/main" id="{4E787D20-6846-4D34-8ABE-434CD062806B}"/>
                    </a:ext>
                  </a:extLst>
                </p:cNvPr>
                <p:cNvSpPr txBox="1"/>
                <p:nvPr/>
              </p:nvSpPr>
              <p:spPr bwMode="auto">
                <a:xfrm>
                  <a:off x="4843462" y="2090225"/>
                  <a:ext cx="3471199" cy="30201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endParaRPr lang="en-US" sz="1200" b="1" dirty="0">
                    <a:solidFill>
                      <a:srgbClr val="C0C0C0"/>
                    </a:solidFill>
                  </a:endParaRPr>
                </a:p>
              </p:txBody>
            </p:sp>
          </p:grpSp>
        </p:grpSp>
      </p:grpSp>
    </p:spTree>
    <p:extLst>
      <p:ext uri="{BB962C8B-B14F-4D97-AF65-F5344CB8AC3E}">
        <p14:creationId xmlns:p14="http://schemas.microsoft.com/office/powerpoint/2010/main" val="752059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6</a:t>
            </a:fld>
            <a:endParaRPr lang="en-US" dirty="0"/>
          </a:p>
        </p:txBody>
      </p:sp>
      <p:sp>
        <p:nvSpPr>
          <p:cNvPr id="7" name="Title 1">
            <a:extLst>
              <a:ext uri="{FF2B5EF4-FFF2-40B4-BE49-F238E27FC236}">
                <a16:creationId xmlns:a16="http://schemas.microsoft.com/office/drawing/2014/main" id="{B60B5B98-4FEA-4F8A-ADEE-8E2C680DB03D}"/>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pic>
        <p:nvPicPr>
          <p:cNvPr id="11" name="Picture 10" descr="A person standing in front of a building&#10;&#10;Description generated with very high confidence">
            <a:extLst>
              <a:ext uri="{FF2B5EF4-FFF2-40B4-BE49-F238E27FC236}">
                <a16:creationId xmlns:a16="http://schemas.microsoft.com/office/drawing/2014/main" id="{9E25E065-67CC-4524-A8AC-6CA3F8F204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14" t="10444" r="8058" b="14444"/>
          <a:stretch/>
        </p:blipFill>
        <p:spPr>
          <a:xfrm>
            <a:off x="1314450" y="1539686"/>
            <a:ext cx="6515099" cy="4122560"/>
          </a:xfrm>
          <a:prstGeom prst="rect">
            <a:avLst/>
          </a:prstGeom>
        </p:spPr>
      </p:pic>
    </p:spTree>
    <p:extLst>
      <p:ext uri="{BB962C8B-B14F-4D97-AF65-F5344CB8AC3E}">
        <p14:creationId xmlns:p14="http://schemas.microsoft.com/office/powerpoint/2010/main" val="3712642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7</a:t>
            </a:fld>
            <a:endParaRPr lang="en-US" dirty="0"/>
          </a:p>
        </p:txBody>
      </p:sp>
      <p:sp>
        <p:nvSpPr>
          <p:cNvPr id="7" name="Title 1">
            <a:extLst>
              <a:ext uri="{FF2B5EF4-FFF2-40B4-BE49-F238E27FC236}">
                <a16:creationId xmlns:a16="http://schemas.microsoft.com/office/drawing/2014/main" id="{46260561-F1C7-4600-98A4-7754AD401719}"/>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pic>
        <p:nvPicPr>
          <p:cNvPr id="8" name="Picture 7">
            <a:extLst>
              <a:ext uri="{FF2B5EF4-FFF2-40B4-BE49-F238E27FC236}">
                <a16:creationId xmlns:a16="http://schemas.microsoft.com/office/drawing/2014/main" id="{EEDFE658-8710-4FC0-9FE6-B0EC21F801A7}"/>
              </a:ext>
            </a:extLst>
          </p:cNvPr>
          <p:cNvPicPr>
            <a:picLocks noChangeAspect="1"/>
          </p:cNvPicPr>
          <p:nvPr/>
        </p:nvPicPr>
        <p:blipFill rotWithShape="1">
          <a:blip r:embed="rId3"/>
          <a:srcRect t="10289" b="2696"/>
          <a:stretch/>
        </p:blipFill>
        <p:spPr>
          <a:xfrm>
            <a:off x="1447799" y="1552963"/>
            <a:ext cx="6257925" cy="4085837"/>
          </a:xfrm>
          <a:prstGeom prst="rect">
            <a:avLst/>
          </a:prstGeom>
        </p:spPr>
      </p:pic>
    </p:spTree>
    <p:extLst>
      <p:ext uri="{BB962C8B-B14F-4D97-AF65-F5344CB8AC3E}">
        <p14:creationId xmlns:p14="http://schemas.microsoft.com/office/powerpoint/2010/main" val="364630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8</a:t>
            </a:fld>
            <a:endParaRPr lang="en-US" dirty="0"/>
          </a:p>
        </p:txBody>
      </p:sp>
      <p:sp>
        <p:nvSpPr>
          <p:cNvPr id="7" name="Title 1">
            <a:extLst>
              <a:ext uri="{FF2B5EF4-FFF2-40B4-BE49-F238E27FC236}">
                <a16:creationId xmlns:a16="http://schemas.microsoft.com/office/drawing/2014/main" id="{46260561-F1C7-4600-98A4-7754AD401719}"/>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pic>
        <p:nvPicPr>
          <p:cNvPr id="8" name="Content Placeholder 4">
            <a:extLst>
              <a:ext uri="{FF2B5EF4-FFF2-40B4-BE49-F238E27FC236}">
                <a16:creationId xmlns:a16="http://schemas.microsoft.com/office/drawing/2014/main" id="{0AD9B7BD-6C3D-4AB7-B48A-2AD60702B30D}"/>
              </a:ext>
            </a:extLst>
          </p:cNvPr>
          <p:cNvPicPr>
            <a:picLocks noGrp="1" noChangeAspect="1"/>
          </p:cNvPicPr>
          <p:nvPr>
            <p:ph idx="1"/>
          </p:nvPr>
        </p:nvPicPr>
        <p:blipFill>
          <a:blip r:embed="rId3"/>
          <a:stretch>
            <a:fillRect/>
          </a:stretch>
        </p:blipFill>
        <p:spPr>
          <a:xfrm>
            <a:off x="2600324" y="1545899"/>
            <a:ext cx="3977477" cy="4092902"/>
          </a:xfrm>
          <a:prstGeom prst="rect">
            <a:avLst/>
          </a:prstGeom>
        </p:spPr>
      </p:pic>
    </p:spTree>
    <p:extLst>
      <p:ext uri="{BB962C8B-B14F-4D97-AF65-F5344CB8AC3E}">
        <p14:creationId xmlns:p14="http://schemas.microsoft.com/office/powerpoint/2010/main" val="3436927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9</a:t>
            </a:fld>
            <a:endParaRPr lang="en-US" dirty="0"/>
          </a:p>
        </p:txBody>
      </p:sp>
      <p:sp>
        <p:nvSpPr>
          <p:cNvPr id="7" name="Title 1">
            <a:extLst>
              <a:ext uri="{FF2B5EF4-FFF2-40B4-BE49-F238E27FC236}">
                <a16:creationId xmlns:a16="http://schemas.microsoft.com/office/drawing/2014/main" id="{46260561-F1C7-4600-98A4-7754AD401719}"/>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graphicFrame>
        <p:nvGraphicFramePr>
          <p:cNvPr id="9" name="Object 13">
            <a:extLst>
              <a:ext uri="{FF2B5EF4-FFF2-40B4-BE49-F238E27FC236}">
                <a16:creationId xmlns:a16="http://schemas.microsoft.com/office/drawing/2014/main" id="{D405841C-50F1-42A9-8A7C-CFCA279728EB}"/>
              </a:ext>
            </a:extLst>
          </p:cNvPr>
          <p:cNvGraphicFramePr>
            <a:graphicFrameLocks noChangeAspect="1"/>
          </p:cNvGraphicFramePr>
          <p:nvPr>
            <p:extLst>
              <p:ext uri="{D42A27DB-BD31-4B8C-83A1-F6EECF244321}">
                <p14:modId xmlns:p14="http://schemas.microsoft.com/office/powerpoint/2010/main" val="2110568006"/>
              </p:ext>
            </p:extLst>
          </p:nvPr>
        </p:nvGraphicFramePr>
        <p:xfrm>
          <a:off x="1559678" y="1688123"/>
          <a:ext cx="6024643" cy="4057104"/>
        </p:xfrm>
        <a:graphic>
          <a:graphicData uri="http://schemas.openxmlformats.org/presentationml/2006/ole">
            <mc:AlternateContent xmlns:mc="http://schemas.openxmlformats.org/markup-compatibility/2006">
              <mc:Choice xmlns:v="urn:schemas-microsoft-com:vml" Requires="v">
                <p:oleObj spid="_x0000_s1050" name="Bitmap Image" r:id="rId4" imgW="9752381" imgH="7314286" progId="Paint.Picture">
                  <p:embed/>
                </p:oleObj>
              </mc:Choice>
              <mc:Fallback>
                <p:oleObj name="Bitmap Image" r:id="rId4" imgW="9752381" imgH="7314286" progId="Paint.Picture">
                  <p:embed/>
                  <p:pic>
                    <p:nvPicPr>
                      <p:cNvPr id="28675" name="Object 13">
                        <a:extLst>
                          <a:ext uri="{FF2B5EF4-FFF2-40B4-BE49-F238E27FC236}">
                            <a16:creationId xmlns:a16="http://schemas.microsoft.com/office/drawing/2014/main" id="{23087061-200F-4AFC-B8C6-A8AF83F68A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069" t="23750" r="12039" b="14375"/>
                      <a:stretch>
                        <a:fillRect/>
                      </a:stretch>
                    </p:blipFill>
                    <p:spPr bwMode="auto">
                      <a:xfrm>
                        <a:off x="1559678" y="1688123"/>
                        <a:ext cx="6024643" cy="4057104"/>
                      </a:xfrm>
                      <a:prstGeom prst="rect">
                        <a:avLst/>
                      </a:prstGeom>
                      <a:noFill/>
                      <a:ln>
                        <a:noFill/>
                      </a:ln>
                      <a:effectLst/>
                    </p:spPr>
                  </p:pic>
                </p:oleObj>
              </mc:Fallback>
            </mc:AlternateContent>
          </a:graphicData>
        </a:graphic>
      </p:graphicFrame>
      <p:pic>
        <p:nvPicPr>
          <p:cNvPr id="10" name="Picture 3" descr="ad43a">
            <a:extLst>
              <a:ext uri="{FF2B5EF4-FFF2-40B4-BE49-F238E27FC236}">
                <a16:creationId xmlns:a16="http://schemas.microsoft.com/office/drawing/2014/main" id="{2A81F78C-E948-4E7E-9EB2-271093C39C8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5455" t="87679" r="65454" b="5165"/>
          <a:stretch>
            <a:fillRect/>
          </a:stretch>
        </p:blipFill>
        <p:spPr bwMode="auto">
          <a:xfrm>
            <a:off x="3991708" y="2895600"/>
            <a:ext cx="4923692" cy="990541"/>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FF4A4CE4-F7AA-47B1-90F9-78D10AB8784E}"/>
              </a:ext>
            </a:extLst>
          </p:cNvPr>
          <p:cNvCxnSpPr/>
          <p:nvPr/>
        </p:nvCxnSpPr>
        <p:spPr bwMode="auto">
          <a:xfrm flipH="1">
            <a:off x="3534508" y="4009292"/>
            <a:ext cx="2919046" cy="1195754"/>
          </a:xfrm>
          <a:prstGeom prst="straightConnector1">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591197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10</a:t>
            </a:fld>
            <a:endParaRPr lang="en-US" dirty="0"/>
          </a:p>
        </p:txBody>
      </p:sp>
      <p:sp>
        <p:nvSpPr>
          <p:cNvPr id="7" name="Title 1">
            <a:extLst>
              <a:ext uri="{FF2B5EF4-FFF2-40B4-BE49-F238E27FC236}">
                <a16:creationId xmlns:a16="http://schemas.microsoft.com/office/drawing/2014/main" id="{46260561-F1C7-4600-98A4-7754AD401719}"/>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grpSp>
        <p:nvGrpSpPr>
          <p:cNvPr id="6" name="Group 5">
            <a:extLst>
              <a:ext uri="{FF2B5EF4-FFF2-40B4-BE49-F238E27FC236}">
                <a16:creationId xmlns:a16="http://schemas.microsoft.com/office/drawing/2014/main" id="{7C40FEB1-EE53-4DF1-BE5F-46B1045AF839}"/>
              </a:ext>
            </a:extLst>
          </p:cNvPr>
          <p:cNvGrpSpPr/>
          <p:nvPr/>
        </p:nvGrpSpPr>
        <p:grpSpPr>
          <a:xfrm>
            <a:off x="2712244" y="1667257"/>
            <a:ext cx="6188869" cy="4112646"/>
            <a:chOff x="1383506" y="1591056"/>
            <a:chExt cx="6376987" cy="4237655"/>
          </a:xfrm>
        </p:grpSpPr>
        <p:pic>
          <p:nvPicPr>
            <p:cNvPr id="2" name="Picture 1">
              <a:extLst>
                <a:ext uri="{FF2B5EF4-FFF2-40B4-BE49-F238E27FC236}">
                  <a16:creationId xmlns:a16="http://schemas.microsoft.com/office/drawing/2014/main" id="{59B85058-E309-45E7-B19F-D530DF5D5529}"/>
                </a:ext>
              </a:extLst>
            </p:cNvPr>
            <p:cNvPicPr>
              <a:picLocks noChangeAspect="1"/>
            </p:cNvPicPr>
            <p:nvPr/>
          </p:nvPicPr>
          <p:blipFill>
            <a:blip r:embed="rId3"/>
            <a:stretch>
              <a:fillRect/>
            </a:stretch>
          </p:blipFill>
          <p:spPr>
            <a:xfrm>
              <a:off x="1383506" y="1591056"/>
              <a:ext cx="6376987" cy="4237655"/>
            </a:xfrm>
            <a:prstGeom prst="rect">
              <a:avLst/>
            </a:prstGeom>
            <a:ln w="38100">
              <a:solidFill>
                <a:srgbClr val="CC3300"/>
              </a:solidFill>
            </a:ln>
          </p:spPr>
        </p:pic>
        <p:sp>
          <p:nvSpPr>
            <p:cNvPr id="5" name="TextBox 4">
              <a:extLst>
                <a:ext uri="{FF2B5EF4-FFF2-40B4-BE49-F238E27FC236}">
                  <a16:creationId xmlns:a16="http://schemas.microsoft.com/office/drawing/2014/main" id="{E70A730C-E10D-420E-B03D-86CE8C2DC4D4}"/>
                </a:ext>
              </a:extLst>
            </p:cNvPr>
            <p:cNvSpPr txBox="1"/>
            <p:nvPr/>
          </p:nvSpPr>
          <p:spPr bwMode="auto">
            <a:xfrm rot="21443231">
              <a:off x="4407694" y="3233737"/>
              <a:ext cx="788193" cy="261610"/>
            </a:xfrm>
            <a:prstGeom prst="rect">
              <a:avLst/>
            </a:prstGeom>
            <a:noFill/>
            <a:ln w="381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050" b="1" dirty="0"/>
                <a:t>1234GM</a:t>
              </a:r>
            </a:p>
          </p:txBody>
        </p:sp>
      </p:grpSp>
      <p:pic>
        <p:nvPicPr>
          <p:cNvPr id="8" name="Picture 1027" descr="cabinet">
            <a:extLst>
              <a:ext uri="{FF2B5EF4-FFF2-40B4-BE49-F238E27FC236}">
                <a16:creationId xmlns:a16="http://schemas.microsoft.com/office/drawing/2014/main" id="{A051C2C0-1F4A-44AA-89C1-AB0F461372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40" t="2222" b="2222"/>
          <a:stretch>
            <a:fillRect/>
          </a:stretch>
        </p:blipFill>
        <p:spPr bwMode="auto">
          <a:xfrm>
            <a:off x="242887" y="1546801"/>
            <a:ext cx="3100388" cy="3755293"/>
          </a:xfrm>
          <a:prstGeom prst="rect">
            <a:avLst/>
          </a:prstGeom>
          <a:noFill/>
          <a:ln w="38100">
            <a:solidFill>
              <a:srgbClr val="CC33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420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563BCF-C5CD-465D-87AC-814D69AFF04B}"/>
              </a:ext>
            </a:extLst>
          </p:cNvPr>
          <p:cNvSpPr>
            <a:spLocks noGrp="1"/>
          </p:cNvSpPr>
          <p:nvPr>
            <p:ph idx="1"/>
          </p:nvPr>
        </p:nvSpPr>
        <p:spPr/>
        <p:txBody>
          <a:bodyPr/>
          <a:lstStyle/>
          <a:p>
            <a:r>
              <a:rPr lang="en-US" dirty="0"/>
              <a:t>For Maintenance</a:t>
            </a:r>
          </a:p>
          <a:p>
            <a:pPr lvl="1"/>
            <a:r>
              <a:rPr lang="en-US" dirty="0"/>
              <a:t>A Description of the work performed</a:t>
            </a:r>
          </a:p>
          <a:p>
            <a:pPr lvl="1"/>
            <a:r>
              <a:rPr lang="en-US" dirty="0"/>
              <a:t>Date</a:t>
            </a:r>
          </a:p>
          <a:p>
            <a:pPr lvl="1"/>
            <a:r>
              <a:rPr lang="en-US" dirty="0"/>
              <a:t>Signature</a:t>
            </a:r>
          </a:p>
          <a:p>
            <a:pPr lvl="1"/>
            <a:r>
              <a:rPr lang="en-US" dirty="0"/>
              <a:t>Certificate Number </a:t>
            </a:r>
          </a:p>
        </p:txBody>
      </p:sp>
      <p:sp>
        <p:nvSpPr>
          <p:cNvPr id="4" name="Slide Number Placeholder 3">
            <a:extLst>
              <a:ext uri="{FF2B5EF4-FFF2-40B4-BE49-F238E27FC236}">
                <a16:creationId xmlns:a16="http://schemas.microsoft.com/office/drawing/2014/main" id="{485E5A3E-5223-406A-80DE-9E8BD1C3092F}"/>
              </a:ext>
            </a:extLst>
          </p:cNvPr>
          <p:cNvSpPr>
            <a:spLocks noGrp="1"/>
          </p:cNvSpPr>
          <p:nvPr>
            <p:ph type="sldNum" sz="quarter" idx="4"/>
          </p:nvPr>
        </p:nvSpPr>
        <p:spPr/>
        <p:txBody>
          <a:bodyPr/>
          <a:lstStyle/>
          <a:p>
            <a:fld id="{74438B1A-AF1B-4C8B-993E-1BADE62A2451}" type="slidenum">
              <a:rPr lang="en-US" smtClean="0"/>
              <a:pPr/>
              <a:t>11</a:t>
            </a:fld>
            <a:endParaRPr lang="en-US" dirty="0"/>
          </a:p>
        </p:txBody>
      </p:sp>
      <p:sp>
        <p:nvSpPr>
          <p:cNvPr id="7" name="Title 1">
            <a:extLst>
              <a:ext uri="{FF2B5EF4-FFF2-40B4-BE49-F238E27FC236}">
                <a16:creationId xmlns:a16="http://schemas.microsoft.com/office/drawing/2014/main" id="{0EF5C23C-3350-47F6-919B-3FC354275664}"/>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pic>
        <p:nvPicPr>
          <p:cNvPr id="8" name="Picture 1038">
            <a:extLst>
              <a:ext uri="{FF2B5EF4-FFF2-40B4-BE49-F238E27FC236}">
                <a16:creationId xmlns:a16="http://schemas.microsoft.com/office/drawing/2014/main" id="{E8A998B8-4181-4A53-9BF8-C4E8283BD8F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4514" y="4105275"/>
            <a:ext cx="3041650"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69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563BCF-C5CD-465D-87AC-814D69AFF04B}"/>
              </a:ext>
            </a:extLst>
          </p:cNvPr>
          <p:cNvSpPr>
            <a:spLocks noGrp="1"/>
          </p:cNvSpPr>
          <p:nvPr>
            <p:ph idx="1"/>
          </p:nvPr>
        </p:nvSpPr>
        <p:spPr/>
        <p:txBody>
          <a:bodyPr/>
          <a:lstStyle/>
          <a:p>
            <a:r>
              <a:rPr lang="en-US" dirty="0"/>
              <a:t>For Maintenance</a:t>
            </a:r>
          </a:p>
          <a:p>
            <a:pPr lvl="1"/>
            <a:r>
              <a:rPr lang="en-US" dirty="0"/>
              <a:t>A Description of the work performed</a:t>
            </a:r>
          </a:p>
          <a:p>
            <a:pPr lvl="1"/>
            <a:r>
              <a:rPr lang="en-US" dirty="0"/>
              <a:t>Date</a:t>
            </a:r>
          </a:p>
          <a:p>
            <a:pPr lvl="1"/>
            <a:r>
              <a:rPr lang="en-US" sz="3600" b="1" dirty="0"/>
              <a:t>Signature</a:t>
            </a:r>
          </a:p>
          <a:p>
            <a:pPr lvl="1"/>
            <a:r>
              <a:rPr lang="en-US" sz="3600" b="1" dirty="0"/>
              <a:t>Certificate Number</a:t>
            </a:r>
            <a:r>
              <a:rPr lang="en-US" dirty="0"/>
              <a:t> </a:t>
            </a:r>
          </a:p>
        </p:txBody>
      </p:sp>
      <p:sp>
        <p:nvSpPr>
          <p:cNvPr id="4" name="Slide Number Placeholder 3">
            <a:extLst>
              <a:ext uri="{FF2B5EF4-FFF2-40B4-BE49-F238E27FC236}">
                <a16:creationId xmlns:a16="http://schemas.microsoft.com/office/drawing/2014/main" id="{485E5A3E-5223-406A-80DE-9E8BD1C3092F}"/>
              </a:ext>
            </a:extLst>
          </p:cNvPr>
          <p:cNvSpPr>
            <a:spLocks noGrp="1"/>
          </p:cNvSpPr>
          <p:nvPr>
            <p:ph type="sldNum" sz="quarter" idx="4"/>
          </p:nvPr>
        </p:nvSpPr>
        <p:spPr/>
        <p:txBody>
          <a:bodyPr/>
          <a:lstStyle/>
          <a:p>
            <a:fld id="{74438B1A-AF1B-4C8B-993E-1BADE62A2451}" type="slidenum">
              <a:rPr lang="en-US" smtClean="0"/>
              <a:pPr/>
              <a:t>12</a:t>
            </a:fld>
            <a:endParaRPr lang="en-US" dirty="0"/>
          </a:p>
        </p:txBody>
      </p:sp>
      <p:sp>
        <p:nvSpPr>
          <p:cNvPr id="7" name="Title 1">
            <a:extLst>
              <a:ext uri="{FF2B5EF4-FFF2-40B4-BE49-F238E27FC236}">
                <a16:creationId xmlns:a16="http://schemas.microsoft.com/office/drawing/2014/main" id="{0EF5C23C-3350-47F6-919B-3FC354275664}"/>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pic>
        <p:nvPicPr>
          <p:cNvPr id="8" name="Picture 1038">
            <a:extLst>
              <a:ext uri="{FF2B5EF4-FFF2-40B4-BE49-F238E27FC236}">
                <a16:creationId xmlns:a16="http://schemas.microsoft.com/office/drawing/2014/main" id="{E8A998B8-4181-4A53-9BF8-C4E8283BD8F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4514" y="4105275"/>
            <a:ext cx="3041650"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EC4F3EFC-F943-4CF7-BCFA-7B54D15AD0D8}"/>
              </a:ext>
            </a:extLst>
          </p:cNvPr>
          <p:cNvSpPr txBox="1"/>
          <p:nvPr/>
        </p:nvSpPr>
        <p:spPr bwMode="auto">
          <a:xfrm>
            <a:off x="6191250" y="1685925"/>
            <a:ext cx="27908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3200" b="1" dirty="0">
                <a:solidFill>
                  <a:srgbClr val="FF0000"/>
                </a:solidFill>
              </a:rPr>
              <a:t>This is the Approval for Return to Service</a:t>
            </a:r>
          </a:p>
        </p:txBody>
      </p:sp>
      <p:cxnSp>
        <p:nvCxnSpPr>
          <p:cNvPr id="6" name="Straight Arrow Connector 5">
            <a:extLst>
              <a:ext uri="{FF2B5EF4-FFF2-40B4-BE49-F238E27FC236}">
                <a16:creationId xmlns:a16="http://schemas.microsoft.com/office/drawing/2014/main" id="{4DB9788C-4B2D-42AC-83F8-F5231E0F8374}"/>
              </a:ext>
            </a:extLst>
          </p:cNvPr>
          <p:cNvCxnSpPr/>
          <p:nvPr/>
        </p:nvCxnSpPr>
        <p:spPr bwMode="auto">
          <a:xfrm flipH="1">
            <a:off x="3771900" y="2752725"/>
            <a:ext cx="2781300" cy="676275"/>
          </a:xfrm>
          <a:prstGeom prst="straightConnector1">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747238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029">
            <a:extLst>
              <a:ext uri="{FF2B5EF4-FFF2-40B4-BE49-F238E27FC236}">
                <a16:creationId xmlns:a16="http://schemas.microsoft.com/office/drawing/2014/main" id="{33EDC01A-29FB-4832-94C9-5E789D7FDAEA}"/>
              </a:ext>
            </a:extLst>
          </p:cNvPr>
          <p:cNvSpPr>
            <a:spLocks noChangeArrowheads="1"/>
          </p:cNvSpPr>
          <p:nvPr/>
        </p:nvSpPr>
        <p:spPr bwMode="auto">
          <a:xfrm>
            <a:off x="457200" y="1276350"/>
            <a:ext cx="8207375" cy="4262967"/>
          </a:xfrm>
          <a:prstGeom prst="rect">
            <a:avLst/>
          </a:prstGeom>
          <a:solidFill>
            <a:srgbClr val="FFFFFF"/>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endParaRPr lang="en-US" altLang="en-US"/>
          </a:p>
        </p:txBody>
      </p:sp>
      <p:sp>
        <p:nvSpPr>
          <p:cNvPr id="15" name="Line 1030">
            <a:extLst>
              <a:ext uri="{FF2B5EF4-FFF2-40B4-BE49-F238E27FC236}">
                <a16:creationId xmlns:a16="http://schemas.microsoft.com/office/drawing/2014/main" id="{D4EB589F-476E-4D2E-BF9D-62710D54F126}"/>
              </a:ext>
            </a:extLst>
          </p:cNvPr>
          <p:cNvSpPr>
            <a:spLocks noChangeShapeType="1"/>
          </p:cNvSpPr>
          <p:nvPr/>
        </p:nvSpPr>
        <p:spPr bwMode="auto">
          <a:xfrm>
            <a:off x="461963" y="185578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6" name="Line 1031">
            <a:extLst>
              <a:ext uri="{FF2B5EF4-FFF2-40B4-BE49-F238E27FC236}">
                <a16:creationId xmlns:a16="http://schemas.microsoft.com/office/drawing/2014/main" id="{615614CA-9D37-4132-AFF0-0E453CB7C734}"/>
              </a:ext>
            </a:extLst>
          </p:cNvPr>
          <p:cNvSpPr>
            <a:spLocks noChangeShapeType="1"/>
          </p:cNvSpPr>
          <p:nvPr/>
        </p:nvSpPr>
        <p:spPr bwMode="auto">
          <a:xfrm>
            <a:off x="461963" y="2263775"/>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7" name="Line 1032">
            <a:extLst>
              <a:ext uri="{FF2B5EF4-FFF2-40B4-BE49-F238E27FC236}">
                <a16:creationId xmlns:a16="http://schemas.microsoft.com/office/drawing/2014/main" id="{3B644E08-CA41-420E-9DA7-1041EABE35D5}"/>
              </a:ext>
            </a:extLst>
          </p:cNvPr>
          <p:cNvSpPr>
            <a:spLocks noChangeShapeType="1"/>
          </p:cNvSpPr>
          <p:nvPr/>
        </p:nvSpPr>
        <p:spPr bwMode="auto">
          <a:xfrm>
            <a:off x="461963" y="2671763"/>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8" name="Line 1033">
            <a:extLst>
              <a:ext uri="{FF2B5EF4-FFF2-40B4-BE49-F238E27FC236}">
                <a16:creationId xmlns:a16="http://schemas.microsoft.com/office/drawing/2014/main" id="{FD938DF6-9908-43E1-B6BA-379EEF191F8E}"/>
              </a:ext>
            </a:extLst>
          </p:cNvPr>
          <p:cNvSpPr>
            <a:spLocks noChangeShapeType="1"/>
          </p:cNvSpPr>
          <p:nvPr/>
        </p:nvSpPr>
        <p:spPr bwMode="auto">
          <a:xfrm>
            <a:off x="461963" y="308133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9" name="Line 1034">
            <a:extLst>
              <a:ext uri="{FF2B5EF4-FFF2-40B4-BE49-F238E27FC236}">
                <a16:creationId xmlns:a16="http://schemas.microsoft.com/office/drawing/2014/main" id="{982CB3A5-432A-4FDF-B690-92D3438E166A}"/>
              </a:ext>
            </a:extLst>
          </p:cNvPr>
          <p:cNvSpPr>
            <a:spLocks noChangeShapeType="1"/>
          </p:cNvSpPr>
          <p:nvPr/>
        </p:nvSpPr>
        <p:spPr bwMode="auto">
          <a:xfrm>
            <a:off x="461963" y="3489325"/>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0" name="Line 1035">
            <a:extLst>
              <a:ext uri="{FF2B5EF4-FFF2-40B4-BE49-F238E27FC236}">
                <a16:creationId xmlns:a16="http://schemas.microsoft.com/office/drawing/2014/main" id="{DE08F510-FA13-4991-880B-3A3017080509}"/>
              </a:ext>
            </a:extLst>
          </p:cNvPr>
          <p:cNvSpPr>
            <a:spLocks noChangeShapeType="1"/>
          </p:cNvSpPr>
          <p:nvPr/>
        </p:nvSpPr>
        <p:spPr bwMode="auto">
          <a:xfrm>
            <a:off x="461963" y="3897313"/>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1" name="Line 1036">
            <a:extLst>
              <a:ext uri="{FF2B5EF4-FFF2-40B4-BE49-F238E27FC236}">
                <a16:creationId xmlns:a16="http://schemas.microsoft.com/office/drawing/2014/main" id="{F5A5117B-62F8-40DA-BCA7-073ABF8362E0}"/>
              </a:ext>
            </a:extLst>
          </p:cNvPr>
          <p:cNvSpPr>
            <a:spLocks noChangeShapeType="1"/>
          </p:cNvSpPr>
          <p:nvPr/>
        </p:nvSpPr>
        <p:spPr bwMode="auto">
          <a:xfrm>
            <a:off x="461963" y="4305300"/>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2" name="Line 1037">
            <a:extLst>
              <a:ext uri="{FF2B5EF4-FFF2-40B4-BE49-F238E27FC236}">
                <a16:creationId xmlns:a16="http://schemas.microsoft.com/office/drawing/2014/main" id="{273DCC1D-B5AC-44D7-B9B6-029A9DCD2257}"/>
              </a:ext>
            </a:extLst>
          </p:cNvPr>
          <p:cNvSpPr>
            <a:spLocks noChangeShapeType="1"/>
          </p:cNvSpPr>
          <p:nvPr/>
        </p:nvSpPr>
        <p:spPr bwMode="auto">
          <a:xfrm>
            <a:off x="461963" y="471328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4" name="Line 1039">
            <a:extLst>
              <a:ext uri="{FF2B5EF4-FFF2-40B4-BE49-F238E27FC236}">
                <a16:creationId xmlns:a16="http://schemas.microsoft.com/office/drawing/2014/main" id="{52929948-D093-4A51-A51C-A10B32D20E9F}"/>
              </a:ext>
            </a:extLst>
          </p:cNvPr>
          <p:cNvSpPr>
            <a:spLocks noChangeShapeType="1"/>
          </p:cNvSpPr>
          <p:nvPr/>
        </p:nvSpPr>
        <p:spPr bwMode="auto">
          <a:xfrm>
            <a:off x="1765299" y="1855788"/>
            <a:ext cx="7341" cy="3699401"/>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5" name="Line 1040">
            <a:extLst>
              <a:ext uri="{FF2B5EF4-FFF2-40B4-BE49-F238E27FC236}">
                <a16:creationId xmlns:a16="http://schemas.microsoft.com/office/drawing/2014/main" id="{6BC82271-596D-4C4C-800F-454F58D638CE}"/>
              </a:ext>
            </a:extLst>
          </p:cNvPr>
          <p:cNvSpPr>
            <a:spLocks noChangeShapeType="1"/>
          </p:cNvSpPr>
          <p:nvPr/>
        </p:nvSpPr>
        <p:spPr bwMode="auto">
          <a:xfrm flipH="1">
            <a:off x="6869709" y="1855788"/>
            <a:ext cx="7341" cy="3683524"/>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6" name="Rectangle 1041">
            <a:extLst>
              <a:ext uri="{FF2B5EF4-FFF2-40B4-BE49-F238E27FC236}">
                <a16:creationId xmlns:a16="http://schemas.microsoft.com/office/drawing/2014/main" id="{52DDDF37-A051-47FA-9756-75DE48A6AAD4}"/>
              </a:ext>
            </a:extLst>
          </p:cNvPr>
          <p:cNvSpPr>
            <a:spLocks noChangeArrowheads="1"/>
          </p:cNvSpPr>
          <p:nvPr/>
        </p:nvSpPr>
        <p:spPr bwMode="auto">
          <a:xfrm>
            <a:off x="2455863" y="1328738"/>
            <a:ext cx="3797515" cy="368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600">
                <a:solidFill>
                  <a:srgbClr val="000000"/>
                </a:solidFill>
                <a:latin typeface="Bookman Old Style" panose="02050604050505020204" pitchFamily="18" charset="0"/>
              </a:rPr>
              <a:t>ENGINE MAINTENANCE RECORD</a:t>
            </a:r>
          </a:p>
        </p:txBody>
      </p:sp>
      <p:sp>
        <p:nvSpPr>
          <p:cNvPr id="27" name="Rectangle 1042">
            <a:extLst>
              <a:ext uri="{FF2B5EF4-FFF2-40B4-BE49-F238E27FC236}">
                <a16:creationId xmlns:a16="http://schemas.microsoft.com/office/drawing/2014/main" id="{EB93AE4D-CE24-4511-A59D-0489D48189A8}"/>
              </a:ext>
            </a:extLst>
          </p:cNvPr>
          <p:cNvSpPr>
            <a:spLocks noChangeArrowheads="1"/>
          </p:cNvSpPr>
          <p:nvPr/>
        </p:nvSpPr>
        <p:spPr bwMode="auto">
          <a:xfrm>
            <a:off x="723900" y="1597025"/>
            <a:ext cx="681278"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dirty="0">
                <a:solidFill>
                  <a:srgbClr val="000000"/>
                </a:solidFill>
                <a:latin typeface="Bookman Old Style" panose="02050604050505020204" pitchFamily="18" charset="0"/>
              </a:rPr>
              <a:t>DATE</a:t>
            </a:r>
          </a:p>
        </p:txBody>
      </p:sp>
      <p:sp>
        <p:nvSpPr>
          <p:cNvPr id="28" name="Rectangle 1043">
            <a:extLst>
              <a:ext uri="{FF2B5EF4-FFF2-40B4-BE49-F238E27FC236}">
                <a16:creationId xmlns:a16="http://schemas.microsoft.com/office/drawing/2014/main" id="{33A08E64-FBFC-4F10-80F2-B7BDBED98002}"/>
              </a:ext>
            </a:extLst>
          </p:cNvPr>
          <p:cNvSpPr>
            <a:spLocks noChangeArrowheads="1"/>
          </p:cNvSpPr>
          <p:nvPr/>
        </p:nvSpPr>
        <p:spPr bwMode="auto">
          <a:xfrm>
            <a:off x="2928938" y="1597025"/>
            <a:ext cx="3298981"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a:solidFill>
                  <a:srgbClr val="000000"/>
                </a:solidFill>
                <a:latin typeface="Bookman Old Style" panose="02050604050505020204" pitchFamily="18" charset="0"/>
              </a:rPr>
              <a:t>DESCRIPTION OF WORK PERFORMED</a:t>
            </a:r>
          </a:p>
        </p:txBody>
      </p:sp>
      <p:sp>
        <p:nvSpPr>
          <p:cNvPr id="29" name="Rectangle 1044">
            <a:extLst>
              <a:ext uri="{FF2B5EF4-FFF2-40B4-BE49-F238E27FC236}">
                <a16:creationId xmlns:a16="http://schemas.microsoft.com/office/drawing/2014/main" id="{D1CFF419-B9AD-4A70-B00F-F53C12FF5455}"/>
              </a:ext>
            </a:extLst>
          </p:cNvPr>
          <p:cNvSpPr>
            <a:spLocks noChangeArrowheads="1"/>
          </p:cNvSpPr>
          <p:nvPr/>
        </p:nvSpPr>
        <p:spPr bwMode="auto">
          <a:xfrm>
            <a:off x="7240588" y="1597025"/>
            <a:ext cx="1179811"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dirty="0">
                <a:solidFill>
                  <a:srgbClr val="000000"/>
                </a:solidFill>
                <a:latin typeface="Bookman Old Style" panose="02050604050505020204" pitchFamily="18" charset="0"/>
              </a:rPr>
              <a:t>SIGNATURE</a:t>
            </a:r>
          </a:p>
        </p:txBody>
      </p:sp>
      <p:sp>
        <p:nvSpPr>
          <p:cNvPr id="31" name="Rectangle 1046">
            <a:extLst>
              <a:ext uri="{FF2B5EF4-FFF2-40B4-BE49-F238E27FC236}">
                <a16:creationId xmlns:a16="http://schemas.microsoft.com/office/drawing/2014/main" id="{F687A754-54E7-4846-A837-1B37C0F453B6}"/>
              </a:ext>
            </a:extLst>
          </p:cNvPr>
          <p:cNvSpPr>
            <a:spLocks noChangeArrowheads="1"/>
          </p:cNvSpPr>
          <p:nvPr/>
        </p:nvSpPr>
        <p:spPr bwMode="auto">
          <a:xfrm>
            <a:off x="4760913" y="4375150"/>
            <a:ext cx="26860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endParaRPr lang="en-US" altLang="en-US"/>
          </a:p>
        </p:txBody>
      </p:sp>
      <p:sp>
        <p:nvSpPr>
          <p:cNvPr id="34" name="Rectangle 1049">
            <a:extLst>
              <a:ext uri="{FF2B5EF4-FFF2-40B4-BE49-F238E27FC236}">
                <a16:creationId xmlns:a16="http://schemas.microsoft.com/office/drawing/2014/main" id="{23B02246-B83C-439E-85D9-341D1FD3F135}"/>
              </a:ext>
            </a:extLst>
          </p:cNvPr>
          <p:cNvSpPr>
            <a:spLocks noChangeArrowheads="1"/>
          </p:cNvSpPr>
          <p:nvPr/>
        </p:nvSpPr>
        <p:spPr bwMode="auto">
          <a:xfrm>
            <a:off x="479425" y="1839913"/>
            <a:ext cx="6675517" cy="87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nSpc>
                <a:spcPct val="120000"/>
              </a:lnSpc>
              <a:spcBef>
                <a:spcPts val="600"/>
              </a:spcBef>
              <a:buNone/>
              <a:defRPr/>
            </a:pPr>
            <a:r>
              <a:rPr lang="en-US" altLang="en-US" sz="1600" dirty="0">
                <a:solidFill>
                  <a:srgbClr val="0066FF"/>
                </a:solidFill>
                <a:latin typeface="Arial" panose="020B0604020202020204" pitchFamily="34" charset="0"/>
              </a:rPr>
              <a:t>04/21/98</a:t>
            </a:r>
            <a:r>
              <a:rPr lang="en-US" altLang="en-US" sz="2000" dirty="0">
                <a:solidFill>
                  <a:srgbClr val="0066FF"/>
                </a:solidFill>
                <a:effectLst>
                  <a:outerShdw blurRad="38100" dist="38100" dir="2700000" algn="tl">
                    <a:srgbClr val="C0C0C0"/>
                  </a:outerShdw>
                </a:effectLst>
                <a:latin typeface="Arial" panose="020B0604020202020204" pitchFamily="34" charset="0"/>
              </a:rPr>
              <a:t> </a:t>
            </a:r>
            <a:r>
              <a:rPr lang="en-US" altLang="en-US" sz="2000" dirty="0">
                <a:solidFill>
                  <a:srgbClr val="FC0128"/>
                </a:solidFill>
                <a:effectLst>
                  <a:outerShdw blurRad="38100" dist="38100" dir="2700000" algn="tl">
                    <a:srgbClr val="C0C0C0"/>
                  </a:outerShdw>
                </a:effectLst>
                <a:latin typeface="Arial" panose="020B0604020202020204" pitchFamily="34" charset="0"/>
              </a:rPr>
              <a:t>       </a:t>
            </a:r>
            <a:r>
              <a:rPr lang="en-US" altLang="en-US" sz="2000" dirty="0">
                <a:solidFill>
                  <a:srgbClr val="000000"/>
                </a:solidFill>
                <a:latin typeface="Arial" panose="020B0604020202020204" pitchFamily="34" charset="0"/>
              </a:rPr>
              <a:t>1. Changed oil.  Added 8 Quarts of Aeroshell</a:t>
            </a:r>
            <a:r>
              <a:rPr lang="en-US" altLang="en-US" sz="2000" i="1" dirty="0">
                <a:solidFill>
                  <a:srgbClr val="000000"/>
                </a:solidFill>
                <a:latin typeface="Arial" panose="020B0604020202020204" pitchFamily="34" charset="0"/>
              </a:rPr>
              <a:t> </a:t>
            </a:r>
          </a:p>
          <a:p>
            <a:pPr>
              <a:lnSpc>
                <a:spcPct val="120000"/>
              </a:lnSpc>
              <a:spcBef>
                <a:spcPts val="600"/>
              </a:spcBef>
              <a:buNone/>
              <a:defRPr/>
            </a:pPr>
            <a:r>
              <a:rPr lang="en-US" altLang="en-US" sz="2000" dirty="0">
                <a:solidFill>
                  <a:srgbClr val="000000"/>
                </a:solidFill>
                <a:latin typeface="Arial" panose="020B0604020202020204" pitchFamily="34" charset="0"/>
              </a:rPr>
              <a:t>                        50wt. compounded Oil</a:t>
            </a:r>
            <a:r>
              <a:rPr lang="en-US" altLang="en-US" sz="2000" i="1" dirty="0">
                <a:solidFill>
                  <a:srgbClr val="000000"/>
                </a:solidFill>
                <a:latin typeface="Arial" panose="020B0604020202020204" pitchFamily="34" charset="0"/>
              </a:rPr>
              <a:t>.</a:t>
            </a:r>
          </a:p>
        </p:txBody>
      </p:sp>
      <p:sp>
        <p:nvSpPr>
          <p:cNvPr id="35" name="Rectangle 1050">
            <a:extLst>
              <a:ext uri="{FF2B5EF4-FFF2-40B4-BE49-F238E27FC236}">
                <a16:creationId xmlns:a16="http://schemas.microsoft.com/office/drawing/2014/main" id="{B8811319-8947-4B8D-A5E0-5B5792CC4751}"/>
              </a:ext>
            </a:extLst>
          </p:cNvPr>
          <p:cNvSpPr>
            <a:spLocks noChangeArrowheads="1"/>
          </p:cNvSpPr>
          <p:nvPr/>
        </p:nvSpPr>
        <p:spPr bwMode="auto">
          <a:xfrm>
            <a:off x="457201" y="2297113"/>
            <a:ext cx="1190038" cy="70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600" dirty="0">
                <a:solidFill>
                  <a:srgbClr val="000000"/>
                </a:solidFill>
                <a:latin typeface="Arial" panose="020B0604020202020204" pitchFamily="34" charset="0"/>
              </a:rPr>
              <a:t>Aircraft TT</a:t>
            </a:r>
          </a:p>
          <a:p>
            <a:pPr>
              <a:buNone/>
            </a:pPr>
            <a:r>
              <a:rPr lang="en-US" altLang="en-US" sz="1600" dirty="0">
                <a:solidFill>
                  <a:srgbClr val="000000"/>
                </a:solidFill>
                <a:latin typeface="Arial" panose="020B0604020202020204" pitchFamily="34" charset="0"/>
              </a:rPr>
              <a:t>2,762 Hrs.</a:t>
            </a:r>
          </a:p>
        </p:txBody>
      </p:sp>
      <p:sp>
        <p:nvSpPr>
          <p:cNvPr id="36" name="Rectangle 1051">
            <a:extLst>
              <a:ext uri="{FF2B5EF4-FFF2-40B4-BE49-F238E27FC236}">
                <a16:creationId xmlns:a16="http://schemas.microsoft.com/office/drawing/2014/main" id="{CB319FD8-E047-49BD-B6B5-6CC522055BE0}"/>
              </a:ext>
            </a:extLst>
          </p:cNvPr>
          <p:cNvSpPr>
            <a:spLocks noChangeArrowheads="1"/>
          </p:cNvSpPr>
          <p:nvPr/>
        </p:nvSpPr>
        <p:spPr bwMode="auto">
          <a:xfrm>
            <a:off x="454418" y="3157538"/>
            <a:ext cx="947121" cy="9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600" dirty="0">
                <a:solidFill>
                  <a:srgbClr val="000000"/>
                </a:solidFill>
                <a:latin typeface="Arial" panose="020B0604020202020204" pitchFamily="34" charset="0"/>
              </a:rPr>
              <a:t>SMOH</a:t>
            </a:r>
          </a:p>
          <a:p>
            <a:pPr>
              <a:buNone/>
            </a:pPr>
            <a:r>
              <a:rPr lang="en-US" altLang="en-US" sz="1600" dirty="0">
                <a:solidFill>
                  <a:srgbClr val="000000"/>
                </a:solidFill>
                <a:latin typeface="Arial" panose="020B0604020202020204" pitchFamily="34" charset="0"/>
              </a:rPr>
              <a:t>962 Hrs.</a:t>
            </a:r>
            <a:endParaRPr lang="en-US" altLang="en-US" sz="1600" dirty="0">
              <a:solidFill>
                <a:srgbClr val="FC0128"/>
              </a:solidFill>
              <a:latin typeface="Arial" panose="020B0604020202020204" pitchFamily="34" charset="0"/>
            </a:endParaRPr>
          </a:p>
        </p:txBody>
      </p:sp>
      <p:sp>
        <p:nvSpPr>
          <p:cNvPr id="37" name="Rectangle 1052">
            <a:extLst>
              <a:ext uri="{FF2B5EF4-FFF2-40B4-BE49-F238E27FC236}">
                <a16:creationId xmlns:a16="http://schemas.microsoft.com/office/drawing/2014/main" id="{3B2AA166-DE01-4959-9094-139AD860F8AC}"/>
              </a:ext>
            </a:extLst>
          </p:cNvPr>
          <p:cNvSpPr>
            <a:spLocks noChangeArrowheads="1"/>
          </p:cNvSpPr>
          <p:nvPr/>
        </p:nvSpPr>
        <p:spPr bwMode="auto">
          <a:xfrm>
            <a:off x="1879600" y="2678113"/>
            <a:ext cx="6959600" cy="1243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ts val="600"/>
              </a:spcBef>
              <a:buNone/>
            </a:pPr>
            <a:r>
              <a:rPr lang="en-US" altLang="en-US" sz="2000" dirty="0">
                <a:solidFill>
                  <a:srgbClr val="000000"/>
                </a:solidFill>
                <a:latin typeface="Arial" panose="020B0604020202020204" pitchFamily="34" charset="0"/>
              </a:rPr>
              <a:t>2. Removed  &amp; Inspected oil screen and </a:t>
            </a:r>
          </a:p>
          <a:p>
            <a:pPr>
              <a:lnSpc>
                <a:spcPct val="120000"/>
              </a:lnSpc>
              <a:spcBef>
                <a:spcPts val="600"/>
              </a:spcBef>
              <a:buNone/>
            </a:pPr>
            <a:r>
              <a:rPr lang="en-US" altLang="en-US" sz="2000" dirty="0">
                <a:solidFill>
                  <a:srgbClr val="000000"/>
                </a:solidFill>
                <a:latin typeface="Arial" panose="020B0604020202020204" pitchFamily="34" charset="0"/>
              </a:rPr>
              <a:t>    re-installed in accordance with   Lycoming </a:t>
            </a:r>
            <a:br>
              <a:rPr lang="en-US" altLang="en-US" sz="2000" dirty="0">
                <a:solidFill>
                  <a:srgbClr val="000000"/>
                </a:solidFill>
                <a:latin typeface="Arial" panose="020B0604020202020204" pitchFamily="34" charset="0"/>
              </a:rPr>
            </a:br>
            <a:r>
              <a:rPr lang="en-US" altLang="en-US" sz="2000" dirty="0">
                <a:solidFill>
                  <a:srgbClr val="000000"/>
                </a:solidFill>
                <a:latin typeface="Arial" panose="020B0604020202020204" pitchFamily="34" charset="0"/>
              </a:rPr>
              <a:t>    service manual.</a:t>
            </a:r>
            <a:endParaRPr lang="en-US" altLang="en-US" sz="2000" dirty="0">
              <a:solidFill>
                <a:srgbClr val="FC0128"/>
              </a:solidFill>
              <a:latin typeface="Arial" panose="020B0604020202020204" pitchFamily="34" charset="0"/>
            </a:endParaRPr>
          </a:p>
        </p:txBody>
      </p:sp>
      <p:sp>
        <p:nvSpPr>
          <p:cNvPr id="38" name="Rectangle 1053">
            <a:extLst>
              <a:ext uri="{FF2B5EF4-FFF2-40B4-BE49-F238E27FC236}">
                <a16:creationId xmlns:a16="http://schemas.microsoft.com/office/drawing/2014/main" id="{6BDA180E-E6B1-47DD-8BD5-4082A9BC27F8}"/>
              </a:ext>
            </a:extLst>
          </p:cNvPr>
          <p:cNvSpPr>
            <a:spLocks noChangeArrowheads="1"/>
          </p:cNvSpPr>
          <p:nvPr/>
        </p:nvSpPr>
        <p:spPr bwMode="auto">
          <a:xfrm>
            <a:off x="6218835" y="4171950"/>
            <a:ext cx="2338781"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buNone/>
            </a:pPr>
            <a:r>
              <a:rPr lang="en-US" altLang="en-US" sz="3600" b="1" dirty="0">
                <a:solidFill>
                  <a:srgbClr val="0066FF"/>
                </a:solidFill>
                <a:latin typeface="Blackadder ITC" panose="04020505051007020D02" pitchFamily="82" charset="0"/>
              </a:rPr>
              <a:t>Ima B. Good</a:t>
            </a:r>
          </a:p>
        </p:txBody>
      </p:sp>
      <p:sp>
        <p:nvSpPr>
          <p:cNvPr id="39" name="Rectangle 1054">
            <a:extLst>
              <a:ext uri="{FF2B5EF4-FFF2-40B4-BE49-F238E27FC236}">
                <a16:creationId xmlns:a16="http://schemas.microsoft.com/office/drawing/2014/main" id="{4AF02E52-1E13-41E3-AA0B-6D5881F921BD}"/>
              </a:ext>
            </a:extLst>
          </p:cNvPr>
          <p:cNvSpPr>
            <a:spLocks noChangeArrowheads="1"/>
          </p:cNvSpPr>
          <p:nvPr/>
        </p:nvSpPr>
        <p:spPr bwMode="auto">
          <a:xfrm>
            <a:off x="6329927" y="4781550"/>
            <a:ext cx="1951495" cy="757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lnSpc>
                <a:spcPct val="90000"/>
              </a:lnSpc>
              <a:buNone/>
              <a:defRPr/>
            </a:pPr>
            <a:r>
              <a:rPr lang="en-US" altLang="en-US" sz="2000" b="1" dirty="0">
                <a:solidFill>
                  <a:srgbClr val="000000"/>
                </a:solidFill>
                <a:latin typeface="Arial" panose="020B0604020202020204" pitchFamily="34" charset="0"/>
              </a:rPr>
              <a:t>Ima B. Good</a:t>
            </a:r>
            <a:endParaRPr lang="en-US" altLang="en-US" sz="2000" dirty="0">
              <a:solidFill>
                <a:srgbClr val="000000"/>
              </a:solidFill>
              <a:effectLst>
                <a:outerShdw blurRad="38100" dist="38100" dir="2700000" algn="tl">
                  <a:srgbClr val="C0C0C0"/>
                </a:outerShdw>
              </a:effectLst>
              <a:latin typeface="Arial" panose="020B0604020202020204" pitchFamily="34" charset="0"/>
            </a:endParaRPr>
          </a:p>
          <a:p>
            <a:pPr algn="ctr">
              <a:lnSpc>
                <a:spcPct val="90000"/>
              </a:lnSpc>
              <a:buNone/>
              <a:defRPr/>
            </a:pPr>
            <a:r>
              <a:rPr lang="en-US" altLang="en-US" sz="1800" b="1" dirty="0">
                <a:solidFill>
                  <a:srgbClr val="000000"/>
                </a:solidFill>
                <a:latin typeface="Arial" panose="020B0604020202020204" pitchFamily="34" charset="0"/>
              </a:rPr>
              <a:t>A&amp;P </a:t>
            </a:r>
            <a:r>
              <a:rPr lang="en-US" altLang="en-US" sz="1800" b="1" dirty="0">
                <a:solidFill>
                  <a:srgbClr val="0066FF"/>
                </a:solidFill>
                <a:latin typeface="Arial" panose="020B0604020202020204" pitchFamily="34" charset="0"/>
              </a:rPr>
              <a:t>123456789</a:t>
            </a:r>
          </a:p>
        </p:txBody>
      </p:sp>
      <p:sp>
        <p:nvSpPr>
          <p:cNvPr id="40" name="Title 2">
            <a:extLst>
              <a:ext uri="{FF2B5EF4-FFF2-40B4-BE49-F238E27FC236}">
                <a16:creationId xmlns:a16="http://schemas.microsoft.com/office/drawing/2014/main" id="{53F7B5CA-4248-42D4-83A8-317F20C390B0}"/>
              </a:ext>
            </a:extLst>
          </p:cNvPr>
          <p:cNvSpPr txBox="1">
            <a:spLocks/>
          </p:cNvSpPr>
          <p:nvPr/>
        </p:nvSpPr>
        <p:spPr bwMode="auto">
          <a:xfrm>
            <a:off x="428624" y="344488"/>
            <a:ext cx="86391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a:t>Sample Maintenance Record Entry</a:t>
            </a:r>
            <a:endParaRPr lang="en-US" kern="0" dirty="0"/>
          </a:p>
        </p:txBody>
      </p:sp>
    </p:spTree>
    <p:extLst>
      <p:ext uri="{BB962C8B-B14F-4D97-AF65-F5344CB8AC3E}">
        <p14:creationId xmlns:p14="http://schemas.microsoft.com/office/powerpoint/2010/main" val="1039771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84F79-AD63-4414-94F2-2CFFE93012B2}"/>
              </a:ext>
            </a:extLst>
          </p:cNvPr>
          <p:cNvSpPr>
            <a:spLocks noGrp="1"/>
          </p:cNvSpPr>
          <p:nvPr>
            <p:ph idx="1"/>
          </p:nvPr>
        </p:nvSpPr>
        <p:spPr/>
        <p:txBody>
          <a:bodyPr/>
          <a:lstStyle/>
          <a:p>
            <a:pPr>
              <a:defRPr/>
            </a:pPr>
            <a:r>
              <a:rPr lang="en-US" altLang="en-US" sz="2400" dirty="0">
                <a:latin typeface="Arial" panose="020B0604020202020204" pitchFamily="34" charset="0"/>
              </a:rPr>
              <a:t>For Inspection</a:t>
            </a:r>
          </a:p>
          <a:p>
            <a:pPr lvl="1">
              <a:defRPr/>
            </a:pPr>
            <a:r>
              <a:rPr lang="en-US" altLang="en-US" dirty="0">
                <a:latin typeface="Arial" panose="020B0604020202020204" pitchFamily="34" charset="0"/>
              </a:rPr>
              <a:t>A certification statement</a:t>
            </a:r>
          </a:p>
          <a:p>
            <a:pPr lvl="1">
              <a:defRPr/>
            </a:pPr>
            <a:r>
              <a:rPr lang="en-US" altLang="en-US" dirty="0">
                <a:latin typeface="Arial" panose="020B0604020202020204" pitchFamily="34" charset="0"/>
              </a:rPr>
              <a:t>The date of the inspection</a:t>
            </a:r>
          </a:p>
          <a:p>
            <a:pPr lvl="1">
              <a:defRPr/>
            </a:pPr>
            <a:r>
              <a:rPr lang="en-US" altLang="en-US" dirty="0">
                <a:latin typeface="Arial" panose="020B0604020202020204" pitchFamily="34" charset="0"/>
              </a:rPr>
              <a:t>The aircraft total time in service</a:t>
            </a:r>
          </a:p>
          <a:p>
            <a:pPr lvl="1">
              <a:defRPr/>
            </a:pPr>
            <a:r>
              <a:rPr lang="en-US" altLang="en-US" dirty="0">
                <a:latin typeface="Arial" panose="020B0604020202020204" pitchFamily="34" charset="0"/>
              </a:rPr>
              <a:t>The signature, certificate number, and kind of certificate held by the person approving for return to service. </a:t>
            </a:r>
          </a:p>
          <a:p>
            <a:endParaRPr lang="en-US" dirty="0"/>
          </a:p>
        </p:txBody>
      </p:sp>
      <p:sp>
        <p:nvSpPr>
          <p:cNvPr id="4" name="Slide Number Placeholder 3">
            <a:extLst>
              <a:ext uri="{FF2B5EF4-FFF2-40B4-BE49-F238E27FC236}">
                <a16:creationId xmlns:a16="http://schemas.microsoft.com/office/drawing/2014/main" id="{E069C60F-6FB4-4EEE-9EB8-8F82AACB16AF}"/>
              </a:ext>
            </a:extLst>
          </p:cNvPr>
          <p:cNvSpPr>
            <a:spLocks noGrp="1"/>
          </p:cNvSpPr>
          <p:nvPr>
            <p:ph type="sldNum" sz="quarter" idx="4"/>
          </p:nvPr>
        </p:nvSpPr>
        <p:spPr/>
        <p:txBody>
          <a:bodyPr/>
          <a:lstStyle/>
          <a:p>
            <a:fld id="{74438B1A-AF1B-4C8B-993E-1BADE62A2451}" type="slidenum">
              <a:rPr lang="en-US" smtClean="0"/>
              <a:pPr/>
              <a:t>14</a:t>
            </a:fld>
            <a:endParaRPr lang="en-US" dirty="0"/>
          </a:p>
        </p:txBody>
      </p:sp>
      <p:sp>
        <p:nvSpPr>
          <p:cNvPr id="5" name="Title 1">
            <a:extLst>
              <a:ext uri="{FF2B5EF4-FFF2-40B4-BE49-F238E27FC236}">
                <a16:creationId xmlns:a16="http://schemas.microsoft.com/office/drawing/2014/main" id="{97518DB7-E225-4FBC-A1FE-81B780D49CB7}"/>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pic>
        <p:nvPicPr>
          <p:cNvPr id="6" name="Picture 1038">
            <a:extLst>
              <a:ext uri="{FF2B5EF4-FFF2-40B4-BE49-F238E27FC236}">
                <a16:creationId xmlns:a16="http://schemas.microsoft.com/office/drawing/2014/main" id="{730F7A78-F284-4905-BD90-7C3163BD311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4514" y="4105275"/>
            <a:ext cx="3041650"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9548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84F79-AD63-4414-94F2-2CFFE93012B2}"/>
              </a:ext>
            </a:extLst>
          </p:cNvPr>
          <p:cNvSpPr>
            <a:spLocks noGrp="1"/>
          </p:cNvSpPr>
          <p:nvPr>
            <p:ph idx="1"/>
          </p:nvPr>
        </p:nvSpPr>
        <p:spPr/>
        <p:txBody>
          <a:bodyPr/>
          <a:lstStyle/>
          <a:p>
            <a:pPr>
              <a:defRPr/>
            </a:pPr>
            <a:r>
              <a:rPr lang="en-US" altLang="en-US" sz="2400" dirty="0">
                <a:latin typeface="Arial" panose="020B0604020202020204" pitchFamily="34" charset="0"/>
              </a:rPr>
              <a:t>For Inspection</a:t>
            </a:r>
          </a:p>
          <a:p>
            <a:pPr lvl="1">
              <a:defRPr/>
            </a:pPr>
            <a:r>
              <a:rPr lang="en-US" altLang="en-US" dirty="0">
                <a:latin typeface="Arial" panose="020B0604020202020204" pitchFamily="34" charset="0"/>
              </a:rPr>
              <a:t>A certification statement</a:t>
            </a:r>
          </a:p>
          <a:p>
            <a:pPr lvl="1">
              <a:defRPr/>
            </a:pPr>
            <a:r>
              <a:rPr lang="en-US" altLang="en-US" dirty="0">
                <a:latin typeface="Arial" panose="020B0604020202020204" pitchFamily="34" charset="0"/>
              </a:rPr>
              <a:t>The date of the inspection</a:t>
            </a:r>
          </a:p>
          <a:p>
            <a:pPr lvl="1">
              <a:defRPr/>
            </a:pPr>
            <a:r>
              <a:rPr lang="en-US" altLang="en-US" dirty="0">
                <a:latin typeface="Arial" panose="020B0604020202020204" pitchFamily="34" charset="0"/>
              </a:rPr>
              <a:t>The aircraft total time in service</a:t>
            </a:r>
          </a:p>
          <a:p>
            <a:pPr lvl="1">
              <a:defRPr/>
            </a:pPr>
            <a:r>
              <a:rPr lang="en-US" altLang="en-US" sz="3600" b="1" dirty="0">
                <a:latin typeface="Arial" panose="020B0604020202020204" pitchFamily="34" charset="0"/>
              </a:rPr>
              <a:t>The signature, certificate number</a:t>
            </a:r>
            <a:r>
              <a:rPr lang="en-US" altLang="en-US" dirty="0">
                <a:latin typeface="Arial" panose="020B0604020202020204" pitchFamily="34" charset="0"/>
              </a:rPr>
              <a:t>, and kind of certificate held by the person approving for return to service. </a:t>
            </a:r>
          </a:p>
          <a:p>
            <a:endParaRPr lang="en-US" dirty="0"/>
          </a:p>
        </p:txBody>
      </p:sp>
      <p:sp>
        <p:nvSpPr>
          <p:cNvPr id="4" name="Slide Number Placeholder 3">
            <a:extLst>
              <a:ext uri="{FF2B5EF4-FFF2-40B4-BE49-F238E27FC236}">
                <a16:creationId xmlns:a16="http://schemas.microsoft.com/office/drawing/2014/main" id="{E069C60F-6FB4-4EEE-9EB8-8F82AACB16AF}"/>
              </a:ext>
            </a:extLst>
          </p:cNvPr>
          <p:cNvSpPr>
            <a:spLocks noGrp="1"/>
          </p:cNvSpPr>
          <p:nvPr>
            <p:ph type="sldNum" sz="quarter" idx="4"/>
          </p:nvPr>
        </p:nvSpPr>
        <p:spPr/>
        <p:txBody>
          <a:bodyPr/>
          <a:lstStyle/>
          <a:p>
            <a:fld id="{74438B1A-AF1B-4C8B-993E-1BADE62A2451}" type="slidenum">
              <a:rPr lang="en-US" smtClean="0"/>
              <a:pPr/>
              <a:t>15</a:t>
            </a:fld>
            <a:endParaRPr lang="en-US" dirty="0"/>
          </a:p>
        </p:txBody>
      </p:sp>
      <p:sp>
        <p:nvSpPr>
          <p:cNvPr id="5" name="Title 1">
            <a:extLst>
              <a:ext uri="{FF2B5EF4-FFF2-40B4-BE49-F238E27FC236}">
                <a16:creationId xmlns:a16="http://schemas.microsoft.com/office/drawing/2014/main" id="{97518DB7-E225-4FBC-A1FE-81B780D49CB7}"/>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pic>
        <p:nvPicPr>
          <p:cNvPr id="6" name="Picture 1038">
            <a:extLst>
              <a:ext uri="{FF2B5EF4-FFF2-40B4-BE49-F238E27FC236}">
                <a16:creationId xmlns:a16="http://schemas.microsoft.com/office/drawing/2014/main" id="{730F7A78-F284-4905-BD90-7C3163BD311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4514" y="4105275"/>
            <a:ext cx="3041650"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AA3E8636-1744-4A47-BAB7-668A106FA65E}"/>
              </a:ext>
            </a:extLst>
          </p:cNvPr>
          <p:cNvSpPr txBox="1"/>
          <p:nvPr/>
        </p:nvSpPr>
        <p:spPr bwMode="auto">
          <a:xfrm>
            <a:off x="6191250" y="1685925"/>
            <a:ext cx="27908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3200" b="1" dirty="0">
                <a:solidFill>
                  <a:srgbClr val="FF0000"/>
                </a:solidFill>
              </a:rPr>
              <a:t>This is the Approval for Return to Service</a:t>
            </a:r>
          </a:p>
        </p:txBody>
      </p:sp>
      <p:cxnSp>
        <p:nvCxnSpPr>
          <p:cNvPr id="8" name="Straight Arrow Connector 7">
            <a:extLst>
              <a:ext uri="{FF2B5EF4-FFF2-40B4-BE49-F238E27FC236}">
                <a16:creationId xmlns:a16="http://schemas.microsoft.com/office/drawing/2014/main" id="{DC4ABBCA-3B91-4D4D-A955-79DE3E4D7BCF}"/>
              </a:ext>
            </a:extLst>
          </p:cNvPr>
          <p:cNvCxnSpPr/>
          <p:nvPr/>
        </p:nvCxnSpPr>
        <p:spPr bwMode="auto">
          <a:xfrm flipH="1">
            <a:off x="3771900" y="2752725"/>
            <a:ext cx="2781300" cy="676275"/>
          </a:xfrm>
          <a:prstGeom prst="straightConnector1">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60741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029">
            <a:extLst>
              <a:ext uri="{FF2B5EF4-FFF2-40B4-BE49-F238E27FC236}">
                <a16:creationId xmlns:a16="http://schemas.microsoft.com/office/drawing/2014/main" id="{33EDC01A-29FB-4832-94C9-5E789D7FDAEA}"/>
              </a:ext>
            </a:extLst>
          </p:cNvPr>
          <p:cNvSpPr>
            <a:spLocks noChangeArrowheads="1"/>
          </p:cNvSpPr>
          <p:nvPr/>
        </p:nvSpPr>
        <p:spPr bwMode="auto">
          <a:xfrm>
            <a:off x="457200" y="1276350"/>
            <a:ext cx="8207375" cy="4262967"/>
          </a:xfrm>
          <a:prstGeom prst="rect">
            <a:avLst/>
          </a:prstGeom>
          <a:solidFill>
            <a:srgbClr val="FFFFFF"/>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endParaRPr lang="en-US" altLang="en-US"/>
          </a:p>
        </p:txBody>
      </p:sp>
      <p:sp>
        <p:nvSpPr>
          <p:cNvPr id="15" name="Line 1030">
            <a:extLst>
              <a:ext uri="{FF2B5EF4-FFF2-40B4-BE49-F238E27FC236}">
                <a16:creationId xmlns:a16="http://schemas.microsoft.com/office/drawing/2014/main" id="{D4EB589F-476E-4D2E-BF9D-62710D54F126}"/>
              </a:ext>
            </a:extLst>
          </p:cNvPr>
          <p:cNvSpPr>
            <a:spLocks noChangeShapeType="1"/>
          </p:cNvSpPr>
          <p:nvPr/>
        </p:nvSpPr>
        <p:spPr bwMode="auto">
          <a:xfrm>
            <a:off x="461963" y="185578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6" name="Line 1031">
            <a:extLst>
              <a:ext uri="{FF2B5EF4-FFF2-40B4-BE49-F238E27FC236}">
                <a16:creationId xmlns:a16="http://schemas.microsoft.com/office/drawing/2014/main" id="{615614CA-9D37-4132-AFF0-0E453CB7C734}"/>
              </a:ext>
            </a:extLst>
          </p:cNvPr>
          <p:cNvSpPr>
            <a:spLocks noChangeShapeType="1"/>
          </p:cNvSpPr>
          <p:nvPr/>
        </p:nvSpPr>
        <p:spPr bwMode="auto">
          <a:xfrm>
            <a:off x="461963" y="2263775"/>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7" name="Line 1032">
            <a:extLst>
              <a:ext uri="{FF2B5EF4-FFF2-40B4-BE49-F238E27FC236}">
                <a16:creationId xmlns:a16="http://schemas.microsoft.com/office/drawing/2014/main" id="{3B644E08-CA41-420E-9DA7-1041EABE35D5}"/>
              </a:ext>
            </a:extLst>
          </p:cNvPr>
          <p:cNvSpPr>
            <a:spLocks noChangeShapeType="1"/>
          </p:cNvSpPr>
          <p:nvPr/>
        </p:nvSpPr>
        <p:spPr bwMode="auto">
          <a:xfrm>
            <a:off x="461963" y="2671763"/>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8" name="Line 1033">
            <a:extLst>
              <a:ext uri="{FF2B5EF4-FFF2-40B4-BE49-F238E27FC236}">
                <a16:creationId xmlns:a16="http://schemas.microsoft.com/office/drawing/2014/main" id="{FD938DF6-9908-43E1-B6BA-379EEF191F8E}"/>
              </a:ext>
            </a:extLst>
          </p:cNvPr>
          <p:cNvSpPr>
            <a:spLocks noChangeShapeType="1"/>
          </p:cNvSpPr>
          <p:nvPr/>
        </p:nvSpPr>
        <p:spPr bwMode="auto">
          <a:xfrm>
            <a:off x="461963" y="308133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19" name="Line 1034">
            <a:extLst>
              <a:ext uri="{FF2B5EF4-FFF2-40B4-BE49-F238E27FC236}">
                <a16:creationId xmlns:a16="http://schemas.microsoft.com/office/drawing/2014/main" id="{982CB3A5-432A-4FDF-B690-92D3438E166A}"/>
              </a:ext>
            </a:extLst>
          </p:cNvPr>
          <p:cNvSpPr>
            <a:spLocks noChangeShapeType="1"/>
          </p:cNvSpPr>
          <p:nvPr/>
        </p:nvSpPr>
        <p:spPr bwMode="auto">
          <a:xfrm>
            <a:off x="461963" y="3489325"/>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0" name="Line 1035">
            <a:extLst>
              <a:ext uri="{FF2B5EF4-FFF2-40B4-BE49-F238E27FC236}">
                <a16:creationId xmlns:a16="http://schemas.microsoft.com/office/drawing/2014/main" id="{DE08F510-FA13-4991-880B-3A3017080509}"/>
              </a:ext>
            </a:extLst>
          </p:cNvPr>
          <p:cNvSpPr>
            <a:spLocks noChangeShapeType="1"/>
          </p:cNvSpPr>
          <p:nvPr/>
        </p:nvSpPr>
        <p:spPr bwMode="auto">
          <a:xfrm>
            <a:off x="461963" y="3897313"/>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1" name="Line 1036">
            <a:extLst>
              <a:ext uri="{FF2B5EF4-FFF2-40B4-BE49-F238E27FC236}">
                <a16:creationId xmlns:a16="http://schemas.microsoft.com/office/drawing/2014/main" id="{F5A5117B-62F8-40DA-BCA7-073ABF8362E0}"/>
              </a:ext>
            </a:extLst>
          </p:cNvPr>
          <p:cNvSpPr>
            <a:spLocks noChangeShapeType="1"/>
          </p:cNvSpPr>
          <p:nvPr/>
        </p:nvSpPr>
        <p:spPr bwMode="auto">
          <a:xfrm>
            <a:off x="461963" y="4305300"/>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2" name="Line 1037">
            <a:extLst>
              <a:ext uri="{FF2B5EF4-FFF2-40B4-BE49-F238E27FC236}">
                <a16:creationId xmlns:a16="http://schemas.microsoft.com/office/drawing/2014/main" id="{273DCC1D-B5AC-44D7-B9B6-029A9DCD2257}"/>
              </a:ext>
            </a:extLst>
          </p:cNvPr>
          <p:cNvSpPr>
            <a:spLocks noChangeShapeType="1"/>
          </p:cNvSpPr>
          <p:nvPr/>
        </p:nvSpPr>
        <p:spPr bwMode="auto">
          <a:xfrm>
            <a:off x="461963" y="4713288"/>
            <a:ext cx="8220075"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4" name="Line 1039">
            <a:extLst>
              <a:ext uri="{FF2B5EF4-FFF2-40B4-BE49-F238E27FC236}">
                <a16:creationId xmlns:a16="http://schemas.microsoft.com/office/drawing/2014/main" id="{52929948-D093-4A51-A51C-A10B32D20E9F}"/>
              </a:ext>
            </a:extLst>
          </p:cNvPr>
          <p:cNvSpPr>
            <a:spLocks noChangeShapeType="1"/>
          </p:cNvSpPr>
          <p:nvPr/>
        </p:nvSpPr>
        <p:spPr bwMode="auto">
          <a:xfrm>
            <a:off x="1765299" y="1855788"/>
            <a:ext cx="7341" cy="3699401"/>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5" name="Line 1040">
            <a:extLst>
              <a:ext uri="{FF2B5EF4-FFF2-40B4-BE49-F238E27FC236}">
                <a16:creationId xmlns:a16="http://schemas.microsoft.com/office/drawing/2014/main" id="{6BC82271-596D-4C4C-800F-454F58D638CE}"/>
              </a:ext>
            </a:extLst>
          </p:cNvPr>
          <p:cNvSpPr>
            <a:spLocks noChangeShapeType="1"/>
          </p:cNvSpPr>
          <p:nvPr/>
        </p:nvSpPr>
        <p:spPr bwMode="auto">
          <a:xfrm flipH="1">
            <a:off x="6869709" y="1855788"/>
            <a:ext cx="7341" cy="3683524"/>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en-US"/>
          </a:p>
        </p:txBody>
      </p:sp>
      <p:sp>
        <p:nvSpPr>
          <p:cNvPr id="26" name="Rectangle 1041">
            <a:extLst>
              <a:ext uri="{FF2B5EF4-FFF2-40B4-BE49-F238E27FC236}">
                <a16:creationId xmlns:a16="http://schemas.microsoft.com/office/drawing/2014/main" id="{52DDDF37-A051-47FA-9756-75DE48A6AAD4}"/>
              </a:ext>
            </a:extLst>
          </p:cNvPr>
          <p:cNvSpPr>
            <a:spLocks noChangeArrowheads="1"/>
          </p:cNvSpPr>
          <p:nvPr/>
        </p:nvSpPr>
        <p:spPr bwMode="auto">
          <a:xfrm>
            <a:off x="2455863" y="1328738"/>
            <a:ext cx="3924152" cy="368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600" dirty="0">
                <a:solidFill>
                  <a:srgbClr val="000000"/>
                </a:solidFill>
                <a:latin typeface="Bookman Old Style" panose="02050604050505020204" pitchFamily="18" charset="0"/>
              </a:rPr>
              <a:t>AIRCRAFT MAINTENANCE RECORD</a:t>
            </a:r>
          </a:p>
        </p:txBody>
      </p:sp>
      <p:sp>
        <p:nvSpPr>
          <p:cNvPr id="27" name="Rectangle 1042">
            <a:extLst>
              <a:ext uri="{FF2B5EF4-FFF2-40B4-BE49-F238E27FC236}">
                <a16:creationId xmlns:a16="http://schemas.microsoft.com/office/drawing/2014/main" id="{EB93AE4D-CE24-4511-A59D-0489D48189A8}"/>
              </a:ext>
            </a:extLst>
          </p:cNvPr>
          <p:cNvSpPr>
            <a:spLocks noChangeArrowheads="1"/>
          </p:cNvSpPr>
          <p:nvPr/>
        </p:nvSpPr>
        <p:spPr bwMode="auto">
          <a:xfrm>
            <a:off x="723900" y="1597025"/>
            <a:ext cx="681278"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dirty="0">
                <a:solidFill>
                  <a:srgbClr val="000000"/>
                </a:solidFill>
                <a:latin typeface="Bookman Old Style" panose="02050604050505020204" pitchFamily="18" charset="0"/>
              </a:rPr>
              <a:t>DATE</a:t>
            </a:r>
          </a:p>
        </p:txBody>
      </p:sp>
      <p:sp>
        <p:nvSpPr>
          <p:cNvPr id="28" name="Rectangle 1043">
            <a:extLst>
              <a:ext uri="{FF2B5EF4-FFF2-40B4-BE49-F238E27FC236}">
                <a16:creationId xmlns:a16="http://schemas.microsoft.com/office/drawing/2014/main" id="{33A08E64-FBFC-4F10-80F2-B7BDBED98002}"/>
              </a:ext>
            </a:extLst>
          </p:cNvPr>
          <p:cNvSpPr>
            <a:spLocks noChangeArrowheads="1"/>
          </p:cNvSpPr>
          <p:nvPr/>
        </p:nvSpPr>
        <p:spPr bwMode="auto">
          <a:xfrm>
            <a:off x="2928938" y="1597025"/>
            <a:ext cx="3298981"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a:solidFill>
                  <a:srgbClr val="000000"/>
                </a:solidFill>
                <a:latin typeface="Bookman Old Style" panose="02050604050505020204" pitchFamily="18" charset="0"/>
              </a:rPr>
              <a:t>DESCRIPTION OF WORK PERFORMED</a:t>
            </a:r>
          </a:p>
        </p:txBody>
      </p:sp>
      <p:sp>
        <p:nvSpPr>
          <p:cNvPr id="29" name="Rectangle 1044">
            <a:extLst>
              <a:ext uri="{FF2B5EF4-FFF2-40B4-BE49-F238E27FC236}">
                <a16:creationId xmlns:a16="http://schemas.microsoft.com/office/drawing/2014/main" id="{D1CFF419-B9AD-4A70-B00F-F53C12FF5455}"/>
              </a:ext>
            </a:extLst>
          </p:cNvPr>
          <p:cNvSpPr>
            <a:spLocks noChangeArrowheads="1"/>
          </p:cNvSpPr>
          <p:nvPr/>
        </p:nvSpPr>
        <p:spPr bwMode="auto">
          <a:xfrm>
            <a:off x="7240588" y="1597025"/>
            <a:ext cx="1179811" cy="30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r>
              <a:rPr lang="en-US" altLang="en-US" sz="1200" dirty="0">
                <a:solidFill>
                  <a:srgbClr val="000000"/>
                </a:solidFill>
                <a:latin typeface="Bookman Old Style" panose="02050604050505020204" pitchFamily="18" charset="0"/>
              </a:rPr>
              <a:t>SIGNATURE</a:t>
            </a:r>
          </a:p>
        </p:txBody>
      </p:sp>
      <p:sp>
        <p:nvSpPr>
          <p:cNvPr id="31" name="Rectangle 1046">
            <a:extLst>
              <a:ext uri="{FF2B5EF4-FFF2-40B4-BE49-F238E27FC236}">
                <a16:creationId xmlns:a16="http://schemas.microsoft.com/office/drawing/2014/main" id="{F687A754-54E7-4846-A837-1B37C0F453B6}"/>
              </a:ext>
            </a:extLst>
          </p:cNvPr>
          <p:cNvSpPr>
            <a:spLocks noChangeArrowheads="1"/>
          </p:cNvSpPr>
          <p:nvPr/>
        </p:nvSpPr>
        <p:spPr bwMode="auto">
          <a:xfrm>
            <a:off x="4760913" y="4375150"/>
            <a:ext cx="26860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None/>
            </a:pPr>
            <a:endParaRPr lang="en-US" altLang="en-US"/>
          </a:p>
        </p:txBody>
      </p:sp>
      <p:sp>
        <p:nvSpPr>
          <p:cNvPr id="38" name="Rectangle 1053">
            <a:extLst>
              <a:ext uri="{FF2B5EF4-FFF2-40B4-BE49-F238E27FC236}">
                <a16:creationId xmlns:a16="http://schemas.microsoft.com/office/drawing/2014/main" id="{6BDA180E-E6B1-47DD-8BD5-4082A9BC27F8}"/>
              </a:ext>
            </a:extLst>
          </p:cNvPr>
          <p:cNvSpPr>
            <a:spLocks noChangeArrowheads="1"/>
          </p:cNvSpPr>
          <p:nvPr/>
        </p:nvSpPr>
        <p:spPr bwMode="auto">
          <a:xfrm>
            <a:off x="6218835" y="4171950"/>
            <a:ext cx="2338781"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buNone/>
            </a:pPr>
            <a:r>
              <a:rPr lang="en-US" altLang="en-US" sz="3600" b="1" dirty="0">
                <a:solidFill>
                  <a:srgbClr val="000099"/>
                </a:solidFill>
                <a:latin typeface="Blackadder ITC" panose="04020505051007020D02" pitchFamily="82" charset="0"/>
              </a:rPr>
              <a:t>Ima B. Good</a:t>
            </a:r>
            <a:endParaRPr lang="en-US" altLang="en-US" sz="3600" b="1" dirty="0">
              <a:solidFill>
                <a:srgbClr val="FC0128"/>
              </a:solidFill>
              <a:latin typeface="Blackadder ITC" panose="04020505051007020D02" pitchFamily="82" charset="0"/>
            </a:endParaRPr>
          </a:p>
        </p:txBody>
      </p:sp>
      <p:sp>
        <p:nvSpPr>
          <p:cNvPr id="39" name="Rectangle 1054">
            <a:extLst>
              <a:ext uri="{FF2B5EF4-FFF2-40B4-BE49-F238E27FC236}">
                <a16:creationId xmlns:a16="http://schemas.microsoft.com/office/drawing/2014/main" id="{4AF02E52-1E13-41E3-AA0B-6D5881F921BD}"/>
              </a:ext>
            </a:extLst>
          </p:cNvPr>
          <p:cNvSpPr>
            <a:spLocks noChangeArrowheads="1"/>
          </p:cNvSpPr>
          <p:nvPr/>
        </p:nvSpPr>
        <p:spPr bwMode="auto">
          <a:xfrm>
            <a:off x="6329927" y="4781550"/>
            <a:ext cx="1951495" cy="757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lnSpc>
                <a:spcPct val="90000"/>
              </a:lnSpc>
              <a:buNone/>
              <a:defRPr/>
            </a:pPr>
            <a:r>
              <a:rPr lang="en-US" altLang="en-US" sz="2000" b="1" dirty="0">
                <a:solidFill>
                  <a:srgbClr val="000000"/>
                </a:solidFill>
                <a:latin typeface="Arial" panose="020B0604020202020204" pitchFamily="34" charset="0"/>
              </a:rPr>
              <a:t>Ima B. Good</a:t>
            </a:r>
            <a:endParaRPr lang="en-US" altLang="en-US" sz="2000" dirty="0">
              <a:solidFill>
                <a:srgbClr val="000000"/>
              </a:solidFill>
              <a:effectLst>
                <a:outerShdw blurRad="38100" dist="38100" dir="2700000" algn="tl">
                  <a:srgbClr val="C0C0C0"/>
                </a:outerShdw>
              </a:effectLst>
              <a:latin typeface="Arial" panose="020B0604020202020204" pitchFamily="34" charset="0"/>
            </a:endParaRPr>
          </a:p>
          <a:p>
            <a:pPr algn="ctr">
              <a:lnSpc>
                <a:spcPct val="90000"/>
              </a:lnSpc>
              <a:buNone/>
              <a:defRPr/>
            </a:pPr>
            <a:r>
              <a:rPr lang="en-US" altLang="en-US" sz="1800" b="1" dirty="0">
                <a:solidFill>
                  <a:srgbClr val="000000"/>
                </a:solidFill>
                <a:latin typeface="Arial" panose="020B0604020202020204" pitchFamily="34" charset="0"/>
              </a:rPr>
              <a:t>A&amp;P 123456789</a:t>
            </a:r>
            <a:endParaRPr lang="en-US" altLang="en-US" sz="1800" b="1" dirty="0">
              <a:solidFill>
                <a:srgbClr val="FC0128"/>
              </a:solidFill>
              <a:latin typeface="Arial" panose="020B0604020202020204" pitchFamily="34" charset="0"/>
            </a:endParaRPr>
          </a:p>
        </p:txBody>
      </p:sp>
      <p:sp>
        <p:nvSpPr>
          <p:cNvPr id="40" name="Title 2">
            <a:extLst>
              <a:ext uri="{FF2B5EF4-FFF2-40B4-BE49-F238E27FC236}">
                <a16:creationId xmlns:a16="http://schemas.microsoft.com/office/drawing/2014/main" id="{53F7B5CA-4248-42D4-83A8-317F20C390B0}"/>
              </a:ext>
            </a:extLst>
          </p:cNvPr>
          <p:cNvSpPr txBox="1">
            <a:spLocks/>
          </p:cNvSpPr>
          <p:nvPr/>
        </p:nvSpPr>
        <p:spPr bwMode="auto">
          <a:xfrm>
            <a:off x="428624" y="344488"/>
            <a:ext cx="86391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a:t>Sample Maintenance Record Entry</a:t>
            </a:r>
            <a:endParaRPr lang="en-US" kern="0" dirty="0"/>
          </a:p>
        </p:txBody>
      </p:sp>
      <p:sp>
        <p:nvSpPr>
          <p:cNvPr id="53" name="Rectangle 2071">
            <a:extLst>
              <a:ext uri="{FF2B5EF4-FFF2-40B4-BE49-F238E27FC236}">
                <a16:creationId xmlns:a16="http://schemas.microsoft.com/office/drawing/2014/main" id="{C815E3D9-4CF2-458B-94B8-C7324816CFFC}"/>
              </a:ext>
            </a:extLst>
          </p:cNvPr>
          <p:cNvSpPr>
            <a:spLocks noChangeArrowheads="1"/>
          </p:cNvSpPr>
          <p:nvPr/>
        </p:nvSpPr>
        <p:spPr bwMode="auto">
          <a:xfrm>
            <a:off x="523874" y="1693863"/>
            <a:ext cx="8156415" cy="229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2238" tIns="60325" rIns="122238" bIns="60325">
            <a:spAutoFit/>
          </a:bodyPr>
          <a:lstStyle>
            <a:lvl1pPr defTabSz="1206500">
              <a:defRPr sz="2400">
                <a:solidFill>
                  <a:schemeClr val="tx1"/>
                </a:solidFill>
                <a:latin typeface="Times New Roman" panose="02020603050405020304" pitchFamily="18" charset="0"/>
              </a:defRPr>
            </a:lvl1pPr>
            <a:lvl2pPr marL="742950" indent="-285750" defTabSz="1206500">
              <a:defRPr sz="2400">
                <a:solidFill>
                  <a:schemeClr val="tx1"/>
                </a:solidFill>
                <a:latin typeface="Times New Roman" panose="02020603050405020304" pitchFamily="18" charset="0"/>
              </a:defRPr>
            </a:lvl2pPr>
            <a:lvl3pPr marL="1143000" indent="-228600" defTabSz="1206500">
              <a:defRPr sz="2400">
                <a:solidFill>
                  <a:schemeClr val="tx1"/>
                </a:solidFill>
                <a:latin typeface="Times New Roman" panose="02020603050405020304" pitchFamily="18" charset="0"/>
              </a:defRPr>
            </a:lvl3pPr>
            <a:lvl4pPr marL="1600200" indent="-228600" defTabSz="1206500">
              <a:defRPr sz="2400">
                <a:solidFill>
                  <a:schemeClr val="tx1"/>
                </a:solidFill>
                <a:latin typeface="Times New Roman" panose="02020603050405020304" pitchFamily="18" charset="0"/>
              </a:defRPr>
            </a:lvl4pPr>
            <a:lvl5pPr marL="2057400" indent="-228600" defTabSz="1206500">
              <a:defRPr sz="2400">
                <a:solidFill>
                  <a:schemeClr val="tx1"/>
                </a:solidFill>
                <a:latin typeface="Times New Roman" panose="02020603050405020304" pitchFamily="18" charset="0"/>
              </a:defRPr>
            </a:lvl5pPr>
            <a:lvl6pPr marL="2514600" indent="-228600" defTabSz="1206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206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206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2065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1200"/>
              </a:spcBef>
              <a:buNone/>
            </a:pPr>
            <a:endParaRPr lang="en-US" altLang="en-US" sz="100" dirty="0">
              <a:solidFill>
                <a:srgbClr val="000000"/>
              </a:solidFill>
              <a:latin typeface="+mj-lt"/>
            </a:endParaRPr>
          </a:p>
          <a:p>
            <a:pPr>
              <a:spcBef>
                <a:spcPts val="1200"/>
              </a:spcBef>
              <a:buNone/>
            </a:pPr>
            <a:r>
              <a:rPr lang="en-US" altLang="en-US" sz="2000" dirty="0">
                <a:solidFill>
                  <a:srgbClr val="000000"/>
                </a:solidFill>
                <a:latin typeface="+mn-lt"/>
              </a:rPr>
              <a:t>01/21/99       Total Time 1743.8 Hours</a:t>
            </a:r>
          </a:p>
          <a:p>
            <a:pPr>
              <a:spcBef>
                <a:spcPts val="1200"/>
              </a:spcBef>
              <a:buNone/>
            </a:pPr>
            <a:endParaRPr lang="en-US" altLang="en-US" sz="100" dirty="0">
              <a:solidFill>
                <a:srgbClr val="000000"/>
              </a:solidFill>
              <a:latin typeface="+mn-lt"/>
            </a:endParaRPr>
          </a:p>
          <a:p>
            <a:pPr>
              <a:spcBef>
                <a:spcPts val="0"/>
              </a:spcBef>
              <a:buNone/>
            </a:pPr>
            <a:r>
              <a:rPr lang="en-US" altLang="en-US" sz="2000" dirty="0">
                <a:solidFill>
                  <a:srgbClr val="000000"/>
                </a:solidFill>
                <a:latin typeface="+mn-lt"/>
              </a:rPr>
              <a:t>                    I certify that this aircraft has been</a:t>
            </a:r>
            <a:endParaRPr lang="en-US" altLang="en-US" sz="600" dirty="0">
              <a:solidFill>
                <a:srgbClr val="000000"/>
              </a:solidFill>
              <a:latin typeface="+mn-lt"/>
            </a:endParaRPr>
          </a:p>
          <a:p>
            <a:pPr>
              <a:spcBef>
                <a:spcPts val="0"/>
              </a:spcBef>
              <a:buNone/>
            </a:pPr>
            <a:r>
              <a:rPr lang="en-US" altLang="en-US" sz="600" dirty="0">
                <a:solidFill>
                  <a:srgbClr val="000000"/>
                </a:solidFill>
                <a:latin typeface="+mn-lt"/>
              </a:rPr>
              <a:t/>
            </a:r>
            <a:br>
              <a:rPr lang="en-US" altLang="en-US" sz="600" dirty="0">
                <a:solidFill>
                  <a:srgbClr val="000000"/>
                </a:solidFill>
                <a:latin typeface="+mn-lt"/>
              </a:rPr>
            </a:br>
            <a:r>
              <a:rPr lang="en-US" altLang="en-US" sz="2000" dirty="0">
                <a:solidFill>
                  <a:srgbClr val="000000"/>
                </a:solidFill>
                <a:latin typeface="+mn-lt"/>
              </a:rPr>
              <a:t>                    inspected in accordance with </a:t>
            </a:r>
            <a:r>
              <a:rPr lang="en-US" altLang="en-US" sz="2000" dirty="0">
                <a:solidFill>
                  <a:srgbClr val="FF0000"/>
                </a:solidFill>
                <a:latin typeface="+mn-lt"/>
              </a:rPr>
              <a:t>(insert type)</a:t>
            </a:r>
            <a:endParaRPr lang="en-US" altLang="en-US" sz="700" dirty="0">
              <a:solidFill>
                <a:srgbClr val="FF0000"/>
              </a:solidFill>
              <a:latin typeface="+mn-lt"/>
            </a:endParaRPr>
          </a:p>
          <a:p>
            <a:pPr>
              <a:spcBef>
                <a:spcPts val="0"/>
              </a:spcBef>
              <a:buNone/>
            </a:pPr>
            <a:r>
              <a:rPr lang="en-US" altLang="en-US" sz="700" dirty="0">
                <a:solidFill>
                  <a:srgbClr val="FF0000"/>
                </a:solidFill>
                <a:latin typeface="+mn-lt"/>
              </a:rPr>
              <a:t/>
            </a:r>
            <a:br>
              <a:rPr lang="en-US" altLang="en-US" sz="700" dirty="0">
                <a:solidFill>
                  <a:srgbClr val="FF0000"/>
                </a:solidFill>
                <a:latin typeface="+mn-lt"/>
              </a:rPr>
            </a:br>
            <a:r>
              <a:rPr lang="en-US" altLang="en-US" sz="2000" dirty="0">
                <a:solidFill>
                  <a:srgbClr val="000066"/>
                </a:solidFill>
                <a:latin typeface="+mn-lt"/>
              </a:rPr>
              <a:t>                   </a:t>
            </a:r>
            <a:r>
              <a:rPr lang="en-US" altLang="en-US" sz="2000" dirty="0">
                <a:solidFill>
                  <a:srgbClr val="000000"/>
                </a:solidFill>
                <a:latin typeface="+mn-lt"/>
              </a:rPr>
              <a:t> inspection and was determined to be in</a:t>
            </a:r>
            <a:r>
              <a:rPr lang="en-US" altLang="en-US" sz="600" dirty="0">
                <a:solidFill>
                  <a:srgbClr val="000000"/>
                </a:solidFill>
                <a:latin typeface="+mn-lt"/>
              </a:rPr>
              <a:t/>
            </a:r>
            <a:br>
              <a:rPr lang="en-US" altLang="en-US" sz="600" dirty="0">
                <a:solidFill>
                  <a:srgbClr val="000000"/>
                </a:solidFill>
                <a:latin typeface="+mn-lt"/>
              </a:rPr>
            </a:br>
            <a:r>
              <a:rPr lang="en-US" altLang="en-US" sz="600" dirty="0">
                <a:solidFill>
                  <a:srgbClr val="000000"/>
                </a:solidFill>
                <a:latin typeface="+mn-lt"/>
              </a:rPr>
              <a:t/>
            </a:r>
            <a:br>
              <a:rPr lang="en-US" altLang="en-US" sz="600" dirty="0">
                <a:solidFill>
                  <a:srgbClr val="000000"/>
                </a:solidFill>
                <a:latin typeface="+mn-lt"/>
              </a:rPr>
            </a:br>
            <a:r>
              <a:rPr lang="en-US" altLang="en-US" sz="2000" dirty="0">
                <a:solidFill>
                  <a:srgbClr val="000000"/>
                </a:solidFill>
                <a:latin typeface="+mn-lt"/>
              </a:rPr>
              <a:t>                    airworthy condition.</a:t>
            </a:r>
          </a:p>
        </p:txBody>
      </p:sp>
    </p:spTree>
    <p:extLst>
      <p:ext uri="{BB962C8B-B14F-4D97-AF65-F5344CB8AC3E}">
        <p14:creationId xmlns:p14="http://schemas.microsoft.com/office/powerpoint/2010/main" val="292718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17</a:t>
            </a:fld>
            <a:endParaRPr lang="en-US" dirty="0"/>
          </a:p>
        </p:txBody>
      </p:sp>
      <p:sp>
        <p:nvSpPr>
          <p:cNvPr id="7" name="Title 1">
            <a:extLst>
              <a:ext uri="{FF2B5EF4-FFF2-40B4-BE49-F238E27FC236}">
                <a16:creationId xmlns:a16="http://schemas.microsoft.com/office/drawing/2014/main" id="{46260561-F1C7-4600-98A4-7754AD401719}"/>
              </a:ext>
            </a:extLst>
          </p:cNvPr>
          <p:cNvSpPr>
            <a:spLocks noGrp="1"/>
          </p:cNvSpPr>
          <p:nvPr>
            <p:ph type="title"/>
          </p:nvPr>
        </p:nvSpPr>
        <p:spPr>
          <a:xfrm>
            <a:off x="428625" y="344488"/>
            <a:ext cx="8472488" cy="1195318"/>
          </a:xfrm>
        </p:spPr>
        <p:txBody>
          <a:bodyPr/>
          <a:lstStyle/>
          <a:p>
            <a:pPr algn="ctr"/>
            <a:r>
              <a:rPr lang="en-US" dirty="0"/>
              <a:t>What is an Approval for </a:t>
            </a:r>
            <a:br>
              <a:rPr lang="en-US" dirty="0"/>
            </a:br>
            <a:r>
              <a:rPr lang="en-US" dirty="0"/>
              <a:t>Return to Service?</a:t>
            </a:r>
          </a:p>
        </p:txBody>
      </p:sp>
      <p:pic>
        <p:nvPicPr>
          <p:cNvPr id="2" name="Picture 1">
            <a:extLst>
              <a:ext uri="{FF2B5EF4-FFF2-40B4-BE49-F238E27FC236}">
                <a16:creationId xmlns:a16="http://schemas.microsoft.com/office/drawing/2014/main" id="{D3BA0E26-5575-4E05-82B3-8C39DB665A57}"/>
              </a:ext>
            </a:extLst>
          </p:cNvPr>
          <p:cNvPicPr>
            <a:picLocks noChangeAspect="1"/>
          </p:cNvPicPr>
          <p:nvPr/>
        </p:nvPicPr>
        <p:blipFill>
          <a:blip r:embed="rId3"/>
          <a:stretch>
            <a:fillRect/>
          </a:stretch>
        </p:blipFill>
        <p:spPr>
          <a:xfrm>
            <a:off x="2643196" y="1539805"/>
            <a:ext cx="3864014" cy="4138813"/>
          </a:xfrm>
          <a:prstGeom prst="rect">
            <a:avLst/>
          </a:prstGeom>
        </p:spPr>
      </p:pic>
    </p:spTree>
    <p:extLst>
      <p:ext uri="{BB962C8B-B14F-4D97-AF65-F5344CB8AC3E}">
        <p14:creationId xmlns:p14="http://schemas.microsoft.com/office/powerpoint/2010/main" val="2946175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6B60C-00E0-4AE4-BAA6-AA1D07F89B4C}"/>
              </a:ext>
            </a:extLst>
          </p:cNvPr>
          <p:cNvSpPr>
            <a:spLocks noGrp="1"/>
          </p:cNvSpPr>
          <p:nvPr>
            <p:ph type="title"/>
          </p:nvPr>
        </p:nvSpPr>
        <p:spPr/>
        <p:txBody>
          <a:bodyPr/>
          <a:lstStyle/>
          <a:p>
            <a:r>
              <a:rPr lang="en-US" dirty="0"/>
              <a:t>NTSB Legal Matters</a:t>
            </a:r>
          </a:p>
        </p:txBody>
      </p:sp>
      <p:sp>
        <p:nvSpPr>
          <p:cNvPr id="3" name="Content Placeholder 2">
            <a:extLst>
              <a:ext uri="{FF2B5EF4-FFF2-40B4-BE49-F238E27FC236}">
                <a16:creationId xmlns:a16="http://schemas.microsoft.com/office/drawing/2014/main" id="{CE7C4133-2EA5-47FE-8450-40BAB329230B}"/>
              </a:ext>
            </a:extLst>
          </p:cNvPr>
          <p:cNvSpPr>
            <a:spLocks noGrp="1"/>
          </p:cNvSpPr>
          <p:nvPr>
            <p:ph idx="1"/>
          </p:nvPr>
        </p:nvSpPr>
        <p:spPr>
          <a:xfrm>
            <a:off x="495300" y="1508126"/>
            <a:ext cx="8050213" cy="609600"/>
          </a:xfrm>
        </p:spPr>
        <p:txBody>
          <a:bodyPr/>
          <a:lstStyle/>
          <a:p>
            <a:r>
              <a:rPr lang="en-US" dirty="0"/>
              <a:t>Search “NTSB Legal Matters” on the web</a:t>
            </a:r>
          </a:p>
        </p:txBody>
      </p:sp>
      <p:sp>
        <p:nvSpPr>
          <p:cNvPr id="4" name="Slide Number Placeholder 3">
            <a:extLst>
              <a:ext uri="{FF2B5EF4-FFF2-40B4-BE49-F238E27FC236}">
                <a16:creationId xmlns:a16="http://schemas.microsoft.com/office/drawing/2014/main" id="{B080215D-4211-483F-B979-216C8657F6D0}"/>
              </a:ext>
            </a:extLst>
          </p:cNvPr>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4">
            <a:extLst>
              <a:ext uri="{FF2B5EF4-FFF2-40B4-BE49-F238E27FC236}">
                <a16:creationId xmlns:a16="http://schemas.microsoft.com/office/drawing/2014/main" id="{19CAB99B-E6BE-4F1A-8AD7-FE31AFC4BD50}"/>
              </a:ext>
            </a:extLst>
          </p:cNvPr>
          <p:cNvPicPr>
            <a:picLocks noChangeAspect="1"/>
          </p:cNvPicPr>
          <p:nvPr/>
        </p:nvPicPr>
        <p:blipFill>
          <a:blip r:embed="rId3"/>
          <a:stretch>
            <a:fillRect/>
          </a:stretch>
        </p:blipFill>
        <p:spPr>
          <a:xfrm>
            <a:off x="804631" y="1969276"/>
            <a:ext cx="7200900" cy="3820885"/>
          </a:xfrm>
          <a:prstGeom prst="rect">
            <a:avLst/>
          </a:prstGeom>
        </p:spPr>
      </p:pic>
      <p:pic>
        <p:nvPicPr>
          <p:cNvPr id="6" name="Picture 5">
            <a:extLst>
              <a:ext uri="{FF2B5EF4-FFF2-40B4-BE49-F238E27FC236}">
                <a16:creationId xmlns:a16="http://schemas.microsoft.com/office/drawing/2014/main" id="{B189FAAD-E4A4-4DFE-9C2B-CDBB6DD08033}"/>
              </a:ext>
            </a:extLst>
          </p:cNvPr>
          <p:cNvPicPr>
            <a:picLocks noChangeAspect="1"/>
          </p:cNvPicPr>
          <p:nvPr/>
        </p:nvPicPr>
        <p:blipFill>
          <a:blip r:embed="rId4"/>
          <a:stretch>
            <a:fillRect/>
          </a:stretch>
        </p:blipFill>
        <p:spPr>
          <a:xfrm>
            <a:off x="4701582" y="2671763"/>
            <a:ext cx="3348630" cy="1928811"/>
          </a:xfrm>
          <a:prstGeom prst="rect">
            <a:avLst/>
          </a:prstGeom>
        </p:spPr>
      </p:pic>
      <p:cxnSp>
        <p:nvCxnSpPr>
          <p:cNvPr id="8" name="Straight Arrow Connector 7">
            <a:extLst>
              <a:ext uri="{FF2B5EF4-FFF2-40B4-BE49-F238E27FC236}">
                <a16:creationId xmlns:a16="http://schemas.microsoft.com/office/drawing/2014/main" id="{A1E39A94-6C81-47A7-91CD-161404A673F5}"/>
              </a:ext>
            </a:extLst>
          </p:cNvPr>
          <p:cNvCxnSpPr>
            <a:cxnSpLocks/>
          </p:cNvCxnSpPr>
          <p:nvPr/>
        </p:nvCxnSpPr>
        <p:spPr bwMode="auto">
          <a:xfrm flipH="1">
            <a:off x="3962400" y="3810000"/>
            <a:ext cx="1724025" cy="1419225"/>
          </a:xfrm>
          <a:prstGeom prst="straightConnector1">
            <a:avLst/>
          </a:prstGeom>
          <a:noFill/>
          <a:ln w="381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EF8FF6B9-9EE0-4C9A-87FF-8F59ED606954}"/>
              </a:ext>
            </a:extLst>
          </p:cNvPr>
          <p:cNvCxnSpPr/>
          <p:nvPr/>
        </p:nvCxnSpPr>
        <p:spPr bwMode="auto">
          <a:xfrm>
            <a:off x="4800600" y="3800475"/>
            <a:ext cx="2654299"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0889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067D-03F7-4809-AA6F-DA17D6639CA2}"/>
              </a:ext>
            </a:extLst>
          </p:cNvPr>
          <p:cNvSpPr>
            <a:spLocks noGrp="1"/>
          </p:cNvSpPr>
          <p:nvPr>
            <p:ph type="title"/>
          </p:nvPr>
        </p:nvSpPr>
        <p:spPr/>
        <p:txBody>
          <a:bodyPr/>
          <a:lstStyle/>
          <a:p>
            <a:r>
              <a:rPr lang="en-US" dirty="0"/>
              <a:t>Plane Sense</a:t>
            </a:r>
          </a:p>
        </p:txBody>
      </p:sp>
      <p:sp>
        <p:nvSpPr>
          <p:cNvPr id="3" name="Content Placeholder 2">
            <a:extLst>
              <a:ext uri="{FF2B5EF4-FFF2-40B4-BE49-F238E27FC236}">
                <a16:creationId xmlns:a16="http://schemas.microsoft.com/office/drawing/2014/main" id="{0E391C95-22E2-4F6C-8A9F-2AE114C6188D}"/>
              </a:ext>
            </a:extLst>
          </p:cNvPr>
          <p:cNvSpPr>
            <a:spLocks noGrp="1"/>
          </p:cNvSpPr>
          <p:nvPr>
            <p:ph idx="1"/>
          </p:nvPr>
        </p:nvSpPr>
        <p:spPr/>
        <p:txBody>
          <a:bodyPr/>
          <a:lstStyle/>
          <a:p>
            <a:pPr marL="0" indent="0" algn="ctr">
              <a:buNone/>
            </a:pPr>
            <a:r>
              <a:rPr lang="en-US" dirty="0"/>
              <a:t>FAA Handbook     FAA-H-8083-19A</a:t>
            </a:r>
          </a:p>
        </p:txBody>
      </p:sp>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4">
            <a:extLst>
              <a:ext uri="{FF2B5EF4-FFF2-40B4-BE49-F238E27FC236}">
                <a16:creationId xmlns:a16="http://schemas.microsoft.com/office/drawing/2014/main" id="{64E5807A-673D-4DA3-8DE1-55A75CCF4790}"/>
              </a:ext>
            </a:extLst>
          </p:cNvPr>
          <p:cNvPicPr>
            <a:picLocks noChangeAspect="1"/>
          </p:cNvPicPr>
          <p:nvPr/>
        </p:nvPicPr>
        <p:blipFill>
          <a:blip r:embed="rId3"/>
          <a:stretch>
            <a:fillRect/>
          </a:stretch>
        </p:blipFill>
        <p:spPr>
          <a:xfrm>
            <a:off x="3138510" y="2031150"/>
            <a:ext cx="2866979" cy="3701433"/>
          </a:xfrm>
          <a:prstGeom prst="rect">
            <a:avLst/>
          </a:prstGeom>
        </p:spPr>
      </p:pic>
    </p:spTree>
    <p:extLst>
      <p:ext uri="{BB962C8B-B14F-4D97-AF65-F5344CB8AC3E}">
        <p14:creationId xmlns:p14="http://schemas.microsoft.com/office/powerpoint/2010/main" val="1453411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067D-03F7-4809-AA6F-DA17D6639CA2}"/>
              </a:ext>
            </a:extLst>
          </p:cNvPr>
          <p:cNvSpPr>
            <a:spLocks noGrp="1"/>
          </p:cNvSpPr>
          <p:nvPr>
            <p:ph type="title"/>
          </p:nvPr>
        </p:nvSpPr>
        <p:spPr/>
        <p:txBody>
          <a:bodyPr/>
          <a:lstStyle/>
          <a:p>
            <a:r>
              <a:rPr lang="en-US" dirty="0"/>
              <a:t>AC 43-9C</a:t>
            </a:r>
          </a:p>
        </p:txBody>
      </p:sp>
      <p:sp>
        <p:nvSpPr>
          <p:cNvPr id="4" name="Slide Number Placeholder 3">
            <a:extLst>
              <a:ext uri="{FF2B5EF4-FFF2-40B4-BE49-F238E27FC236}">
                <a16:creationId xmlns:a16="http://schemas.microsoft.com/office/drawing/2014/main" id="{20DAC975-D35D-45F6-8024-3A08C57B7DB9}"/>
              </a:ext>
            </a:extLst>
          </p:cNvPr>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4">
            <a:extLst>
              <a:ext uri="{FF2B5EF4-FFF2-40B4-BE49-F238E27FC236}">
                <a16:creationId xmlns:a16="http://schemas.microsoft.com/office/drawing/2014/main" id="{8371D5FB-758A-4B51-AA3B-5FCAC1A64407}"/>
              </a:ext>
            </a:extLst>
          </p:cNvPr>
          <p:cNvPicPr>
            <a:picLocks noChangeAspect="1"/>
          </p:cNvPicPr>
          <p:nvPr/>
        </p:nvPicPr>
        <p:blipFill rotWithShape="1">
          <a:blip r:embed="rId3"/>
          <a:srcRect l="4713" t="2139" r="4137" b="46256"/>
          <a:stretch/>
        </p:blipFill>
        <p:spPr>
          <a:xfrm>
            <a:off x="1846381" y="1389184"/>
            <a:ext cx="5500123" cy="4026877"/>
          </a:xfrm>
          <a:prstGeom prst="rect">
            <a:avLst/>
          </a:prstGeom>
        </p:spPr>
      </p:pic>
    </p:spTree>
    <p:extLst>
      <p:ext uri="{BB962C8B-B14F-4D97-AF65-F5344CB8AC3E}">
        <p14:creationId xmlns:p14="http://schemas.microsoft.com/office/powerpoint/2010/main" val="1909830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544D-1E88-4E20-A3A2-E5B85637C83A}"/>
              </a:ext>
            </a:extLst>
          </p:cNvPr>
          <p:cNvSpPr>
            <a:spLocks noGrp="1"/>
          </p:cNvSpPr>
          <p:nvPr>
            <p:ph type="title"/>
          </p:nvPr>
        </p:nvSpPr>
        <p:spPr>
          <a:xfrm>
            <a:off x="0" y="344488"/>
            <a:ext cx="9144000" cy="5370512"/>
          </a:xfrm>
        </p:spPr>
        <p:txBody>
          <a:bodyPr/>
          <a:lstStyle/>
          <a:p>
            <a:pPr algn="ctr"/>
            <a:r>
              <a:rPr lang="en-US" sz="4400" dirty="0">
                <a:solidFill>
                  <a:srgbClr val="FF0000"/>
                </a:solidFill>
                <a:effectLst>
                  <a:outerShdw blurRad="38100" dist="38100" dir="2700000" algn="tl">
                    <a:srgbClr val="000000">
                      <a:alpha val="43137"/>
                    </a:srgbClr>
                  </a:outerShdw>
                </a:effectLst>
              </a:rPr>
              <a:t>Don’t take an Airplane </a:t>
            </a:r>
            <a:br>
              <a:rPr lang="en-US" sz="4400" dirty="0">
                <a:solidFill>
                  <a:srgbClr val="FF0000"/>
                </a:solidFill>
                <a:effectLst>
                  <a:outerShdw blurRad="38100" dist="38100" dir="2700000" algn="tl">
                    <a:srgbClr val="000000">
                      <a:alpha val="43137"/>
                    </a:srgbClr>
                  </a:outerShdw>
                </a:effectLst>
              </a:rPr>
            </a:br>
            <a:r>
              <a:rPr lang="en-US" sz="4400" dirty="0">
                <a:solidFill>
                  <a:srgbClr val="FF0000"/>
                </a:solidFill>
                <a:effectLst>
                  <a:outerShdw blurRad="38100" dist="38100" dir="2700000" algn="tl">
                    <a:srgbClr val="000000">
                      <a:alpha val="43137"/>
                    </a:srgbClr>
                  </a:outerShdw>
                </a:effectLst>
              </a:rPr>
              <a:t>without seeing the </a:t>
            </a:r>
            <a:br>
              <a:rPr lang="en-US" sz="4400" dirty="0">
                <a:solidFill>
                  <a:srgbClr val="FF0000"/>
                </a:solidFill>
                <a:effectLst>
                  <a:outerShdw blurRad="38100" dist="38100" dir="2700000" algn="tl">
                    <a:srgbClr val="000000">
                      <a:alpha val="43137"/>
                    </a:srgbClr>
                  </a:outerShdw>
                </a:effectLst>
              </a:rPr>
            </a:br>
            <a:r>
              <a:rPr lang="en-US" sz="4400" dirty="0">
                <a:solidFill>
                  <a:srgbClr val="FF0000"/>
                </a:solidFill>
                <a:effectLst>
                  <a:outerShdw blurRad="38100" dist="38100" dir="2700000" algn="tl">
                    <a:srgbClr val="000000">
                      <a:alpha val="43137"/>
                    </a:srgbClr>
                  </a:outerShdw>
                </a:effectLst>
              </a:rPr>
              <a:t>Approval for Return to service!</a:t>
            </a:r>
          </a:p>
        </p:txBody>
      </p:sp>
      <p:sp>
        <p:nvSpPr>
          <p:cNvPr id="4" name="Slide Number Placeholder 3">
            <a:extLst>
              <a:ext uri="{FF2B5EF4-FFF2-40B4-BE49-F238E27FC236}">
                <a16:creationId xmlns:a16="http://schemas.microsoft.com/office/drawing/2014/main" id="{7D5521E0-9963-484E-AC85-B0E9AF2FBD1D}"/>
              </a:ext>
            </a:extLst>
          </p:cNvPr>
          <p:cNvSpPr>
            <a:spLocks noGrp="1"/>
          </p:cNvSpPr>
          <p:nvPr>
            <p:ph type="sldNum" sz="quarter" idx="4"/>
          </p:nvPr>
        </p:nvSpPr>
        <p:spPr/>
        <p:txBody>
          <a:bodyPr/>
          <a:lstStyle/>
          <a:p>
            <a:fld id="{74438B1A-AF1B-4C8B-993E-1BADE62A2451}" type="slidenum">
              <a:rPr lang="en-US" smtClean="0"/>
              <a:pPr/>
              <a:t>21</a:t>
            </a:fld>
            <a:endParaRPr lang="en-US" dirty="0"/>
          </a:p>
        </p:txBody>
      </p:sp>
    </p:spTree>
    <p:extLst>
      <p:ext uri="{BB962C8B-B14F-4D97-AF65-F5344CB8AC3E}">
        <p14:creationId xmlns:p14="http://schemas.microsoft.com/office/powerpoint/2010/main" val="3770575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795" y="2479531"/>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43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FontTx/>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448003" y="1161284"/>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p:txBody>
          <a:bodyPr/>
          <a:lstStyle/>
          <a:p>
            <a:r>
              <a:rPr lang="en-US" dirty="0"/>
              <a:t>What is an Approval for Return to Service</a:t>
            </a:r>
            <a:endParaRPr lang="en-US" dirty="0">
              <a:solidFill>
                <a:schemeClr val="tx1"/>
              </a:solidFill>
            </a:endParaRPr>
          </a:p>
        </p:txBody>
      </p:sp>
      <p:sp>
        <p:nvSpPr>
          <p:cNvPr id="32785" name="Text Box 17"/>
          <p:cNvSpPr txBox="1">
            <a:spLocks noChangeArrowheads="1"/>
          </p:cNvSpPr>
          <p:nvPr/>
        </p:nvSpPr>
        <p:spPr bwMode="auto">
          <a:xfrm>
            <a:off x="1856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50253"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1399069478"/>
      </p:ext>
    </p:extLst>
  </p:cSld>
  <p:clrMapOvr>
    <a:masterClrMapping/>
  </p:clrMapOvr>
  <p:transition/>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5YDFD77UPU3F-311-1410</_dlc_DocId>
    <_dlc_DocIdUrl xmlns="04289566-cf42-4ce7-aa7c-2469c3d4502e">
      <Url>https://avssp.faa.gov/avs/afsfaast/_layouts/15/DocIdRedir.aspx?ID=5YDFD77UPU3F-311-1410</Url>
      <Description>5YDFD77UPU3F-311-1410</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0B80675E-01F7-49AA-B61E-EE85CFCAD03B}">
  <ds:schemaRefs>
    <ds:schemaRef ds:uri="http://schemas.microsoft.com/office/2006/documentManagement/types"/>
    <ds:schemaRef ds:uri="http://purl.org/dc/dcmitype/"/>
    <ds:schemaRef ds:uri="428a51a3-9dcf-4c6f-9a55-61372affcb0a"/>
    <ds:schemaRef ds:uri="http://www.w3.org/XML/1998/namespace"/>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6A256C65-AB0B-4B93-8A27-82690972BDB8}"/>
</file>

<file path=docProps/app.xml><?xml version="1.0" encoding="utf-8"?>
<Properties xmlns="http://schemas.openxmlformats.org/officeDocument/2006/extended-properties" xmlns:vt="http://schemas.openxmlformats.org/officeDocument/2006/docPropsVTypes">
  <Template/>
  <TotalTime>3720</TotalTime>
  <Words>1416</Words>
  <Application>Microsoft Office PowerPoint</Application>
  <PresentationFormat>On-screen Show (4:3)</PresentationFormat>
  <Paragraphs>247</Paragraphs>
  <Slides>25</Slides>
  <Notes>25</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25</vt:i4>
      </vt:variant>
    </vt:vector>
  </HeadingPairs>
  <TitlesOfParts>
    <vt:vector size="34" baseType="lpstr">
      <vt:lpstr>ＭＳ Ｐゴシック</vt:lpstr>
      <vt:lpstr>Arial</vt:lpstr>
      <vt:lpstr>Blackadder ITC</vt:lpstr>
      <vt:lpstr>Bookman Old Style</vt:lpstr>
      <vt:lpstr>Helvetica Neue Medium</vt:lpstr>
      <vt:lpstr>Times New Roman</vt:lpstr>
      <vt:lpstr>1_Custom Design</vt:lpstr>
      <vt:lpstr>2_Custom Design</vt:lpstr>
      <vt:lpstr>Bitmap Image</vt:lpstr>
      <vt:lpstr>The National FAA Safety Team Presents</vt:lpstr>
      <vt:lpstr>Welcome</vt:lpstr>
      <vt:lpstr>Don’t take an Airplane  without seeing the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What is an Approval for  Return to Service?</vt:lpstr>
      <vt:lpstr>PowerPoint Presentation</vt:lpstr>
      <vt:lpstr>What is an Approval for  Return to Service?</vt:lpstr>
      <vt:lpstr>What is an Approval for  Return to Service?</vt:lpstr>
      <vt:lpstr>PowerPoint Presentation</vt:lpstr>
      <vt:lpstr>What is an Approval for  Return to Service?</vt:lpstr>
      <vt:lpstr>NTSB Legal Matters</vt:lpstr>
      <vt:lpstr>Plane Sense</vt:lpstr>
      <vt:lpstr>AC 43-9C</vt:lpstr>
      <vt:lpstr>Don’t take an Airplane  without seeing the  Approval for Return to service!</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TOP-May-Approval for Return to Service</dc:title>
  <dc:creator>MTONEY</dc:creator>
  <cp:lastModifiedBy>Brunner, Felice (FAA)</cp:lastModifiedBy>
  <cp:revision>244</cp:revision>
  <dcterms:created xsi:type="dcterms:W3CDTF">2005-01-28T20:32:53Z</dcterms:created>
  <dcterms:modified xsi:type="dcterms:W3CDTF">2018-10-09T14:30:44Z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e95ce61e-2a68-4174-bdb4-308639832f1e</vt:lpwstr>
  </property>
</Properties>
</file>