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73" r:id="rId7"/>
    <p:sldId id="292" r:id="rId8"/>
    <p:sldId id="293" r:id="rId9"/>
    <p:sldId id="294" r:id="rId10"/>
    <p:sldId id="295" r:id="rId11"/>
    <p:sldId id="327" r:id="rId12"/>
    <p:sldId id="326" r:id="rId13"/>
    <p:sldId id="296" r:id="rId14"/>
    <p:sldId id="325" r:id="rId15"/>
    <p:sldId id="330" r:id="rId16"/>
    <p:sldId id="331" r:id="rId17"/>
    <p:sldId id="332" r:id="rId18"/>
    <p:sldId id="328" r:id="rId19"/>
    <p:sldId id="329" r:id="rId20"/>
    <p:sldId id="324" r:id="rId21"/>
    <p:sldId id="309" r:id="rId22"/>
    <p:sldId id="305" r:id="rId23"/>
    <p:sldId id="317" r:id="rId24"/>
    <p:sldId id="307" r:id="rId25"/>
    <p:sldId id="323" r:id="rId26"/>
    <p:sldId id="321" r:id="rId27"/>
    <p:sldId id="322" r:id="rId28"/>
    <p:sldId id="320" r:id="rId29"/>
    <p:sldId id="333" r:id="rId30"/>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294"/>
            <p14:sldId id="295"/>
            <p14:sldId id="327"/>
            <p14:sldId id="326"/>
            <p14:sldId id="296"/>
            <p14:sldId id="325"/>
            <p14:sldId id="330"/>
            <p14:sldId id="331"/>
            <p14:sldId id="332"/>
            <p14:sldId id="328"/>
            <p14:sldId id="329"/>
            <p14:sldId id="324"/>
            <p14:sldId id="309"/>
            <p14:sldId id="305"/>
            <p14:sldId id="317"/>
            <p14:sldId id="307"/>
            <p14:sldId id="323"/>
            <p14:sldId id="321"/>
            <p14:sldId id="322"/>
            <p14:sldId id="320"/>
            <p14:sldId id="333"/>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4516" autoAdjust="0"/>
  </p:normalViewPr>
  <p:slideViewPr>
    <p:cSldViewPr snapToGrid="0">
      <p:cViewPr varScale="1">
        <p:scale>
          <a:sx n="48" d="100"/>
          <a:sy n="48" d="100"/>
        </p:scale>
        <p:origin x="1260" y="4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i="0" u="none" strike="noStrike" kern="1200" dirty="0" smtClean="0">
                <a:solidFill>
                  <a:schemeClr val="tx1"/>
                </a:solidFill>
                <a:effectLst/>
                <a:latin typeface="Times New Roman" pitchFamily="18" charset="0"/>
                <a:ea typeface="+mn-ea"/>
                <a:cs typeface="+mn-cs"/>
              </a:rPr>
              <a:t>2020/10-04-176(I)PP</a:t>
            </a:r>
            <a:r>
              <a:rPr lang="en-US" dirty="0" smtClean="0"/>
              <a:t> </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Avoiding Adverse Drug Interactions</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a:t>
            </a:r>
            <a:r>
              <a:rPr lang="en-US" i="1" smtClean="0">
                <a:latin typeface="Times New Roman" pitchFamily="18" charset="0"/>
                <a:ea typeface="ＭＳ Ｐゴシック" pitchFamily="34" charset="-128"/>
              </a:rPr>
              <a:t>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a recent GAJSC </a:t>
            </a:r>
            <a:r>
              <a:rPr lang="en-US" baseline="0" dirty="0" smtClean="0">
                <a:latin typeface="Times New Roman" pitchFamily="18" charset="0"/>
                <a:ea typeface="ＭＳ Ｐゴシック" pitchFamily="34" charset="-128"/>
              </a:rPr>
              <a:t> and </a:t>
            </a:r>
            <a:r>
              <a:rPr lang="en-US" dirty="0" smtClean="0">
                <a:latin typeface="Times New Roman" pitchFamily="18" charset="0"/>
                <a:ea typeface="ＭＳ Ｐゴシック" pitchFamily="34" charset="-128"/>
              </a:rPr>
              <a:t>FAA </a:t>
            </a:r>
            <a:r>
              <a:rPr lang="en-US" baseline="0" dirty="0" smtClean="0">
                <a:latin typeface="Times New Roman" pitchFamily="18" charset="0"/>
                <a:ea typeface="ＭＳ Ｐゴシック" pitchFamily="34" charset="-128"/>
              </a:rPr>
              <a:t>studies that feature some interesting findings with respect to pilots and medications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talk generally about flying while medicating and specifically about drug interaction problems you may encounter when taking more than one drug. Or</a:t>
            </a:r>
          </a:p>
          <a:p>
            <a:r>
              <a:rPr lang="en-US" baseline="0" dirty="0" smtClean="0">
                <a:latin typeface="Times New Roman" pitchFamily="18" charset="0"/>
                <a:ea typeface="ＭＳ Ｐゴシック" pitchFamily="34" charset="-128"/>
              </a:rPr>
              <a:t>when taking a drug with certain foods or alcohol.</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In</a:t>
            </a:r>
            <a:r>
              <a:rPr lang="en-US" baseline="0" dirty="0" smtClean="0"/>
              <a:t> a 2011 study from the</a:t>
            </a:r>
            <a:r>
              <a:rPr lang="en-US" dirty="0" smtClean="0"/>
              <a:t> FAA’s CAMI Toxicology Lab</a:t>
            </a:r>
            <a:r>
              <a:rPr lang="en-US" baseline="0" dirty="0" smtClean="0"/>
              <a:t> drugs/medications were found in 570 pilots (42%) from 1,353 total fatal pilots tested. Most of the pilots with positive drug results, 511 (90%), were flying under CFR Part 91.”</a:t>
            </a:r>
            <a:r>
              <a:rPr lang="en-US" dirty="0" smtClean="0"/>
              <a:t>.  </a:t>
            </a:r>
            <a:r>
              <a:rPr lang="en-US" b="1" dirty="0" smtClean="0"/>
              <a:t>(Click)  </a:t>
            </a:r>
          </a:p>
          <a:p>
            <a:endParaRPr lang="en-US" dirty="0" smtClean="0"/>
          </a:p>
          <a:p>
            <a:r>
              <a:rPr lang="en-US" baseline="0" dirty="0" smtClean="0"/>
              <a:t>While there were some instances of recreational drugs, the majority were prescription or over the counter medications.  Antihistamines were the most commonly found.  </a:t>
            </a:r>
            <a:r>
              <a:rPr lang="en-US" b="1" baseline="0" dirty="0" smtClean="0"/>
              <a:t>(Click)</a:t>
            </a:r>
          </a:p>
          <a:p>
            <a:endParaRPr lang="en-US" b="1" baseline="0" dirty="0" smtClean="0"/>
          </a:p>
          <a:p>
            <a:r>
              <a:rPr lang="en-US" b="1" baseline="0" dirty="0" smtClean="0"/>
              <a:t> </a:t>
            </a:r>
            <a:r>
              <a:rPr lang="en-US" baseline="0" dirty="0" smtClean="0"/>
              <a:t>Left undetermined was the extent of pilot impairment – if any – due to drug use but the issue is cause for concern for several reasons:</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30138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5</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So what’s the problem:</a:t>
            </a:r>
          </a:p>
          <a:p>
            <a:endParaRPr lang="en-US" dirty="0" smtClean="0"/>
          </a:p>
          <a:p>
            <a:r>
              <a:rPr lang="en-US" baseline="0" dirty="0" smtClean="0"/>
              <a:t>First of all – We all know that </a:t>
            </a:r>
            <a:r>
              <a:rPr lang="en-US" b="1" baseline="0" dirty="0" smtClean="0"/>
              <a:t>some</a:t>
            </a:r>
            <a:r>
              <a:rPr lang="en-US" baseline="0" dirty="0" smtClean="0"/>
              <a:t> medications may compromise a pilot’s ability to control the aircraft and/or adversely affect judgment and decision-making.  </a:t>
            </a:r>
            <a:r>
              <a:rPr lang="en-US" b="1" baseline="0" dirty="0" smtClean="0"/>
              <a:t>(Click) </a:t>
            </a:r>
          </a:p>
          <a:p>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What’s not so obvious is it’s difficult for investigators to say for sure that pilot performance was compromised because the effect of drugs and medications varies widely among individuals.  In addition, post-mortem redistribution of a substance creates some confusion as to the actual blood levels prior to the accident.  The amount of a substance may vary considerably in different tissues.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less obvious problem poses the question; what pre-existing physical condition requires the use of medication in the first place?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It’s not unusual to find that pilots are evaluated and treated for conditions that are not revealed to their Aviation Medical Examiners.  In those cases an AME doesn’t have an opportunity to review the complete medical history of diagnoses and treatments for some of the pilots they examine. </a:t>
            </a:r>
            <a:r>
              <a:rPr lang="en-US" b="1" baseline="0" dirty="0" smtClean="0"/>
              <a:t>(Click) </a:t>
            </a:r>
          </a:p>
          <a:p>
            <a:endParaRPr lang="en-US" baseline="0" dirty="0" smtClean="0"/>
          </a:p>
          <a:p>
            <a:r>
              <a:rPr lang="en-US" baseline="0" dirty="0" smtClean="0"/>
              <a:t>There’s also the issue of drug interactions and that’s what we’re going to discuss today.  </a:t>
            </a:r>
          </a:p>
          <a:p>
            <a:endParaRPr lang="en-US" b="1"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6</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In</a:t>
            </a:r>
            <a:r>
              <a:rPr lang="en-US" baseline="0" dirty="0" smtClean="0"/>
              <a:t> the United States, roughly 65% of all doctor visits result in a prescription. </a:t>
            </a:r>
            <a:r>
              <a:rPr lang="en-US" b="1" baseline="0" dirty="0" smtClean="0"/>
              <a:t>(Click) </a:t>
            </a:r>
          </a:p>
          <a:p>
            <a:endParaRPr lang="en-US"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and 40% of the United States population has 4 or more prescriptions. - </a:t>
            </a:r>
            <a:r>
              <a:rPr lang="en-US" b="1" baseline="0" dirty="0" smtClean="0"/>
              <a:t>(Click)</a:t>
            </a:r>
          </a:p>
          <a:p>
            <a:pPr marL="0" marR="0" lvl="1"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that may be combined with OTC medications.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odds of an adverse reaction increase dramatically with 4 or more prescribed medications.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So how can pilots know which drugs in combination are likely to compromise safe flight?</a:t>
            </a:r>
          </a:p>
          <a:p>
            <a:endParaRPr lang="en-US" b="1"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extLst>
      <p:ext uri="{BB962C8B-B14F-4D97-AF65-F5344CB8AC3E}">
        <p14:creationId xmlns:p14="http://schemas.microsoft.com/office/powerpoint/2010/main" val="3772194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before we go any further let’s just say that when it comes to potential drug interactions; we need to consult our AMEs</a:t>
            </a:r>
          </a:p>
          <a:p>
            <a:endParaRPr lang="en-US" dirty="0" smtClean="0"/>
          </a:p>
          <a:p>
            <a:r>
              <a:rPr lang="en-US" dirty="0" smtClean="0"/>
              <a:t>Aviation medical examiners are trained to look for potential drug interaction problems but they can’t help if they don’t have the complete picture.</a:t>
            </a:r>
          </a:p>
          <a:p>
            <a:endParaRPr lang="en-US" dirty="0" smtClean="0"/>
          </a:p>
          <a:p>
            <a:r>
              <a:rPr lang="en-US" dirty="0" smtClean="0"/>
              <a:t>So list</a:t>
            </a:r>
            <a:r>
              <a:rPr lang="en-US" baseline="0" dirty="0" smtClean="0"/>
              <a:t> all your medical conditions and the medications prescribed to treat them.  And list any over-the-counter drugs you’re taking – even aspirin.  </a:t>
            </a:r>
            <a:r>
              <a:rPr lang="en-US" b="1" baseline="0" dirty="0" smtClean="0"/>
              <a:t>(Click)</a:t>
            </a:r>
          </a:p>
          <a:p>
            <a:endParaRPr lang="en-US" b="1" baseline="0" dirty="0" smtClean="0"/>
          </a:p>
          <a:p>
            <a:r>
              <a:rPr lang="en-US" b="0" baseline="0" dirty="0" smtClean="0"/>
              <a:t>And finally, because dietary supplements can react adversely with some medications, tell your AME about them as well.</a:t>
            </a:r>
          </a:p>
          <a:p>
            <a:endParaRPr lang="en-US" b="0" baseline="0" dirty="0" smtClean="0"/>
          </a:p>
          <a:p>
            <a:r>
              <a:rPr lang="en-US" b="0" baseline="0" dirty="0" smtClean="0"/>
              <a:t>Armed with this information AMEs can advise their patients effectively.</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4185164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8</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You and your Aviation Medical Examiner can</a:t>
            </a:r>
            <a:r>
              <a:rPr lang="en-US" baseline="0" dirty="0" smtClean="0"/>
              <a:t> access</a:t>
            </a:r>
            <a:r>
              <a:rPr lang="en-US" dirty="0" smtClean="0"/>
              <a:t> lists of medications that preclude medical certificate issuance (Do</a:t>
            </a:r>
            <a:r>
              <a:rPr lang="en-US" baseline="0" dirty="0" smtClean="0"/>
              <a:t> not Issue) or medications that are not</a:t>
            </a:r>
            <a:br>
              <a:rPr lang="en-US" baseline="0" dirty="0" smtClean="0"/>
            </a:br>
            <a:r>
              <a:rPr lang="en-US" baseline="0" dirty="0" smtClean="0"/>
              <a:t>compatible with safe flight operations (Do not Fly).  Those lists are available at the website shown on the screen.</a:t>
            </a:r>
            <a:r>
              <a:rPr lang="en-US" b="1" baseline="0" dirty="0" smtClean="0"/>
              <a:t>  </a:t>
            </a:r>
          </a:p>
          <a:p>
            <a:endParaRPr lang="en-US" baseline="0" dirty="0" smtClean="0"/>
          </a:p>
          <a:p>
            <a:r>
              <a:rPr lang="en-US" baseline="0" dirty="0" smtClean="0"/>
              <a:t>That’s the easy and obvious part.  What’s not so easy or obvious is how drugs interact with other drugs and with food or alcohol.  For that information we’ll have to dig a little deeper.</a:t>
            </a:r>
          </a:p>
          <a:p>
            <a:endParaRPr lang="en-US" baseline="0" dirty="0" smtClean="0"/>
          </a:p>
          <a:p>
            <a:r>
              <a:rPr lang="en-US" b="1" dirty="0" smtClean="0">
                <a:latin typeface="Times New Roman" pitchFamily="18" charset="0"/>
                <a:ea typeface="ＭＳ Ｐゴシック" pitchFamily="34" charset="-128"/>
              </a:rPr>
              <a:t>Presentation Note:   </a:t>
            </a:r>
            <a:r>
              <a:rPr lang="en-US" b="0" i="1" baseline="0" dirty="0" smtClean="0"/>
              <a:t>You can access the Do not Issue – Do not Fly lists at this URL:  </a:t>
            </a:r>
            <a:r>
              <a:rPr lang="en-US" b="0" i="0" baseline="0" dirty="0" smtClean="0"/>
              <a:t>https://www.faa.gov/about/office_org/headquarters_offices/avs/offices/aam/ame/guide/pharm/dni_dnf/</a:t>
            </a:r>
            <a:r>
              <a:rPr lang="en-US" b="0" i="1" baseline="0" dirty="0" smtClean="0"/>
              <a:t> </a:t>
            </a:r>
            <a:endParaRPr lang="en-US" b="0" i="0" baseline="0" dirty="0" smtClean="0"/>
          </a:p>
          <a:p>
            <a:endParaRPr lang="en-US" b="1" i="0" baseline="0" dirty="0" smtClean="0"/>
          </a:p>
          <a:p>
            <a:r>
              <a:rPr lang="en-US" b="1" i="0" baseline="0" dirty="0" smtClean="0"/>
              <a:t>(Next Slide)</a:t>
            </a:r>
            <a:endParaRPr lang="en-US" b="0" i="0" baseline="0" dirty="0" smtClean="0"/>
          </a:p>
          <a:p>
            <a:endParaRPr lang="en-US" baseline="0" dirty="0" smtClean="0"/>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speak of drug interactions, we’re talking about how prescription and OTC drugs interact with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 we eat and drink </a:t>
            </a:r>
            <a:r>
              <a:rPr lang="en-US" b="1" baseline="0" dirty="0" smtClean="0"/>
              <a:t>(Click)</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Including</a:t>
            </a:r>
            <a:r>
              <a:rPr lang="en-US" baseline="0" dirty="0" smtClean="0"/>
              <a:t> products we use to supplement our diet </a:t>
            </a:r>
            <a:r>
              <a:rPr lang="en-US" b="1" baseline="0" dirty="0" smtClean="0"/>
              <a:t>(Click)</a:t>
            </a:r>
          </a:p>
          <a:p>
            <a:endParaRPr lang="en-US" dirty="0" smtClean="0"/>
          </a:p>
          <a:p>
            <a:r>
              <a:rPr lang="en-US" dirty="0" smtClean="0"/>
              <a:t>And how the drugs we’re taking react with each other. </a:t>
            </a:r>
          </a:p>
          <a:p>
            <a:endParaRPr lang="en-US" dirty="0" smtClean="0"/>
          </a:p>
          <a:p>
            <a:r>
              <a:rPr lang="en-US" dirty="0" smtClean="0"/>
              <a:t>The resource</a:t>
            </a:r>
            <a:r>
              <a:rPr lang="en-US" baseline="0" dirty="0" smtClean="0"/>
              <a:t> links on screen will take you to a handy pamphlet that will get you started on the topic.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But the pamphlet doesn’t address all the possible adverse interactions.  For that evaluation you’ll need to……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Presentation</a:t>
            </a:r>
            <a:r>
              <a:rPr lang="en-US" b="1" baseline="0" dirty="0" smtClean="0"/>
              <a:t> note:  </a:t>
            </a:r>
            <a:r>
              <a:rPr lang="en-US" b="0" i="1" baseline="0" dirty="0" smtClean="0"/>
              <a:t>Ask for input from the audience.  You’re  looking for,  “</a:t>
            </a:r>
            <a:r>
              <a:rPr lang="en-US" b="1" i="1" baseline="0" dirty="0" smtClean="0"/>
              <a:t>Consult your AME”!  </a:t>
            </a:r>
            <a:r>
              <a:rPr lang="en-US" b="0" i="1" baseline="0" dirty="0" smtClean="0"/>
              <a:t>When audience input has been received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That’s right – consult your AME!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There’s another thing you need to do.  Any ideas as to what it is?  It has to do with each prescribed and OTC medication you intend to use.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Presentation</a:t>
            </a:r>
            <a:r>
              <a:rPr lang="en-US" b="1" baseline="0" dirty="0" smtClean="0"/>
              <a:t> note:  </a:t>
            </a:r>
            <a:r>
              <a:rPr lang="en-US" b="0" i="1" baseline="0" dirty="0" smtClean="0"/>
              <a:t>Ask for input from the audience.  You’re  looking for,  </a:t>
            </a:r>
            <a:r>
              <a:rPr lang="en-US" b="1" i="1" baseline="0" dirty="0" smtClean="0"/>
              <a:t>“Read the label and product information for each medication”  </a:t>
            </a:r>
            <a:r>
              <a:rPr lang="en-US" b="0" i="1" baseline="0" dirty="0" smtClean="0"/>
              <a:t>When audience input has been received advance to:</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 </a:t>
            </a:r>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647029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 and Drug Administration</a:t>
            </a:r>
            <a:r>
              <a:rPr lang="en-US" baseline="0" dirty="0" smtClean="0"/>
              <a:t> (FDA) </a:t>
            </a:r>
            <a:r>
              <a:rPr lang="en-US" dirty="0" smtClean="0"/>
              <a:t>OTC labeling</a:t>
            </a:r>
            <a:r>
              <a:rPr lang="en-US" baseline="0" dirty="0" smtClean="0"/>
              <a:t> requirements are directed to users so be sure to read the label before you medicate and fly.   </a:t>
            </a:r>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956897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standard OTC Label will tell you the active ingredients</a:t>
            </a:r>
            <a:r>
              <a:rPr lang="en-US" baseline="0" dirty="0" smtClean="0"/>
              <a:t>, purpose, and uses for the drug as well as warnings and directions for use.</a:t>
            </a:r>
          </a:p>
          <a:p>
            <a:endParaRPr lang="en-US" baseline="0" dirty="0" smtClean="0"/>
          </a:p>
          <a:p>
            <a:r>
              <a:rPr lang="en-US" baseline="0" dirty="0" smtClean="0"/>
              <a:t>Note in this example we’re looking at an antihistamine that we might take to address cold symptoms.</a:t>
            </a:r>
          </a:p>
          <a:p>
            <a:endParaRPr lang="en-US" baseline="0" dirty="0" smtClean="0"/>
          </a:p>
          <a:p>
            <a:r>
              <a:rPr lang="en-US" baseline="0" dirty="0" smtClean="0"/>
              <a:t>Note the warnings of drowsiness and those associated with driving a motor vehicle or operating machinery.  Do you think it would be safe to fly while using this drug?  How long will it reside in your system?  How soon would you be safe to fly after stopping the drug?</a:t>
            </a:r>
          </a:p>
          <a:p>
            <a:endParaRPr lang="en-US" baseline="0" dirty="0" smtClean="0"/>
          </a:p>
          <a:p>
            <a:r>
              <a:rPr lang="en-US" baseline="0" dirty="0" smtClean="0"/>
              <a:t>You won’t find the answers to any of those questions on the label.  This might be a good time to consult your AME.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2133089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 Food and Drug Administration (FDA) the acceptable names are: prescribing information, package insert, professional labeling, direction circular, package circular</a:t>
            </a:r>
          </a:p>
          <a:p>
            <a:endParaRPr lang="en-US" dirty="0" smtClean="0"/>
          </a:p>
          <a:p>
            <a:r>
              <a:rPr lang="en-US" dirty="0" smtClean="0"/>
              <a:t>This</a:t>
            </a:r>
            <a:r>
              <a:rPr lang="en-US" baseline="0" dirty="0" smtClean="0"/>
              <a:t> information is intended for health professionals and is rarely given to the patient although it is readily available on line.  Currently it consists of a document included in the medication box or attached to a container, but FDA is trying to change this to electronic format.  Prescription drug labeling features highly detailed information in technical language; presented in a standard format.  </a:t>
            </a:r>
          </a:p>
          <a:p>
            <a:endParaRPr lang="en-US" b="1" baseline="0" dirty="0" smtClean="0"/>
          </a:p>
          <a:p>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568701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Antihistamines can</a:t>
            </a:r>
            <a:r>
              <a:rPr lang="en-US" baseline="0" dirty="0" smtClean="0"/>
              <a:t> be prescribed and they are readily available over the counter.  They are not recommended for flying and they can adversely react with some prescription drugs used to treat high blood pressure. </a:t>
            </a:r>
          </a:p>
          <a:p>
            <a:endParaRPr lang="en-US" baseline="0" dirty="0" smtClean="0"/>
          </a:p>
          <a:p>
            <a:r>
              <a:rPr lang="en-US" baseline="0" dirty="0" smtClean="0"/>
              <a:t>Drugs, food, or beverages that contain caffeine can react adversely with other drugs.  The same is true for some pain relievers and antacids.  </a:t>
            </a:r>
          </a:p>
          <a:p>
            <a:endParaRPr lang="en-US" baseline="0" dirty="0" smtClean="0"/>
          </a:p>
          <a:p>
            <a:r>
              <a:rPr lang="en-US" b="1"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991199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Whether to take on an empty or</a:t>
            </a:r>
            <a:r>
              <a:rPr lang="en-US" baseline="0" dirty="0" smtClean="0"/>
              <a:t> full stomach has to do with drug absorption characteristics and possible adverse side effects such as nausea.  </a:t>
            </a:r>
          </a:p>
          <a:p>
            <a:endParaRPr lang="en-US" baseline="0" dirty="0" smtClean="0"/>
          </a:p>
          <a:p>
            <a:r>
              <a:rPr lang="en-US" baseline="0" dirty="0" smtClean="0"/>
              <a:t>Alcohol intake may interfere with drug absorption or promote adverse reactions to the drug/alcohol combination.  Many drugs are incompatible with alcohol.</a:t>
            </a:r>
          </a:p>
          <a:p>
            <a:endParaRPr lang="en-US" baseline="0" dirty="0" smtClean="0"/>
          </a:p>
          <a:p>
            <a:r>
              <a:rPr lang="en-US" baseline="0" dirty="0" smtClean="0"/>
              <a:t>Certain foods can increase or decrease concentration of some drugs.  For instance, grapefruit and grapefruit juice can affect how well some medicines work and it may cause dangerous side effects.  </a:t>
            </a:r>
          </a:p>
          <a:p>
            <a:endParaRPr lang="en-US" baseline="0" dirty="0" smtClean="0"/>
          </a:p>
          <a:p>
            <a:r>
              <a:rPr lang="en-US" baseline="0" dirty="0" smtClean="0"/>
              <a:t>Prescription and OTC pain relievers and Antacids may also react adversely with food.</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242786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resource you can use to</a:t>
            </a:r>
            <a:r>
              <a:rPr lang="en-US" baseline="0" dirty="0" smtClean="0"/>
              <a:t> learn more about </a:t>
            </a:r>
            <a:r>
              <a:rPr lang="en-US" dirty="0" smtClean="0"/>
              <a:t>adverse food and drug reactions.</a:t>
            </a:r>
          </a:p>
          <a:p>
            <a:endParaRPr lang="en-US" dirty="0" smtClean="0"/>
          </a:p>
          <a:p>
            <a:r>
              <a:rPr lang="en-US" dirty="0" smtClean="0"/>
              <a:t>It describes some but</a:t>
            </a:r>
            <a:r>
              <a:rPr lang="en-US" baseline="0" dirty="0" smtClean="0"/>
              <a:t> by no means all, adverse drug and food interactions.  </a:t>
            </a:r>
            <a:endParaRPr lang="en-US" dirty="0" smtClean="0"/>
          </a:p>
          <a:p>
            <a:endParaRPr lang="en-US" dirty="0" smtClean="0"/>
          </a:p>
          <a:p>
            <a:r>
              <a:rPr lang="en-US" b="1" dirty="0" smtClean="0"/>
              <a:t>(Next Slide)</a:t>
            </a:r>
          </a:p>
          <a:p>
            <a:endParaRPr lang="en-US" b="1" dirty="0" smtClean="0"/>
          </a:p>
          <a:p>
            <a:r>
              <a:rPr lang="en-US" b="1" dirty="0" smtClean="0"/>
              <a:t>Presentation</a:t>
            </a:r>
            <a:r>
              <a:rPr lang="en-US" b="1" baseline="0" dirty="0" smtClean="0"/>
              <a:t> note:  </a:t>
            </a:r>
            <a:r>
              <a:rPr lang="en-US" b="0" i="1" baseline="0" dirty="0" smtClean="0"/>
              <a:t>The tiny URL on the slide should work.  In case it does not - here is the complete link to the Drug Interactions web page:  </a:t>
            </a:r>
          </a:p>
          <a:p>
            <a:endParaRPr lang="en-US" b="0" i="1" baseline="0" dirty="0" smtClean="0"/>
          </a:p>
          <a:p>
            <a:r>
              <a:rPr lang="en-US" b="1" i="0" baseline="0" dirty="0" smtClean="0"/>
              <a:t>https://www.fda.gov/consumers/consumer-updates/avoiding-drug-interactions   </a:t>
            </a:r>
            <a:endParaRPr lang="en-US" b="0" i="1" baseline="0" dirty="0" smtClean="0"/>
          </a:p>
          <a:p>
            <a:endParaRPr lang="en-US" b="0" i="1" baseline="0" dirty="0" smtClean="0"/>
          </a:p>
          <a:p>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018796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you’ve been taking a medication that precludes flying, how long must you wait after ceasing the medication before you return to the air?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This</a:t>
            </a:r>
            <a:r>
              <a:rPr lang="en-US" baseline="0" dirty="0" smtClean="0"/>
              <a:t> is a good question for your AME to answer but the general rule is to wait until 5 times the dosage interval has passed. </a:t>
            </a:r>
            <a:r>
              <a:rPr lang="en-US" b="1" dirty="0" smtClean="0"/>
              <a:t>(Click)</a:t>
            </a:r>
          </a:p>
          <a:p>
            <a:endParaRPr lang="en-US" baseline="0" dirty="0" smtClean="0"/>
          </a:p>
          <a:p>
            <a:r>
              <a:rPr lang="en-US" baseline="0" dirty="0" smtClean="0"/>
              <a:t>For example; if you take a medication 4 times a day (6-hour intervals) you should wait at least 30 hours before resuming pilot duties.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4281712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Finally – here are some tips</a:t>
            </a:r>
            <a:r>
              <a:rPr lang="en-US" baseline="0" dirty="0" smtClean="0">
                <a:latin typeface="Times New Roman" pitchFamily="18" charset="0"/>
                <a:ea typeface="ＭＳ Ｐゴシック" pitchFamily="34" charset="-128"/>
              </a:rPr>
              <a:t> for safe flying while taking prescribed or OTC medications.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sz="1200" dirty="0" smtClean="0">
                <a:ea typeface="ＭＳ Ｐゴシック" pitchFamily="34" charset="-128"/>
              </a:rPr>
              <a:t>Consult your AME and read the labels before flying while using prescription and/or OTC Drugs.</a:t>
            </a:r>
          </a:p>
          <a:p>
            <a:endParaRPr lang="en-US" sz="1200" dirty="0" smtClean="0">
              <a:ea typeface="ＭＳ Ｐゴシック" pitchFamily="34" charset="-128"/>
            </a:endParaRPr>
          </a:p>
          <a:p>
            <a:r>
              <a:rPr lang="en-US" sz="1200" dirty="0" smtClean="0">
                <a:ea typeface="ＭＳ Ｐゴシック" pitchFamily="34" charset="-128"/>
              </a:rPr>
              <a:t>Make sure your AME knows about all the drugs you take and the medical conditions requiring their use.</a:t>
            </a:r>
          </a:p>
          <a:p>
            <a:endParaRPr lang="en-US" sz="1200" dirty="0" smtClean="0">
              <a:ea typeface="ＭＳ Ｐゴシック" pitchFamily="34" charset="-128"/>
            </a:endParaRPr>
          </a:p>
          <a:p>
            <a:r>
              <a:rPr lang="en-US" sz="1200" dirty="0" smtClean="0">
                <a:ea typeface="ＭＳ Ｐゴシック" pitchFamily="34" charset="-128"/>
              </a:rPr>
              <a:t>Let your prescribing doctor know that you are a pilot.</a:t>
            </a:r>
          </a:p>
          <a:p>
            <a:endParaRPr lang="en-US" sz="1200" dirty="0" smtClean="0">
              <a:ea typeface="ＭＳ Ｐゴシック" pitchFamily="34" charset="-128"/>
            </a:endParaRPr>
          </a:p>
          <a:p>
            <a:r>
              <a:rPr lang="en-US" sz="1200" dirty="0" smtClean="0">
                <a:ea typeface="ＭＳ Ｐゴシック" pitchFamily="34" charset="-128"/>
              </a:rPr>
              <a:t>Ask about adverse effects associated with drug combinations and with foods and dietary supplements.</a:t>
            </a:r>
          </a:p>
          <a:p>
            <a:endParaRPr lang="en-US" sz="1200" dirty="0" smtClean="0">
              <a:ea typeface="ＭＳ Ｐゴシック" pitchFamily="34" charset="-128"/>
            </a:endParaRPr>
          </a:p>
          <a:p>
            <a:r>
              <a:rPr lang="en-US" sz="1200" dirty="0" smtClean="0">
                <a:ea typeface="ＭＳ Ｐゴシック" pitchFamily="34" charset="-128"/>
              </a:rPr>
              <a:t>In between doctor visits you’re self assessing your condition before each flight. Ground yourself when you’re not fit to fly.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17</a:t>
            </a:fld>
            <a:endParaRPr lang="en-US" sz="120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of the information in this presentation was taken from FAA’s Medications and Flying Brochure.  You can download a copy at the URL or</a:t>
            </a:r>
            <a:r>
              <a:rPr lang="en-US" baseline="0" dirty="0" smtClean="0"/>
              <a:t> QR code on the screen.</a:t>
            </a:r>
          </a:p>
          <a:p>
            <a:endParaRPr lang="en-US" baseline="0" dirty="0" smtClean="0"/>
          </a:p>
          <a:p>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3195261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r>
              <a:rPr lang="en-US" dirty="0" smtClean="0"/>
              <a:t>c</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a:t>
            </a:r>
            <a:r>
              <a:rPr lang="en-US" dirty="0"/>
              <a:t>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71693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2" name="Picture 1"/>
          <p:cNvPicPr>
            <a:picLocks noChangeAspect="1"/>
          </p:cNvPicPr>
          <p:nvPr userDrawn="1"/>
        </p:nvPicPr>
        <p:blipFill>
          <a:blip r:embed="rId4"/>
          <a:stretch>
            <a:fillRect/>
          </a:stretch>
        </p:blipFill>
        <p:spPr>
          <a:xfrm>
            <a:off x="7969451" y="1228040"/>
            <a:ext cx="4029075" cy="5457825"/>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tinyurl.com/l43gpc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tiff"/><Relationship Id="rId4" Type="http://schemas.openxmlformats.org/officeDocument/2006/relationships/hyperlink" Target="https://www.fda.gov/media/76562/downloa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tinyurl.com/vr4axa4" TargetMode="Externa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tinyurl.com/y94lokh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hyperlink" Target="http://www.mywingsinitiative.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October </a:t>
            </a:r>
          </a:p>
          <a:p>
            <a:r>
              <a:rPr lang="en-US" dirty="0" smtClean="0"/>
              <a:t>Avoiding Adverse Drug Interactions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General Aviation Joint Steering Committee (GAJSC) &amp; FAA Accident Study Findings	</a:t>
            </a:r>
          </a:p>
          <a:p>
            <a:r>
              <a:rPr lang="en-US" dirty="0" smtClean="0">
                <a:ea typeface="ＭＳ Ｐゴシック" pitchFamily="34" charset="-128"/>
              </a:rPr>
              <a:t>Flying and Medications</a:t>
            </a:r>
          </a:p>
          <a:p>
            <a:r>
              <a:rPr lang="en-US" dirty="0" smtClean="0">
                <a:ea typeface="ＭＳ Ｐゴシック" pitchFamily="34" charset="-128"/>
              </a:rPr>
              <a:t>Drug Interactions</a:t>
            </a:r>
          </a:p>
          <a:p>
            <a:pPr lvl="1"/>
            <a:r>
              <a:rPr lang="en-US" dirty="0" smtClean="0">
                <a:ea typeface="ＭＳ Ｐゴシック" pitchFamily="34" charset="-128"/>
              </a:rPr>
              <a:t>Drug – Drug</a:t>
            </a:r>
          </a:p>
          <a:p>
            <a:pPr lvl="1"/>
            <a:r>
              <a:rPr lang="en-US" dirty="0" smtClean="0">
                <a:ea typeface="ＭＳ Ｐゴシック" pitchFamily="34" charset="-128"/>
              </a:rPr>
              <a:t>Drug - Food</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1B2678-0E2D-4D79-9FCD-BFA5662EEE2E}"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97874">
            <a:off x="8566970" y="1516567"/>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FAA Findings</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9" y="1162050"/>
            <a:ext cx="5267324" cy="4374574"/>
          </a:xfrm>
        </p:spPr>
        <p:txBody>
          <a:bodyPr/>
          <a:lstStyle/>
          <a:p>
            <a:r>
              <a:rPr lang="en-US" dirty="0" smtClean="0"/>
              <a:t>In a 2011 FAA study involving pilot fatalities….</a:t>
            </a:r>
          </a:p>
          <a:p>
            <a:pPr lvl="1"/>
            <a:r>
              <a:rPr lang="en-US" dirty="0"/>
              <a:t>570 out of </a:t>
            </a:r>
            <a:r>
              <a:rPr lang="en-US" dirty="0" smtClean="0"/>
              <a:t>1,353 pilots tested positive for medications/drugs.</a:t>
            </a:r>
          </a:p>
          <a:p>
            <a:pPr lvl="1"/>
            <a:r>
              <a:rPr lang="en-US" dirty="0" smtClean="0"/>
              <a:t>511 of the 570 </a:t>
            </a:r>
            <a:r>
              <a:rPr lang="en-US" dirty="0"/>
              <a:t>(90%), were flying under CFR Part </a:t>
            </a:r>
            <a:r>
              <a:rPr lang="en-US" dirty="0" smtClean="0"/>
              <a:t>91. </a:t>
            </a:r>
          </a:p>
          <a:p>
            <a:r>
              <a:rPr lang="en-US" dirty="0" smtClean="0"/>
              <a:t>Extent of Impairment – Undetermined</a:t>
            </a:r>
          </a:p>
          <a:p>
            <a:pPr lvl="1"/>
            <a:r>
              <a:rPr lang="en-US" dirty="0" smtClean="0"/>
              <a:t>But cause for concern</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4</a:t>
            </a:fld>
            <a:endParaRPr lang="en-US" dirty="0"/>
          </a:p>
        </p:txBody>
      </p:sp>
      <p:grpSp>
        <p:nvGrpSpPr>
          <p:cNvPr id="13" name="Group 12"/>
          <p:cNvGrpSpPr/>
          <p:nvPr/>
        </p:nvGrpSpPr>
        <p:grpSpPr>
          <a:xfrm rot="694528">
            <a:off x="8260422" y="1351014"/>
            <a:ext cx="3123343" cy="3996648"/>
            <a:chOff x="8250149" y="1458930"/>
            <a:chExt cx="3123343" cy="3996648"/>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725" t="1811" r="2805" b="1951"/>
            <a:stretch/>
          </p:blipFill>
          <p:spPr bwMode="auto">
            <a:xfrm>
              <a:off x="8342616" y="1458930"/>
              <a:ext cx="3030876" cy="3996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bwMode="auto">
            <a:xfrm>
              <a:off x="8250149" y="1458930"/>
              <a:ext cx="10274" cy="3996648"/>
            </a:xfrm>
            <a:prstGeom prst="line">
              <a:avLst/>
            </a:prstGeom>
            <a:ln w="165100">
              <a:solidFill>
                <a:schemeClr val="accent5">
                  <a:lumMod val="50000"/>
                </a:schemeClr>
              </a:solidFill>
            </a:ln>
            <a:extLst/>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46642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666490" y="1222374"/>
            <a:ext cx="8050213" cy="4391025"/>
          </a:xfrm>
        </p:spPr>
        <p:txBody>
          <a:bodyPr/>
          <a:lstStyle/>
          <a:p>
            <a:r>
              <a:rPr lang="en-US" dirty="0" smtClean="0"/>
              <a:t>Not easy to determine extent of impairment</a:t>
            </a:r>
          </a:p>
          <a:p>
            <a:pPr lvl="1"/>
            <a:r>
              <a:rPr lang="en-US" dirty="0" smtClean="0"/>
              <a:t>Different medication effects for different </a:t>
            </a:r>
            <a:r>
              <a:rPr lang="en-US" dirty="0"/>
              <a:t>p</a:t>
            </a:r>
            <a:r>
              <a:rPr lang="en-US" dirty="0" smtClean="0"/>
              <a:t>eople</a:t>
            </a:r>
          </a:p>
          <a:p>
            <a:pPr lvl="1"/>
            <a:r>
              <a:rPr lang="en-US" dirty="0" smtClean="0"/>
              <a:t>Post-mortem redistribution and sample type</a:t>
            </a:r>
          </a:p>
          <a:p>
            <a:r>
              <a:rPr lang="en-US" dirty="0" smtClean="0"/>
              <a:t>Don’t know about pilot’s condition</a:t>
            </a:r>
          </a:p>
          <a:p>
            <a:pPr lvl="1"/>
            <a:r>
              <a:rPr lang="en-US" dirty="0" smtClean="0"/>
              <a:t>Pre-existing medical condition requiring medication</a:t>
            </a:r>
          </a:p>
          <a:p>
            <a:r>
              <a:rPr lang="en-US" dirty="0" smtClean="0"/>
              <a:t>AME not consulted?</a:t>
            </a:r>
          </a:p>
          <a:p>
            <a:r>
              <a:rPr lang="en-US" dirty="0" smtClean="0"/>
              <a:t>Drug interactions</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5</a:t>
            </a:fld>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8979" y="3514855"/>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571500" y="1317810"/>
            <a:ext cx="8697760" cy="4303343"/>
          </a:xfrm>
        </p:spPr>
        <p:txBody>
          <a:bodyPr/>
          <a:lstStyle/>
          <a:p>
            <a:r>
              <a:rPr lang="en-US" dirty="0" smtClean="0"/>
              <a:t>65% of MD visits result in a prescription</a:t>
            </a:r>
          </a:p>
          <a:p>
            <a:r>
              <a:rPr lang="en-US" dirty="0" smtClean="0"/>
              <a:t>40% of US population has 4 or more prescriptions</a:t>
            </a:r>
          </a:p>
          <a:p>
            <a:r>
              <a:rPr lang="en-US" dirty="0" smtClean="0"/>
              <a:t>Possibly combined with OTC medications</a:t>
            </a:r>
          </a:p>
          <a:p>
            <a:r>
              <a:rPr lang="en-US" dirty="0" smtClean="0"/>
              <a:t>Adverse reactions increase dramatically with 4 </a:t>
            </a:r>
            <a:br>
              <a:rPr lang="en-US" dirty="0" smtClean="0"/>
            </a:br>
            <a:r>
              <a:rPr lang="en-US" dirty="0" smtClean="0"/>
              <a:t>or more medications</a:t>
            </a:r>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6</a:t>
            </a:fld>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8979" y="3514855"/>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56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Consult your AME	</a:t>
            </a:r>
            <a:endParaRPr lang="en-US" dirty="0"/>
          </a:p>
        </p:txBody>
      </p:sp>
      <p:sp>
        <p:nvSpPr>
          <p:cNvPr id="3" name="Content Placeholder 2"/>
          <p:cNvSpPr>
            <a:spLocks noGrp="1"/>
          </p:cNvSpPr>
          <p:nvPr>
            <p:ph idx="1"/>
          </p:nvPr>
        </p:nvSpPr>
        <p:spPr>
          <a:xfrm>
            <a:off x="571500" y="1405731"/>
            <a:ext cx="10733617" cy="4391025"/>
          </a:xfrm>
        </p:spPr>
        <p:txBody>
          <a:bodyPr/>
          <a:lstStyle/>
          <a:p>
            <a:r>
              <a:rPr lang="en-US" dirty="0" smtClean="0"/>
              <a:t>List all conditions</a:t>
            </a:r>
          </a:p>
          <a:p>
            <a:r>
              <a:rPr lang="en-US" dirty="0" smtClean="0"/>
              <a:t>List all medications</a:t>
            </a:r>
          </a:p>
          <a:p>
            <a:pPr lvl="1"/>
            <a:r>
              <a:rPr lang="en-US" dirty="0" smtClean="0"/>
              <a:t>Prescription</a:t>
            </a:r>
          </a:p>
          <a:p>
            <a:pPr lvl="1"/>
            <a:r>
              <a:rPr lang="en-US" dirty="0" smtClean="0"/>
              <a:t>OTC</a:t>
            </a:r>
          </a:p>
          <a:p>
            <a:pPr lvl="1"/>
            <a:r>
              <a:rPr lang="en-US" dirty="0" smtClean="0"/>
              <a:t>Dietary supplements</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4" descr="5 Best proven ways to improve Doctor Patient relationshi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825" y="1724053"/>
            <a:ext cx="5639629" cy="37543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0123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Do not issue – Do not fly	</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8</a:t>
            </a:fld>
            <a:endParaRPr lang="en-US" dirty="0"/>
          </a:p>
        </p:txBody>
      </p:sp>
      <p:pic>
        <p:nvPicPr>
          <p:cNvPr id="10" name="Picture 9"/>
          <p:cNvPicPr>
            <a:picLocks noChangeAspect="1"/>
          </p:cNvPicPr>
          <p:nvPr/>
        </p:nvPicPr>
        <p:blipFill>
          <a:blip r:embed="rId3"/>
          <a:stretch>
            <a:fillRect/>
          </a:stretch>
        </p:blipFill>
        <p:spPr>
          <a:xfrm>
            <a:off x="1149394" y="1196437"/>
            <a:ext cx="3028950" cy="3171825"/>
          </a:xfrm>
          <a:prstGeom prst="rect">
            <a:avLst/>
          </a:prstGeom>
        </p:spPr>
      </p:pic>
      <p:sp>
        <p:nvSpPr>
          <p:cNvPr id="17" name="Rectangle 16"/>
          <p:cNvSpPr/>
          <p:nvPr/>
        </p:nvSpPr>
        <p:spPr>
          <a:xfrm>
            <a:off x="254147" y="4774889"/>
            <a:ext cx="5354351" cy="1015663"/>
          </a:xfrm>
          <a:prstGeom prst="rect">
            <a:avLst/>
          </a:prstGeom>
        </p:spPr>
        <p:txBody>
          <a:bodyPr wrap="none">
            <a:spAutoFit/>
          </a:bodyPr>
          <a:lstStyle/>
          <a:p>
            <a:pPr>
              <a:buNone/>
            </a:pPr>
            <a:r>
              <a:rPr lang="en-US" b="1" dirty="0">
                <a:solidFill>
                  <a:srgbClr val="000000"/>
                </a:solidFill>
                <a:latin typeface="Verdana" panose="020B0604030504040204" pitchFamily="34" charset="0"/>
                <a:hlinkClick r:id="rId4"/>
              </a:rPr>
              <a:t>https://</a:t>
            </a:r>
            <a:r>
              <a:rPr lang="en-US" b="1" dirty="0" smtClean="0">
                <a:solidFill>
                  <a:srgbClr val="000000"/>
                </a:solidFill>
                <a:latin typeface="Verdana" panose="020B0604030504040204" pitchFamily="34" charset="0"/>
                <a:hlinkClick r:id="rId4"/>
              </a:rPr>
              <a:t>tinyurl.com/l43gpcu</a:t>
            </a:r>
            <a:endParaRPr lang="en-US" b="1" dirty="0" smtClean="0">
              <a:solidFill>
                <a:srgbClr val="000000"/>
              </a:solidFill>
              <a:latin typeface="Verdana" panose="020B0604030504040204" pitchFamily="34" charset="0"/>
            </a:endParaRPr>
          </a:p>
          <a:p>
            <a:endParaRPr lang="en-US" dirty="0"/>
          </a:p>
        </p:txBody>
      </p:sp>
      <p:pic>
        <p:nvPicPr>
          <p:cNvPr id="2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8414" t="15332" r="25083" b="-850"/>
          <a:stretch/>
        </p:blipFill>
        <p:spPr bwMode="auto">
          <a:xfrm>
            <a:off x="5913469" y="1196437"/>
            <a:ext cx="5954682" cy="39075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72614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 Interactions</a:t>
            </a:r>
            <a:endParaRPr lang="en-US" dirty="0"/>
          </a:p>
        </p:txBody>
      </p:sp>
      <p:pic>
        <p:nvPicPr>
          <p:cNvPr id="5" name="Content Placeholder 4"/>
          <p:cNvPicPr>
            <a:picLocks noGrp="1" noChangeAspect="1"/>
          </p:cNvPicPr>
          <p:nvPr>
            <p:ph idx="1"/>
          </p:nvPr>
        </p:nvPicPr>
        <p:blipFill>
          <a:blip r:embed="rId3"/>
          <a:stretch>
            <a:fillRect/>
          </a:stretch>
        </p:blipFill>
        <p:spPr>
          <a:xfrm rot="892085">
            <a:off x="9030985" y="842337"/>
            <a:ext cx="2130655" cy="479720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6" name="Rectangle 3"/>
          <p:cNvSpPr txBox="1">
            <a:spLocks noChangeArrowheads="1"/>
          </p:cNvSpPr>
          <p:nvPr/>
        </p:nvSpPr>
        <p:spPr bwMode="auto">
          <a:xfrm>
            <a:off x="184992" y="4957161"/>
            <a:ext cx="8139482" cy="875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hlinkClick r:id="rId4"/>
              </a:rPr>
              <a:t>https://</a:t>
            </a:r>
            <a:r>
              <a:rPr lang="en-US" kern="0" dirty="0" smtClean="0">
                <a:hlinkClick r:id="rId4"/>
              </a:rPr>
              <a:t>www.fda.gov/media/76562/download</a:t>
            </a:r>
            <a:r>
              <a:rPr lang="en-US" kern="0" dirty="0" smtClean="0"/>
              <a:t> </a:t>
            </a:r>
          </a:p>
        </p:txBody>
      </p:sp>
      <p:pic>
        <p:nvPicPr>
          <p:cNvPr id="7" name="Picture 6"/>
          <p:cNvPicPr/>
          <p:nvPr/>
        </p:nvPicPr>
        <p:blipFill rotWithShape="1">
          <a:blip r:embed="rId5"/>
          <a:srcRect b="3159"/>
          <a:stretch/>
        </p:blipFill>
        <p:spPr>
          <a:xfrm>
            <a:off x="602546" y="2663687"/>
            <a:ext cx="2278439" cy="2221464"/>
          </a:xfrm>
          <a:prstGeom prst="rect">
            <a:avLst/>
          </a:prstGeom>
        </p:spPr>
      </p:pic>
      <p:sp>
        <p:nvSpPr>
          <p:cNvPr id="3" name="Rectangle 2"/>
          <p:cNvSpPr/>
          <p:nvPr/>
        </p:nvSpPr>
        <p:spPr>
          <a:xfrm rot="20152074">
            <a:off x="2767501" y="2804325"/>
            <a:ext cx="6391430" cy="923330"/>
          </a:xfrm>
          <a:prstGeom prst="rect">
            <a:avLst/>
          </a:prstGeom>
        </p:spPr>
        <p:txBody>
          <a:bodyPr wrap="none">
            <a:spAutoFit/>
          </a:bodyPr>
          <a:lstStyle/>
          <a:p>
            <a:pPr>
              <a:buNone/>
            </a:pPr>
            <a:r>
              <a:rPr lang="en-US" sz="5400" b="1" dirty="0">
                <a:solidFill>
                  <a:srgbClr val="339966"/>
                </a:solidFill>
              </a:rPr>
              <a:t>Consult your </a:t>
            </a:r>
            <a:r>
              <a:rPr lang="en-US" sz="5400" b="1" dirty="0" smtClean="0">
                <a:solidFill>
                  <a:srgbClr val="339966"/>
                </a:solidFill>
              </a:rPr>
              <a:t>AME!</a:t>
            </a:r>
            <a:endParaRPr lang="en-US" sz="5400" b="1" dirty="0">
              <a:solidFill>
                <a:srgbClr val="339966"/>
              </a:solidFill>
            </a:endParaRPr>
          </a:p>
        </p:txBody>
      </p:sp>
    </p:spTree>
    <p:extLst>
      <p:ext uri="{BB962C8B-B14F-4D97-AF65-F5344CB8AC3E}">
        <p14:creationId xmlns:p14="http://schemas.microsoft.com/office/powerpoint/2010/main" val="359789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Read the label</a:t>
            </a:r>
            <a:endParaRPr lang="en-US" dirty="0">
              <a:solidFill>
                <a:srgbClr val="002060"/>
              </a:solidFill>
            </a:endParaRPr>
          </a:p>
        </p:txBody>
      </p:sp>
      <p:sp>
        <p:nvSpPr>
          <p:cNvPr id="3" name="Content Placeholder 2"/>
          <p:cNvSpPr>
            <a:spLocks noGrp="1"/>
          </p:cNvSpPr>
          <p:nvPr>
            <p:ph idx="1"/>
          </p:nvPr>
        </p:nvSpPr>
        <p:spPr>
          <a:xfrm>
            <a:off x="819151" y="1234497"/>
            <a:ext cx="4933949" cy="4042353"/>
          </a:xfrm>
        </p:spPr>
        <p:txBody>
          <a:bodyPr/>
          <a:lstStyle/>
          <a:p>
            <a:r>
              <a:rPr lang="en-US" dirty="0" smtClean="0"/>
              <a:t>OTC Medication Labeling</a:t>
            </a:r>
          </a:p>
          <a:p>
            <a:r>
              <a:rPr lang="en-US" dirty="0" smtClean="0"/>
              <a:t>Labeling Standards</a:t>
            </a:r>
          </a:p>
          <a:p>
            <a:pPr lvl="1"/>
            <a:r>
              <a:rPr lang="en-US" dirty="0" smtClean="0"/>
              <a:t>Directed to medication users </a:t>
            </a:r>
          </a:p>
          <a:p>
            <a:pPr lvl="1"/>
            <a:r>
              <a:rPr lang="en-US" dirty="0" smtClean="0"/>
              <a:t>In non-technical language </a:t>
            </a:r>
            <a:endParaRPr lang="en-US" dirty="0"/>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10</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9159" y="1192644"/>
            <a:ext cx="3736345" cy="43549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08724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723901" y="1333501"/>
            <a:ext cx="3933825" cy="4391025"/>
          </a:xfrm>
        </p:spPr>
        <p:txBody>
          <a:bodyPr/>
          <a:lstStyle/>
          <a:p>
            <a:r>
              <a:rPr lang="en-US" dirty="0" smtClean="0"/>
              <a:t>Read the label</a:t>
            </a:r>
          </a:p>
          <a:p>
            <a:pPr lvl="1"/>
            <a:r>
              <a:rPr lang="en-US" dirty="0" smtClean="0"/>
              <a:t>Active Ingredient(s)</a:t>
            </a:r>
          </a:p>
          <a:p>
            <a:pPr lvl="1"/>
            <a:r>
              <a:rPr lang="en-US" dirty="0" smtClean="0"/>
              <a:t>Purpose</a:t>
            </a:r>
          </a:p>
          <a:p>
            <a:pPr lvl="1"/>
            <a:r>
              <a:rPr lang="en-US" dirty="0" smtClean="0"/>
              <a:t>Uses</a:t>
            </a:r>
          </a:p>
          <a:p>
            <a:pPr lvl="1"/>
            <a:r>
              <a:rPr lang="en-US" dirty="0" smtClean="0"/>
              <a:t>Warnings </a:t>
            </a:r>
          </a:p>
          <a:p>
            <a:pPr lvl="1"/>
            <a:r>
              <a:rPr lang="en-US" dirty="0" smtClean="0"/>
              <a:t>Directions</a:t>
            </a:r>
            <a:endParaRPr lang="en-US" dirty="0"/>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11</a:t>
            </a:fld>
            <a:endParaRPr lang="en-US" dirty="0"/>
          </a:p>
        </p:txBody>
      </p:sp>
      <p:pic>
        <p:nvPicPr>
          <p:cNvPr id="6" name="B82F5631-ADD1-41F4-8C40-FC2987011D23" descr="526F643F-A9E5-432C-B744-E3EF2055DF3E@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2720" y="954088"/>
            <a:ext cx="4420567" cy="4581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413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2060"/>
                </a:solidFill>
              </a:rPr>
              <a:t>Prescription Drug Labeling</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737" y="1133475"/>
            <a:ext cx="4223482" cy="4076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571500" y="1133474"/>
            <a:ext cx="47244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400" dirty="0"/>
              <a:t>Known by several names including prescribing information or package insert</a:t>
            </a:r>
          </a:p>
          <a:p>
            <a:r>
              <a:rPr lang="en-US" sz="2400" dirty="0"/>
              <a:t>Intended for Healthcare providers, but available to anyone.</a:t>
            </a:r>
          </a:p>
          <a:p>
            <a:pPr lvl="1"/>
            <a:r>
              <a:rPr lang="en-US" sz="2000" dirty="0"/>
              <a:t>May be several pages long in very small print</a:t>
            </a:r>
          </a:p>
          <a:p>
            <a:pPr lvl="1"/>
            <a:r>
              <a:rPr lang="en-US" sz="2000" dirty="0">
                <a:solidFill>
                  <a:srgbClr val="C00000"/>
                </a:solidFill>
              </a:rPr>
              <a:t>Very technical language</a:t>
            </a:r>
          </a:p>
          <a:p>
            <a:endParaRPr lang="en-US" dirty="0"/>
          </a:p>
        </p:txBody>
      </p:sp>
    </p:spTree>
    <p:extLst>
      <p:ext uri="{BB962C8B-B14F-4D97-AF65-F5344CB8AC3E}">
        <p14:creationId xmlns:p14="http://schemas.microsoft.com/office/powerpoint/2010/main" val="2900702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Drug-drug interactions</a:t>
            </a:r>
            <a:endParaRPr lang="en-US" dirty="0"/>
          </a:p>
        </p:txBody>
      </p:sp>
      <p:sp>
        <p:nvSpPr>
          <p:cNvPr id="3" name="Content Placeholder 2"/>
          <p:cNvSpPr>
            <a:spLocks noGrp="1"/>
          </p:cNvSpPr>
          <p:nvPr>
            <p:ph idx="1"/>
          </p:nvPr>
        </p:nvSpPr>
        <p:spPr>
          <a:xfrm>
            <a:off x="674602" y="1127126"/>
            <a:ext cx="10733617" cy="4391025"/>
          </a:xfrm>
        </p:spPr>
        <p:txBody>
          <a:bodyPr/>
          <a:lstStyle/>
          <a:p>
            <a:r>
              <a:rPr lang="en-US" dirty="0" smtClean="0"/>
              <a:t>Antihistamines with hypertension drugs</a:t>
            </a:r>
          </a:p>
          <a:p>
            <a:r>
              <a:rPr lang="en-US" dirty="0" smtClean="0"/>
              <a:t>Drugs, food, or beverages that contain caffeine</a:t>
            </a:r>
            <a:endParaRPr lang="en-US" dirty="0"/>
          </a:p>
          <a:p>
            <a:r>
              <a:rPr lang="en-US" dirty="0" smtClean="0"/>
              <a:t>Pain relievers</a:t>
            </a:r>
          </a:p>
          <a:p>
            <a:pPr lvl="1"/>
            <a:r>
              <a:rPr lang="en-US" dirty="0" err="1" smtClean="0"/>
              <a:t>Acetaminohpen</a:t>
            </a:r>
            <a:r>
              <a:rPr lang="en-US" dirty="0" smtClean="0"/>
              <a:t>, aspirin, ibuprofen, etc.</a:t>
            </a:r>
          </a:p>
          <a:p>
            <a:r>
              <a:rPr lang="en-US" dirty="0" smtClean="0"/>
              <a:t>Antacids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6" name="Picture 5" descr="Royalty Free Suggestion Box Clip Art, Vector Images ..."/>
          <p:cNvPicPr>
            <a:picLocks noChangeAspect="1"/>
          </p:cNvPicPr>
          <p:nvPr/>
        </p:nvPicPr>
        <p:blipFill rotWithShape="1">
          <a:blip r:embed="rId3" cstate="print">
            <a:extLst>
              <a:ext uri="{28A0092B-C50C-407E-A947-70E740481C1C}">
                <a14:useLocalDpi xmlns:a14="http://schemas.microsoft.com/office/drawing/2010/main" val="0"/>
              </a:ext>
            </a:extLst>
          </a:blip>
          <a:srcRect b="24892"/>
          <a:stretch/>
        </p:blipFill>
        <p:spPr>
          <a:xfrm>
            <a:off x="7556500" y="2408215"/>
            <a:ext cx="4133851" cy="31099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4851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Drug-food interactions</a:t>
            </a:r>
            <a:endParaRPr lang="en-US" dirty="0"/>
          </a:p>
        </p:txBody>
      </p:sp>
      <p:sp>
        <p:nvSpPr>
          <p:cNvPr id="3" name="Content Placeholder 2"/>
          <p:cNvSpPr>
            <a:spLocks noGrp="1"/>
          </p:cNvSpPr>
          <p:nvPr>
            <p:ph idx="1"/>
          </p:nvPr>
        </p:nvSpPr>
        <p:spPr>
          <a:xfrm>
            <a:off x="674602" y="1127126"/>
            <a:ext cx="10733617" cy="4391025"/>
          </a:xfrm>
        </p:spPr>
        <p:txBody>
          <a:bodyPr/>
          <a:lstStyle/>
          <a:p>
            <a:r>
              <a:rPr lang="en-US" dirty="0" smtClean="0"/>
              <a:t>Empty or full stomach</a:t>
            </a:r>
          </a:p>
          <a:p>
            <a:r>
              <a:rPr lang="en-US" dirty="0" smtClean="0"/>
              <a:t>Alcohol intake</a:t>
            </a:r>
          </a:p>
          <a:p>
            <a:r>
              <a:rPr lang="en-US" dirty="0" smtClean="0"/>
              <a:t>Certain foods</a:t>
            </a:r>
          </a:p>
          <a:p>
            <a:pPr lvl="1"/>
            <a:r>
              <a:rPr lang="en-US" dirty="0" smtClean="0"/>
              <a:t>Grapefruit and grapefruit juice</a:t>
            </a:r>
          </a:p>
          <a:p>
            <a:pPr lvl="2"/>
            <a:r>
              <a:rPr lang="en-US" dirty="0" smtClean="0"/>
              <a:t>Can interact with some cholesterol </a:t>
            </a:r>
            <a:br>
              <a:rPr lang="en-US" dirty="0" smtClean="0"/>
            </a:br>
            <a:r>
              <a:rPr lang="en-US" dirty="0" smtClean="0"/>
              <a:t>and hypertension drugs.</a:t>
            </a:r>
            <a:endParaRPr lang="en-US" dirty="0"/>
          </a:p>
          <a:p>
            <a:r>
              <a:rPr lang="en-US" dirty="0" smtClean="0"/>
              <a:t>Pain relievers</a:t>
            </a:r>
          </a:p>
          <a:p>
            <a:pPr lvl="1"/>
            <a:r>
              <a:rPr lang="en-US" dirty="0" err="1" smtClean="0"/>
              <a:t>Acetaminohpen</a:t>
            </a:r>
            <a:r>
              <a:rPr lang="en-US" dirty="0" smtClean="0"/>
              <a:t>, aspirin, ibuprofen, etc.</a:t>
            </a:r>
          </a:p>
          <a:p>
            <a:r>
              <a:rPr lang="en-US" dirty="0" smtClean="0"/>
              <a:t>Antacids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4" descr="Quick Fix Meal: Thai Basil Beef - Slow Cooker Gourme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1500" y="649288"/>
            <a:ext cx="3305619" cy="49584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992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Drugs &amp; Food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3" name="Picture 2"/>
          <p:cNvPicPr>
            <a:picLocks noChangeAspect="1"/>
          </p:cNvPicPr>
          <p:nvPr/>
        </p:nvPicPr>
        <p:blipFill>
          <a:blip r:embed="rId3"/>
          <a:stretch>
            <a:fillRect/>
          </a:stretch>
        </p:blipFill>
        <p:spPr>
          <a:xfrm>
            <a:off x="835356" y="1408407"/>
            <a:ext cx="3153833" cy="3165428"/>
          </a:xfrm>
          <a:prstGeom prst="rect">
            <a:avLst/>
          </a:prstGeom>
        </p:spPr>
      </p:pic>
      <p:grpSp>
        <p:nvGrpSpPr>
          <p:cNvPr id="16" name="Group 15"/>
          <p:cNvGrpSpPr/>
          <p:nvPr/>
        </p:nvGrpSpPr>
        <p:grpSpPr>
          <a:xfrm>
            <a:off x="7256652" y="649288"/>
            <a:ext cx="4151567" cy="4404964"/>
            <a:chOff x="7360089" y="551145"/>
            <a:chExt cx="4332146" cy="4807907"/>
          </a:xfrm>
        </p:grpSpPr>
        <p:pic>
          <p:nvPicPr>
            <p:cNvPr id="9" name="Picture 8"/>
            <p:cNvPicPr>
              <a:picLocks noChangeAspect="1"/>
            </p:cNvPicPr>
            <p:nvPr/>
          </p:nvPicPr>
          <p:blipFill>
            <a:blip r:embed="rId4"/>
            <a:stretch>
              <a:fillRect/>
            </a:stretch>
          </p:blipFill>
          <p:spPr>
            <a:xfrm rot="572450">
              <a:off x="7798027" y="870436"/>
              <a:ext cx="3894208" cy="4488616"/>
            </a:xfrm>
            <a:prstGeom prst="rect">
              <a:avLst/>
            </a:prstGeom>
            <a:ln>
              <a:noFill/>
            </a:ln>
            <a:effectLst>
              <a:outerShdw blurRad="292100" dist="139700" dir="2700000" algn="tl" rotWithShape="0">
                <a:srgbClr val="333333">
                  <a:alpha val="65000"/>
                </a:srgbClr>
              </a:outerShdw>
            </a:effectLst>
          </p:spPr>
        </p:pic>
        <p:cxnSp>
          <p:nvCxnSpPr>
            <p:cNvPr id="11" name="Straight Connector 10"/>
            <p:cNvCxnSpPr/>
            <p:nvPr/>
          </p:nvCxnSpPr>
          <p:spPr bwMode="auto">
            <a:xfrm flipH="1">
              <a:off x="7360089" y="551145"/>
              <a:ext cx="769303" cy="4446740"/>
            </a:xfrm>
            <a:prstGeom prst="line">
              <a:avLst/>
            </a:prstGeom>
            <a:ln w="165100">
              <a:solidFill>
                <a:schemeClr val="accent5">
                  <a:lumMod val="50000"/>
                </a:schemeClr>
              </a:solidFill>
            </a:ln>
            <a:extLst/>
          </p:spPr>
          <p:style>
            <a:lnRef idx="1">
              <a:schemeClr val="dk1"/>
            </a:lnRef>
            <a:fillRef idx="0">
              <a:schemeClr val="dk1"/>
            </a:fillRef>
            <a:effectRef idx="0">
              <a:schemeClr val="dk1"/>
            </a:effectRef>
            <a:fontRef idx="minor">
              <a:schemeClr val="tx1"/>
            </a:fontRef>
          </p:style>
        </p:cxnSp>
      </p:grpSp>
      <p:sp>
        <p:nvSpPr>
          <p:cNvPr id="17" name="Rectangle 16"/>
          <p:cNvSpPr/>
          <p:nvPr/>
        </p:nvSpPr>
        <p:spPr>
          <a:xfrm>
            <a:off x="716334" y="4797321"/>
            <a:ext cx="4185761" cy="461665"/>
          </a:xfrm>
          <a:prstGeom prst="rect">
            <a:avLst/>
          </a:prstGeom>
        </p:spPr>
        <p:txBody>
          <a:bodyPr wrap="none">
            <a:spAutoFit/>
          </a:bodyPr>
          <a:lstStyle/>
          <a:p>
            <a:pPr>
              <a:buNone/>
            </a:pPr>
            <a:r>
              <a:rPr lang="en-US" b="1" dirty="0">
                <a:hlinkClick r:id="rId5"/>
              </a:rPr>
              <a:t>https://</a:t>
            </a:r>
            <a:r>
              <a:rPr lang="en-US" b="1" dirty="0" smtClean="0">
                <a:hlinkClick r:id="rId5"/>
              </a:rPr>
              <a:t>tinyurl.com/vr4axa4</a:t>
            </a:r>
            <a:r>
              <a:rPr lang="en-US" b="1" dirty="0" smtClean="0"/>
              <a:t> </a:t>
            </a:r>
            <a:endParaRPr lang="en-US" b="1" dirty="0"/>
          </a:p>
        </p:txBody>
      </p:sp>
    </p:spTree>
    <p:extLst>
      <p:ext uri="{BB962C8B-B14F-4D97-AF65-F5344CB8AC3E}">
        <p14:creationId xmlns:p14="http://schemas.microsoft.com/office/powerpoint/2010/main" val="1864457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must I wait?</a:t>
            </a:r>
            <a:endParaRPr lang="en-US" dirty="0"/>
          </a:p>
        </p:txBody>
      </p:sp>
      <p:sp>
        <p:nvSpPr>
          <p:cNvPr id="3" name="Content Placeholder 2"/>
          <p:cNvSpPr>
            <a:spLocks noGrp="1"/>
          </p:cNvSpPr>
          <p:nvPr>
            <p:ph idx="1"/>
          </p:nvPr>
        </p:nvSpPr>
        <p:spPr>
          <a:xfrm>
            <a:off x="571500" y="1209392"/>
            <a:ext cx="5810248" cy="4333875"/>
          </a:xfrm>
        </p:spPr>
        <p:txBody>
          <a:bodyPr/>
          <a:lstStyle/>
          <a:p>
            <a:r>
              <a:rPr lang="en-US" dirty="0" smtClean="0"/>
              <a:t>FAA recommends waiting five times the dosage interval.</a:t>
            </a:r>
          </a:p>
          <a:p>
            <a:pPr lvl="1"/>
            <a:r>
              <a:rPr lang="en-US" dirty="0" smtClean="0"/>
              <a:t>Particularly true for any medication causing drowsiness</a:t>
            </a:r>
            <a:r>
              <a:rPr lang="en-US" dirty="0" smtClean="0">
                <a:solidFill>
                  <a:srgbClr val="FF0000"/>
                </a:solidFill>
              </a:rPr>
              <a:t>.</a:t>
            </a:r>
          </a:p>
          <a:p>
            <a:r>
              <a:rPr lang="en-US" dirty="0" smtClean="0"/>
              <a:t>Four times per day = 6-hour intervals</a:t>
            </a:r>
          </a:p>
          <a:p>
            <a:pPr lvl="1"/>
            <a:r>
              <a:rPr lang="en-US" dirty="0" smtClean="0"/>
              <a:t>5 x 6 = 30 hours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2051" name="Picture 3" descr="C:\Users\awp204js\AppData\Local\Microsoft\Windows\Temporary Internet Files\Content.IE5\4O3FQ1C0\pugg-wall-clock-larg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1262" y="2584939"/>
            <a:ext cx="2871488" cy="2807678"/>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7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Tips</a:t>
            </a:r>
          </a:p>
        </p:txBody>
      </p:sp>
      <p:sp>
        <p:nvSpPr>
          <p:cNvPr id="145411"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72B243-C494-48F6-9CD5-DC6AE7BEC7F7}" type="slidenum">
              <a:rPr lang="en-US" sz="1400">
                <a:solidFill>
                  <a:schemeClr val="bg1"/>
                </a:solidFill>
                <a:latin typeface="Times New Roman" pitchFamily="18" charset="0"/>
              </a:rPr>
              <a:pPr eaLnBrk="1" hangingPunct="1"/>
              <a:t>17</a:t>
            </a:fld>
            <a:endParaRPr lang="en-US" sz="1400" dirty="0">
              <a:solidFill>
                <a:schemeClr val="bg1"/>
              </a:solidFill>
              <a:latin typeface="Times New Roman" pitchFamily="18" charset="0"/>
            </a:endParaRPr>
          </a:p>
        </p:txBody>
      </p:sp>
      <p:sp>
        <p:nvSpPr>
          <p:cNvPr id="26628" name="Content Placeholder 2"/>
          <p:cNvSpPr>
            <a:spLocks noGrp="1"/>
          </p:cNvSpPr>
          <p:nvPr>
            <p:ph idx="1"/>
          </p:nvPr>
        </p:nvSpPr>
        <p:spPr>
          <a:xfrm>
            <a:off x="769973" y="1020979"/>
            <a:ext cx="8050212" cy="4391025"/>
          </a:xfrm>
        </p:spPr>
        <p:txBody>
          <a:bodyPr/>
          <a:lstStyle/>
          <a:p>
            <a:r>
              <a:rPr lang="en-US" sz="2400" dirty="0">
                <a:ea typeface="ＭＳ Ｐゴシック" pitchFamily="34" charset="-128"/>
              </a:rPr>
              <a:t>Consult your </a:t>
            </a:r>
            <a:r>
              <a:rPr lang="en-US" sz="2400" dirty="0" smtClean="0">
                <a:ea typeface="ＭＳ Ｐゴシック" pitchFamily="34" charset="-128"/>
              </a:rPr>
              <a:t>AME and read the labels </a:t>
            </a:r>
            <a:r>
              <a:rPr lang="en-US" sz="2400" dirty="0">
                <a:ea typeface="ＭＳ Ｐゴシック" pitchFamily="34" charset="-128"/>
              </a:rPr>
              <a:t>before flying while using prescription and/or OTC Drugs.</a:t>
            </a:r>
          </a:p>
          <a:p>
            <a:r>
              <a:rPr lang="en-US" sz="2400" dirty="0">
                <a:ea typeface="ＭＳ Ｐゴシック" pitchFamily="34" charset="-128"/>
              </a:rPr>
              <a:t>Make sure your AME knows about all the drugs you take and the medical conditions requiring their use.</a:t>
            </a:r>
          </a:p>
          <a:p>
            <a:r>
              <a:rPr lang="en-US" sz="2400" dirty="0">
                <a:ea typeface="ＭＳ Ｐゴシック" pitchFamily="34" charset="-128"/>
              </a:rPr>
              <a:t>Let your prescribing doctor know that you are a </a:t>
            </a:r>
            <a:r>
              <a:rPr lang="en-US" sz="2400" dirty="0" smtClean="0">
                <a:ea typeface="ＭＳ Ｐゴシック" pitchFamily="34" charset="-128"/>
              </a:rPr>
              <a:t>pilot.</a:t>
            </a:r>
            <a:endParaRPr lang="en-US" sz="2400" dirty="0">
              <a:ea typeface="ＭＳ Ｐゴシック" pitchFamily="34" charset="-128"/>
            </a:endParaRPr>
          </a:p>
          <a:p>
            <a:r>
              <a:rPr lang="en-US" sz="2400" dirty="0">
                <a:ea typeface="ＭＳ Ｐゴシック" pitchFamily="34" charset="-128"/>
              </a:rPr>
              <a:t>Ask about adverse effects associated with drug </a:t>
            </a:r>
            <a:r>
              <a:rPr lang="en-US" sz="2400" dirty="0" smtClean="0">
                <a:ea typeface="ＭＳ Ｐゴシック" pitchFamily="34" charset="-128"/>
              </a:rPr>
              <a:t>combinations and with foods and dietary supplements..</a:t>
            </a:r>
            <a:endParaRPr lang="en-US" sz="2400" dirty="0">
              <a:ea typeface="ＭＳ Ｐゴシック" pitchFamily="34" charset="-128"/>
            </a:endParaRPr>
          </a:p>
          <a:p>
            <a:r>
              <a:rPr lang="en-US" sz="2400" dirty="0">
                <a:ea typeface="ＭＳ Ｐゴシック" pitchFamily="34" charset="-128"/>
              </a:rPr>
              <a:t>In between doctor visits you’re self assessing your condition before each flight. Ground yourself when you’re not fit to fly.</a:t>
            </a:r>
          </a:p>
          <a:p>
            <a:endParaRPr lang="en-US" dirty="0" smtClean="0">
              <a:ea typeface="ＭＳ Ｐゴシック" pitchFamily="34" charset="-128"/>
            </a:endParaRPr>
          </a:p>
        </p:txBody>
      </p:sp>
      <p:pic>
        <p:nvPicPr>
          <p:cNvPr id="1026" name="Picture 2" descr="C:\Users\awp204js\AppData\Local\Microsoft\Windows\Temporary Internet Files\Content.IE5\HJDP6H2V\Prescription-bottle-with-scrip-blank[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0578" y="3004457"/>
            <a:ext cx="2098165" cy="231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68443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a:t>
            </a:r>
            <a:endParaRPr lang="en-US" dirty="0"/>
          </a:p>
        </p:txBody>
      </p:sp>
      <p:sp>
        <p:nvSpPr>
          <p:cNvPr id="3" name="Content Placeholder 2"/>
          <p:cNvSpPr>
            <a:spLocks noGrp="1"/>
          </p:cNvSpPr>
          <p:nvPr>
            <p:ph idx="1"/>
          </p:nvPr>
        </p:nvSpPr>
        <p:spPr>
          <a:xfrm>
            <a:off x="674602" y="1040040"/>
            <a:ext cx="10733617" cy="4391025"/>
          </a:xfrm>
        </p:spPr>
        <p:txBody>
          <a:bodyPr/>
          <a:lstStyle/>
          <a:p>
            <a:r>
              <a:rPr lang="en-US" dirty="0">
                <a:hlinkClick r:id="rId3"/>
              </a:rPr>
              <a:t>https://</a:t>
            </a:r>
            <a:r>
              <a:rPr lang="en-US" dirty="0" smtClean="0">
                <a:hlinkClick r:id="rId3"/>
              </a:rPr>
              <a:t>tinyurl.com/y94lokh8</a:t>
            </a:r>
            <a:r>
              <a:rPr lang="en-US" dirty="0" smtClean="0"/>
              <a:t> </a:t>
            </a:r>
          </a:p>
          <a:p>
            <a:endParaRPr lang="en-US"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4"/>
          <p:cNvPicPr>
            <a:picLocks noChangeAspect="1"/>
          </p:cNvPicPr>
          <p:nvPr/>
        </p:nvPicPr>
        <p:blipFill>
          <a:blip r:embed="rId4"/>
          <a:stretch>
            <a:fillRect/>
          </a:stretch>
        </p:blipFill>
        <p:spPr>
          <a:xfrm>
            <a:off x="1164770" y="1816266"/>
            <a:ext cx="3910693" cy="3921866"/>
          </a:xfrm>
          <a:prstGeom prst="rect">
            <a:avLst/>
          </a:prstGeom>
        </p:spPr>
      </p:pic>
      <p:pic>
        <p:nvPicPr>
          <p:cNvPr id="6" name="Picture 5"/>
          <p:cNvPicPr>
            <a:picLocks noChangeAspect="1"/>
          </p:cNvPicPr>
          <p:nvPr/>
        </p:nvPicPr>
        <p:blipFill>
          <a:blip r:embed="rId5"/>
          <a:stretch>
            <a:fillRect/>
          </a:stretch>
        </p:blipFill>
        <p:spPr>
          <a:xfrm>
            <a:off x="8881847" y="740228"/>
            <a:ext cx="2116037" cy="47733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839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r>
              <a:rPr lang="en-US" dirty="0" smtClean="0"/>
              <a:t>Special Thanks to:</a:t>
            </a:r>
          </a:p>
          <a:p>
            <a:pPr lvl="1"/>
            <a:r>
              <a:rPr lang="en-US" dirty="0" smtClean="0"/>
              <a:t>Jon M. Grazer, MD</a:t>
            </a:r>
          </a:p>
          <a:p>
            <a:pPr lvl="1"/>
            <a:r>
              <a:rPr lang="en-US" dirty="0" smtClean="0"/>
              <a:t>William J. Tsai, MD</a:t>
            </a:r>
          </a:p>
          <a:p>
            <a:pPr lvl="1"/>
            <a:r>
              <a:rPr lang="en-US" dirty="0" smtClean="0"/>
              <a:t>G. J. Salazar, MD, MPH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21</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October </a:t>
            </a:r>
          </a:p>
          <a:p>
            <a:r>
              <a:rPr lang="en-US" dirty="0" smtClean="0"/>
              <a:t>Avoiding Drug Interactions</a:t>
            </a:r>
          </a:p>
        </p:txBody>
      </p:sp>
    </p:spTree>
    <p:extLst>
      <p:ext uri="{BB962C8B-B14F-4D97-AF65-F5344CB8AC3E}">
        <p14:creationId xmlns:p14="http://schemas.microsoft.com/office/powerpoint/2010/main" val="266120872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5YDFD77UPU3F-311-1706</_dlc_DocId>
    <_dlc_DocIdUrl xmlns="04289566-cf42-4ce7-aa7c-2469c3d4502e">
      <Url>https://avssp.faa.gov/avs/afsfaast/_layouts/15/DocIdRedir.aspx?ID=5YDFD77UPU3F-311-1706</Url>
      <Description>5YDFD77UPU3F-311-1706</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4378E4-787E-49A8-BC01-A7CD1C706B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3.xml><?xml version="1.0" encoding="utf-8"?>
<ds:datastoreItem xmlns:ds="http://schemas.openxmlformats.org/officeDocument/2006/customXml" ds:itemID="{08C7BF1A-395C-4DF4-8DC5-26E46AB932D1}">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DFBD951-C135-4E8C-9E93-3CF1A7363E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6701</TotalTime>
  <Words>2837</Words>
  <Application>Microsoft Office PowerPoint</Application>
  <PresentationFormat>Widescreen</PresentationFormat>
  <Paragraphs>355</Paragraphs>
  <Slides>24</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ＭＳ Ｐゴシック</vt:lpstr>
      <vt:lpstr>Arial</vt:lpstr>
      <vt:lpstr>Cambria</vt:lpstr>
      <vt:lpstr>Helvetica Neue Medium</vt:lpstr>
      <vt:lpstr>Times New Roman</vt:lpstr>
      <vt:lpstr>Verdana</vt:lpstr>
      <vt:lpstr>1_Custom Design</vt:lpstr>
      <vt:lpstr>2_Custom Design</vt:lpstr>
      <vt:lpstr>PowerPoint Presentation</vt:lpstr>
      <vt:lpstr>Welcome</vt:lpstr>
      <vt:lpstr>Overview </vt:lpstr>
      <vt:lpstr>FAA Findings  </vt:lpstr>
      <vt:lpstr>What’s the Problem </vt:lpstr>
      <vt:lpstr>What’s the Problem </vt:lpstr>
      <vt:lpstr>Consult your AME </vt:lpstr>
      <vt:lpstr>Do not issue – Do not fly </vt:lpstr>
      <vt:lpstr>Drug Interactions</vt:lpstr>
      <vt:lpstr>Read the label</vt:lpstr>
      <vt:lpstr>OTC Medication Labeling</vt:lpstr>
      <vt:lpstr>Prescription Drug Labeling</vt:lpstr>
      <vt:lpstr>Drug-drug interactions</vt:lpstr>
      <vt:lpstr>Drug-food interactions</vt:lpstr>
      <vt:lpstr>Drugs &amp; Food</vt:lpstr>
      <vt:lpstr>How long must I wait?</vt:lpstr>
      <vt:lpstr>Tips</vt:lpstr>
      <vt:lpstr>For more information</vt:lpstr>
      <vt:lpstr>Questions?</vt:lpstr>
      <vt:lpstr>Have you earned your WINGS?</vt:lpstr>
      <vt:lpstr>The Paul &amp; Fran Burger 2019                 WINGS $10,000 Sweepstakes </vt:lpstr>
      <vt:lpstr> How To Win – It’s Easy </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Tompkins, Craig (FAA)</cp:lastModifiedBy>
  <cp:revision>356</cp:revision>
  <dcterms:created xsi:type="dcterms:W3CDTF">2005-01-28T20:32:53Z</dcterms:created>
  <dcterms:modified xsi:type="dcterms:W3CDTF">2020-09-28T17:05:48Z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2bf89fce-24d7-405b-bebf-659d5276b768</vt:lpwstr>
  </property>
  <property fmtid="{D5CDD505-2E9C-101B-9397-08002B2CF9AE}" pid="3" name="ContentTypeId">
    <vt:lpwstr>0x010100DD5FDB223F4C0E4A8408399FFA4EDA33</vt:lpwstr>
  </property>
</Properties>
</file>