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0"/>
  </p:notesMasterIdLst>
  <p:handoutMasterIdLst>
    <p:handoutMasterId r:id="rId41"/>
  </p:handoutMasterIdLst>
  <p:sldIdLst>
    <p:sldId id="273" r:id="rId7"/>
    <p:sldId id="274" r:id="rId8"/>
    <p:sldId id="275" r:id="rId9"/>
    <p:sldId id="343" r:id="rId10"/>
    <p:sldId id="352" r:id="rId11"/>
    <p:sldId id="351" r:id="rId12"/>
    <p:sldId id="345" r:id="rId13"/>
    <p:sldId id="370" r:id="rId14"/>
    <p:sldId id="347" r:id="rId15"/>
    <p:sldId id="348" r:id="rId16"/>
    <p:sldId id="349" r:id="rId17"/>
    <p:sldId id="361" r:id="rId18"/>
    <p:sldId id="362" r:id="rId19"/>
    <p:sldId id="359" r:id="rId20"/>
    <p:sldId id="360" r:id="rId21"/>
    <p:sldId id="356" r:id="rId22"/>
    <p:sldId id="357" r:id="rId23"/>
    <p:sldId id="358" r:id="rId24"/>
    <p:sldId id="369" r:id="rId25"/>
    <p:sldId id="363" r:id="rId26"/>
    <p:sldId id="366" r:id="rId27"/>
    <p:sldId id="364" r:id="rId28"/>
    <p:sldId id="365" r:id="rId29"/>
    <p:sldId id="328" r:id="rId30"/>
    <p:sldId id="330" r:id="rId31"/>
    <p:sldId id="331" r:id="rId32"/>
    <p:sldId id="332" r:id="rId33"/>
    <p:sldId id="333" r:id="rId34"/>
    <p:sldId id="341" r:id="rId35"/>
    <p:sldId id="288" r:id="rId36"/>
    <p:sldId id="334" r:id="rId37"/>
    <p:sldId id="335" r:id="rId38"/>
    <p:sldId id="367" r:id="rId39"/>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43"/>
            <p14:sldId id="352"/>
            <p14:sldId id="351"/>
            <p14:sldId id="345"/>
            <p14:sldId id="370"/>
            <p14:sldId id="347"/>
            <p14:sldId id="348"/>
            <p14:sldId id="349"/>
            <p14:sldId id="361"/>
            <p14:sldId id="362"/>
            <p14:sldId id="359"/>
            <p14:sldId id="360"/>
            <p14:sldId id="356"/>
            <p14:sldId id="357"/>
            <p14:sldId id="358"/>
            <p14:sldId id="369"/>
            <p14:sldId id="363"/>
            <p14:sldId id="366"/>
            <p14:sldId id="364"/>
            <p14:sldId id="365"/>
            <p14:sldId id="328"/>
            <p14:sldId id="330"/>
            <p14:sldId id="331"/>
            <p14:sldId id="332"/>
            <p14:sldId id="333"/>
            <p14:sldId id="341"/>
            <p14:sldId id="288"/>
            <p14:sldId id="334"/>
            <p14:sldId id="335"/>
            <p14:sldId id="36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F7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48037" autoAdjust="0"/>
  </p:normalViewPr>
  <p:slideViewPr>
    <p:cSldViewPr snapToGrid="0">
      <p:cViewPr varScale="1">
        <p:scale>
          <a:sx n="55" d="100"/>
          <a:sy n="55" d="100"/>
        </p:scale>
        <p:origin x="2514" y="72"/>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smtClean="0">
                <a:solidFill>
                  <a:schemeClr val="tx1"/>
                </a:solidFill>
                <a:effectLst/>
                <a:latin typeface="Arial" panose="020B0604020202020204" pitchFamily="34" charset="0"/>
                <a:ea typeface="+mn-ea"/>
                <a:cs typeface="Arial" panose="020B0604020202020204" pitchFamily="34" charset="0"/>
              </a:rPr>
              <a:t>2019/06-07-20-169(I)PP</a:t>
            </a:r>
            <a:r>
              <a:rPr lang="en-US" sz="1200" b="0" i="0" u="none" strike="noStrike" kern="1200" smtClean="0">
                <a:solidFill>
                  <a:schemeClr val="tx1"/>
                </a:solidFill>
                <a:effectLst/>
                <a:latin typeface="Arial" panose="020B0604020202020204" pitchFamily="34" charset="0"/>
                <a:ea typeface="+mn-ea"/>
                <a:cs typeface="Arial" panose="020B0604020202020204" pitchFamily="34" charset="0"/>
              </a:rPr>
              <a:t> </a:t>
            </a:r>
            <a:r>
              <a:rPr lang="en-US" dirty="0" smtClean="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Lead, Office (562-888-2020 revised by (Name) (MM/DD/YYYY)</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dirty="0" smtClean="0">
                <a:latin typeface="Arial" panose="020B0604020202020204" pitchFamily="34" charset="0"/>
                <a:ea typeface="ＭＳ Ｐゴシック" pitchFamily="34" charset="-128"/>
                <a:cs typeface="Arial" panose="020B0604020202020204" pitchFamily="34" charset="0"/>
              </a:rPr>
              <a:t>Presentation Note:  </a:t>
            </a:r>
            <a:r>
              <a:rPr lang="en-US" i="1" dirty="0" smtClean="0">
                <a:latin typeface="Arial" panose="020B0604020202020204" pitchFamily="34" charset="0"/>
                <a:ea typeface="ＭＳ Ｐゴシック" pitchFamily="34" charset="-128"/>
                <a:cs typeface="Arial" panose="020B0604020202020204" pitchFamily="34" charset="0"/>
              </a:rPr>
              <a:t>This is the title slide </a:t>
            </a:r>
            <a:r>
              <a:rPr lang="en-US" b="0" i="1" dirty="0" smtClean="0">
                <a:latin typeface="Arial" panose="020B0604020202020204" pitchFamily="34" charset="0"/>
                <a:ea typeface="ＭＳ Ｐゴシック" pitchFamily="34" charset="-128"/>
                <a:cs typeface="Arial" panose="020B0604020202020204" pitchFamily="34" charset="0"/>
              </a:rPr>
              <a:t>for </a:t>
            </a:r>
            <a:r>
              <a:rPr lang="en-US" b="1" i="0" dirty="0" smtClean="0">
                <a:latin typeface="Arial" panose="020B0604020202020204" pitchFamily="34" charset="0"/>
                <a:ea typeface="ＭＳ Ｐゴシック" pitchFamily="34" charset="-128"/>
                <a:cs typeface="Arial" panose="020B0604020202020204" pitchFamily="34" charset="0"/>
              </a:rPr>
              <a:t>After-market Safety</a:t>
            </a:r>
            <a:r>
              <a:rPr lang="en-US" b="1" i="0" baseline="0" dirty="0" smtClean="0">
                <a:latin typeface="Arial" panose="020B0604020202020204" pitchFamily="34" charset="0"/>
                <a:ea typeface="ＭＳ Ｐゴシック" pitchFamily="34" charset="-128"/>
                <a:cs typeface="Arial" panose="020B0604020202020204" pitchFamily="34" charset="0"/>
              </a:rPr>
              <a:t> Equipment</a:t>
            </a:r>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smtClean="0">
                <a:latin typeface="Arial" panose="020B0604020202020204" pitchFamily="34" charset="0"/>
                <a:ea typeface="ＭＳ Ｐゴシック" pitchFamily="34" charset="-128"/>
                <a:cs typeface="Arial" panose="020B0604020202020204" pitchFamily="34" charset="0"/>
              </a:rPr>
              <a:t>Bold header: </a:t>
            </a:r>
            <a:r>
              <a:rPr lang="en-US" i="1" dirty="0" smtClean="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i="1" dirty="0" smtClean="0">
                <a:latin typeface="Arial" panose="020B0604020202020204" pitchFamily="34" charset="0"/>
                <a:ea typeface="ＭＳ Ｐゴシック" pitchFamily="34" charset="-128"/>
                <a:cs typeface="Arial" panose="020B0604020202020204" pitchFamily="34" charset="0"/>
              </a:rPr>
              <a:t>Program control instructions </a:t>
            </a:r>
            <a:r>
              <a:rPr lang="en-US" i="1" dirty="0" smtClean="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smtClean="0">
                <a:latin typeface="Arial" panose="020B0604020202020204" pitchFamily="34" charset="0"/>
                <a:ea typeface="ＭＳ Ｐゴシック" pitchFamily="34" charset="-128"/>
                <a:cs typeface="Arial" panose="020B0604020202020204" pitchFamily="34" charset="0"/>
              </a:rPr>
              <a:t>(Click) </a:t>
            </a:r>
            <a:r>
              <a:rPr lang="en-US" i="1" dirty="0" smtClean="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smtClean="0">
                <a:latin typeface="Arial" panose="020B0604020202020204" pitchFamily="34" charset="0"/>
                <a:ea typeface="ＭＳ Ｐゴシック" pitchFamily="34" charset="-128"/>
                <a:cs typeface="Arial" panose="020B0604020202020204" pitchFamily="34" charset="0"/>
              </a:rPr>
              <a:t>(Next Slide) </a:t>
            </a:r>
            <a:r>
              <a:rPr lang="en-US" i="1" dirty="0" smtClean="0">
                <a:latin typeface="Arial" panose="020B0604020202020204" pitchFamily="34" charset="0"/>
                <a:ea typeface="ＭＳ Ｐゴシック" pitchFamily="34" charset="-128"/>
                <a:cs typeface="Arial" panose="020B0604020202020204" pitchFamily="34" charset="0"/>
              </a:rPr>
              <a:t>for slide advance.</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smtClean="0">
                <a:latin typeface="Arial" panose="020B0604020202020204" pitchFamily="34" charset="0"/>
                <a:ea typeface="ＭＳ Ｐゴシック" pitchFamily="34" charset="-128"/>
                <a:cs typeface="Arial" panose="020B0604020202020204" pitchFamily="34" charset="0"/>
              </a:rPr>
              <a:t>Background: </a:t>
            </a:r>
            <a:r>
              <a:rPr lang="en-US" i="1" dirty="0" smtClean="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(Next Slide)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Today we’ll be discussing safety equipment that you can add</a:t>
            </a:r>
            <a:r>
              <a:rPr lang="en-US" b="0" baseline="0" dirty="0" smtClean="0">
                <a:latin typeface="Times New Roman" pitchFamily="18" charset="0"/>
                <a:ea typeface="ＭＳ Ｐゴシック" pitchFamily="34" charset="-128"/>
              </a:rPr>
              <a:t> to your aircraft.  We’ll emphasize restraint systems and give you some tips for expeditious aircraft egress.  </a:t>
            </a:r>
            <a:endParaRPr lang="en-US" b="0" i="0" baseline="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347E29E-6A1E-4FA7-AE67-C08BC3C424BC}" type="slidenum">
              <a:rPr lang="en-US" sz="1200" smtClean="0">
                <a:latin typeface="Times New Roman" pitchFamily="18" charset="0"/>
              </a:rPr>
              <a:pPr eaLnBrk="1" hangingPunct="1"/>
              <a:t>4</a:t>
            </a:fld>
            <a:endParaRPr lang="en-US" sz="1200" smtClean="0">
              <a:latin typeface="Times New Roman" pitchFamily="18" charset="0"/>
            </a:endParaRPr>
          </a:p>
        </p:txBody>
      </p:sp>
      <p:sp>
        <p:nvSpPr>
          <p:cNvPr id="167939" name="Rectangle 2"/>
          <p:cNvSpPr>
            <a:spLocks noGrp="1" noRot="1" noChangeAspect="1" noChangeArrowheads="1" noTextEdit="1"/>
          </p:cNvSpPr>
          <p:nvPr>
            <p:ph type="sldImg"/>
          </p:nvPr>
        </p:nvSpPr>
        <p:spPr>
          <a:ln/>
        </p:spPr>
      </p:sp>
      <p:sp>
        <p:nvSpPr>
          <p:cNvPr id="167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If you saw a sign that said just this “Save 60%!” would you want to know more?  </a:t>
            </a:r>
            <a:r>
              <a:rPr lang="en-US" b="1" dirty="0" smtClean="0">
                <a:latin typeface="Times New Roman" pitchFamily="18" charset="0"/>
                <a:ea typeface="ＭＳ Ｐゴシック" pitchFamily="34" charset="-128"/>
              </a:rPr>
              <a:t>(Click)</a:t>
            </a:r>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Well in Alaska we could reduce General Aviation fatalities by 60% through adoption of these technologies; four</a:t>
            </a:r>
            <a:r>
              <a:rPr lang="en-US" baseline="0" dirty="0" smtClean="0">
                <a:latin typeface="Times New Roman" pitchFamily="18" charset="0"/>
                <a:ea typeface="ＭＳ Ｐゴシック" pitchFamily="34" charset="-128"/>
              </a:rPr>
              <a:t> or five-point seatbelts or airbag seatbelts and helmets.</a:t>
            </a:r>
          </a:p>
          <a:p>
            <a:pPr eaLnBrk="1" hangingPunct="1"/>
            <a:endParaRPr lang="en-US" baseline="0" dirty="0" smtClean="0">
              <a:latin typeface="Times New Roman" pitchFamily="18" charset="0"/>
              <a:ea typeface="ＭＳ Ｐゴシック" pitchFamily="34" charset="-128"/>
            </a:endParaRPr>
          </a:p>
          <a:p>
            <a:pPr eaLnBrk="1" hangingPunct="1"/>
            <a:r>
              <a:rPr lang="en-US" baseline="0" dirty="0" smtClean="0">
                <a:latin typeface="Times New Roman" pitchFamily="18" charset="0"/>
                <a:ea typeface="ＭＳ Ｐゴシック" pitchFamily="34" charset="-128"/>
              </a:rPr>
              <a:t>Granted Alaskan accidents tend to take place off airport and many are in low speed aircraft so the impact forces are less but it’s certainly something to think about when you’re replacing your seatbelts.</a:t>
            </a:r>
          </a:p>
          <a:p>
            <a:pPr eaLnBrk="1" hangingPunct="1"/>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latin typeface="Times New Roman" pitchFamily="18" charset="0"/>
                <a:ea typeface="ＭＳ Ｐゴシック" pitchFamily="34" charset="-128"/>
              </a:rPr>
              <a:t>We realize that helmets are a tough sell but their use has increased markedly in the helicopter and bush pilot communities both in Alaska and the “lower 48” states.</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a:t>
            </a:r>
            <a:r>
              <a:rPr lang="en-US" b="1" baseline="0" dirty="0" smtClean="0">
                <a:latin typeface="Times New Roman" pitchFamily="18" charset="0"/>
                <a:ea typeface="ＭＳ Ｐゴシック" pitchFamily="34" charset="-128"/>
              </a:rPr>
              <a:t> Slide)</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767677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of us still fly with single belt restraint systems</a:t>
            </a:r>
            <a:r>
              <a:rPr lang="en-US" baseline="0" dirty="0" smtClean="0"/>
              <a:t> but adding shoulder belts and anti-submarine restraints give you the best chance of sustaining minimal or no injury in many accident scenarios.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86281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Airbag seatbelts are another option worthy of consideration.  Several aircraft manufacturers now provide them as standard equipment and there’s a growing</a:t>
            </a:r>
            <a:r>
              <a:rPr lang="en-US" baseline="0" dirty="0" smtClean="0"/>
              <a:t> after-market installation business.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290476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8F8A311-7004-4406-BD6A-15B5425DF6C0}" type="slidenum">
              <a:rPr lang="en-US" sz="1200" smtClean="0">
                <a:latin typeface="Times New Roman" pitchFamily="18" charset="0"/>
              </a:rPr>
              <a:pPr eaLnBrk="1" hangingPunct="1"/>
              <a:t>7</a:t>
            </a:fld>
            <a:endParaRPr lang="en-US" sz="1200" smtClean="0">
              <a:latin typeface="Times New Roman" pitchFamily="18" charset="0"/>
            </a:endParaRPr>
          </a:p>
        </p:txBody>
      </p:sp>
      <p:sp>
        <p:nvSpPr>
          <p:cNvPr id="135171" name="Rectangle 2"/>
          <p:cNvSpPr>
            <a:spLocks noGrp="1" noRot="1" noChangeAspect="1" noChangeArrowheads="1" noTextEdit="1"/>
          </p:cNvSpPr>
          <p:nvPr>
            <p:ph type="sldImg"/>
          </p:nvPr>
        </p:nvSpPr>
        <p:spPr>
          <a:xfrm>
            <a:off x="331788" y="698500"/>
            <a:ext cx="6197600" cy="3486150"/>
          </a:xfrm>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We’ve all heard the airline safety briefing many times on many carriers so here’s a question:</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Which way do airline seat belts unbuckle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 </a:t>
            </a:r>
            <a:r>
              <a:rPr lang="en-US" baseline="0" dirty="0" smtClean="0">
                <a:latin typeface="Times New Roman" pitchFamily="18" charset="0"/>
                <a:ea typeface="ＭＳ Ｐゴシック" pitchFamily="34" charset="-128"/>
              </a:rPr>
              <a:t>from left to right, or </a:t>
            </a:r>
            <a:r>
              <a:rPr lang="en-US" dirty="0" smtClean="0">
                <a:latin typeface="Times New Roman" pitchFamily="18" charset="0"/>
                <a:ea typeface="ＭＳ Ｐゴシック" pitchFamily="34" charset="-128"/>
              </a:rPr>
              <a:t>from right</a:t>
            </a:r>
            <a:r>
              <a:rPr lang="en-US" baseline="0" dirty="0" smtClean="0">
                <a:latin typeface="Times New Roman" pitchFamily="18" charset="0"/>
                <a:ea typeface="ＭＳ Ｐゴシック" pitchFamily="34" charset="-128"/>
              </a:rPr>
              <a:t> to left?</a:t>
            </a:r>
          </a:p>
          <a:p>
            <a:pPr eaLnBrk="1" hangingPunct="1"/>
            <a:endParaRPr lang="en-US" baseline="0" dirty="0" smtClean="0">
              <a:latin typeface="Times New Roman" pitchFamily="18" charset="0"/>
              <a:ea typeface="ＭＳ Ｐゴシック" pitchFamily="34" charset="-128"/>
            </a:endParaRPr>
          </a:p>
          <a:p>
            <a:pPr eaLnBrk="1" hangingPunct="1"/>
            <a:r>
              <a:rPr lang="en-US" b="1" i="0"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Ask the audience for a show of hands then:   </a:t>
            </a:r>
            <a:r>
              <a:rPr lang="en-US" b="1" i="0" baseline="0" dirty="0" smtClean="0">
                <a:latin typeface="Times New Roman" pitchFamily="18" charset="0"/>
                <a:ea typeface="ＭＳ Ｐゴシック" pitchFamily="34" charset="-128"/>
              </a:rPr>
              <a:t>(Click)</a:t>
            </a:r>
          </a:p>
          <a:p>
            <a:pPr eaLnBrk="1" hangingPunct="1"/>
            <a:endParaRPr lang="en-US" b="1"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The answer is there is no standard.  It could be either way.</a:t>
            </a:r>
            <a:endParaRPr lang="en-US" b="0" i="0"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2381009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6A51B27-8879-403E-B051-5FA98B6E4A00}" type="slidenum">
              <a:rPr lang="en-US" sz="1200" smtClean="0">
                <a:latin typeface="Times New Roman" pitchFamily="18" charset="0"/>
              </a:rPr>
              <a:pPr eaLnBrk="1" hangingPunct="1"/>
              <a:t>8</a:t>
            </a:fld>
            <a:endParaRPr lang="en-US" sz="1200" smtClean="0">
              <a:latin typeface="Times New Roman" pitchFamily="18" charset="0"/>
            </a:endParaRPr>
          </a:p>
        </p:txBody>
      </p:sp>
      <p:sp>
        <p:nvSpPr>
          <p:cNvPr id="136195" name="Rectangle 2"/>
          <p:cNvSpPr>
            <a:spLocks noGrp="1" noRot="1" noChangeAspect="1" noChangeArrowheads="1" noTextEdit="1"/>
          </p:cNvSpPr>
          <p:nvPr>
            <p:ph type="sldImg"/>
          </p:nvPr>
        </p:nvSpPr>
        <p:spPr>
          <a:xfrm>
            <a:off x="331788" y="698500"/>
            <a:ext cx="6197600" cy="3486150"/>
          </a:xfrm>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Why does how your </a:t>
            </a:r>
            <a:r>
              <a:rPr lang="en-US" smtClean="0">
                <a:latin typeface="Times New Roman" pitchFamily="18" charset="0"/>
                <a:ea typeface="ＭＳ Ｐゴシック" pitchFamily="34" charset="-128"/>
              </a:rPr>
              <a:t>seatbelt works </a:t>
            </a:r>
            <a:r>
              <a:rPr lang="en-US" dirty="0" smtClean="0">
                <a:latin typeface="Times New Roman" pitchFamily="18" charset="0"/>
                <a:ea typeface="ＭＳ Ｐゴシック" pitchFamily="34" charset="-128"/>
              </a:rPr>
              <a:t>matter?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Well you may be very motivated to exit the aircraft.  That motivation could compromise your thinking and that could result in a deadly delay.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And you may have to do it in the dark.</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933503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9</a:t>
            </a:fld>
            <a:endParaRPr lang="en-US"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Here’s an</a:t>
            </a:r>
            <a:r>
              <a:rPr lang="en-US" baseline="0" dirty="0" smtClean="0">
                <a:latin typeface="Times New Roman" pitchFamily="18" charset="0"/>
                <a:ea typeface="ＭＳ Ｐゴシック" pitchFamily="34" charset="-128"/>
              </a:rPr>
              <a:t> exercise that will improve your chances of doing the right things in the right sequence to exit your aircraft or even automobile quickly and safely in emergency situations.    It works equally well in daylight or when vision is compromised by darkness, smoke, or injury.  Please follow along as we go through the steps.</a:t>
            </a:r>
          </a:p>
          <a:p>
            <a:pPr eaLnBrk="1" hangingPunct="1"/>
            <a:endParaRPr lang="en-US" baseline="0" dirty="0" smtClean="0">
              <a:latin typeface="Times New Roman" pitchFamily="18" charset="0"/>
              <a:ea typeface="ＭＳ Ｐゴシック" pitchFamily="34" charset="-128"/>
            </a:endParaRPr>
          </a:p>
          <a:p>
            <a:pPr eaLnBrk="1" hangingPunct="1"/>
            <a:r>
              <a:rPr lang="en-US" b="1" i="1" baseline="0" dirty="0" smtClean="0">
                <a:latin typeface="Times New Roman" pitchFamily="18" charset="0"/>
                <a:ea typeface="ＭＳ Ｐゴシック" pitchFamily="34" charset="-128"/>
              </a:rPr>
              <a:t>Encourage the audience to go through the motions from their seats. </a:t>
            </a:r>
          </a:p>
          <a:p>
            <a:pPr eaLnBrk="1" hangingPunct="1"/>
            <a:endParaRPr lang="en-US" b="1" i="1"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First of all imagine you’re sitting in your usual seat in the airplane you usually fly.  Visualize which hand you’ll use to open the exit closest to you.  Have you got the picture?</a:t>
            </a: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Good – now take your other hand, make a fist and hold it against your sternum like this. Our sternum is something we always have with us and it’s easy to find – even in the dark.  We’ll use it as a reference to find other important parts of the aircraft. </a:t>
            </a:r>
            <a:r>
              <a:rPr lang="en-US" b="1" i="0" baseline="0" dirty="0" smtClean="0">
                <a:latin typeface="Times New Roman" pitchFamily="18" charset="0"/>
                <a:ea typeface="ＭＳ Ｐゴシック" pitchFamily="34" charset="-128"/>
              </a:rPr>
              <a:t>(Click)</a:t>
            </a:r>
          </a:p>
          <a:p>
            <a:pPr eaLnBrk="1" hangingPunct="1"/>
            <a:endParaRPr lang="en-US" b="0"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Now slide your hand from your sternum to your lap and from there to your seat.  Get a good grip  and keep you seat holding hand in position for the rest of the exercise. </a:t>
            </a:r>
            <a:r>
              <a:rPr lang="en-US" b="1" i="0"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Next take the hand not holding your seat and locate your sternum reference point. </a:t>
            </a:r>
            <a:r>
              <a:rPr lang="en-US" b="1" i="0" baseline="0" dirty="0" smtClean="0">
                <a:latin typeface="Times New Roman" pitchFamily="18" charset="0"/>
                <a:ea typeface="ＭＳ Ｐゴシック" pitchFamily="34" charset="-128"/>
              </a:rPr>
              <a:t>(Click)</a:t>
            </a: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From there track to your lap and then the door latch.</a:t>
            </a:r>
            <a:r>
              <a:rPr lang="en-US" b="1" i="0" baseline="0" dirty="0" smtClean="0">
                <a:latin typeface="Times New Roman" pitchFamily="18" charset="0"/>
                <a:ea typeface="ＭＳ Ｐゴシック" pitchFamily="34" charset="-128"/>
              </a:rPr>
              <a:t> </a:t>
            </a:r>
            <a:r>
              <a:rPr lang="en-US" b="0" i="0" baseline="0" dirty="0" smtClean="0">
                <a:latin typeface="Times New Roman" pitchFamily="18" charset="0"/>
                <a:ea typeface="ＭＳ Ｐゴシック" pitchFamily="34" charset="-128"/>
              </a:rPr>
              <a:t>In some airplanes you’ll have to track to 2 door latches.  </a:t>
            </a:r>
          </a:p>
          <a:p>
            <a:pPr eaLnBrk="1" hangingPunct="1"/>
            <a:r>
              <a:rPr lang="en-US" b="0" i="0" baseline="0" dirty="0" smtClean="0">
                <a:latin typeface="Times New Roman" pitchFamily="18" charset="0"/>
                <a:ea typeface="ＭＳ Ｐゴシック" pitchFamily="34" charset="-128"/>
              </a:rPr>
              <a:t>Unlatch the door, push it open, and return to your reference point. </a:t>
            </a:r>
            <a:r>
              <a:rPr lang="en-US" b="1" i="0" baseline="0" dirty="0" smtClean="0">
                <a:latin typeface="Times New Roman" pitchFamily="18" charset="0"/>
                <a:ea typeface="ＭＳ Ｐゴシック" pitchFamily="34" charset="-128"/>
              </a:rPr>
              <a:t>(Click)</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0"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latin typeface="Times New Roman" pitchFamily="18" charset="0"/>
                <a:ea typeface="ＭＳ Ｐゴシック" pitchFamily="34" charset="-128"/>
              </a:rPr>
              <a:t>From there again track down to your lap and then to your seat belt release all the while holding tightly on to your seat with your other hand.   Release your seat belt and prepare to exit.  Don’t let go of your seat though.  I’ll tell you when to do that.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eaLnBrk="1" hangingPunct="1"/>
            <a:endParaRPr lang="en-US" b="0" i="0" baseline="0" dirty="0" smtClean="0">
              <a:latin typeface="Times New Roman" pitchFamily="18" charset="0"/>
              <a:ea typeface="ＭＳ Ｐゴシック" pitchFamily="34" charset="-128"/>
            </a:endParaRPr>
          </a:p>
          <a:p>
            <a:pPr eaLnBrk="1" hangingPunct="1"/>
            <a:r>
              <a:rPr lang="en-US" b="0" i="0" baseline="0" dirty="0" smtClean="0">
                <a:latin typeface="Times New Roman" pitchFamily="18" charset="0"/>
                <a:ea typeface="ＭＳ Ｐゴシック" pitchFamily="34" charset="-128"/>
              </a:rPr>
              <a:t>This little exercise could save your life in an emergency and it’s worth a gold seal.</a:t>
            </a:r>
            <a:endParaRPr lang="en-US" b="0"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a:p>
            <a:pPr eaLnBrk="1" hangingPunct="1"/>
            <a:endParaRPr 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689283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29A76DD-E19A-42D4-A975-E5129EC5F59E}" type="slidenum">
              <a:rPr lang="en-US" sz="1200" smtClean="0">
                <a:latin typeface="Times New Roman" pitchFamily="18" charset="0"/>
              </a:rPr>
              <a:pPr eaLnBrk="1" hangingPunct="1"/>
              <a:t>10</a:t>
            </a:fld>
            <a:endParaRPr lang="en-US" sz="1200" smtClean="0">
              <a:latin typeface="Times New Roman" pitchFamily="18" charset="0"/>
            </a:endParaRPr>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Now</a:t>
            </a:r>
            <a:r>
              <a:rPr lang="en-US" baseline="0" dirty="0" smtClean="0">
                <a:latin typeface="Times New Roman" pitchFamily="18" charset="0"/>
                <a:ea typeface="ＭＳ Ｐゴシック" pitchFamily="34" charset="-128"/>
              </a:rPr>
              <a:t> I know you’re wondering why you’re still holding on to your seats when the whole object of the exercise was to undo the seatbelt and exit.  </a:t>
            </a:r>
            <a:r>
              <a:rPr lang="en-US" b="1" baseline="0" dirty="0" smtClean="0">
                <a:latin typeface="Times New Roman" pitchFamily="18" charset="0"/>
                <a:ea typeface="ＭＳ Ｐゴシック" pitchFamily="34" charset="-128"/>
              </a:rPr>
              <a:t>(Click)</a:t>
            </a:r>
            <a:endParaRPr lang="en-US" b="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Answer – Because we might be upside down &amp; unbuckling the belt without preparation could lead to a cracked skull.  Also - some</a:t>
            </a:r>
            <a:r>
              <a:rPr lang="en-US" baseline="0" dirty="0" smtClean="0">
                <a:latin typeface="Times New Roman" pitchFamily="18" charset="0"/>
                <a:ea typeface="ＭＳ Ｐゴシック" pitchFamily="34" charset="-128"/>
              </a:rPr>
              <a:t> buckles are difficult or impossible to unlatch when they’re under load.  You can use your seat holding hand to take the strain off the buckle before unlatching it.</a:t>
            </a:r>
          </a:p>
          <a:p>
            <a:pPr eaLnBrk="1" hangingPunct="1"/>
            <a:endParaRPr lang="en-US" baseline="0" dirty="0" smtClean="0">
              <a:latin typeface="Times New Roman" pitchFamily="18" charset="0"/>
              <a:ea typeface="ＭＳ Ｐゴシック" pitchFamily="34" charset="-128"/>
            </a:endParaRPr>
          </a:p>
          <a:p>
            <a:pPr eaLnBrk="1" hangingPunct="1"/>
            <a:r>
              <a:rPr lang="en-US" b="1" baseline="0" dirty="0" smtClean="0">
                <a:latin typeface="Times New Roman" pitchFamily="18" charset="0"/>
                <a:ea typeface="ＭＳ Ｐゴシック" pitchFamily="34" charset="-128"/>
              </a:rPr>
              <a:t>(Next Slide)</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908951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378483E-6FD5-495B-9A70-784A89C04AB8}" type="slidenum">
              <a:rPr lang="en-US" sz="1200" smtClean="0">
                <a:latin typeface="Times New Roman" pitchFamily="18" charset="0"/>
              </a:rPr>
              <a:pPr eaLnBrk="1" hangingPunct="1"/>
              <a:t>11</a:t>
            </a:fld>
            <a:endParaRPr lang="en-US" sz="1200" smtClean="0">
              <a:latin typeface="Times New Roman" pitchFamily="18"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Just one more thing about seat belts.  Buckle placement is important. </a:t>
            </a:r>
            <a:r>
              <a:rPr lang="en-US" b="1" dirty="0" smtClean="0">
                <a:latin typeface="Times New Roman" pitchFamily="18" charset="0"/>
                <a:ea typeface="ＭＳ Ｐゴシック" pitchFamily="34" charset="-128"/>
              </a:rPr>
              <a:t>(Click)</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In this illustration,</a:t>
            </a:r>
            <a:r>
              <a:rPr lang="en-US" baseline="0" dirty="0" smtClean="0">
                <a:latin typeface="Times New Roman" pitchFamily="18" charset="0"/>
                <a:ea typeface="ＭＳ Ｐゴシック" pitchFamily="34" charset="-128"/>
              </a:rPr>
              <a:t> the seat belt buckle is low on the pilot’s left side.  With the door closed, the buckle will be under the armrest.  If the door were jammed, precious time could be spent in cutting the seatbelt &amp; finding another exit</a:t>
            </a:r>
            <a:r>
              <a:rPr lang="en-US" b="1" baseline="0" dirty="0" smtClean="0">
                <a:latin typeface="Times New Roman" pitchFamily="18" charset="0"/>
                <a:ea typeface="ＭＳ Ｐゴシック" pitchFamily="34" charset="-128"/>
              </a:rPr>
              <a:t>. (Click)</a:t>
            </a:r>
          </a:p>
          <a:p>
            <a:pPr eaLnBrk="1" hangingPunct="1"/>
            <a:endParaRPr lang="en-US" baseline="0" dirty="0" smtClean="0">
              <a:latin typeface="Times New Roman" pitchFamily="18" charset="0"/>
              <a:ea typeface="ＭＳ Ｐゴシック" pitchFamily="34" charset="-128"/>
            </a:endParaRPr>
          </a:p>
          <a:p>
            <a:pPr eaLnBrk="1" hangingPunct="1"/>
            <a:r>
              <a:rPr lang="en-US" baseline="0" dirty="0" smtClean="0">
                <a:latin typeface="Times New Roman" pitchFamily="18" charset="0"/>
                <a:ea typeface="ＭＳ Ｐゴシック" pitchFamily="34" charset="-128"/>
              </a:rPr>
              <a:t>Here the buckle is low on the pilot’s right side and it’s unobstructed – a much better choice for buckle placement.</a:t>
            </a:r>
          </a:p>
          <a:p>
            <a:pPr eaLnBrk="1" hangingPunct="1"/>
            <a:endParaRPr lang="en-US" baseline="0" dirty="0" smtClean="0">
              <a:latin typeface="Times New Roman" pitchFamily="18" charset="0"/>
              <a:ea typeface="ＭＳ Ｐゴシック" pitchFamily="34" charset="-128"/>
            </a:endParaRPr>
          </a:p>
          <a:p>
            <a:pPr eaLnBrk="1" hangingPunct="1"/>
            <a:r>
              <a:rPr lang="en-US" b="1" baseline="0" dirty="0" smtClean="0">
                <a:latin typeface="Times New Roman" pitchFamily="18" charset="0"/>
                <a:ea typeface="ＭＳ Ｐゴシック" pitchFamily="34" charset="-128"/>
              </a:rPr>
              <a:t>(Next Slide)  </a:t>
            </a:r>
            <a:endParaRPr lang="en-US" b="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438611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its’ simplest form, FDM consists of a cockpit voice recorder that records at least the most recent 15 minutes of crew conversations, and a flight data recorder that preserves such things as engine parameters, control position, heading, altitude, and airspeed data.  </a:t>
            </a:r>
            <a:r>
              <a:rPr lang="en-US" b="1" dirty="0" smtClean="0">
                <a:latin typeface="Times New Roman" pitchFamily="18" charset="0"/>
                <a:ea typeface="ＭＳ Ｐゴシック" pitchFamily="34" charset="-128"/>
              </a:rPr>
              <a:t>(Click)</a:t>
            </a:r>
          </a:p>
          <a:p>
            <a:endParaRPr lang="en-US" b="1"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The equipment and processes to acquire and distribute the data are collectively known as Flight Operational Quality Assurance or </a:t>
            </a:r>
            <a:r>
              <a:rPr lang="en-US" b="1" dirty="0" smtClean="0">
                <a:latin typeface="Times New Roman" pitchFamily="18" charset="0"/>
                <a:ea typeface="ＭＳ Ｐゴシック" pitchFamily="34" charset="-128"/>
              </a:rPr>
              <a:t>FOQA </a:t>
            </a:r>
            <a:r>
              <a:rPr lang="en-US" dirty="0" smtClean="0">
                <a:latin typeface="Times New Roman" pitchFamily="18" charset="0"/>
                <a:ea typeface="ＭＳ Ｐゴシック" pitchFamily="34" charset="-128"/>
              </a:rPr>
              <a:t>(pronounced: </a:t>
            </a:r>
            <a:r>
              <a:rPr lang="en-US" b="1" dirty="0" err="1" smtClean="0">
                <a:latin typeface="Times New Roman" pitchFamily="18" charset="0"/>
                <a:ea typeface="ＭＳ Ｐゴシック" pitchFamily="34" charset="-128"/>
              </a:rPr>
              <a:t>Fohqua</a:t>
            </a:r>
            <a:r>
              <a:rPr lang="en-US" dirty="0" smtClean="0">
                <a:latin typeface="Times New Roman" pitchFamily="18" charset="0"/>
                <a:ea typeface="ＭＳ Ｐゴシック" pitchFamily="34" charset="-128"/>
              </a:rPr>
              <a:t>)</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this equipment is only for the big guys right?  General Aviation aircraft don’t have anything like this ……………………. Or do they?</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12</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181885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While it’s true that most GA aircraft don’t have dedicated automatic flight data recording devices now; we will be able to enjoy the benefits of equipage in the future.  In the meantime it’s often surprising to see what we already have.  </a:t>
            </a:r>
            <a:r>
              <a:rPr lang="en-US" b="1" dirty="0" smtClean="0">
                <a:latin typeface="Times New Roman" pitchFamily="18" charset="0"/>
                <a:ea typeface="ＭＳ Ｐゴシック" pitchFamily="34" charset="-128"/>
              </a:rPr>
              <a:t>(Click)</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Manufacturers are already offering self-contained flight data and visual data recorders for GA airplanes and helicopters.  Most operators of this equipment must periodically down load and analyze the recorded data – often with the aid of dedicated computer programs.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5E32319-C295-44AA-84AC-512C54C1E11D}" type="slidenum">
              <a:rPr lang="en-US" sz="1200">
                <a:solidFill>
                  <a:prstClr val="black"/>
                </a:solidFill>
                <a:latin typeface="Times New Roman" pitchFamily="18" charset="0"/>
              </a:rPr>
              <a:pPr eaLnBrk="1" hangingPunct="1"/>
              <a:t>13</a:t>
            </a:fld>
            <a:endParaRPr lang="en-US" sz="1200">
              <a:solidFill>
                <a:prstClr val="black"/>
              </a:solidFill>
              <a:latin typeface="Times New Roman" pitchFamily="18" charset="0"/>
            </a:endParaRPr>
          </a:p>
        </p:txBody>
      </p:sp>
    </p:spTree>
    <p:extLst>
      <p:ext uri="{BB962C8B-B14F-4D97-AF65-F5344CB8AC3E}">
        <p14:creationId xmlns:p14="http://schemas.microsoft.com/office/powerpoint/2010/main" val="682919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0000"/>
                </a:solidFill>
              </a:rPr>
              <a:t>Infrared cameras are available for installation on GA airplanes and their</a:t>
            </a:r>
            <a:r>
              <a:rPr lang="en-US" baseline="0" dirty="0" smtClean="0">
                <a:solidFill>
                  <a:srgbClr val="FF0000"/>
                </a:solidFill>
              </a:rPr>
              <a:t> output can be displayed on multi function displays.   Of course it’s nice to be able to see wildlife and other obstructions on the runway but they’re also quite useful in depicting terrain in weather or on a dark night.  </a:t>
            </a:r>
          </a:p>
          <a:p>
            <a:endParaRPr lang="en-US" baseline="0" dirty="0" smtClean="0">
              <a:solidFill>
                <a:srgbClr val="FF0000"/>
              </a:solidFill>
            </a:endParaRPr>
          </a:p>
          <a:p>
            <a:r>
              <a:rPr lang="en-US" baseline="0" dirty="0" smtClean="0">
                <a:solidFill>
                  <a:srgbClr val="FF0000"/>
                </a:solidFill>
              </a:rPr>
              <a:t>A word of caution though.  Enhanced vision technology takes some getting used to.  You’ll have to make the transition to visual reference at some point and that can be a challenge.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545735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some time now, we’ve been able to combine</a:t>
            </a:r>
            <a:r>
              <a:rPr lang="en-US" baseline="0" dirty="0" smtClean="0"/>
              <a:t> imagery from sensors and navigation systems, with our view out the window to see the world as never before.  We call this Synthetic Vision  </a:t>
            </a:r>
            <a:r>
              <a:rPr lang="en-US" b="1" baseline="0" dirty="0" smtClean="0"/>
              <a:t>(Click)</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Using information from navigation databases we can create a picture of the flight environment and overlay that picture with aircraft instrumentation, and weather information to create a single image that contains all of the information necessary for safe flight operations. </a:t>
            </a:r>
            <a:r>
              <a:rPr lang="en-US" b="1" baseline="0" dirty="0" smtClean="0"/>
              <a:t>(Click)</a:t>
            </a:r>
          </a:p>
          <a:p>
            <a:endParaRPr lang="en-US" dirty="0" smtClean="0"/>
          </a:p>
          <a:p>
            <a:r>
              <a:rPr lang="en-US" dirty="0" smtClean="0"/>
              <a:t>Developed for tactical military flying, the HUD</a:t>
            </a:r>
            <a:r>
              <a:rPr lang="en-US" baseline="0" dirty="0" smtClean="0"/>
              <a:t> or Head Up Display presents information from aircraft instrument displays directly in pilots’  fields of view as they look through their wind screens.  HUD technology is already installed in many airline cockpits and it’s making its’ way to General Aviation as well.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481890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Military aircraft have had AOA indicators for years.  They’re essential to getting optimum performance in challenging situations but also very useful in routine flying as well.  Only recently have they become more available and affordable for GA aircraft.</a:t>
            </a:r>
          </a:p>
          <a:p>
            <a:endParaRPr lang="en-US" dirty="0" smtClean="0">
              <a:latin typeface="Times New Roman" pitchFamily="18" charset="0"/>
            </a:endParaRPr>
          </a:p>
          <a:p>
            <a:r>
              <a:rPr lang="en-US" b="1" dirty="0" smtClean="0">
                <a:latin typeface="Times New Roman" pitchFamily="18" charset="0"/>
              </a:rPr>
              <a:t>(Next Slide)</a:t>
            </a:r>
          </a:p>
          <a:p>
            <a:endParaRPr lang="en-US" dirty="0" smtClean="0">
              <a:latin typeface="Times New Roman"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F7166641-4444-45D3-97B7-908F71D71CD6}" type="slidenum">
              <a:rPr lang="en-US" sz="1200" smtClean="0">
                <a:latin typeface="Times New Roman" pitchFamily="18" charset="0"/>
              </a:rPr>
              <a:pPr eaLnBrk="1" hangingPunct="1"/>
              <a:t>16</a:t>
            </a:fld>
            <a:endParaRPr lang="en-US" sz="1200" smtClean="0">
              <a:latin typeface="Times New Roman" pitchFamily="18" charset="0"/>
            </a:endParaRPr>
          </a:p>
        </p:txBody>
      </p:sp>
    </p:spTree>
    <p:extLst>
      <p:ext uri="{BB962C8B-B14F-4D97-AF65-F5344CB8AC3E}">
        <p14:creationId xmlns:p14="http://schemas.microsoft.com/office/powerpoint/2010/main" val="1006033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AOA indicators are showing up on many new aircraft and there are also a number of affordable options for retrofit as well.  Angle of attack sensing &amp; display that go a long way toward reducing the number of stall/spin accidents.</a:t>
            </a: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77537CCF-DFDF-42CA-B0AC-6687807B217A}" type="slidenum">
              <a:rPr lang="en-US" sz="1200" smtClean="0">
                <a:latin typeface="Times New Roman" pitchFamily="18" charset="0"/>
              </a:rPr>
              <a:pPr eaLnBrk="1" hangingPunct="1"/>
              <a:t>17</a:t>
            </a:fld>
            <a:endParaRPr lang="en-US" sz="1200" smtClean="0">
              <a:latin typeface="Times New Roman" pitchFamily="18" charset="0"/>
            </a:endParaRPr>
          </a:p>
        </p:txBody>
      </p:sp>
    </p:spTree>
    <p:extLst>
      <p:ext uri="{BB962C8B-B14F-4D97-AF65-F5344CB8AC3E}">
        <p14:creationId xmlns:p14="http://schemas.microsoft.com/office/powerpoint/2010/main" val="365164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rPr>
              <a:t>FAA’s Small Airplane Directorate has streamlined the process for production and retrofit approval of AOA devices.  </a:t>
            </a:r>
          </a:p>
          <a:p>
            <a:endParaRPr lang="en-US" dirty="0" smtClean="0">
              <a:latin typeface="Times New Roman" pitchFamily="18" charset="0"/>
            </a:endParaRPr>
          </a:p>
          <a:p>
            <a:r>
              <a:rPr lang="en-US" b="1" dirty="0" smtClean="0">
                <a:latin typeface="Times New Roman" pitchFamily="18" charset="0"/>
              </a:rPr>
              <a:t>Presentation Note:   </a:t>
            </a:r>
            <a:r>
              <a:rPr lang="en-US" i="1" dirty="0" smtClean="0">
                <a:latin typeface="Times New Roman" pitchFamily="18" charset="0"/>
              </a:rPr>
              <a:t>If you have an internet connection you can access the Press Release by clicking on the information button on the lower right of the screen.</a:t>
            </a:r>
            <a:endParaRPr lang="en-US"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 </a:t>
            </a:r>
            <a:r>
              <a:rPr lang="en-US" b="1" dirty="0" smtClean="0">
                <a:latin typeface="Times New Roman" pitchFamily="18" charset="0"/>
              </a:rPr>
              <a:t>(Next Slide)</a:t>
            </a:r>
          </a:p>
          <a:p>
            <a:endParaRPr lang="en-US" dirty="0" smtClean="0">
              <a:latin typeface="Times New Roman" pitchFamily="18"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MS PGothic" pitchFamily="34" charset="-128"/>
              </a:defRPr>
            </a:lvl1pPr>
            <a:lvl2pPr marL="742950" indent="-285750" defTabSz="911225" eaLnBrk="0" hangingPunct="0">
              <a:defRPr sz="2400">
                <a:solidFill>
                  <a:schemeClr val="tx1"/>
                </a:solidFill>
                <a:latin typeface="Arial" charset="0"/>
                <a:ea typeface="MS PGothic" pitchFamily="34" charset="-128"/>
              </a:defRPr>
            </a:lvl2pPr>
            <a:lvl3pPr marL="1143000" indent="-228600" defTabSz="911225" eaLnBrk="0" hangingPunct="0">
              <a:defRPr sz="2400">
                <a:solidFill>
                  <a:schemeClr val="tx1"/>
                </a:solidFill>
                <a:latin typeface="Arial" charset="0"/>
                <a:ea typeface="MS PGothic" pitchFamily="34" charset="-128"/>
              </a:defRPr>
            </a:lvl3pPr>
            <a:lvl4pPr marL="1600200" indent="-228600" defTabSz="911225" eaLnBrk="0" hangingPunct="0">
              <a:defRPr sz="2400">
                <a:solidFill>
                  <a:schemeClr val="tx1"/>
                </a:solidFill>
                <a:latin typeface="Arial" charset="0"/>
                <a:ea typeface="MS PGothic" pitchFamily="34" charset="-128"/>
              </a:defRPr>
            </a:lvl4pPr>
            <a:lvl5pPr marL="2057400" indent="-228600" defTabSz="911225" eaLnBrk="0" hangingPunct="0">
              <a:defRPr sz="2400">
                <a:solidFill>
                  <a:schemeClr val="tx1"/>
                </a:solidFill>
                <a:latin typeface="Arial" charset="0"/>
                <a:ea typeface="MS PGothic"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MS PGothic" pitchFamily="34" charset="-128"/>
              </a:defRPr>
            </a:lvl9pPr>
          </a:lstStyle>
          <a:p>
            <a:pPr eaLnBrk="1" hangingPunct="1"/>
            <a:fld id="{46A034D0-0777-4A75-B8CE-7BBE60220652}" type="slidenum">
              <a:rPr lang="en-US" sz="1200" smtClean="0">
                <a:latin typeface="Times New Roman" pitchFamily="18" charset="0"/>
              </a:rPr>
              <a:pPr eaLnBrk="1" hangingPunct="1"/>
              <a:t>18</a:t>
            </a:fld>
            <a:endParaRPr lang="en-US" sz="1200" smtClean="0">
              <a:latin typeface="Times New Roman" pitchFamily="18" charset="0"/>
            </a:endParaRPr>
          </a:p>
        </p:txBody>
      </p:sp>
    </p:spTree>
    <p:extLst>
      <p:ext uri="{BB962C8B-B14F-4D97-AF65-F5344CB8AC3E}">
        <p14:creationId xmlns:p14="http://schemas.microsoft.com/office/powerpoint/2010/main" val="28033251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automobiles fewer mechanical parts equals increased</a:t>
            </a:r>
            <a:r>
              <a:rPr lang="en-US" baseline="0" dirty="0" smtClean="0"/>
              <a:t> reliability which, in turn, increases maintenance intervals and reduces maintenance expense and increases fuel efficiency.</a:t>
            </a:r>
          </a:p>
          <a:p>
            <a:endParaRPr lang="en-US" baseline="0" dirty="0" smtClean="0"/>
          </a:p>
          <a:p>
            <a:r>
              <a:rPr lang="en-US" baseline="0" dirty="0" smtClean="0"/>
              <a:t>One caveat though; unlike magnetos which produce their own electrical energy, electronic ignition systems must have a separate power source.  Still – replacing one magneto with electronic ignition can yield significant benefits in longevity and fuel economy.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597132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the list goes on.  It seems like</a:t>
            </a:r>
            <a:r>
              <a:rPr lang="en-US" baseline="0" dirty="0" smtClean="0"/>
              <a:t> there’s a new product every week.  They’re all great of course but how many improvements can you make to one airplane and still have room for people and their luggage?  </a:t>
            </a:r>
          </a:p>
          <a:p>
            <a:endParaRPr lang="en-US" baseline="0" dirty="0" smtClean="0"/>
          </a:p>
          <a:p>
            <a:r>
              <a:rPr lang="en-US" baseline="0" dirty="0" smtClean="0"/>
              <a:t>There’s one major safety asset that we haven’t yet discussed and I’ll bet you know what it is. </a:t>
            </a:r>
          </a:p>
          <a:p>
            <a:endParaRPr lang="en-US" baseline="0" dirty="0" smtClean="0"/>
          </a:p>
          <a:p>
            <a:r>
              <a:rPr lang="en-US" b="1" baseline="0" dirty="0" smtClean="0"/>
              <a:t>Presentation note:  </a:t>
            </a:r>
            <a:r>
              <a:rPr lang="en-US" b="0" i="1" baseline="0" dirty="0" smtClean="0"/>
              <a:t>Pause for audience suggestions….. Then”</a:t>
            </a:r>
          </a:p>
          <a:p>
            <a:endParaRPr lang="en-US" b="0" i="1" baseline="0" dirty="0" smtClean="0"/>
          </a:p>
          <a:p>
            <a:r>
              <a:rPr lang="en-US" b="1" i="0" baseline="0" dirty="0" smtClean="0"/>
              <a:t>(Next Slide)</a:t>
            </a:r>
          </a:p>
          <a:p>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773639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trained, proficient</a:t>
            </a:r>
            <a:r>
              <a:rPr lang="en-US" baseline="0" dirty="0" smtClean="0"/>
              <a:t> pilots are competent, confident, and safe.  That’s why we recommend investing in a robust, comprehensive proficiency training program.  There’s simply no better way to ensure flight safety.</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263584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a:t>
            </a:r>
            <a:r>
              <a:rPr lang="en-US" baseline="0" dirty="0" smtClean="0"/>
              <a:t> for General Aviation pilots too.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0" i="0" dirty="0" smtClean="0"/>
              <a:t>One more thing - </a:t>
            </a:r>
            <a:r>
              <a:rPr lang="en-US" b="0" i="0" baseline="0" dirty="0" smtClean="0"/>
              <a:t> </a:t>
            </a:r>
            <a:r>
              <a:rPr lang="en-US" b="1" i="1" dirty="0" smtClean="0"/>
              <a:t>WINGS </a:t>
            </a:r>
            <a:r>
              <a:rPr lang="en-US" b="0" i="0" dirty="0"/>
              <a:t>participation</a:t>
            </a:r>
            <a:r>
              <a:rPr lang="en-US" b="0" i="0" baseline="0" dirty="0"/>
              <a:t> also means chances to win cash!  </a:t>
            </a:r>
            <a:r>
              <a:rPr lang="en-US" b="1" i="0" baseline="0" dirty="0"/>
              <a:t>(Click)  </a:t>
            </a:r>
          </a:p>
          <a:p>
            <a:r>
              <a:rPr lang="en-US" dirty="0"/>
              <a:t>The </a:t>
            </a:r>
            <a:r>
              <a:rPr lang="en-US" b="1" i="1" dirty="0"/>
              <a:t>WINGS</a:t>
            </a:r>
            <a:r>
              <a:rPr lang="en-US" dirty="0"/>
              <a:t> Industry Advisory Committee is a coalition of FAASTeam Industry Partners, associations and devoted individuals committed to increasing awareness and participation in the </a:t>
            </a:r>
            <a:r>
              <a:rPr lang="en-US" b="1" i="1" dirty="0"/>
              <a:t>WINGS</a:t>
            </a:r>
            <a:r>
              <a:rPr lang="en-US" dirty="0"/>
              <a:t> program. And they believe it </a:t>
            </a:r>
            <a:r>
              <a:rPr lang="en-US" b="1" i="1" dirty="0"/>
              <a:t>WINGS</a:t>
            </a:r>
            <a:r>
              <a:rPr lang="en-US" dirty="0"/>
              <a:t> enough to offer chances to win cash prizes for completion or validation of </a:t>
            </a:r>
            <a:r>
              <a:rPr lang="en-US" b="1" i="1" dirty="0"/>
              <a:t>WINGS</a:t>
            </a:r>
            <a:r>
              <a:rPr lang="en-US" dirty="0"/>
              <a:t>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89036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Paul Burger, a long time advocate for general aviation safety and a retired aviator who believes participation in this program saves lives. VISIT WWW.MYWINGSINIATIVE.ORG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1272735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their 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2734936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Catherine</a:t>
            </a:r>
            <a:r>
              <a:rPr lang="en-US" baseline="0" dirty="0" smtClean="0"/>
              <a:t> </a:t>
            </a:r>
            <a:r>
              <a:rPr lang="en-US" baseline="0" dirty="0" err="1" smtClean="0"/>
              <a:t>Cavagnaro</a:t>
            </a:r>
            <a:r>
              <a:rPr lang="en-US" baseline="0" dirty="0" smtClean="0"/>
              <a:t> and Karen </a:t>
            </a:r>
            <a:r>
              <a:rPr lang="en-US" baseline="0" dirty="0" err="1" smtClean="0"/>
              <a:t>Kalishek</a:t>
            </a:r>
            <a:r>
              <a:rPr lang="en-US" baseline="0" dirty="0" smtClean="0"/>
              <a:t> – FAASTeam Representatives of the Year Honorees - are staunch </a:t>
            </a:r>
            <a:r>
              <a:rPr lang="en-US" b="1" i="1" baseline="0" dirty="0" smtClean="0"/>
              <a:t>WINGS </a:t>
            </a:r>
            <a:r>
              <a:rPr lang="en-US" baseline="0" dirty="0" smtClean="0"/>
              <a:t>supporters.  They join us in inviting your participation.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204536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41968360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33</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Arial" panose="020B0604020202020204" pitchFamily="34" charset="0"/>
                <a:ea typeface="+mn-ea"/>
                <a:cs typeface="Arial" panose="020B0604020202020204" pitchFamily="34" charset="0"/>
              </a:rPr>
              <a:t>2019/06-17-165(I)PP</a:t>
            </a:r>
            <a:r>
              <a:rPr lang="en-US" sz="1200" b="0" i="0" u="none" strike="noStrike" kern="1200" dirty="0" smtClean="0">
                <a:solidFill>
                  <a:schemeClr val="tx1"/>
                </a:solidFill>
                <a:effectLst/>
                <a:latin typeface="Arial" panose="020B0604020202020204" pitchFamily="34" charset="0"/>
                <a:ea typeface="+mn-ea"/>
                <a:cs typeface="Arial" panose="020B0604020202020204" pitchFamily="34" charset="0"/>
              </a:rPr>
              <a:t> </a:t>
            </a:r>
            <a:r>
              <a:rPr lang="en-US" dirty="0" smtClean="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Lead, Office (562-888-2020 revised by (Name) (MM/DD/YYYY)</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dirty="0" smtClean="0">
                <a:latin typeface="Arial" panose="020B0604020202020204" pitchFamily="34" charset="0"/>
                <a:ea typeface="ＭＳ Ｐゴシック" pitchFamily="34" charset="-128"/>
                <a:cs typeface="Arial" panose="020B0604020202020204" pitchFamily="34" charset="0"/>
              </a:rPr>
              <a:t>Presentation Note:  </a:t>
            </a:r>
            <a:r>
              <a:rPr lang="en-US" i="1" dirty="0" smtClean="0">
                <a:latin typeface="Arial" panose="020B0604020202020204" pitchFamily="34" charset="0"/>
                <a:ea typeface="ＭＳ Ｐゴシック" pitchFamily="34" charset="-128"/>
                <a:cs typeface="Arial" panose="020B0604020202020204" pitchFamily="34" charset="0"/>
              </a:rPr>
              <a:t>This is the title slide </a:t>
            </a:r>
            <a:r>
              <a:rPr lang="en-US" b="0" i="1" dirty="0" smtClean="0">
                <a:latin typeface="Arial" panose="020B0604020202020204" pitchFamily="34" charset="0"/>
                <a:ea typeface="ＭＳ Ｐゴシック" pitchFamily="34" charset="-128"/>
                <a:cs typeface="Arial" panose="020B0604020202020204" pitchFamily="34" charset="0"/>
              </a:rPr>
              <a:t>for </a:t>
            </a:r>
            <a:r>
              <a:rPr lang="en-US" b="1" i="0" dirty="0" smtClean="0">
                <a:latin typeface="Arial" panose="020B0604020202020204" pitchFamily="34" charset="0"/>
                <a:ea typeface="ＭＳ Ｐゴシック" pitchFamily="34" charset="-128"/>
                <a:cs typeface="Arial" panose="020B0604020202020204" pitchFamily="34" charset="0"/>
              </a:rPr>
              <a:t>Pilot</a:t>
            </a:r>
            <a:r>
              <a:rPr lang="en-US" b="1" i="0" baseline="0" dirty="0" smtClean="0">
                <a:latin typeface="Arial" panose="020B0604020202020204" pitchFamily="34" charset="0"/>
                <a:ea typeface="ＭＳ Ｐゴシック" pitchFamily="34" charset="-128"/>
                <a:cs typeface="Arial" panose="020B0604020202020204" pitchFamily="34" charset="0"/>
              </a:rPr>
              <a:t> Proficiency and </a:t>
            </a:r>
            <a:r>
              <a:rPr lang="en-US" b="1" i="1" dirty="0" smtClean="0">
                <a:latin typeface="Arial" panose="020B0604020202020204" pitchFamily="34" charset="0"/>
                <a:ea typeface="ＭＳ Ｐゴシック" pitchFamily="34" charset="-128"/>
                <a:cs typeface="Arial" panose="020B0604020202020204" pitchFamily="34" charset="0"/>
              </a:rPr>
              <a:t>WINGS</a:t>
            </a:r>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smtClean="0">
                <a:latin typeface="Arial" panose="020B0604020202020204" pitchFamily="34" charset="0"/>
                <a:ea typeface="ＭＳ Ｐゴシック" pitchFamily="34" charset="-128"/>
                <a:cs typeface="Arial" panose="020B0604020202020204" pitchFamily="34" charset="0"/>
              </a:rPr>
              <a:t>Bold header: </a:t>
            </a:r>
            <a:r>
              <a:rPr lang="en-US" i="1" dirty="0" smtClean="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i="1" dirty="0" smtClean="0">
                <a:latin typeface="Arial" panose="020B0604020202020204" pitchFamily="34" charset="0"/>
                <a:ea typeface="ＭＳ Ｐゴシック" pitchFamily="34" charset="-128"/>
                <a:cs typeface="Arial" panose="020B0604020202020204" pitchFamily="34" charset="0"/>
              </a:rPr>
              <a:t>Program control instructions </a:t>
            </a:r>
            <a:r>
              <a:rPr lang="en-US" i="1" dirty="0" smtClean="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smtClean="0">
                <a:latin typeface="Arial" panose="020B0604020202020204" pitchFamily="34" charset="0"/>
                <a:ea typeface="ＭＳ Ｐゴシック" pitchFamily="34" charset="-128"/>
                <a:cs typeface="Arial" panose="020B0604020202020204" pitchFamily="34" charset="0"/>
              </a:rPr>
              <a:t>(Click) </a:t>
            </a:r>
            <a:r>
              <a:rPr lang="en-US" i="1" dirty="0" smtClean="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smtClean="0">
                <a:latin typeface="Arial" panose="020B0604020202020204" pitchFamily="34" charset="0"/>
                <a:ea typeface="ＭＳ Ｐゴシック" pitchFamily="34" charset="-128"/>
                <a:cs typeface="Arial" panose="020B0604020202020204" pitchFamily="34" charset="0"/>
              </a:rPr>
              <a:t>(Next Slide) </a:t>
            </a:r>
            <a:r>
              <a:rPr lang="en-US" i="1" dirty="0" smtClean="0">
                <a:latin typeface="Arial" panose="020B0604020202020204" pitchFamily="34" charset="0"/>
                <a:ea typeface="ＭＳ Ｐゴシック" pitchFamily="34" charset="-128"/>
                <a:cs typeface="Arial" panose="020B0604020202020204" pitchFamily="34" charset="0"/>
              </a:rPr>
              <a:t>for slide advance.</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smtClean="0">
                <a:latin typeface="Arial" panose="020B0604020202020204" pitchFamily="34" charset="0"/>
                <a:ea typeface="ＭＳ Ｐゴシック" pitchFamily="34" charset="-128"/>
                <a:cs typeface="Arial" panose="020B0604020202020204" pitchFamily="34" charset="0"/>
              </a:rPr>
              <a:t>Background: </a:t>
            </a:r>
            <a:r>
              <a:rPr lang="en-US" i="1" dirty="0" smtClean="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(Next Slide)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762035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a:t>
            </a:r>
            <a:r>
              <a:rPr lang="en-US" sz="1800" i="0" baseline="0" smtClean="0"/>
              <a:t>(FAASTeam)</a:t>
            </a:r>
            <a:endParaRPr lang="en-US" sz="1800" i="0" baseline="0" dirty="0" smtClean="0"/>
          </a:p>
        </p:txBody>
      </p:sp>
      <p:pic>
        <p:nvPicPr>
          <p:cNvPr id="3" name="Picture 2" descr="From Galicia to...: NASA - The Space suit"/>
          <p:cNvPicPr>
            <a:picLocks noChangeAspect="1"/>
          </p:cNvPicPr>
          <p:nvPr userDrawn="1"/>
        </p:nvPicPr>
        <p:blipFill rotWithShape="1">
          <a:blip r:embed="rId4">
            <a:extLst>
              <a:ext uri="{28A0092B-C50C-407E-A947-70E740481C1C}">
                <a14:useLocalDpi xmlns:a14="http://schemas.microsoft.com/office/drawing/2010/main" val="0"/>
              </a:ext>
            </a:extLst>
          </a:blip>
          <a:srcRect l="9860" r="21610"/>
          <a:stretch/>
        </p:blipFill>
        <p:spPr>
          <a:xfrm>
            <a:off x="7698839" y="1681070"/>
            <a:ext cx="4278169" cy="468205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faa.gov/news/press_releases/news_story.cfm?newsid=15714"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49.jpe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56.png"/><Relationship Id="rId4" Type="http://schemas.openxmlformats.org/officeDocument/2006/relationships/hyperlink" Target="http://www.mywingsiniative.org/"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hyperlink" Target="https://www.faasafety.gov/gslac/ALC/lib_categoryview.aspx?categoryId=15&amp;r_s=50&amp;r_c=5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June </a:t>
            </a:r>
          </a:p>
          <a:p>
            <a:r>
              <a:rPr lang="en-US" dirty="0" smtClean="0"/>
              <a:t>After-market Safety Equipment</a:t>
            </a:r>
            <a:endParaRPr lang="en-US" i="1"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027037"/>
            <a:ext cx="10733617" cy="4391025"/>
          </a:xfrm>
        </p:spPr>
        <p:txBody>
          <a:bodyPr/>
          <a:lstStyle/>
          <a:p>
            <a:r>
              <a:rPr lang="en-US" dirty="0" smtClean="0"/>
              <a:t>Available Safety Equipment</a:t>
            </a:r>
          </a:p>
          <a:p>
            <a:r>
              <a:rPr lang="en-US" dirty="0" smtClean="0"/>
              <a:t>Restraint systems</a:t>
            </a:r>
          </a:p>
          <a:p>
            <a:pPr lvl="1"/>
            <a:r>
              <a:rPr lang="en-US" dirty="0" smtClean="0"/>
              <a:t>Quick egress tips	</a:t>
            </a:r>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173288" y="1698625"/>
            <a:ext cx="7620000" cy="1143000"/>
          </a:xfrm>
        </p:spPr>
        <p:txBody>
          <a:bodyPr/>
          <a:lstStyle/>
          <a:p>
            <a:pPr eaLnBrk="1" hangingPunct="1">
              <a:buFont typeface="Wingdings" pitchFamily="2" charset="2"/>
              <a:buNone/>
            </a:pPr>
            <a:r>
              <a:rPr lang="en-US" smtClean="0">
                <a:ea typeface="ＭＳ Ｐゴシック" pitchFamily="34" charset="-128"/>
              </a:rPr>
              <a:t/>
            </a:r>
            <a:br>
              <a:rPr lang="en-US" smtClean="0">
                <a:ea typeface="ＭＳ Ｐゴシック" pitchFamily="34" charset="-128"/>
              </a:rPr>
            </a:br>
            <a:endParaRPr lang="en-US" smtClean="0">
              <a:ea typeface="ＭＳ Ｐゴシック" pitchFamily="34" charset="-128"/>
            </a:endParaRPr>
          </a:p>
        </p:txBody>
      </p:sp>
      <p:sp>
        <p:nvSpPr>
          <p:cNvPr id="44035" name="Rectangle 3"/>
          <p:cNvSpPr>
            <a:spLocks noChangeArrowheads="1"/>
          </p:cNvSpPr>
          <p:nvPr/>
        </p:nvSpPr>
        <p:spPr bwMode="auto">
          <a:xfrm rot="20284605">
            <a:off x="4749101" y="824706"/>
            <a:ext cx="3211327"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buFontTx/>
              <a:buNone/>
              <a:defRPr/>
            </a:pPr>
            <a:r>
              <a:rPr lang="en-US" sz="4800" dirty="0">
                <a:solidFill>
                  <a:schemeClr val="accent6"/>
                </a:solidFill>
                <a:latin typeface="Impact" pitchFamily="34" charset="0"/>
              </a:rPr>
              <a:t>Save 60 % !</a:t>
            </a:r>
            <a:r>
              <a:rPr lang="en-US" sz="4800" dirty="0">
                <a:solidFill>
                  <a:srgbClr val="FFFF00"/>
                </a:solidFill>
                <a:latin typeface="Impact" pitchFamily="34" charset="0"/>
              </a:rPr>
              <a:t/>
            </a:r>
            <a:br>
              <a:rPr lang="en-US" sz="4800" dirty="0">
                <a:solidFill>
                  <a:srgbClr val="FFFF00"/>
                </a:solidFill>
                <a:latin typeface="Impact" pitchFamily="34" charset="0"/>
              </a:rPr>
            </a:br>
            <a:endParaRPr lang="en-US" sz="4800" dirty="0">
              <a:solidFill>
                <a:srgbClr val="FFFF00"/>
              </a:solidFill>
              <a:latin typeface="Impact" pitchFamily="34" charset="0"/>
            </a:endParaRPr>
          </a:p>
        </p:txBody>
      </p:sp>
      <p:pic>
        <p:nvPicPr>
          <p:cNvPr id="273415" name="Picture 7" descr="heli-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102" y="3072886"/>
            <a:ext cx="2957324" cy="2422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6" name="Picture 8" descr="Harness5Pt55FXinchCAM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498" y="547647"/>
            <a:ext cx="2693987"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3417" name="Picture 9" descr="Cirrus airb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7181" y="547647"/>
            <a:ext cx="1951038" cy="2927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909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0C30C6-0DEE-46F7-AFA3-10F9B921EDEF}" type="slidenum">
              <a:rPr lang="en-US" sz="1400">
                <a:solidFill>
                  <a:schemeClr val="bg1"/>
                </a:solidFill>
                <a:latin typeface="Times New Roman" pitchFamily="18" charset="0"/>
              </a:rPr>
              <a:pPr eaLnBrk="1" hangingPunct="1"/>
              <a:t>4</a:t>
            </a:fld>
            <a:endParaRPr lang="en-US" sz="1400">
              <a:solidFill>
                <a:schemeClr val="bg1"/>
              </a:solidFill>
              <a:latin typeface="Times New Roman" pitchFamily="18" charset="0"/>
            </a:endParaRPr>
          </a:p>
        </p:txBody>
      </p:sp>
    </p:spTree>
    <p:extLst>
      <p:ext uri="{BB962C8B-B14F-4D97-AF65-F5344CB8AC3E}">
        <p14:creationId xmlns:p14="http://schemas.microsoft.com/office/powerpoint/2010/main" val="562810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34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34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34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Multi-point restraint systems</a:t>
            </a:r>
            <a:endParaRPr lang="en-US" dirty="0"/>
          </a:p>
        </p:txBody>
      </p:sp>
      <p:sp>
        <p:nvSpPr>
          <p:cNvPr id="3" name="Slide Number Placeholder 2"/>
          <p:cNvSpPr>
            <a:spLocks noGrp="1"/>
          </p:cNvSpPr>
          <p:nvPr>
            <p:ph type="sldNum" sz="quarter" idx="12"/>
          </p:nvPr>
        </p:nvSpPr>
        <p:spPr/>
        <p:txBody>
          <a:bodyPr/>
          <a:lstStyle/>
          <a:p>
            <a:fld id="{F1F6FF14-FC6A-41B6-B2DC-884C6B7C3F2E}" type="slidenum">
              <a:rPr lang="en-US" smtClean="0"/>
              <a:pPr/>
              <a:t>5</a:t>
            </a:fld>
            <a:endParaRPr lang="en-US"/>
          </a:p>
        </p:txBody>
      </p:sp>
      <p:pic>
        <p:nvPicPr>
          <p:cNvPr id="4" name="Picture 8" descr="Harness5Pt55FXinchCAM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252" y="1336670"/>
            <a:ext cx="2693987"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a:srcRect l="14530" t="13352" r="2766" b="3554"/>
          <a:stretch/>
        </p:blipFill>
        <p:spPr>
          <a:xfrm>
            <a:off x="8052659" y="2103969"/>
            <a:ext cx="2828041" cy="3157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522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Airbag seatbelts</a:t>
            </a:r>
            <a:endParaRPr lang="en-US" dirty="0"/>
          </a:p>
        </p:txBody>
      </p:sp>
      <p:sp>
        <p:nvSpPr>
          <p:cNvPr id="3" name="Slide Number Placeholder 2"/>
          <p:cNvSpPr>
            <a:spLocks noGrp="1"/>
          </p:cNvSpPr>
          <p:nvPr>
            <p:ph type="sldNum" sz="quarter" idx="12"/>
          </p:nvPr>
        </p:nvSpPr>
        <p:spPr/>
        <p:txBody>
          <a:bodyPr/>
          <a:lstStyle/>
          <a:p>
            <a:fld id="{F1F6FF14-FC6A-41B6-B2DC-884C6B7C3F2E}" type="slidenum">
              <a:rPr lang="en-US" smtClean="0"/>
              <a:pPr/>
              <a:t>6</a:t>
            </a:fld>
            <a:endParaRPr lang="en-US"/>
          </a:p>
        </p:txBody>
      </p:sp>
      <p:pic>
        <p:nvPicPr>
          <p:cNvPr id="4" name="Picture 3"/>
          <p:cNvPicPr>
            <a:picLocks noChangeAspect="1"/>
          </p:cNvPicPr>
          <p:nvPr/>
        </p:nvPicPr>
        <p:blipFill rotWithShape="1">
          <a:blip r:embed="rId3"/>
          <a:srcRect t="5312"/>
          <a:stretch/>
        </p:blipFill>
        <p:spPr>
          <a:xfrm>
            <a:off x="5948313" y="1957643"/>
            <a:ext cx="5919838" cy="3287201"/>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4"/>
          <a:srcRect b="5509"/>
          <a:stretch/>
        </p:blipFill>
        <p:spPr>
          <a:xfrm>
            <a:off x="811857" y="4112179"/>
            <a:ext cx="4191000" cy="1341039"/>
          </a:xfrm>
          <a:prstGeom prst="rect">
            <a:avLst/>
          </a:prstGeom>
        </p:spPr>
      </p:pic>
      <p:pic>
        <p:nvPicPr>
          <p:cNvPr id="6" name="Picture 5" descr="Cirrus SR22 N1569 | Flickr - Photo Sharing!"/>
          <p:cNvPicPr>
            <a:picLocks noChangeAspect="1"/>
          </p:cNvPicPr>
          <p:nvPr/>
        </p:nvPicPr>
        <p:blipFill rotWithShape="1">
          <a:blip r:embed="rId5">
            <a:extLst>
              <a:ext uri="{28A0092B-C50C-407E-A947-70E740481C1C}">
                <a14:useLocalDpi xmlns:a14="http://schemas.microsoft.com/office/drawing/2010/main" val="0"/>
              </a:ext>
            </a:extLst>
          </a:blip>
          <a:srcRect l="8529" t="18690" r="8078" b="20838"/>
          <a:stretch/>
        </p:blipFill>
        <p:spPr>
          <a:xfrm>
            <a:off x="429299" y="1371600"/>
            <a:ext cx="4956117" cy="2457802"/>
          </a:xfrm>
          <a:prstGeom prst="rect">
            <a:avLst/>
          </a:prstGeom>
        </p:spPr>
      </p:pic>
    </p:spTree>
    <p:extLst>
      <p:ext uri="{BB962C8B-B14F-4D97-AF65-F5344CB8AC3E}">
        <p14:creationId xmlns:p14="http://schemas.microsoft.com/office/powerpoint/2010/main" val="37144212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56078" y="338234"/>
            <a:ext cx="8472487" cy="609600"/>
          </a:xfrm>
        </p:spPr>
        <p:txBody>
          <a:bodyPr/>
          <a:lstStyle/>
          <a:p>
            <a:pPr eaLnBrk="1" hangingPunct="1"/>
            <a:r>
              <a:rPr lang="en-US" dirty="0" smtClean="0">
                <a:ea typeface="ＭＳ Ｐゴシック" pitchFamily="34" charset="-128"/>
              </a:rPr>
              <a:t>Question:</a:t>
            </a:r>
          </a:p>
        </p:txBody>
      </p:sp>
      <p:sp>
        <p:nvSpPr>
          <p:cNvPr id="267267" name="Rectangle 3"/>
          <p:cNvSpPr>
            <a:spLocks noGrp="1" noChangeArrowheads="1"/>
          </p:cNvSpPr>
          <p:nvPr>
            <p:ph idx="1"/>
          </p:nvPr>
        </p:nvSpPr>
        <p:spPr>
          <a:xfrm>
            <a:off x="157655" y="1057696"/>
            <a:ext cx="8058808" cy="495388"/>
          </a:xfrm>
        </p:spPr>
        <p:txBody>
          <a:bodyPr/>
          <a:lstStyle/>
          <a:p>
            <a:pPr algn="ctr" eaLnBrk="1" hangingPunct="1">
              <a:buFontTx/>
              <a:buNone/>
              <a:defRPr/>
            </a:pPr>
            <a:r>
              <a:rPr lang="en-US" dirty="0" smtClean="0">
                <a:effectLst>
                  <a:outerShdw blurRad="38100" dist="38100" dir="2700000" algn="tl">
                    <a:srgbClr val="000000"/>
                  </a:outerShdw>
                </a:effectLst>
                <a:latin typeface="Tahoma" pitchFamily="34" charset="0"/>
              </a:rPr>
              <a:t>   </a:t>
            </a:r>
            <a:r>
              <a:rPr lang="en-US" dirty="0" smtClean="0"/>
              <a:t>Which way do airline seat belts unbuckle? </a:t>
            </a:r>
          </a:p>
        </p:txBody>
      </p:sp>
      <p:sp>
        <p:nvSpPr>
          <p:cNvPr id="55300"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55301" name="Rectangle 5"/>
          <p:cNvSpPr>
            <a:spLocks noChangeArrowheads="1"/>
          </p:cNvSpPr>
          <p:nvPr/>
        </p:nvSpPr>
        <p:spPr bwMode="auto">
          <a:xfrm>
            <a:off x="2181225" y="426878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a:solidFill>
                  <a:schemeClr val="bg1"/>
                </a:solidFill>
              </a:rPr>
              <a:t>no standard – could be either way.</a:t>
            </a:r>
          </a:p>
        </p:txBody>
      </p:sp>
      <p:sp>
        <p:nvSpPr>
          <p:cNvPr id="55302"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7" name="Rectangle 2"/>
          <p:cNvSpPr txBox="1">
            <a:spLocks noChangeArrowheads="1"/>
          </p:cNvSpPr>
          <p:nvPr/>
        </p:nvSpPr>
        <p:spPr bwMode="auto">
          <a:xfrm>
            <a:off x="667065" y="4050933"/>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sp>
        <p:nvSpPr>
          <p:cNvPr id="8" name="Rectangle 5"/>
          <p:cNvSpPr>
            <a:spLocks noChangeArrowheads="1"/>
          </p:cNvSpPr>
          <p:nvPr/>
        </p:nvSpPr>
        <p:spPr bwMode="auto">
          <a:xfrm>
            <a:off x="667065" y="4689498"/>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There is no standard.  It could be either way</a:t>
            </a:r>
            <a:r>
              <a:rPr lang="en-US" sz="2800" b="1" dirty="0">
                <a:solidFill>
                  <a:srgbClr val="002060"/>
                </a:solidFill>
              </a:rPr>
              <a:t>.</a:t>
            </a:r>
          </a:p>
          <a:p>
            <a:pPr marL="342900" indent="-342900">
              <a:spcBef>
                <a:spcPct val="20000"/>
              </a:spcBef>
              <a:buNone/>
            </a:pPr>
            <a:r>
              <a:rPr lang="en-US" sz="2800" b="1" dirty="0">
                <a:solidFill>
                  <a:schemeClr val="bg1"/>
                </a:solidFill>
              </a:rPr>
              <a:t>stress event.</a:t>
            </a:r>
          </a:p>
        </p:txBody>
      </p:sp>
      <p:sp>
        <p:nvSpPr>
          <p:cNvPr id="55305"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A239798-F80D-425E-943B-9FDFCD79221A}" type="slidenum">
              <a:rPr lang="en-US" sz="1400">
                <a:solidFill>
                  <a:schemeClr val="bg1"/>
                </a:solidFill>
                <a:latin typeface="Times New Roman" pitchFamily="18" charset="0"/>
              </a:rPr>
              <a:pPr eaLnBrk="1" hangingPunct="1"/>
              <a:t>7</a:t>
            </a:fld>
            <a:endParaRPr lang="en-US" sz="1400">
              <a:solidFill>
                <a:schemeClr val="bg1"/>
              </a:solidFill>
              <a:latin typeface="Times New Roman" pitchFamily="18" charset="0"/>
            </a:endParaRPr>
          </a:p>
        </p:txBody>
      </p:sp>
      <p:sp>
        <p:nvSpPr>
          <p:cNvPr id="2" name="Right Arrow 1"/>
          <p:cNvSpPr/>
          <p:nvPr/>
        </p:nvSpPr>
        <p:spPr bwMode="auto">
          <a:xfrm rot="10800000">
            <a:off x="5338342" y="2075801"/>
            <a:ext cx="1029542" cy="778501"/>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sp>
        <p:nvSpPr>
          <p:cNvPr id="11" name="Right Arrow 10"/>
          <p:cNvSpPr/>
          <p:nvPr/>
        </p:nvSpPr>
        <p:spPr bwMode="auto">
          <a:xfrm>
            <a:off x="2092272" y="2092578"/>
            <a:ext cx="1087492" cy="744948"/>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a:solidFill>
                <a:srgbClr val="FF0000"/>
              </a:solidFill>
            </a:endParaRPr>
          </a:p>
        </p:txBody>
      </p:sp>
      <p:pic>
        <p:nvPicPr>
          <p:cNvPr id="12" name="Picture 5" descr="688248"/>
          <p:cNvPicPr>
            <a:picLocks noChangeAspect="1" noChangeArrowheads="1"/>
          </p:cNvPicPr>
          <p:nvPr/>
        </p:nvPicPr>
        <p:blipFill>
          <a:blip r:embed="rId3" cstate="print">
            <a:extLst>
              <a:ext uri="{28A0092B-C50C-407E-A947-70E740481C1C}">
                <a14:useLocalDpi xmlns:a14="http://schemas.microsoft.com/office/drawing/2010/main" val="0"/>
              </a:ext>
            </a:extLst>
          </a:blip>
          <a:srcRect t="7236" b="11482"/>
          <a:stretch>
            <a:fillRect/>
          </a:stretch>
        </p:blipFill>
        <p:spPr bwMode="auto">
          <a:xfrm>
            <a:off x="7731643" y="1729703"/>
            <a:ext cx="4229653" cy="27189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Rectangle 3"/>
          <p:cNvSpPr txBox="1">
            <a:spLocks noChangeArrowheads="1"/>
          </p:cNvSpPr>
          <p:nvPr/>
        </p:nvSpPr>
        <p:spPr bwMode="auto">
          <a:xfrm>
            <a:off x="157655" y="1607970"/>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smtClean="0">
                <a:effectLst>
                  <a:outerShdw blurRad="38100" dist="38100" dir="2700000" algn="tl">
                    <a:srgbClr val="000000"/>
                  </a:outerShdw>
                </a:effectLst>
                <a:latin typeface="Tahoma" pitchFamily="34" charset="0"/>
              </a:rPr>
              <a:t>   </a:t>
            </a:r>
            <a:r>
              <a:rPr lang="en-US" kern="0" dirty="0" smtClean="0"/>
              <a:t>Left to Right or Right to Left</a:t>
            </a:r>
          </a:p>
        </p:txBody>
      </p:sp>
      <p:sp>
        <p:nvSpPr>
          <p:cNvPr id="17" name="Rectangle 3"/>
          <p:cNvSpPr txBox="1">
            <a:spLocks noChangeArrowheads="1"/>
          </p:cNvSpPr>
          <p:nvPr/>
        </p:nvSpPr>
        <p:spPr bwMode="auto">
          <a:xfrm>
            <a:off x="310055" y="1210096"/>
            <a:ext cx="8058808" cy="4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gn="ctr">
              <a:buFontTx/>
              <a:buNone/>
              <a:defRPr/>
            </a:pPr>
            <a:r>
              <a:rPr lang="en-US" kern="0" dirty="0" smtClean="0">
                <a:effectLst>
                  <a:outerShdw blurRad="38100" dist="38100" dir="2700000" algn="tl">
                    <a:srgbClr val="000000"/>
                  </a:outerShdw>
                </a:effectLst>
                <a:latin typeface="Tahoma" pitchFamily="34" charset="0"/>
              </a:rPr>
              <a:t>   </a:t>
            </a:r>
            <a:endParaRPr lang="en-US" kern="0" dirty="0" smtClean="0"/>
          </a:p>
        </p:txBody>
      </p:sp>
    </p:spTree>
    <p:extLst>
      <p:ext uri="{BB962C8B-B14F-4D97-AF65-F5344CB8AC3E}">
        <p14:creationId xmlns:p14="http://schemas.microsoft.com/office/powerpoint/2010/main" val="1500397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557213" y="381000"/>
            <a:ext cx="8472487" cy="609600"/>
          </a:xfrm>
        </p:spPr>
        <p:txBody>
          <a:bodyPr/>
          <a:lstStyle/>
          <a:p>
            <a:pPr eaLnBrk="1" hangingPunct="1"/>
            <a:r>
              <a:rPr lang="en-US" dirty="0" smtClean="0">
                <a:ea typeface="ＭＳ Ｐゴシック" pitchFamily="34" charset="-128"/>
              </a:rPr>
              <a:t>Question:</a:t>
            </a:r>
          </a:p>
        </p:txBody>
      </p:sp>
      <p:sp>
        <p:nvSpPr>
          <p:cNvPr id="335875" name="Rectangle 3"/>
          <p:cNvSpPr>
            <a:spLocks noGrp="1" noChangeArrowheads="1"/>
          </p:cNvSpPr>
          <p:nvPr>
            <p:ph idx="1"/>
          </p:nvPr>
        </p:nvSpPr>
        <p:spPr>
          <a:xfrm>
            <a:off x="273270" y="1370012"/>
            <a:ext cx="8077200" cy="1068388"/>
          </a:xfrm>
        </p:spPr>
        <p:txBody>
          <a:bodyPr/>
          <a:lstStyle/>
          <a:p>
            <a:pPr eaLnBrk="1" hangingPunct="1">
              <a:buFontTx/>
              <a:buNone/>
              <a:defRPr/>
            </a:pPr>
            <a:r>
              <a:rPr lang="en-US" dirty="0" smtClean="0">
                <a:effectLst>
                  <a:outerShdw blurRad="38100" dist="38100" dir="2700000" algn="tl">
                    <a:srgbClr val="000000"/>
                  </a:outerShdw>
                </a:effectLst>
                <a:latin typeface="Tahoma" pitchFamily="34" charset="0"/>
              </a:rPr>
              <a:t>   </a:t>
            </a:r>
            <a:r>
              <a:rPr lang="en-US" dirty="0" smtClean="0"/>
              <a:t>Why is it important to know which way my seatbelt unbuckles?</a:t>
            </a:r>
          </a:p>
        </p:txBody>
      </p:sp>
      <p:sp>
        <p:nvSpPr>
          <p:cNvPr id="335876" name="Rectangle 4"/>
          <p:cNvSpPr>
            <a:spLocks noChangeArrowheads="1"/>
          </p:cNvSpPr>
          <p:nvPr/>
        </p:nvSpPr>
        <p:spPr bwMode="auto">
          <a:xfrm>
            <a:off x="1966913" y="32004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spcBef>
                <a:spcPct val="0"/>
              </a:spcBef>
              <a:buFontTx/>
              <a:buNone/>
            </a:pPr>
            <a:r>
              <a:rPr lang="en-US" sz="4000" b="1">
                <a:solidFill>
                  <a:schemeClr val="bg1"/>
                </a:solidFill>
              </a:rPr>
              <a:t>ANSWER:</a:t>
            </a:r>
          </a:p>
        </p:txBody>
      </p:sp>
      <p:sp>
        <p:nvSpPr>
          <p:cNvPr id="335877" name="Rectangle 5"/>
          <p:cNvSpPr>
            <a:spLocks noChangeArrowheads="1"/>
          </p:cNvSpPr>
          <p:nvPr/>
        </p:nvSpPr>
        <p:spPr bwMode="auto">
          <a:xfrm>
            <a:off x="620932" y="3451224"/>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a:t>You may have to exit the aircraft quickly</a:t>
            </a:r>
          </a:p>
          <a:p>
            <a:pPr marL="342900" indent="-342900">
              <a:spcBef>
                <a:spcPct val="20000"/>
              </a:spcBef>
              <a:buNone/>
            </a:pPr>
            <a:r>
              <a:rPr lang="en-US" sz="2800" b="1" dirty="0"/>
              <a:t>during a high-stress </a:t>
            </a:r>
            <a:r>
              <a:rPr lang="en-US" sz="2800" b="1" dirty="0" smtClean="0"/>
              <a:t>event -----</a:t>
            </a:r>
          </a:p>
          <a:p>
            <a:pPr marL="342900" indent="-342900">
              <a:spcBef>
                <a:spcPct val="20000"/>
              </a:spcBef>
              <a:buNone/>
            </a:pPr>
            <a:endParaRPr lang="en-US" sz="2800" b="1" dirty="0"/>
          </a:p>
          <a:p>
            <a:pPr marL="342900" indent="-342900">
              <a:spcBef>
                <a:spcPct val="20000"/>
              </a:spcBef>
              <a:buNone/>
            </a:pPr>
            <a:r>
              <a:rPr lang="en-US" sz="2800" b="1" dirty="0">
                <a:solidFill>
                  <a:schemeClr val="bg1"/>
                </a:solidFill>
              </a:rPr>
              <a:t>stress event.</a:t>
            </a:r>
          </a:p>
        </p:txBody>
      </p:sp>
      <p:sp>
        <p:nvSpPr>
          <p:cNvPr id="56326" name="Rectangle 6"/>
          <p:cNvSpPr>
            <a:spLocks noChangeArrowheads="1"/>
          </p:cNvSpPr>
          <p:nvPr/>
        </p:nvSpPr>
        <p:spPr bwMode="auto">
          <a:xfrm>
            <a:off x="1524001" y="6581776"/>
            <a:ext cx="1655763" cy="277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buFontTx/>
              <a:buNone/>
            </a:pPr>
            <a:endParaRPr lang="en-US" sz="1200">
              <a:solidFill>
                <a:srgbClr val="FFFF00"/>
              </a:solidFill>
            </a:endParaRPr>
          </a:p>
        </p:txBody>
      </p:sp>
      <p:sp>
        <p:nvSpPr>
          <p:cNvPr id="56327" name="Rectangle 2"/>
          <p:cNvSpPr txBox="1">
            <a:spLocks noChangeArrowheads="1"/>
          </p:cNvSpPr>
          <p:nvPr/>
        </p:nvSpPr>
        <p:spPr bwMode="auto">
          <a:xfrm>
            <a:off x="620932" y="2660175"/>
            <a:ext cx="847248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l" eaLnBrk="1" hangingPunct="1">
              <a:spcBef>
                <a:spcPct val="0"/>
              </a:spcBef>
              <a:buFontTx/>
              <a:buNone/>
            </a:pPr>
            <a:r>
              <a:rPr lang="en-US" sz="4000" b="1" dirty="0">
                <a:solidFill>
                  <a:srgbClr val="1D2F68"/>
                </a:solidFill>
              </a:rPr>
              <a:t>Answer:</a:t>
            </a:r>
          </a:p>
        </p:txBody>
      </p:sp>
      <p:sp>
        <p:nvSpPr>
          <p:cNvPr id="5632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15C5BC4-7A53-43EA-B43C-1C300F93B9C6}" type="slidenum">
              <a:rPr lang="en-US" sz="1400">
                <a:solidFill>
                  <a:schemeClr val="bg1"/>
                </a:solidFill>
                <a:latin typeface="Times New Roman" pitchFamily="18" charset="0"/>
              </a:rPr>
              <a:pPr eaLnBrk="1" hangingPunct="1"/>
              <a:t>8</a:t>
            </a:fld>
            <a:endParaRPr lang="en-US" sz="1400">
              <a:solidFill>
                <a:schemeClr val="bg1"/>
              </a:solidFill>
              <a:latin typeface="Times New Roman" pitchFamily="18" charset="0"/>
            </a:endParaRPr>
          </a:p>
        </p:txBody>
      </p:sp>
      <p:pic>
        <p:nvPicPr>
          <p:cNvPr id="2" name="Picture 1"/>
          <p:cNvPicPr>
            <a:picLocks noChangeAspect="1"/>
          </p:cNvPicPr>
          <p:nvPr/>
        </p:nvPicPr>
        <p:blipFill>
          <a:blip r:embed="rId3"/>
          <a:stretch>
            <a:fillRect/>
          </a:stretch>
        </p:blipFill>
        <p:spPr>
          <a:xfrm>
            <a:off x="8328300" y="814387"/>
            <a:ext cx="3571875" cy="4772025"/>
          </a:xfrm>
          <a:prstGeom prst="rect">
            <a:avLst/>
          </a:prstGeom>
          <a:ln>
            <a:noFill/>
          </a:ln>
          <a:effectLst>
            <a:outerShdw blurRad="292100" dist="139700" dir="2700000" algn="tl" rotWithShape="0">
              <a:srgbClr val="333333">
                <a:alpha val="65000"/>
              </a:srgbClr>
            </a:outerShdw>
          </a:effectLst>
        </p:spPr>
      </p:pic>
      <p:sp>
        <p:nvSpPr>
          <p:cNvPr id="10" name="Rectangle 5"/>
          <p:cNvSpPr>
            <a:spLocks noChangeArrowheads="1"/>
          </p:cNvSpPr>
          <p:nvPr/>
        </p:nvSpPr>
        <p:spPr bwMode="auto">
          <a:xfrm>
            <a:off x="642610" y="4707414"/>
            <a:ext cx="7729045" cy="52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p>
            <a:pPr marL="342900" indent="-342900">
              <a:spcBef>
                <a:spcPct val="20000"/>
              </a:spcBef>
              <a:buNone/>
            </a:pPr>
            <a:r>
              <a:rPr lang="en-US" sz="2800" b="1" dirty="0" smtClean="0"/>
              <a:t>and you may have to do it in the dark.</a:t>
            </a:r>
          </a:p>
        </p:txBody>
      </p:sp>
    </p:spTree>
    <p:extLst>
      <p:ext uri="{BB962C8B-B14F-4D97-AF65-F5344CB8AC3E}">
        <p14:creationId xmlns:p14="http://schemas.microsoft.com/office/powerpoint/2010/main" val="37402129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8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7" grpId="0"/>
      <p:bldP spid="563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a:ea typeface="ＭＳ Ｐゴシック" pitchFamily="34" charset="-128"/>
              </a:rPr>
              <a:t>Tracking Exercise:</a:t>
            </a:r>
          </a:p>
        </p:txBody>
      </p:sp>
      <p:sp>
        <p:nvSpPr>
          <p:cNvPr id="5734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451FA5-2ED1-4AB9-B87F-46C209274FF4}" type="slidenum">
              <a:rPr lang="en-US" sz="1400">
                <a:solidFill>
                  <a:schemeClr val="bg1"/>
                </a:solidFill>
                <a:latin typeface="Times New Roman" pitchFamily="18" charset="0"/>
              </a:rPr>
              <a:pPr eaLnBrk="1" hangingPunct="1"/>
              <a:t>9</a:t>
            </a:fld>
            <a:endParaRPr lang="en-US" sz="1400">
              <a:solidFill>
                <a:schemeClr val="bg1"/>
              </a:solidFill>
              <a:latin typeface="Times New Roman" pitchFamily="18" charset="0"/>
            </a:endParaRPr>
          </a:p>
        </p:txBody>
      </p:sp>
      <p:grpSp>
        <p:nvGrpSpPr>
          <p:cNvPr id="5" name="Group 4"/>
          <p:cNvGrpSpPr>
            <a:grpSpLocks/>
          </p:cNvGrpSpPr>
          <p:nvPr/>
        </p:nvGrpSpPr>
        <p:grpSpPr bwMode="auto">
          <a:xfrm>
            <a:off x="9679399" y="3852313"/>
            <a:ext cx="2101850" cy="3152775"/>
            <a:chOff x="5953125" y="3594100"/>
            <a:chExt cx="2101850" cy="3152775"/>
          </a:xfrm>
        </p:grpSpPr>
        <p:pic>
          <p:nvPicPr>
            <p:cNvPr id="57350"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12" descr="C:\Users\awp204js\Documents\FAASTeam\Projects\2013 Projects\National Projects\SSD\Research Material\284px-Gold_seal_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870" y="4003393"/>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TextBox 20"/>
            <p:cNvSpPr txBox="1">
              <a:spLocks noChangeArrowheads="1"/>
            </p:cNvSpPr>
            <p:nvPr/>
          </p:nvSpPr>
          <p:spPr bwMode="auto">
            <a:xfrm>
              <a:off x="6499729" y="4175229"/>
              <a:ext cx="104542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26757" t="7413" r="26527" b="6913"/>
          <a:stretch/>
        </p:blipFill>
        <p:spPr>
          <a:xfrm>
            <a:off x="495303" y="2828307"/>
            <a:ext cx="2126888" cy="260039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4352" t="587" r="32779" b="876"/>
          <a:stretch/>
        </p:blipFill>
        <p:spPr>
          <a:xfrm>
            <a:off x="5358997" y="1652304"/>
            <a:ext cx="2020519" cy="2607323"/>
          </a:xfrm>
          <a:prstGeom prst="rect">
            <a:avLst/>
          </a:prstGeom>
          <a:ln>
            <a:noFill/>
          </a:ln>
          <a:effectLst>
            <a:outerShdw blurRad="292100" dist="139700" dir="2700000" algn="tl" rotWithShape="0">
              <a:srgbClr val="333333">
                <a:alpha val="65000"/>
              </a:srgbClr>
            </a:outerShdw>
          </a:effectLst>
        </p:spPr>
      </p:pic>
      <p:pic>
        <p:nvPicPr>
          <p:cNvPr id="7" name="Content Placeholder 6"/>
          <p:cNvPicPr>
            <a:picLocks noGrp="1" noChangeAspect="1"/>
          </p:cNvPicPr>
          <p:nvPr>
            <p:ph idx="1"/>
          </p:nvPr>
        </p:nvPicPr>
        <p:blipFill rotWithShape="1">
          <a:blip r:embed="rId7" cstate="print">
            <a:extLst>
              <a:ext uri="{28A0092B-C50C-407E-A947-70E740481C1C}">
                <a14:useLocalDpi xmlns:a14="http://schemas.microsoft.com/office/drawing/2010/main" val="0"/>
              </a:ext>
            </a:extLst>
          </a:blip>
          <a:srcRect l="26574" t="425" r="27727" b="-425"/>
          <a:stretch/>
        </p:blipFill>
        <p:spPr>
          <a:xfrm>
            <a:off x="2882150" y="2248547"/>
            <a:ext cx="2116730" cy="260039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8" cstate="print">
            <a:extLst>
              <a:ext uri="{28A0092B-C50C-407E-A947-70E740481C1C}">
                <a14:useLocalDpi xmlns:a14="http://schemas.microsoft.com/office/drawing/2010/main" val="0"/>
              </a:ext>
            </a:extLst>
          </a:blip>
          <a:srcRect l="25898" r="31020"/>
          <a:stretch/>
        </p:blipFill>
        <p:spPr>
          <a:xfrm>
            <a:off x="7739633" y="1268817"/>
            <a:ext cx="1982608" cy="2583496"/>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9" cstate="print">
            <a:extLst>
              <a:ext uri="{28A0092B-C50C-407E-A947-70E740481C1C}">
                <a14:useLocalDpi xmlns:a14="http://schemas.microsoft.com/office/drawing/2010/main" val="0"/>
              </a:ext>
            </a:extLst>
          </a:blip>
          <a:srcRect l="20056" r="37846"/>
          <a:stretch/>
        </p:blipFill>
        <p:spPr>
          <a:xfrm>
            <a:off x="9982200" y="803719"/>
            <a:ext cx="1919530" cy="25598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9550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z="3600">
                <a:ea typeface="ＭＳ Ｐゴシック" pitchFamily="34" charset="-128"/>
              </a:rPr>
              <a:t>Why am I holding on to my seat?</a:t>
            </a:r>
          </a:p>
        </p:txBody>
      </p:sp>
      <p:sp>
        <p:nvSpPr>
          <p:cNvPr id="58371"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0503BDC-DD63-4C9B-A2D2-477E45DD49C7}" type="slidenum">
              <a:rPr lang="en-US" sz="1400">
                <a:solidFill>
                  <a:schemeClr val="bg1"/>
                </a:solidFill>
                <a:latin typeface="Times New Roman" pitchFamily="18" charset="0"/>
              </a:rPr>
              <a:pPr eaLnBrk="1" hangingPunct="1"/>
              <a:t>10</a:t>
            </a:fld>
            <a:endParaRPr lang="en-US" sz="1400">
              <a:solidFill>
                <a:schemeClr val="bg1"/>
              </a:solidFill>
              <a:latin typeface="Times New Roman" pitchFamily="18" charset="0"/>
            </a:endParaRPr>
          </a:p>
        </p:txBody>
      </p:sp>
      <p:pic>
        <p:nvPicPr>
          <p:cNvPr id="215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8338" y="1122363"/>
            <a:ext cx="5402262" cy="43227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53981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z="3600" dirty="0">
                <a:ea typeface="ＭＳ Ｐゴシック" pitchFamily="34" charset="-128"/>
              </a:rPr>
              <a:t>Buckle Placement:</a:t>
            </a:r>
          </a:p>
        </p:txBody>
      </p:sp>
      <p:sp>
        <p:nvSpPr>
          <p:cNvPr id="57348" name="Slide Number Placeholder 1"/>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451FA5-2ED1-4AB9-B87F-46C209274FF4}" type="slidenum">
              <a:rPr lang="en-US" sz="1400">
                <a:solidFill>
                  <a:schemeClr val="bg1"/>
                </a:solidFill>
                <a:latin typeface="Times New Roman" pitchFamily="18" charset="0"/>
              </a:rPr>
              <a:pPr eaLnBrk="1" hangingPunct="1"/>
              <a:t>11</a:t>
            </a:fld>
            <a:endParaRPr lang="en-US" sz="1400">
              <a:solidFill>
                <a:schemeClr val="bg1"/>
              </a:solidFill>
              <a:latin typeface="Times New Roman" pitchFamily="18" charset="0"/>
            </a:endParaRPr>
          </a:p>
        </p:txBody>
      </p:sp>
      <p:grpSp>
        <p:nvGrpSpPr>
          <p:cNvPr id="4" name="Group 3"/>
          <p:cNvGrpSpPr/>
          <p:nvPr/>
        </p:nvGrpSpPr>
        <p:grpSpPr>
          <a:xfrm>
            <a:off x="815908" y="2086679"/>
            <a:ext cx="3882215" cy="3530366"/>
            <a:chOff x="5083108" y="2307771"/>
            <a:chExt cx="3483949" cy="3082925"/>
          </a:xfrm>
        </p:grpSpPr>
        <p:pic>
          <p:nvPicPr>
            <p:cNvPr id="15" name="Picture 3" descr="del4"/>
            <p:cNvPicPr>
              <a:picLocks noChangeAspect="1" noChangeArrowheads="1"/>
            </p:cNvPicPr>
            <p:nvPr/>
          </p:nvPicPr>
          <p:blipFill>
            <a:blip r:embed="rId3">
              <a:extLst>
                <a:ext uri="{28A0092B-C50C-407E-A947-70E740481C1C}">
                  <a14:useLocalDpi xmlns:a14="http://schemas.microsoft.com/office/drawing/2010/main" val="0"/>
                </a:ext>
              </a:extLst>
            </a:blip>
            <a:srcRect l="16129"/>
            <a:stretch>
              <a:fillRect/>
            </a:stretch>
          </p:blipFill>
          <p:spPr bwMode="auto">
            <a:xfrm>
              <a:off x="5083108" y="2307771"/>
              <a:ext cx="3483949" cy="29933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6" name="Oval 4"/>
            <p:cNvSpPr>
              <a:spLocks noChangeArrowheads="1"/>
            </p:cNvSpPr>
            <p:nvPr/>
          </p:nvSpPr>
          <p:spPr bwMode="auto">
            <a:xfrm>
              <a:off x="5667603" y="4441371"/>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grpSp>
        <p:nvGrpSpPr>
          <p:cNvPr id="3" name="Group 2"/>
          <p:cNvGrpSpPr/>
          <p:nvPr/>
        </p:nvGrpSpPr>
        <p:grpSpPr>
          <a:xfrm>
            <a:off x="7273159" y="698590"/>
            <a:ext cx="3962399" cy="3427787"/>
            <a:chOff x="301926" y="1279485"/>
            <a:chExt cx="3396366" cy="2558595"/>
          </a:xfrm>
        </p:grpSpPr>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43150"/>
            <a:stretch/>
          </p:blipFill>
          <p:spPr>
            <a:xfrm rot="5400000">
              <a:off x="720811" y="860600"/>
              <a:ext cx="2558595" cy="3396366"/>
            </a:xfrm>
            <a:prstGeom prst="rect">
              <a:avLst/>
            </a:prstGeom>
            <a:ln>
              <a:noFill/>
            </a:ln>
            <a:effectLst>
              <a:outerShdw blurRad="292100" dist="139700" dir="2700000" algn="tl" rotWithShape="0">
                <a:srgbClr val="333333">
                  <a:alpha val="65000"/>
                </a:srgbClr>
              </a:outerShdw>
            </a:effectLst>
          </p:spPr>
        </p:pic>
        <p:sp>
          <p:nvSpPr>
            <p:cNvPr id="18" name="Oval 4"/>
            <p:cNvSpPr>
              <a:spLocks noChangeArrowheads="1"/>
            </p:cNvSpPr>
            <p:nvPr/>
          </p:nvSpPr>
          <p:spPr bwMode="auto">
            <a:xfrm>
              <a:off x="1160917" y="2558783"/>
              <a:ext cx="1059769" cy="949325"/>
            </a:xfrm>
            <a:prstGeom prst="ellipse">
              <a:avLst/>
            </a:prstGeom>
            <a:noFill/>
            <a:ln w="38100">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chemeClr val="accent1"/>
                  </a:solidFill>
                </a14:hiddenFill>
              </a:ext>
            </a:extLst>
          </p:spPr>
          <p:txBody>
            <a:bodyPr wrap="none" anchor="ctr"/>
            <a:lstStyle/>
            <a:p>
              <a:endParaRPr lang="en-US"/>
            </a:p>
          </p:txBody>
        </p:sp>
      </p:grpSp>
    </p:spTree>
    <p:extLst>
      <p:ext uri="{BB962C8B-B14F-4D97-AF65-F5344CB8AC3E}">
        <p14:creationId xmlns:p14="http://schemas.microsoft.com/office/powerpoint/2010/main" val="318183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ea typeface="ＭＳ Ｐゴシック" pitchFamily="34" charset="-128"/>
              </a:rPr>
              <a:t>Flight Data Monitoring</a:t>
            </a:r>
          </a:p>
        </p:txBody>
      </p:sp>
      <p:pic>
        <p:nvPicPr>
          <p:cNvPr id="4" name="Content Placeholder 3"/>
          <p:cNvPicPr>
            <a:picLocks noGrp="1" noChangeAspect="1"/>
          </p:cNvPicPr>
          <p:nvPr>
            <p:ph idx="1"/>
          </p:nvPr>
        </p:nvPicPr>
        <p:blipFill>
          <a:blip r:embed="rId3"/>
          <a:stretch>
            <a:fillRect/>
          </a:stretch>
        </p:blipFill>
        <p:spPr>
          <a:xfrm>
            <a:off x="7119042" y="3124527"/>
            <a:ext cx="3167857" cy="2375893"/>
          </a:xfrm>
          <a:prstGeom prst="rect">
            <a:avLst/>
          </a:prstGeom>
          <a:ln>
            <a:noFill/>
          </a:ln>
          <a:effectLst>
            <a:outerShdw blurRad="292100" dist="139700" dir="2700000" algn="tl" rotWithShape="0">
              <a:srgbClr val="333333">
                <a:alpha val="65000"/>
              </a:srgbClr>
            </a:outerShdw>
          </a:effectLst>
        </p:spPr>
      </p:pic>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12</a:t>
            </a:fld>
            <a:endParaRPr lang="en-US" sz="1400">
              <a:solidFill>
                <a:srgbClr val="FFFFFF"/>
              </a:solidFill>
              <a:latin typeface="Times New Roman" pitchFamily="18" charset="0"/>
            </a:endParaRPr>
          </a:p>
        </p:txBody>
      </p:sp>
      <p:pic>
        <p:nvPicPr>
          <p:cNvPr id="2" name="Picture 1"/>
          <p:cNvPicPr>
            <a:picLocks noChangeAspect="1"/>
          </p:cNvPicPr>
          <p:nvPr/>
        </p:nvPicPr>
        <p:blipFill>
          <a:blip r:embed="rId4"/>
          <a:stretch>
            <a:fillRect/>
          </a:stretch>
        </p:blipFill>
        <p:spPr>
          <a:xfrm>
            <a:off x="1241426" y="1179676"/>
            <a:ext cx="4357688" cy="1719263"/>
          </a:xfrm>
          <a:prstGeom prst="rect">
            <a:avLst/>
          </a:prstGeom>
          <a:ln>
            <a:noFill/>
          </a:ln>
          <a:effectLst>
            <a:outerShdw blurRad="292100" dist="139700" dir="2700000" algn="tl" rotWithShape="0">
              <a:srgbClr val="333333">
                <a:alpha val="65000"/>
              </a:srgbClr>
            </a:outerShdw>
          </a:effectLst>
        </p:spPr>
      </p:pic>
      <p:sp>
        <p:nvSpPr>
          <p:cNvPr id="17414" name="TextBox 4"/>
          <p:cNvSpPr txBox="1">
            <a:spLocks noChangeArrowheads="1"/>
          </p:cNvSpPr>
          <p:nvPr/>
        </p:nvSpPr>
        <p:spPr bwMode="auto">
          <a:xfrm>
            <a:off x="1927226" y="3425825"/>
            <a:ext cx="46767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r>
              <a:rPr lang="en-US" dirty="0">
                <a:solidFill>
                  <a:srgbClr val="000000"/>
                </a:solidFill>
              </a:rPr>
              <a:t>Cockpit Voce Recorder (CVR)</a:t>
            </a:r>
          </a:p>
          <a:p>
            <a:pPr eaLnBrk="1" hangingPunct="1"/>
            <a:r>
              <a:rPr lang="en-US" dirty="0">
                <a:solidFill>
                  <a:srgbClr val="000000"/>
                </a:solidFill>
              </a:rPr>
              <a:t>Flight Data Recorder (FDR)</a:t>
            </a:r>
          </a:p>
        </p:txBody>
      </p:sp>
      <p:sp>
        <p:nvSpPr>
          <p:cNvPr id="10" name="TextBox 9"/>
          <p:cNvSpPr txBox="1">
            <a:spLocks noChangeArrowheads="1"/>
          </p:cNvSpPr>
          <p:nvPr/>
        </p:nvSpPr>
        <p:spPr bwMode="auto">
          <a:xfrm>
            <a:off x="6724651" y="1549401"/>
            <a:ext cx="3421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FontTx/>
              <a:buNone/>
            </a:pPr>
            <a:r>
              <a:rPr lang="en-US" sz="3600" b="1">
                <a:solidFill>
                  <a:srgbClr val="000000"/>
                </a:solidFill>
              </a:rPr>
              <a:t>FOQA</a:t>
            </a:r>
          </a:p>
        </p:txBody>
      </p:sp>
    </p:spTree>
    <p:extLst>
      <p:ext uri="{BB962C8B-B14F-4D97-AF65-F5344CB8AC3E}">
        <p14:creationId xmlns:p14="http://schemas.microsoft.com/office/powerpoint/2010/main" val="4124497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itle 1"/>
          <p:cNvSpPr>
            <a:spLocks noGrp="1"/>
          </p:cNvSpPr>
          <p:nvPr>
            <p:ph type="title"/>
          </p:nvPr>
        </p:nvSpPr>
        <p:spPr>
          <a:xfrm>
            <a:off x="551880" y="430467"/>
            <a:ext cx="8472487" cy="609600"/>
          </a:xfrm>
        </p:spPr>
        <p:txBody>
          <a:bodyPr/>
          <a:lstStyle/>
          <a:p>
            <a:r>
              <a:rPr lang="en-US" dirty="0" smtClean="0">
                <a:ea typeface="ＭＳ Ｐゴシック" pitchFamily="34" charset="-128"/>
              </a:rPr>
              <a:t>Flight Data Monitoring for GA</a:t>
            </a:r>
          </a:p>
        </p:txBody>
      </p:sp>
      <p:sp>
        <p:nvSpPr>
          <p:cNvPr id="18434"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C553E8D-2541-4D43-BB1A-E4AE57A86B2E}" type="slidenum">
              <a:rPr lang="en-US" sz="1400">
                <a:solidFill>
                  <a:srgbClr val="FFFFFF"/>
                </a:solidFill>
                <a:latin typeface="Times New Roman" pitchFamily="18" charset="0"/>
              </a:rPr>
              <a:pPr eaLnBrk="1" hangingPunct="1"/>
              <a:t>13</a:t>
            </a:fld>
            <a:endParaRPr lang="en-US" sz="1400">
              <a:solidFill>
                <a:srgbClr val="FFFFFF"/>
              </a:solidFill>
              <a:latin typeface="Times New Roman" pitchFamily="18" charset="0"/>
            </a:endParaRPr>
          </a:p>
        </p:txBody>
      </p:sp>
      <p:pic>
        <p:nvPicPr>
          <p:cNvPr id="18439" name="Picture 7"/>
          <p:cNvPicPr>
            <a:picLocks noChangeAspect="1"/>
          </p:cNvPicPr>
          <p:nvPr/>
        </p:nvPicPr>
        <p:blipFill>
          <a:blip r:embed="rId3"/>
          <a:srcRect t="13058" b="12488"/>
          <a:stretch>
            <a:fillRect/>
          </a:stretch>
        </p:blipFill>
        <p:spPr bwMode="auto">
          <a:xfrm>
            <a:off x="1413829" y="1313117"/>
            <a:ext cx="2922587" cy="21764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844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6963" y="1425703"/>
            <a:ext cx="3570541" cy="28191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TextBox 1"/>
          <p:cNvSpPr txBox="1">
            <a:spLocks noChangeArrowheads="1"/>
          </p:cNvSpPr>
          <p:nvPr/>
        </p:nvSpPr>
        <p:spPr bwMode="auto">
          <a:xfrm>
            <a:off x="1743267" y="3927477"/>
            <a:ext cx="24225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a:t>
            </a:r>
          </a:p>
        </p:txBody>
      </p:sp>
      <p:sp>
        <p:nvSpPr>
          <p:cNvPr id="12" name="TextBox 11"/>
          <p:cNvSpPr txBox="1">
            <a:spLocks noChangeArrowheads="1"/>
          </p:cNvSpPr>
          <p:nvPr/>
        </p:nvSpPr>
        <p:spPr bwMode="auto">
          <a:xfrm>
            <a:off x="6108954" y="4449764"/>
            <a:ext cx="36385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algn="ctr" eaLnBrk="1" hangingPunct="1">
              <a:buNone/>
            </a:pPr>
            <a:r>
              <a:rPr lang="en-US" sz="2800" b="1" dirty="0">
                <a:solidFill>
                  <a:srgbClr val="000000"/>
                </a:solidFill>
              </a:rPr>
              <a:t>Flight Data + Visual</a:t>
            </a:r>
          </a:p>
        </p:txBody>
      </p:sp>
    </p:spTree>
    <p:extLst>
      <p:ext uri="{BB962C8B-B14F-4D97-AF65-F5344CB8AC3E}">
        <p14:creationId xmlns:p14="http://schemas.microsoft.com/office/powerpoint/2010/main" val="28572228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Enhanced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3978" y="649288"/>
            <a:ext cx="3313216" cy="2166871"/>
          </a:xfrm>
          <a:prstGeom prst="rect">
            <a:avLst/>
          </a:prstGeom>
          <a:ln>
            <a:noFill/>
          </a:ln>
          <a:effectLst>
            <a:outerShdw blurRad="292100" dist="139700" dir="2700000" algn="tl" rotWithShape="0">
              <a:srgbClr val="333333">
                <a:alpha val="65000"/>
              </a:srgbClr>
            </a:outerShdw>
          </a:effectLst>
        </p:spPr>
      </p:pic>
      <p:pic>
        <p:nvPicPr>
          <p:cNvPr id="1026" name="Picture 2" descr="http://www.elbitsystems-us.com/sites/default/files/imported/cas/gavis-quarter-turn-300x18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6818" y="1060746"/>
            <a:ext cx="3241966" cy="20229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74279" y="3275531"/>
            <a:ext cx="2868168" cy="2151888"/>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4238" r="19159"/>
          <a:stretch/>
        </p:blipFill>
        <p:spPr bwMode="auto">
          <a:xfrm>
            <a:off x="1982035" y="3450790"/>
            <a:ext cx="2960159" cy="19766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47587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Synthetic Vision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982" y="1048016"/>
            <a:ext cx="2885148" cy="1702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4884" b="6597"/>
          <a:stretch/>
        </p:blipFill>
        <p:spPr>
          <a:xfrm>
            <a:off x="7994852" y="3282696"/>
            <a:ext cx="3181920" cy="223541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87018" y="470948"/>
            <a:ext cx="3096478" cy="2330101"/>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5100" y="3074166"/>
            <a:ext cx="3075709" cy="2306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430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Angle of Attack Indicators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8217" y="1336983"/>
            <a:ext cx="4031344" cy="3023508"/>
          </a:xfrm>
          <a:prstGeom prst="rect">
            <a:avLst/>
          </a:prstGeom>
          <a:ln>
            <a:noFill/>
          </a:ln>
          <a:effectLst>
            <a:outerShdw blurRad="292100" dist="139700" dir="2700000" algn="tl" rotWithShape="0">
              <a:srgbClr val="333333">
                <a:alpha val="65000"/>
              </a:srgbClr>
            </a:outerShdw>
          </a:effectLst>
        </p:spPr>
      </p:pic>
      <p:cxnSp>
        <p:nvCxnSpPr>
          <p:cNvPr id="19462" name="Straight Arrow Connector 5"/>
          <p:cNvCxnSpPr>
            <a:cxnSpLocks noChangeShapeType="1"/>
          </p:cNvCxnSpPr>
          <p:nvPr/>
        </p:nvCxnSpPr>
        <p:spPr bwMode="auto">
          <a:xfrm flipV="1">
            <a:off x="974536" y="208673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1530" y="2092293"/>
            <a:ext cx="4564743" cy="34242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19464" name="Straight Arrow Connector 11"/>
          <p:cNvCxnSpPr>
            <a:cxnSpLocks noChangeShapeType="1"/>
          </p:cNvCxnSpPr>
          <p:nvPr/>
        </p:nvCxnSpPr>
        <p:spPr bwMode="auto">
          <a:xfrm flipV="1">
            <a:off x="5522912" y="4743387"/>
            <a:ext cx="1393825" cy="508000"/>
          </a:xfrm>
          <a:prstGeom prst="straightConnector1">
            <a:avLst/>
          </a:prstGeom>
          <a:noFill/>
          <a:ln w="82550" algn="ctr">
            <a:solidFill>
              <a:srgbClr val="FF0000"/>
            </a:solidFill>
            <a:round/>
            <a:headEnd/>
            <a:tailEnd type="arrow" w="med" len="med"/>
          </a:ln>
          <a:extLst>
            <a:ext uri="{909E8E84-426E-40DD-AFC4-6F175D3DCCD1}">
              <a14:hiddenFill xmlns:a14="http://schemas.microsoft.com/office/drawing/2010/main">
                <a:noFill/>
              </a14:hiddenFill>
            </a:ext>
          </a:extLst>
        </p:spPr>
      </p:cxnSp>
      <p:sp>
        <p:nvSpPr>
          <p:cNvPr id="9"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16</a:t>
            </a:fld>
            <a:endParaRPr lang="en-US" dirty="0"/>
          </a:p>
        </p:txBody>
      </p:sp>
    </p:spTree>
    <p:extLst>
      <p:ext uri="{BB962C8B-B14F-4D97-AF65-F5344CB8AC3E}">
        <p14:creationId xmlns:p14="http://schemas.microsoft.com/office/powerpoint/2010/main" val="1711987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AOA For GA</a:t>
            </a:r>
          </a:p>
        </p:txBody>
      </p:sp>
      <p:pic>
        <p:nvPicPr>
          <p:cNvPr id="2" name="Content Placeholder 1"/>
          <p:cNvPicPr>
            <a:picLocks noGrp="1" noChangeAspect="1"/>
          </p:cNvPicPr>
          <p:nvPr>
            <p:ph idx="1"/>
          </p:nvPr>
        </p:nvPicPr>
        <p:blipFill rotWithShape="1">
          <a:blip r:embed="rId3">
            <a:extLst>
              <a:ext uri="{28A0092B-C50C-407E-A947-70E740481C1C}">
                <a14:useLocalDpi xmlns:a14="http://schemas.microsoft.com/office/drawing/2010/main" val="0"/>
              </a:ext>
            </a:extLst>
          </a:blip>
          <a:srcRect l="14286" r="37917"/>
          <a:stretch/>
        </p:blipFill>
        <p:spPr>
          <a:xfrm>
            <a:off x="1178739" y="1291210"/>
            <a:ext cx="2217318" cy="4059102"/>
          </a:xfrm>
          <a:prstGeom prst="rect">
            <a:avLst/>
          </a:prstGeom>
          <a:ln>
            <a:noFill/>
          </a:ln>
          <a:effectLst>
            <a:outerShdw blurRad="292100" dist="139700" dir="2700000" algn="tl" rotWithShape="0">
              <a:srgbClr val="333333">
                <a:alpha val="65000"/>
              </a:srgbClr>
            </a:outerShdw>
          </a:effectLst>
        </p:spPr>
      </p:pic>
      <p:pic>
        <p:nvPicPr>
          <p:cNvPr id="1844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34370" y="1223968"/>
            <a:ext cx="2849334" cy="4126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843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5880" y="1899279"/>
            <a:ext cx="2958667" cy="28429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7"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17</a:t>
            </a:fld>
            <a:endParaRPr lang="en-US" dirty="0"/>
          </a:p>
        </p:txBody>
      </p:sp>
    </p:spTree>
    <p:extLst>
      <p:ext uri="{BB962C8B-B14F-4D97-AF65-F5344CB8AC3E}">
        <p14:creationId xmlns:p14="http://schemas.microsoft.com/office/powerpoint/2010/main" val="1018432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01080" y="249222"/>
            <a:ext cx="11296651" cy="609600"/>
          </a:xfrm>
        </p:spPr>
        <p:txBody>
          <a:bodyPr/>
          <a:lstStyle/>
          <a:p>
            <a:r>
              <a:rPr lang="en-US" dirty="0" smtClean="0"/>
              <a:t>Streamlined Certification Process</a:t>
            </a:r>
          </a:p>
        </p:txBody>
      </p:sp>
      <p:pic>
        <p:nvPicPr>
          <p:cNvPr id="225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601" y="954088"/>
            <a:ext cx="6802437" cy="456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3" name="Action Button: Custom 5">
            <a:hlinkClick r:id="rId4" highlightClick="1"/>
          </p:cNvPr>
          <p:cNvSpPr>
            <a:spLocks noChangeArrowheads="1"/>
          </p:cNvSpPr>
          <p:nvPr/>
        </p:nvSpPr>
        <p:spPr bwMode="auto">
          <a:xfrm>
            <a:off x="3338513" y="2308226"/>
            <a:ext cx="3454400" cy="461665"/>
          </a:xfrm>
          <a:prstGeom prst="actionButtonBlank">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a:p>
        </p:txBody>
      </p:sp>
      <p:sp>
        <p:nvSpPr>
          <p:cNvPr id="8" name="Action Button: Information 7">
            <a:hlinkClick r:id="rId4" highlightClick="1"/>
          </p:cNvPr>
          <p:cNvSpPr/>
          <p:nvPr/>
        </p:nvSpPr>
        <p:spPr bwMode="auto">
          <a:xfrm>
            <a:off x="8204139" y="3517466"/>
            <a:ext cx="1016000" cy="461665"/>
          </a:xfrm>
          <a:prstGeom prst="actionButtonInformation">
            <a:avLst/>
          </a:prstGeom>
          <a:solidFill>
            <a:srgbClr val="00B0F0"/>
          </a:solidFill>
          <a:ln w="9525" cap="flat" cmpd="sng" algn="ctr">
            <a:noFill/>
            <a:prstDash val="solid"/>
            <a:round/>
            <a:headEnd type="none" w="med" len="med"/>
            <a:tailEnd type="none" w="med" len="med"/>
          </a:ln>
          <a:effectLst/>
          <a:scene3d>
            <a:camera prst="orthographicFront">
              <a:rot lat="0" lon="900000" rev="0"/>
            </a:camera>
            <a:lightRig rig="threePt" dir="t"/>
          </a:scene3d>
          <a:sp3d/>
        </p:spPr>
        <p:txBody>
          <a:bodyPr>
            <a:spAutoFit/>
            <a:flatTx/>
          </a:bodyPr>
          <a:lstStyle/>
          <a:p>
            <a:pPr>
              <a:defRPr/>
            </a:pPr>
            <a:endParaRPr lang="en-US"/>
          </a:p>
        </p:txBody>
      </p:sp>
      <p:sp>
        <p:nvSpPr>
          <p:cNvPr id="7" name="Rectangle 11"/>
          <p:cNvSpPr>
            <a:spLocks noGrp="1" noChangeArrowheads="1"/>
          </p:cNvSpPr>
          <p:nvPr>
            <p:ph type="sldNum" sz="quarter" idx="4"/>
          </p:nvPr>
        </p:nvSpPr>
        <p:spPr bwMode="auto">
          <a:xfrm>
            <a:off x="9073902" y="6227758"/>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18</a:t>
            </a:fld>
            <a:endParaRPr lang="en-US" dirty="0"/>
          </a:p>
        </p:txBody>
      </p:sp>
      <p:sp>
        <p:nvSpPr>
          <p:cNvPr id="2" name="Rectangle 1"/>
          <p:cNvSpPr/>
          <p:nvPr/>
        </p:nvSpPr>
        <p:spPr>
          <a:xfrm>
            <a:off x="8204139" y="4169664"/>
            <a:ext cx="3593592" cy="1477328"/>
          </a:xfrm>
          <a:prstGeom prst="rect">
            <a:avLst/>
          </a:prstGeom>
        </p:spPr>
        <p:txBody>
          <a:bodyPr wrap="square">
            <a:spAutoFit/>
          </a:bodyPr>
          <a:lstStyle/>
          <a:p>
            <a:r>
              <a:rPr lang="en-US" sz="1800" dirty="0">
                <a:hlinkClick r:id="rId4"/>
              </a:rPr>
              <a:t>http://</a:t>
            </a:r>
            <a:r>
              <a:rPr lang="en-US" sz="1800" dirty="0" smtClean="0">
                <a:hlinkClick r:id="rId4"/>
              </a:rPr>
              <a:t>www.faa.gov/news/press_releases/news_story.cfm?newsid=15714</a:t>
            </a:r>
            <a:endParaRPr lang="en-US" sz="1800" dirty="0" smtClean="0"/>
          </a:p>
          <a:p>
            <a:endParaRPr lang="en-US" dirty="0"/>
          </a:p>
        </p:txBody>
      </p:sp>
    </p:spTree>
    <p:extLst>
      <p:ext uri="{BB962C8B-B14F-4D97-AF65-F5344CB8AC3E}">
        <p14:creationId xmlns:p14="http://schemas.microsoft.com/office/powerpoint/2010/main" val="306714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400" y="418187"/>
            <a:ext cx="8472488" cy="609600"/>
          </a:xfrm>
        </p:spPr>
        <p:txBody>
          <a:bodyPr/>
          <a:lstStyle/>
          <a:p>
            <a:r>
              <a:rPr lang="en-US" dirty="0" smtClean="0"/>
              <a:t>Electronic Ignition for aircraft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235657" y="2903539"/>
            <a:ext cx="4370682" cy="2541647"/>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727400" y="1160841"/>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Fewer Mechanical Parts</a:t>
            </a:r>
          </a:p>
          <a:p>
            <a:pPr lvl="1"/>
            <a:r>
              <a:rPr lang="en-US" altLang="en-US" kern="0" dirty="0">
                <a:ea typeface="ＭＳ Ｐゴシック" pitchFamily="34" charset="-128"/>
              </a:rPr>
              <a:t>More reliable than magnetos</a:t>
            </a:r>
          </a:p>
          <a:p>
            <a:r>
              <a:rPr lang="en-US" altLang="en-US" kern="0" dirty="0">
                <a:ea typeface="ＭＳ Ｐゴシック" pitchFamily="34" charset="-128"/>
              </a:rPr>
              <a:t>Reduced maintenance expense</a:t>
            </a:r>
          </a:p>
          <a:p>
            <a:r>
              <a:rPr lang="en-US" altLang="en-US" kern="0" dirty="0">
                <a:ea typeface="ＭＳ Ｐゴシック" pitchFamily="34" charset="-128"/>
              </a:rPr>
              <a:t>Increased fuel </a:t>
            </a:r>
            <a:r>
              <a:rPr lang="en-US" altLang="en-US" kern="0" dirty="0" smtClean="0">
                <a:ea typeface="ＭＳ Ｐゴシック" pitchFamily="34" charset="-128"/>
              </a:rPr>
              <a:t>efficiency</a:t>
            </a:r>
          </a:p>
          <a:p>
            <a:r>
              <a:rPr lang="en-US" altLang="en-US" kern="0" dirty="0" smtClean="0">
                <a:ea typeface="ＭＳ Ｐゴシック" pitchFamily="34" charset="-128"/>
              </a:rPr>
              <a:t>Requires electrical power source</a:t>
            </a:r>
            <a:endParaRPr lang="en-US" altLang="en-US" kern="0" dirty="0">
              <a:ea typeface="ＭＳ Ｐゴシック" pitchFamily="34" charset="-128"/>
            </a:endParaRPr>
          </a:p>
          <a:p>
            <a:endParaRPr lang="en-US" altLang="en-US" kern="0" dirty="0">
              <a:ea typeface="ＭＳ Ｐゴシック" pitchFamily="34" charset="-128"/>
            </a:endParaRPr>
          </a:p>
        </p:txBody>
      </p:sp>
    </p:spTree>
    <p:extLst>
      <p:ext uri="{BB962C8B-B14F-4D97-AF65-F5344CB8AC3E}">
        <p14:creationId xmlns:p14="http://schemas.microsoft.com/office/powerpoint/2010/main" val="4686933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 list goes on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5" name="Rectangle 4"/>
          <p:cNvSpPr/>
          <p:nvPr/>
        </p:nvSpPr>
        <p:spPr>
          <a:xfrm rot="21066595">
            <a:off x="392406" y="1220338"/>
            <a:ext cx="9533379"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7030A0"/>
                </a:solidFill>
              </a:rPr>
              <a:t>Flight Management Systems</a:t>
            </a:r>
            <a:endParaRPr lang="en-US" sz="5400" b="1" dirty="0">
              <a:ln w="22225">
                <a:solidFill>
                  <a:schemeClr val="accent2"/>
                </a:solidFill>
                <a:prstDash val="solid"/>
              </a:ln>
              <a:solidFill>
                <a:srgbClr val="7030A0"/>
              </a:solidFill>
            </a:endParaRPr>
          </a:p>
        </p:txBody>
      </p:sp>
      <p:sp>
        <p:nvSpPr>
          <p:cNvPr id="6" name="Rectangle 5"/>
          <p:cNvSpPr/>
          <p:nvPr/>
        </p:nvSpPr>
        <p:spPr>
          <a:xfrm rot="565393">
            <a:off x="5743823" y="2907156"/>
            <a:ext cx="5929765"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C00000"/>
                </a:solidFill>
              </a:rPr>
              <a:t>Engine Analyzers</a:t>
            </a:r>
            <a:endParaRPr lang="en-US" sz="5400" b="1" dirty="0">
              <a:ln w="22225">
                <a:solidFill>
                  <a:schemeClr val="accent2"/>
                </a:solidFill>
                <a:prstDash val="solid"/>
              </a:ln>
              <a:solidFill>
                <a:srgbClr val="C00000"/>
              </a:solidFill>
            </a:endParaRPr>
          </a:p>
        </p:txBody>
      </p:sp>
      <p:sp>
        <p:nvSpPr>
          <p:cNvPr id="7" name="Rectangle 6"/>
          <p:cNvSpPr/>
          <p:nvPr/>
        </p:nvSpPr>
        <p:spPr>
          <a:xfrm rot="289564">
            <a:off x="3515832" y="4294464"/>
            <a:ext cx="6763391"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00B050"/>
                </a:solidFill>
              </a:rPr>
              <a:t>Ballistic Parachutes</a:t>
            </a:r>
            <a:endParaRPr lang="en-US" sz="5400" b="1" dirty="0">
              <a:ln w="22225">
                <a:solidFill>
                  <a:schemeClr val="accent2"/>
                </a:solidFill>
                <a:prstDash val="solid"/>
              </a:ln>
              <a:solidFill>
                <a:srgbClr val="00B050"/>
              </a:solidFill>
            </a:endParaRPr>
          </a:p>
        </p:txBody>
      </p:sp>
      <p:sp>
        <p:nvSpPr>
          <p:cNvPr id="8" name="Rectangle 7"/>
          <p:cNvSpPr/>
          <p:nvPr/>
        </p:nvSpPr>
        <p:spPr>
          <a:xfrm rot="21097780">
            <a:off x="7751555" y="1592426"/>
            <a:ext cx="3608680"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0070C0"/>
                </a:solidFill>
              </a:rPr>
              <a:t>Autopilots</a:t>
            </a:r>
            <a:endParaRPr lang="en-US" sz="5400" b="1" dirty="0">
              <a:ln w="22225">
                <a:solidFill>
                  <a:schemeClr val="accent2"/>
                </a:solidFill>
                <a:prstDash val="solid"/>
              </a:ln>
              <a:solidFill>
                <a:srgbClr val="0070C0"/>
              </a:solidFill>
            </a:endParaRPr>
          </a:p>
        </p:txBody>
      </p:sp>
      <p:sp>
        <p:nvSpPr>
          <p:cNvPr id="9" name="Rectangle 8"/>
          <p:cNvSpPr/>
          <p:nvPr/>
        </p:nvSpPr>
        <p:spPr>
          <a:xfrm rot="20836778">
            <a:off x="719572" y="3129571"/>
            <a:ext cx="4647427" cy="923330"/>
          </a:xfrm>
          <a:prstGeom prst="rect">
            <a:avLst/>
          </a:prstGeom>
          <a:noFill/>
        </p:spPr>
        <p:txBody>
          <a:bodyPr wrap="none" lIns="91440" tIns="45720" rIns="91440" bIns="45720">
            <a:spAutoFit/>
          </a:bodyPr>
          <a:lstStyle/>
          <a:p>
            <a:pPr algn="ctr">
              <a:buNone/>
            </a:pPr>
            <a:r>
              <a:rPr lang="en-US" sz="5400" b="1" dirty="0" smtClean="0">
                <a:ln w="22225">
                  <a:solidFill>
                    <a:schemeClr val="accent2"/>
                  </a:solidFill>
                  <a:prstDash val="solid"/>
                </a:ln>
                <a:solidFill>
                  <a:srgbClr val="CA9F74"/>
                </a:solidFill>
              </a:rPr>
              <a:t>Survival Gear</a:t>
            </a:r>
            <a:endParaRPr lang="en-US" sz="5400" b="1" dirty="0">
              <a:ln w="22225">
                <a:solidFill>
                  <a:schemeClr val="accent2"/>
                </a:solidFill>
                <a:prstDash val="solid"/>
              </a:ln>
              <a:solidFill>
                <a:srgbClr val="CA9F74"/>
              </a:solidFill>
            </a:endParaRPr>
          </a:p>
        </p:txBody>
      </p:sp>
    </p:spTree>
    <p:extLst>
      <p:ext uri="{BB962C8B-B14F-4D97-AF65-F5344CB8AC3E}">
        <p14:creationId xmlns:p14="http://schemas.microsoft.com/office/powerpoint/2010/main" val="205551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Proficiency</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43073" y="954088"/>
            <a:ext cx="4207827" cy="336626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
        <p:nvSpPr>
          <p:cNvPr id="6" name="Content Placeholder 2"/>
          <p:cNvSpPr txBox="1">
            <a:spLocks/>
          </p:cNvSpPr>
          <p:nvPr/>
        </p:nvSpPr>
        <p:spPr bwMode="auto">
          <a:xfrm>
            <a:off x="571500" y="117049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The best investment in:</a:t>
            </a:r>
          </a:p>
          <a:p>
            <a:pPr lvl="1"/>
            <a:r>
              <a:rPr lang="en-US" kern="0" dirty="0" smtClean="0"/>
              <a:t>Competence</a:t>
            </a:r>
          </a:p>
          <a:p>
            <a:pPr lvl="1"/>
            <a:r>
              <a:rPr lang="en-US" kern="0" dirty="0" smtClean="0"/>
              <a:t>Confidence</a:t>
            </a:r>
          </a:p>
          <a:p>
            <a:pPr lvl="1"/>
            <a:r>
              <a:rPr lang="en-US" kern="0" dirty="0" smtClean="0"/>
              <a:t>Safety</a:t>
            </a:r>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6730" y="4816321"/>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560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smtClean="0"/>
              <a:t>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Works</a:t>
            </a:r>
            <a:endParaRPr lang="en-US" dirty="0"/>
          </a:p>
        </p:txBody>
      </p:sp>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Expands horizons</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WINGS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DBDAE-0D8F-43F6-9D87-312C32B6D138}"/>
              </a:ext>
            </a:extLst>
          </p:cNvPr>
          <p:cNvSpPr>
            <a:spLocks noGrp="1"/>
          </p:cNvSpPr>
          <p:nvPr>
            <p:ph type="title"/>
          </p:nvPr>
        </p:nvSpPr>
        <p:spPr/>
        <p:txBody>
          <a:bodyPr/>
          <a:lstStyle/>
          <a:p>
            <a:r>
              <a:rPr lang="en-US" i="1" dirty="0"/>
              <a:t>WINGS</a:t>
            </a:r>
            <a:r>
              <a:rPr lang="en-US" dirty="0"/>
              <a:t> Also Means Chances to WIN $$$</a:t>
            </a:r>
          </a:p>
        </p:txBody>
      </p:sp>
      <p:pic>
        <p:nvPicPr>
          <p:cNvPr id="6" name="Content Placeholder 5">
            <a:extLst>
              <a:ext uri="{FF2B5EF4-FFF2-40B4-BE49-F238E27FC236}">
                <a16:creationId xmlns:a16="http://schemas.microsoft.com/office/drawing/2014/main" id="{6D4C690A-5E6C-43CE-8E3C-067980C05B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8855" y="2260538"/>
            <a:ext cx="4234598" cy="2692196"/>
          </a:xfrm>
          <a:effectLst/>
        </p:spPr>
      </p:pic>
      <p:sp>
        <p:nvSpPr>
          <p:cNvPr id="4" name="Slide Number Placeholder 3">
            <a:extLst>
              <a:ext uri="{FF2B5EF4-FFF2-40B4-BE49-F238E27FC236}">
                <a16:creationId xmlns:a16="http://schemas.microsoft.com/office/drawing/2014/main" id="{B0F6D0F4-7A99-416E-877B-8E59C3C395B1}"/>
              </a:ext>
            </a:extLst>
          </p:cNvPr>
          <p:cNvSpPr>
            <a:spLocks noGrp="1"/>
          </p:cNvSpPr>
          <p:nvPr>
            <p:ph type="sldNum" sz="quarter" idx="4"/>
          </p:nvPr>
        </p:nvSpPr>
        <p:spPr/>
        <p:txBody>
          <a:bodyPr/>
          <a:lstStyle/>
          <a:p>
            <a:fld id="{74438B1A-AF1B-4C8B-993E-1BADE62A2451}" type="slidenum">
              <a:rPr lang="en-US" smtClean="0"/>
              <a:pPr/>
              <a:t>25</a:t>
            </a:fld>
            <a:endParaRPr lang="en-US" dirty="0"/>
          </a:p>
        </p:txBody>
      </p:sp>
      <p:sp>
        <p:nvSpPr>
          <p:cNvPr id="7" name="TextBox 6">
            <a:extLst>
              <a:ext uri="{FF2B5EF4-FFF2-40B4-BE49-F238E27FC236}">
                <a16:creationId xmlns:a16="http://schemas.microsoft.com/office/drawing/2014/main" id="{83EBEEFC-8190-4790-8794-8F8AF520DF77}"/>
              </a:ext>
            </a:extLst>
          </p:cNvPr>
          <p:cNvSpPr txBox="1"/>
          <p:nvPr/>
        </p:nvSpPr>
        <p:spPr bwMode="auto">
          <a:xfrm>
            <a:off x="1524002" y="1625256"/>
            <a:ext cx="9143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700" b="1" dirty="0">
                <a:solidFill>
                  <a:srgbClr val="C00000"/>
                </a:solidFill>
              </a:rPr>
              <a:t>Introducing the </a:t>
            </a:r>
            <a:r>
              <a:rPr lang="en-US" sz="2700" b="1" i="1" dirty="0">
                <a:solidFill>
                  <a:srgbClr val="C00000"/>
                </a:solidFill>
              </a:rPr>
              <a:t>WINGS</a:t>
            </a:r>
            <a:r>
              <a:rPr lang="en-US" sz="2700" b="1" dirty="0">
                <a:solidFill>
                  <a:srgbClr val="C00000"/>
                </a:solidFill>
              </a:rPr>
              <a:t> Industry Advisory Committee</a:t>
            </a:r>
          </a:p>
        </p:txBody>
      </p:sp>
    </p:spTree>
    <p:extLst>
      <p:ext uri="{BB962C8B-B14F-4D97-AF65-F5344CB8AC3E}">
        <p14:creationId xmlns:p14="http://schemas.microsoft.com/office/powerpoint/2010/main" val="63668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26</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www.mywingsiniative.org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3766048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321333"/>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970017"/>
            <a:ext cx="8050213" cy="3293269"/>
          </a:xfrm>
        </p:spPr>
        <p:txBody>
          <a:bodyPr/>
          <a:lstStyle/>
          <a:p>
            <a:pPr>
              <a:spcBef>
                <a:spcPts val="450"/>
              </a:spcBef>
              <a:buFont typeface="Arial" panose="020B0604020202020204" pitchFamily="34" charset="0"/>
              <a:buChar char="•"/>
            </a:pPr>
            <a:r>
              <a:rPr lang="en-US" sz="2400" dirty="0">
                <a:solidFill>
                  <a:schemeClr val="accent2">
                    <a:lumMod val="50000"/>
                  </a:schemeClr>
                </a:solidFill>
              </a:rPr>
              <a:t>S</a:t>
            </a:r>
            <a:r>
              <a:rPr lang="en-US" dirty="0">
                <a:solidFill>
                  <a:schemeClr val="accent2">
                    <a:lumMod val="50000"/>
                  </a:schemeClr>
                </a:solidFill>
              </a:rPr>
              <a:t>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a:solidFill>
                  <a:schemeClr val="accent2">
                    <a:lumMod val="50000"/>
                  </a:schemeClr>
                </a:solidFill>
              </a:rPr>
              <a:t>You are earning Knowledge Credit today, keep going to win!</a:t>
            </a:r>
          </a:p>
          <a:p>
            <a:pPr>
              <a:spcBef>
                <a:spcPts val="450"/>
              </a:spcBef>
              <a:buFont typeface="Arial" panose="020B0604020202020204" pitchFamily="34" charset="0"/>
              <a:buChar char="•"/>
            </a:pPr>
            <a:r>
              <a:rPr lang="en-US" dirty="0">
                <a:solidFill>
                  <a:schemeClr val="accent2">
                    <a:lumMod val="50000"/>
                  </a:schemeClr>
                </a:solidFill>
              </a:rPr>
              <a:t>Complete 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479608"/>
            <a:ext cx="1294448" cy="822960"/>
          </a:xfrm>
          <a:prstGeom prst="rect">
            <a:avLst/>
          </a:prstGeom>
          <a:effectLst/>
        </p:spPr>
      </p:pic>
    </p:spTree>
    <p:extLst>
      <p:ext uri="{BB962C8B-B14F-4D97-AF65-F5344CB8AC3E}">
        <p14:creationId xmlns:p14="http://schemas.microsoft.com/office/powerpoint/2010/main" val="33989107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WIAC National Ambassadors</a:t>
            </a:r>
            <a:endParaRPr lang="en-US" dirty="0"/>
          </a:p>
        </p:txBody>
      </p:sp>
      <p:sp>
        <p:nvSpPr>
          <p:cNvPr id="4" name="Content Placeholder 3"/>
          <p:cNvSpPr>
            <a:spLocks noGrp="1"/>
          </p:cNvSpPr>
          <p:nvPr>
            <p:ph sz="half" idx="1"/>
          </p:nvPr>
        </p:nvSpPr>
        <p:spPr>
          <a:xfrm>
            <a:off x="1336432" y="1457011"/>
            <a:ext cx="4966740" cy="3847187"/>
          </a:xfrm>
        </p:spPr>
        <p:txBody>
          <a:bodyPr/>
          <a:lstStyle/>
          <a:p>
            <a:pPr marL="0" indent="0" algn="ctr">
              <a:buNone/>
            </a:pPr>
            <a:r>
              <a:rPr lang="en-US" i="1" dirty="0">
                <a:solidFill>
                  <a:schemeClr val="accent2">
                    <a:lumMod val="50000"/>
                  </a:schemeClr>
                </a:solidFill>
              </a:rPr>
              <a:t>WIAC WINGS</a:t>
            </a:r>
            <a:r>
              <a:rPr lang="en-US" dirty="0">
                <a:solidFill>
                  <a:schemeClr val="accent2">
                    <a:lumMod val="50000"/>
                  </a:schemeClr>
                </a:solidFill>
              </a:rPr>
              <a:t> Safety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a:p>
            <a:pPr marL="0" indent="0">
              <a:buNone/>
            </a:pPr>
            <a:endParaRPr lang="en-US" dirty="0"/>
          </a:p>
        </p:txBody>
      </p:sp>
      <p:sp>
        <p:nvSpPr>
          <p:cNvPr id="5" name="Content Placeholder 4"/>
          <p:cNvSpPr>
            <a:spLocks noGrp="1"/>
          </p:cNvSpPr>
          <p:nvPr>
            <p:ph sz="half" idx="2"/>
          </p:nvPr>
        </p:nvSpPr>
        <p:spPr>
          <a:xfrm>
            <a:off x="6493123" y="1457011"/>
            <a:ext cx="4310061" cy="3847187"/>
          </a:xfrm>
        </p:spPr>
        <p:txBody>
          <a:bodyPr/>
          <a:lstStyle/>
          <a:p>
            <a:pPr marL="0" indent="0" algn="ctr">
              <a:buNone/>
            </a:pPr>
            <a:r>
              <a:rPr lang="en-US" i="1" dirty="0" smtClean="0">
                <a:solidFill>
                  <a:schemeClr val="accent2">
                    <a:lumMod val="50000"/>
                  </a:schemeClr>
                </a:solidFill>
              </a:rPr>
              <a:t>WIAC </a:t>
            </a:r>
            <a:r>
              <a:rPr lang="en-US" i="1" dirty="0" err="1" smtClean="0">
                <a:solidFill>
                  <a:schemeClr val="accent2">
                    <a:lumMod val="50000"/>
                  </a:schemeClr>
                </a:solidFill>
              </a:rPr>
              <a:t>WINGSPro</a:t>
            </a:r>
            <a:r>
              <a:rPr lang="en-US" i="1" dirty="0" smtClean="0">
                <a:solidFill>
                  <a:schemeClr val="accent2">
                    <a:lumMod val="50000"/>
                  </a:schemeClr>
                </a:solidFill>
              </a:rPr>
              <a:t> </a:t>
            </a:r>
            <a:r>
              <a:rPr lang="en-US" dirty="0" smtClean="0">
                <a:solidFill>
                  <a:schemeClr val="accent2">
                    <a:lumMod val="50000"/>
                  </a:schemeClr>
                </a:solidFill>
              </a:rPr>
              <a:t>Ambassador</a:t>
            </a:r>
          </a:p>
          <a:p>
            <a:pPr marL="0" indent="0">
              <a:buNone/>
            </a:pPr>
            <a:endParaRPr lang="en-US" dirty="0">
              <a:solidFill>
                <a:schemeClr val="accent2">
                  <a:lumMod val="50000"/>
                </a:schemeClr>
              </a:solidFill>
            </a:endParaRPr>
          </a:p>
        </p:txBody>
      </p:sp>
      <p:sp>
        <p:nvSpPr>
          <p:cNvPr id="2" name="Slide Number Placeholder 1"/>
          <p:cNvSpPr>
            <a:spLocks noGrp="1"/>
          </p:cNvSpPr>
          <p:nvPr>
            <p:ph type="sldNum" sz="quarter" idx="12"/>
          </p:nvPr>
        </p:nvSpPr>
        <p:spPr/>
        <p:txBody>
          <a:bodyPr/>
          <a:lstStyle/>
          <a:p>
            <a:fld id="{8579F915-29B1-4ADF-B1F4-B9108899500C}" type="slidenum">
              <a:rPr lang="en-US" smtClean="0"/>
              <a:pPr/>
              <a:t>28</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2649" y="2580370"/>
            <a:ext cx="1696300" cy="1783094"/>
          </a:xfrm>
          <a:prstGeom prst="rect">
            <a:avLst/>
          </a:prstGeom>
          <a:ln>
            <a:noFill/>
          </a:ln>
          <a:effectLst>
            <a:outerShdw blurRad="292100" dist="139700" dir="2700000" algn="tl" rotWithShape="0">
              <a:srgbClr val="333333">
                <a:alpha val="65000"/>
              </a:srgbClr>
            </a:outerShdw>
          </a:effectLst>
        </p:spPr>
      </p:pic>
      <p:pic>
        <p:nvPicPr>
          <p:cNvPr id="8" name="Picture Placeholder 5">
            <a:extLst>
              <a:ext uri="{FF2B5EF4-FFF2-40B4-BE49-F238E27FC236}">
                <a16:creationId xmlns:a16="http://schemas.microsoft.com/office/drawing/2014/main" id="{BD0F9DF1-EB2C-4344-903A-1BB4B6648B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2201" y="2612581"/>
            <a:ext cx="1775199" cy="1784398"/>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bwMode="auto">
          <a:xfrm>
            <a:off x="1998145" y="4723678"/>
            <a:ext cx="364331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Catherine </a:t>
            </a:r>
            <a:r>
              <a:rPr lang="en-US" sz="1500" b="1" dirty="0" err="1">
                <a:solidFill>
                  <a:schemeClr val="accent2">
                    <a:lumMod val="50000"/>
                  </a:schemeClr>
                </a:solidFill>
                <a:latin typeface="+mn-lt"/>
              </a:rPr>
              <a:t>Cavagnaro</a:t>
            </a:r>
            <a:r>
              <a:rPr lang="en-US" sz="1500" b="1" dirty="0">
                <a:solidFill>
                  <a:schemeClr val="accent2">
                    <a:lumMod val="50000"/>
                  </a:schemeClr>
                </a:solidFill>
                <a:latin typeface="+mn-lt"/>
              </a:rPr>
              <a:t>, 2018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
        <p:nvSpPr>
          <p:cNvPr id="10" name="TextBox 9"/>
          <p:cNvSpPr txBox="1"/>
          <p:nvPr/>
        </p:nvSpPr>
        <p:spPr bwMode="auto">
          <a:xfrm>
            <a:off x="6836996" y="4723678"/>
            <a:ext cx="370760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None/>
            </a:pPr>
            <a:r>
              <a:rPr lang="en-US" sz="1500" b="1" dirty="0">
                <a:solidFill>
                  <a:schemeClr val="accent2">
                    <a:lumMod val="50000"/>
                  </a:schemeClr>
                </a:solidFill>
                <a:latin typeface="+mn-lt"/>
              </a:rPr>
              <a:t>Karen </a:t>
            </a:r>
            <a:r>
              <a:rPr lang="en-US" sz="1500" b="1" dirty="0" err="1">
                <a:solidFill>
                  <a:schemeClr val="accent2">
                    <a:lumMod val="50000"/>
                  </a:schemeClr>
                </a:solidFill>
                <a:latin typeface="+mn-lt"/>
              </a:rPr>
              <a:t>Kalishek</a:t>
            </a:r>
            <a:r>
              <a:rPr lang="en-US" sz="1500" b="1" dirty="0">
                <a:solidFill>
                  <a:schemeClr val="accent2">
                    <a:lumMod val="50000"/>
                  </a:schemeClr>
                </a:solidFill>
                <a:latin typeface="+mn-lt"/>
              </a:rPr>
              <a:t>, 2019 National </a:t>
            </a:r>
            <a:r>
              <a:rPr lang="en-US" sz="1500" b="1" dirty="0" err="1">
                <a:solidFill>
                  <a:schemeClr val="accent2">
                    <a:lumMod val="50000"/>
                  </a:schemeClr>
                </a:solidFill>
                <a:latin typeface="+mn-lt"/>
              </a:rPr>
              <a:t>FAASTeam</a:t>
            </a:r>
            <a:r>
              <a:rPr lang="en-US" sz="1500" b="1" dirty="0">
                <a:solidFill>
                  <a:schemeClr val="accent2">
                    <a:lumMod val="50000"/>
                  </a:schemeClr>
                </a:solidFill>
                <a:latin typeface="+mn-lt"/>
              </a:rPr>
              <a:t> Rep of the Year Honoree</a:t>
            </a:r>
          </a:p>
        </p:txBody>
      </p:sp>
    </p:spTree>
    <p:extLst>
      <p:ext uri="{BB962C8B-B14F-4D97-AF65-F5344CB8AC3E}">
        <p14:creationId xmlns:p14="http://schemas.microsoft.com/office/powerpoint/2010/main" val="35240070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5"/>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35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June </a:t>
            </a:r>
          </a:p>
          <a:p>
            <a:r>
              <a:rPr lang="en-US" dirty="0" smtClean="0"/>
              <a:t>After-market Safety Equipment</a:t>
            </a:r>
            <a:endParaRPr lang="en-US" i="1" dirty="0" smtClean="0"/>
          </a:p>
        </p:txBody>
      </p:sp>
    </p:spTree>
    <p:extLst>
      <p:ext uri="{BB962C8B-B14F-4D97-AF65-F5344CB8AC3E}">
        <p14:creationId xmlns:p14="http://schemas.microsoft.com/office/powerpoint/2010/main" val="408722979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5YDFD77UPU3F-311-1592</_dlc_DocId>
    <_dlc_DocIdUrl xmlns="04289566-cf42-4ce7-aa7c-2469c3d4502e">
      <Url>https://avssp.faa.gov/avs/afsfaast/_layouts/15/DocIdRedir.aspx?ID=5YDFD77UPU3F-311-1592</Url>
      <Description>5YDFD77UPU3F-311-1592</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0675E-01F7-49AA-B61E-EE85CFCAD03B}">
  <ds:schemaRefs>
    <ds:schemaRef ds:uri="04289566-cf42-4ce7-aa7c-2469c3d4502e"/>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4"/>
    <ds:schemaRef ds:uri="http://www.w3.org/XML/1998/namespace"/>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A41E3879-FC17-4953-838A-212E4DBB36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6134</TotalTime>
  <Words>3485</Words>
  <Application>Microsoft Office PowerPoint</Application>
  <PresentationFormat>Widescreen</PresentationFormat>
  <Paragraphs>425</Paragraphs>
  <Slides>33</Slides>
  <Notes>33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33</vt:i4>
      </vt:variant>
    </vt:vector>
  </HeadingPairs>
  <TitlesOfParts>
    <vt:vector size="44" baseType="lpstr">
      <vt:lpstr>MS PGothic</vt:lpstr>
      <vt:lpstr>MS PGothic</vt:lpstr>
      <vt:lpstr>Arial</vt:lpstr>
      <vt:lpstr>Cambria</vt:lpstr>
      <vt:lpstr>Helvetica Neue Medium</vt:lpstr>
      <vt:lpstr>Impact</vt:lpstr>
      <vt:lpstr>Tahoma</vt:lpstr>
      <vt:lpstr>Times New Roman</vt:lpstr>
      <vt:lpstr>Wingdings</vt:lpstr>
      <vt:lpstr>1_Custom Design</vt:lpstr>
      <vt:lpstr>2_Custom Design</vt:lpstr>
      <vt:lpstr>The National FAA Safety Team Presents</vt:lpstr>
      <vt:lpstr>Welcome</vt:lpstr>
      <vt:lpstr>Overview  </vt:lpstr>
      <vt:lpstr> </vt:lpstr>
      <vt:lpstr>Multi-point restraint systems</vt:lpstr>
      <vt:lpstr>Airbag seatbelts</vt:lpstr>
      <vt:lpstr>Question:</vt:lpstr>
      <vt:lpstr>Question:</vt:lpstr>
      <vt:lpstr>Tracking Exercise:</vt:lpstr>
      <vt:lpstr>Why am I holding on to my seat?</vt:lpstr>
      <vt:lpstr>Buckle Placement:</vt:lpstr>
      <vt:lpstr>Flight Data Monitoring</vt:lpstr>
      <vt:lpstr>Flight Data Monitoring for GA</vt:lpstr>
      <vt:lpstr>Enhanced Vision</vt:lpstr>
      <vt:lpstr>Synthetic Vision</vt:lpstr>
      <vt:lpstr>Angle of Attack Indicators</vt:lpstr>
      <vt:lpstr>AOA For GA</vt:lpstr>
      <vt:lpstr>Streamlined Certification Process</vt:lpstr>
      <vt:lpstr>Electronic Ignition for aircraft </vt:lpstr>
      <vt:lpstr>And the list goes on …….</vt:lpstr>
      <vt:lpstr>Pilot Proficiency</vt:lpstr>
      <vt:lpstr>Proficiency training works!</vt:lpstr>
      <vt:lpstr>Proficiency Training Works</vt:lpstr>
      <vt:lpstr>Why WINGS?</vt:lpstr>
      <vt:lpstr>WINGS Also Means Chances to WIN $$$</vt:lpstr>
      <vt:lpstr>The Paul &amp; Fran Burger 2019                 WINGS $10,000 Sweepstakes </vt:lpstr>
      <vt:lpstr> How To Win – It’s Easy </vt:lpstr>
      <vt:lpstr>WIAC National Ambassadors</vt:lpstr>
      <vt:lpstr>References</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After-market Safety Equipment</dc:title>
  <dc:creator>MTONEY</dc:creator>
  <cp:lastModifiedBy>Steuernagle, John W (FAA)</cp:lastModifiedBy>
  <cp:revision>323</cp:revision>
  <dcterms:created xsi:type="dcterms:W3CDTF">2005-01-28T20:32:53Z</dcterms:created>
  <dcterms:modified xsi:type="dcterms:W3CDTF">2020-06-23T15:45:51Z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0fc528c6-9229-4e49-83c9-67f141770745</vt:lpwstr>
  </property>
</Properties>
</file>