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1" r:id="rId5"/>
    <p:sldMasterId id="2147483661" r:id="rId6"/>
  </p:sldMasterIdLst>
  <p:notesMasterIdLst>
    <p:notesMasterId r:id="rId33"/>
  </p:notesMasterIdLst>
  <p:handoutMasterIdLst>
    <p:handoutMasterId r:id="rId34"/>
  </p:handoutMasterIdLst>
  <p:sldIdLst>
    <p:sldId id="273" r:id="rId7"/>
    <p:sldId id="309" r:id="rId8"/>
    <p:sldId id="310" r:id="rId9"/>
    <p:sldId id="311" r:id="rId10"/>
    <p:sldId id="330" r:id="rId11"/>
    <p:sldId id="326" r:id="rId12"/>
    <p:sldId id="331" r:id="rId13"/>
    <p:sldId id="328" r:id="rId14"/>
    <p:sldId id="329" r:id="rId15"/>
    <p:sldId id="312" r:id="rId16"/>
    <p:sldId id="313" r:id="rId17"/>
    <p:sldId id="314" r:id="rId18"/>
    <p:sldId id="315" r:id="rId19"/>
    <p:sldId id="316" r:id="rId20"/>
    <p:sldId id="317" r:id="rId21"/>
    <p:sldId id="318" r:id="rId22"/>
    <p:sldId id="319" r:id="rId23"/>
    <p:sldId id="324" r:id="rId24"/>
    <p:sldId id="320" r:id="rId25"/>
    <p:sldId id="321" r:id="rId26"/>
    <p:sldId id="322" r:id="rId27"/>
    <p:sldId id="323" r:id="rId28"/>
    <p:sldId id="290" r:id="rId29"/>
    <p:sldId id="325" r:id="rId30"/>
    <p:sldId id="291" r:id="rId31"/>
    <p:sldId id="327" r:id="rId32"/>
  </p:sldIdLst>
  <p:sldSz cx="12192000" cy="6858000"/>
  <p:notesSz cx="6858000" cy="9296400"/>
  <p:defaultTextStyle>
    <a:defPPr>
      <a:defRPr lang="en-US"/>
    </a:defPPr>
    <a:lvl1pPr algn="l" rtl="0" fontAlgn="base">
      <a:spcBef>
        <a:spcPct val="50000"/>
      </a:spcBef>
      <a:spcAft>
        <a:spcPct val="0"/>
      </a:spcAft>
      <a:buChar char="•"/>
      <a:defRPr sz="2400" kern="1200">
        <a:solidFill>
          <a:schemeClr val="tx1"/>
        </a:solidFill>
        <a:latin typeface="Arial" charset="0"/>
        <a:ea typeface="+mn-ea"/>
        <a:cs typeface="+mn-cs"/>
      </a:defRPr>
    </a:lvl1pPr>
    <a:lvl2pPr marL="457200" algn="l" rtl="0" fontAlgn="base">
      <a:spcBef>
        <a:spcPct val="50000"/>
      </a:spcBef>
      <a:spcAft>
        <a:spcPct val="0"/>
      </a:spcAft>
      <a:buChar char="•"/>
      <a:defRPr sz="2400" kern="1200">
        <a:solidFill>
          <a:schemeClr val="tx1"/>
        </a:solidFill>
        <a:latin typeface="Arial" charset="0"/>
        <a:ea typeface="+mn-ea"/>
        <a:cs typeface="+mn-cs"/>
      </a:defRPr>
    </a:lvl2pPr>
    <a:lvl3pPr marL="914400" algn="l" rtl="0" fontAlgn="base">
      <a:spcBef>
        <a:spcPct val="50000"/>
      </a:spcBef>
      <a:spcAft>
        <a:spcPct val="0"/>
      </a:spcAft>
      <a:buChar char="•"/>
      <a:defRPr sz="2400" kern="1200">
        <a:solidFill>
          <a:schemeClr val="tx1"/>
        </a:solidFill>
        <a:latin typeface="Arial" charset="0"/>
        <a:ea typeface="+mn-ea"/>
        <a:cs typeface="+mn-cs"/>
      </a:defRPr>
    </a:lvl3pPr>
    <a:lvl4pPr marL="1371600" algn="l" rtl="0" fontAlgn="base">
      <a:spcBef>
        <a:spcPct val="50000"/>
      </a:spcBef>
      <a:spcAft>
        <a:spcPct val="0"/>
      </a:spcAft>
      <a:buChar char="•"/>
      <a:defRPr sz="2400" kern="1200">
        <a:solidFill>
          <a:schemeClr val="tx1"/>
        </a:solidFill>
        <a:latin typeface="Arial" charset="0"/>
        <a:ea typeface="+mn-ea"/>
        <a:cs typeface="+mn-cs"/>
      </a:defRPr>
    </a:lvl4pPr>
    <a:lvl5pPr marL="1828800" algn="l" rtl="0" fontAlgn="base">
      <a:spcBef>
        <a:spcPct val="50000"/>
      </a:spcBef>
      <a:spcAft>
        <a:spcPct val="0"/>
      </a:spcAft>
      <a:buChar char="•"/>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0D0E1773-2C58-4A1C-9F4D-09A126D9EB70}">
          <p14:sldIdLst>
            <p14:sldId id="273"/>
            <p14:sldId id="309"/>
            <p14:sldId id="310"/>
            <p14:sldId id="311"/>
            <p14:sldId id="330"/>
            <p14:sldId id="326"/>
            <p14:sldId id="331"/>
            <p14:sldId id="328"/>
            <p14:sldId id="329"/>
            <p14:sldId id="312"/>
            <p14:sldId id="313"/>
            <p14:sldId id="314"/>
            <p14:sldId id="315"/>
            <p14:sldId id="316"/>
            <p14:sldId id="317"/>
            <p14:sldId id="318"/>
            <p14:sldId id="319"/>
            <p14:sldId id="324"/>
            <p14:sldId id="320"/>
            <p14:sldId id="321"/>
            <p14:sldId id="322"/>
            <p14:sldId id="323"/>
            <p14:sldId id="290"/>
            <p14:sldId id="325"/>
            <p14:sldId id="291"/>
            <p14:sldId id="327"/>
          </p14:sldIdLst>
        </p14:section>
      </p14:sectionLst>
    </p:ext>
    <p:ext uri="{EFAFB233-063F-42B5-8137-9DF3F51BA10A}">
      <p15:sldGuideLst xmlns:p15="http://schemas.microsoft.com/office/powerpoint/2012/main">
        <p15:guide id="1" orient="horz" pos="536" userDrawn="1">
          <p15:clr>
            <a:srgbClr val="A4A3A4"/>
          </p15:clr>
        </p15:guide>
        <p15:guide id="2" pos="452" userDrawn="1">
          <p15:clr>
            <a:srgbClr val="A4A3A4"/>
          </p15:clr>
        </p15:guide>
      </p15:sldGuideLst>
    </p:ext>
    <p:ext uri="{2D200454-40CA-4A62-9FC3-DE9A4176ACB9}">
      <p15:notesGuideLst xmlns:p15="http://schemas.microsoft.com/office/powerpoint/2012/main">
        <p15:guide id="1" orient="horz" pos="2928">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FFFF99"/>
    <a:srgbClr val="FFCC00"/>
    <a:srgbClr val="DDDDDD"/>
    <a:srgbClr val="C0C0C0"/>
    <a:srgbClr val="1D2F68"/>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MasterView">
  <p:normalViewPr>
    <p:restoredLeft sz="28474" autoAdjust="0"/>
    <p:restoredTop sz="61068" autoAdjust="0"/>
  </p:normalViewPr>
  <p:slideViewPr>
    <p:cSldViewPr snapToGrid="0">
      <p:cViewPr varScale="1">
        <p:scale>
          <a:sx n="81" d="100"/>
          <a:sy n="81" d="100"/>
        </p:scale>
        <p:origin x="84" y="816"/>
      </p:cViewPr>
      <p:guideLst>
        <p:guide orient="horz" pos="536"/>
        <p:guide pos="45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58" d="100"/>
          <a:sy n="58" d="100"/>
        </p:scale>
        <p:origin x="-1674" y="-78"/>
      </p:cViewPr>
      <p:guideLst>
        <p:guide orient="horz" pos="2928"/>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handoutMaster" Target="handoutMasters/handoutMaster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4579" name="Rectangle 3"/>
          <p:cNvSpPr>
            <a:spLocks noGrp="1" noChangeArrowheads="1"/>
          </p:cNvSpPr>
          <p:nvPr>
            <p:ph type="dt" sz="quarter"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a:p>
        </p:txBody>
      </p:sp>
      <p:sp>
        <p:nvSpPr>
          <p:cNvPr id="24580" name="Rectangle 4"/>
          <p:cNvSpPr>
            <a:spLocks noGrp="1" noChangeArrowheads="1"/>
          </p:cNvSpPr>
          <p:nvPr>
            <p:ph type="ftr" sz="quarter" idx="2"/>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4581" name="Rectangle 5"/>
          <p:cNvSpPr>
            <a:spLocks noGrp="1" noChangeArrowheads="1"/>
          </p:cNvSpPr>
          <p:nvPr>
            <p:ph type="sldNum" sz="quarter" idx="3"/>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87C48A99-3596-4E58-ABE8-9D998A9384AB}" type="slidenum">
              <a:rPr lang="en-US"/>
              <a:pPr/>
              <a:t>‹#›</a:t>
            </a:fld>
            <a:endParaRPr lang="en-US"/>
          </a:p>
        </p:txBody>
      </p:sp>
    </p:spTree>
    <p:extLst>
      <p:ext uri="{BB962C8B-B14F-4D97-AF65-F5344CB8AC3E}">
        <p14:creationId xmlns:p14="http://schemas.microsoft.com/office/powerpoint/2010/main" val="23095603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1507" name="Rectangle 3"/>
          <p:cNvSpPr>
            <a:spLocks noGrp="1" noChangeArrowheads="1"/>
          </p:cNvSpPr>
          <p:nvPr>
            <p:ph type="dt"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a:p>
        </p:txBody>
      </p:sp>
      <p:sp>
        <p:nvSpPr>
          <p:cNvPr id="21508" name="Rectangle 4"/>
          <p:cNvSpPr>
            <a:spLocks noGrp="1" noRot="1" noChangeAspect="1" noChangeArrowheads="1" noTextEdit="1"/>
          </p:cNvSpPr>
          <p:nvPr>
            <p:ph type="sldImg" idx="2"/>
          </p:nvPr>
        </p:nvSpPr>
        <p:spPr bwMode="auto">
          <a:xfrm>
            <a:off x="331788" y="696913"/>
            <a:ext cx="6197600" cy="34861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1509" name="Rectangle 5"/>
          <p:cNvSpPr>
            <a:spLocks noGrp="1" noChangeArrowheads="1"/>
          </p:cNvSpPr>
          <p:nvPr>
            <p:ph type="body" sz="quarter" idx="3"/>
          </p:nvPr>
        </p:nvSpPr>
        <p:spPr bwMode="auto">
          <a:xfrm>
            <a:off x="914400" y="4416425"/>
            <a:ext cx="5029200" cy="418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1510" name="Rectangle 6"/>
          <p:cNvSpPr>
            <a:spLocks noGrp="1" noChangeArrowheads="1"/>
          </p:cNvSpPr>
          <p:nvPr>
            <p:ph type="ftr" sz="quarter" idx="4"/>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1511" name="Rectangle 7"/>
          <p:cNvSpPr>
            <a:spLocks noGrp="1" noChangeArrowheads="1"/>
          </p:cNvSpPr>
          <p:nvPr>
            <p:ph type="sldNum" sz="quarter" idx="5"/>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55D68406-F15C-4303-97CE-0E3EE59880C4}" type="slidenum">
              <a:rPr lang="en-US"/>
              <a:pPr/>
              <a:t>‹#›</a:t>
            </a:fld>
            <a:endParaRPr lang="en-US"/>
          </a:p>
        </p:txBody>
      </p:sp>
    </p:spTree>
    <p:extLst>
      <p:ext uri="{BB962C8B-B14F-4D97-AF65-F5344CB8AC3E}">
        <p14:creationId xmlns:p14="http://schemas.microsoft.com/office/powerpoint/2010/main" val="34400677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1</a:t>
            </a:fld>
            <a:endParaRPr lang="en-US"/>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b="1" i="0" u="none" strike="noStrike" kern="1200" dirty="0" smtClean="0">
                <a:solidFill>
                  <a:schemeClr val="tx1"/>
                </a:solidFill>
                <a:effectLst/>
                <a:latin typeface="Times New Roman" pitchFamily="18" charset="0"/>
                <a:ea typeface="+mn-ea"/>
                <a:cs typeface="+mn-cs"/>
              </a:rPr>
              <a:t>2020/12-01-215(I)PP</a:t>
            </a:r>
            <a:r>
              <a:rPr lang="en-US" dirty="0" smtClean="0"/>
              <a:t>  </a:t>
            </a:r>
            <a:r>
              <a:rPr lang="en-US" dirty="0" smtClean="0">
                <a:latin typeface="Times New Roman" pitchFamily="18" charset="0"/>
                <a:ea typeface="ＭＳ Ｐゴシック" pitchFamily="34" charset="-128"/>
              </a:rPr>
              <a:t>Original Author: J. Steuernagle Nov 2020 POC: K CloverAFS-850 Operations Lead </a:t>
            </a:r>
            <a:r>
              <a:rPr lang="en-US" smtClean="0">
                <a:latin typeface="Times New Roman" pitchFamily="18" charset="0"/>
                <a:ea typeface="ＭＳ Ｐゴシック" pitchFamily="34" charset="-128"/>
              </a:rPr>
              <a:t>Office 562-888-2020.</a:t>
            </a:r>
            <a:endParaRPr lang="en-US" b="1" dirty="0" smtClean="0">
              <a:latin typeface="Times New Roman" pitchFamily="18" charset="0"/>
              <a:ea typeface="ＭＳ Ｐゴシック" pitchFamily="34" charset="-128"/>
            </a:endParaRPr>
          </a:p>
          <a:p>
            <a:pPr eaLnBrk="1" hangingPunct="1"/>
            <a:endParaRPr lang="en-US" b="1" dirty="0" smtClean="0">
              <a:latin typeface="Times New Roman" pitchFamily="18" charset="0"/>
              <a:ea typeface="ＭＳ Ｐゴシック" pitchFamily="34" charset="-128"/>
            </a:endParaRPr>
          </a:p>
          <a:p>
            <a:pPr eaLnBrk="1" hangingPunct="1"/>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This is the title slide </a:t>
            </a:r>
            <a:r>
              <a:rPr lang="en-US" b="0" i="1" dirty="0" smtClean="0">
                <a:latin typeface="Times New Roman" pitchFamily="18" charset="0"/>
                <a:ea typeface="ＭＳ Ｐゴシック" pitchFamily="34" charset="-128"/>
              </a:rPr>
              <a:t>for </a:t>
            </a:r>
            <a:r>
              <a:rPr lang="en-US" b="1" i="1" dirty="0" smtClean="0">
                <a:latin typeface="Times New Roman" pitchFamily="18" charset="0"/>
                <a:ea typeface="ＭＳ Ｐゴシック" pitchFamily="34" charset="-128"/>
              </a:rPr>
              <a:t>Engine Maintenance and Performance Monitoring</a:t>
            </a:r>
            <a:endParaRPr lang="en-US" dirty="0" smtClean="0">
              <a:latin typeface="Times New Roman" pitchFamily="18" charset="0"/>
              <a:ea typeface="ＭＳ Ｐゴシック" pitchFamily="34" charset="-128"/>
            </a:endParaRP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Presentation notes  (stage direction and  presentation suggestions) will be preceded by a  </a:t>
            </a:r>
            <a:r>
              <a:rPr lang="en-US" b="1" dirty="0" smtClean="0">
                <a:latin typeface="Times New Roman" pitchFamily="18" charset="0"/>
                <a:ea typeface="ＭＳ Ｐゴシック" pitchFamily="34" charset="-128"/>
              </a:rPr>
              <a:t>Bold header: </a:t>
            </a:r>
            <a:r>
              <a:rPr lang="en-US" i="1" dirty="0" smtClean="0">
                <a:latin typeface="Times New Roman" pitchFamily="18" charset="0"/>
                <a:ea typeface="ＭＳ Ｐゴシック" pitchFamily="34" charset="-128"/>
              </a:rPr>
              <a:t>the notes themselves will be in Italic fonts.  </a:t>
            </a:r>
          </a:p>
          <a:p>
            <a:pPr eaLnBrk="1" hangingPunct="1"/>
            <a:endParaRPr lang="en-US" i="1" dirty="0" smtClean="0">
              <a:latin typeface="Times New Roman" pitchFamily="18" charset="0"/>
              <a:ea typeface="ＭＳ Ｐゴシック" pitchFamily="34" charset="-128"/>
            </a:endParaRPr>
          </a:p>
          <a:p>
            <a:pPr eaLnBrk="1" hangingPunct="1"/>
            <a:r>
              <a:rPr lang="en-US" b="1" i="1" dirty="0" smtClean="0">
                <a:latin typeface="Times New Roman" pitchFamily="18" charset="0"/>
                <a:ea typeface="ＭＳ Ｐゴシック" pitchFamily="34" charset="-128"/>
              </a:rPr>
              <a:t>Program control instructions </a:t>
            </a:r>
            <a:r>
              <a:rPr lang="en-US" i="1" dirty="0" smtClean="0">
                <a:latin typeface="Times New Roman" pitchFamily="18" charset="0"/>
                <a:ea typeface="ＭＳ Ｐゴシック" pitchFamily="34" charset="-128"/>
              </a:rPr>
              <a:t>will be in bold fonts and look like this:  </a:t>
            </a:r>
            <a:r>
              <a:rPr lang="en-US" b="1" dirty="0" smtClean="0">
                <a:latin typeface="Times New Roman" pitchFamily="18" charset="0"/>
                <a:ea typeface="ＭＳ Ｐゴシック" pitchFamily="34" charset="-128"/>
              </a:rPr>
              <a:t>(Click) </a:t>
            </a:r>
            <a:r>
              <a:rPr lang="en-US" i="1" dirty="0" smtClean="0">
                <a:latin typeface="Times New Roman" pitchFamily="18" charset="0"/>
                <a:ea typeface="ＭＳ Ｐゴシック" pitchFamily="34" charset="-128"/>
              </a:rPr>
              <a:t>for building information within a slide;  or this:  </a:t>
            </a:r>
            <a:r>
              <a:rPr lang="en-US" b="1" dirty="0" smtClean="0">
                <a:latin typeface="Times New Roman" pitchFamily="18" charset="0"/>
                <a:ea typeface="ＭＳ Ｐゴシック" pitchFamily="34" charset="-128"/>
              </a:rPr>
              <a:t>(Next Slide) </a:t>
            </a:r>
            <a:r>
              <a:rPr lang="en-US" i="1" dirty="0" smtClean="0">
                <a:latin typeface="Times New Roman" pitchFamily="18" charset="0"/>
                <a:ea typeface="ＭＳ Ｐゴシック" pitchFamily="34" charset="-128"/>
              </a:rPr>
              <a:t>for slide advance.</a:t>
            </a:r>
            <a:endParaRPr lang="en-US" b="1" dirty="0" smtClean="0">
              <a:latin typeface="Times New Roman" pitchFamily="18" charset="0"/>
              <a:ea typeface="ＭＳ Ｐゴシック" pitchFamily="34" charset="-128"/>
            </a:endParaRP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Some slides may contain background information that supports the concepts presented in the program.  </a:t>
            </a: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Background information will always appear last and will be preceded by a bold  </a:t>
            </a:r>
            <a:r>
              <a:rPr lang="en-US" b="1" dirty="0" smtClean="0">
                <a:latin typeface="Times New Roman" pitchFamily="18" charset="0"/>
                <a:ea typeface="ＭＳ Ｐゴシック" pitchFamily="34" charset="-128"/>
              </a:rPr>
              <a:t>Background: </a:t>
            </a:r>
            <a:r>
              <a:rPr lang="en-US" i="1" dirty="0" smtClean="0">
                <a:latin typeface="Times New Roman" pitchFamily="18" charset="0"/>
                <a:ea typeface="ＭＳ Ｐゴシック" pitchFamily="34" charset="-128"/>
              </a:rPr>
              <a:t>identification.</a:t>
            </a: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We have included a script of suggested dialog with each slide.  Presenters may read the script or modify it to suit their own presentation style.</a:t>
            </a:r>
          </a:p>
          <a:p>
            <a:pPr eaLnBrk="1" hangingPunct="1"/>
            <a:endParaRPr lang="en-US"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The production team hope you and your audience will enjoy the show.   Break a leg!  </a:t>
            </a: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 </a:t>
            </a:r>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a:xfrm>
            <a:off x="331788" y="696913"/>
            <a:ext cx="6197600" cy="3486150"/>
          </a:xfrm>
          <a:ln/>
        </p:spPr>
      </p:sp>
      <p:sp>
        <p:nvSpPr>
          <p:cNvPr id="286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Here’s where you can discuss venue logistics, acknowledge sponsors, and deliver other information you want your audience to know in the beginning.  </a:t>
            </a:r>
          </a:p>
          <a:p>
            <a:endParaRPr lang="en-US" i="1" dirty="0" smtClean="0">
              <a:latin typeface="Times New Roman" pitchFamily="18" charset="0"/>
              <a:ea typeface="ＭＳ Ｐゴシック" pitchFamily="34" charset="-128"/>
            </a:endParaRPr>
          </a:p>
          <a:p>
            <a:r>
              <a:rPr lang="en-US" i="1" dirty="0" smtClean="0">
                <a:latin typeface="Times New Roman" pitchFamily="18" charset="0"/>
                <a:ea typeface="ＭＳ Ｐゴシック" pitchFamily="34" charset="-128"/>
              </a:rPr>
              <a:t>You can add slides after this one to fit your situation. </a:t>
            </a:r>
          </a:p>
          <a:p>
            <a:endParaRPr lang="en-US" b="1" i="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a:p>
            <a:endParaRPr lang="en-US" i="1" dirty="0" smtClean="0">
              <a:latin typeface="Times New Roman" pitchFamily="18" charset="0"/>
              <a:ea typeface="ＭＳ Ｐゴシック" pitchFamily="34" charset="-128"/>
            </a:endParaRPr>
          </a:p>
          <a:p>
            <a:endParaRPr lang="en-US" i="1" dirty="0" smtClean="0">
              <a:latin typeface="Times New Roman" pitchFamily="18" charset="0"/>
              <a:ea typeface="ＭＳ Ｐゴシック" pitchFamily="34" charset="-128"/>
            </a:endParaRPr>
          </a:p>
        </p:txBody>
      </p:sp>
      <p:sp>
        <p:nvSpPr>
          <p:cNvPr id="2867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E8DB3127-956E-49BE-A701-9A7B9C56E6E9}" type="slidenum">
              <a:rPr lang="en-US" sz="1200">
                <a:solidFill>
                  <a:prstClr val="black"/>
                </a:solidFill>
                <a:latin typeface="Times New Roman" pitchFamily="18" charset="0"/>
              </a:rPr>
              <a:pPr eaLnBrk="1" hangingPunct="1"/>
              <a:t>2</a:t>
            </a:fld>
            <a:endParaRPr lang="en-US" sz="1200">
              <a:solidFill>
                <a:prstClr val="black"/>
              </a:solidFill>
              <a:latin typeface="Times New Roman"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a:xfrm>
            <a:off x="331788" y="696913"/>
            <a:ext cx="6197600" cy="3486150"/>
          </a:xfrm>
          <a:ln/>
        </p:spPr>
      </p:sp>
      <p:sp>
        <p:nvSpPr>
          <p:cNvPr id="296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pitchFamily="18" charset="0"/>
                <a:ea typeface="ＭＳ Ｐゴシック" pitchFamily="34" charset="-128"/>
              </a:rPr>
              <a:t>Recently, the</a:t>
            </a:r>
            <a:r>
              <a:rPr lang="en-US" baseline="0" dirty="0" smtClean="0">
                <a:latin typeface="Times New Roman" pitchFamily="18" charset="0"/>
                <a:ea typeface="ＭＳ Ｐゴシック" pitchFamily="34" charset="-128"/>
              </a:rPr>
              <a:t> GAJSC System/Component Failure Work Group released Safety Enhancements dealing with Engine Maintenance and Flight Data Monitoring.  The work group feels that </a:t>
            </a:r>
            <a:br>
              <a:rPr lang="en-US" baseline="0" dirty="0" smtClean="0">
                <a:latin typeface="Times New Roman" pitchFamily="18" charset="0"/>
                <a:ea typeface="ＭＳ Ｐゴシック" pitchFamily="34" charset="-128"/>
              </a:rPr>
            </a:br>
            <a:r>
              <a:rPr lang="en-US" baseline="0" dirty="0" smtClean="0">
                <a:latin typeface="Times New Roman" pitchFamily="18" charset="0"/>
                <a:ea typeface="ＭＳ Ｐゴシック" pitchFamily="34" charset="-128"/>
              </a:rPr>
              <a:t>performance monitoring can help to identify emerging problems with aircraft systems and components and facilitate replacement or repair before failure.  </a:t>
            </a:r>
            <a:endParaRPr lang="en-US"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We want to take just a few minutes to talk about best practices for reciprocating</a:t>
            </a:r>
            <a:r>
              <a:rPr lang="en-US" baseline="0" dirty="0" smtClean="0">
                <a:latin typeface="Times New Roman" pitchFamily="18" charset="0"/>
                <a:ea typeface="ＭＳ Ｐゴシック" pitchFamily="34" charset="-128"/>
              </a:rPr>
              <a:t> engine maintenance and operation, and</a:t>
            </a:r>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the safety</a:t>
            </a:r>
            <a:r>
              <a:rPr lang="en-US" baseline="0" dirty="0" smtClean="0">
                <a:latin typeface="Times New Roman" pitchFamily="18" charset="0"/>
                <a:ea typeface="ＭＳ Ｐゴシック" pitchFamily="34" charset="-128"/>
              </a:rPr>
              <a:t> benefits of </a:t>
            </a:r>
            <a:r>
              <a:rPr lang="en-US" dirty="0" smtClean="0">
                <a:latin typeface="Times New Roman" pitchFamily="18" charset="0"/>
                <a:ea typeface="ＭＳ Ｐゴシック" pitchFamily="34" charset="-128"/>
              </a:rPr>
              <a:t>Flight Data Monitoring – a technology and process that’s now coming to General Aviation.</a:t>
            </a: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We’ll look at present &amp; future FDM</a:t>
            </a:r>
            <a:r>
              <a:rPr lang="en-US" baseline="0" dirty="0" smtClean="0">
                <a:latin typeface="Times New Roman" pitchFamily="18" charset="0"/>
                <a:ea typeface="ＭＳ Ｐゴシック" pitchFamily="34" charset="-128"/>
              </a:rPr>
              <a:t> technologies, </a:t>
            </a:r>
            <a:r>
              <a:rPr lang="en-US" dirty="0" smtClean="0">
                <a:latin typeface="Times New Roman" pitchFamily="18" charset="0"/>
                <a:ea typeface="ＭＳ Ｐゴシック" pitchFamily="34" charset="-128"/>
              </a:rPr>
              <a:t>and we’ll talk about how to use FDM today.</a:t>
            </a:r>
          </a:p>
          <a:p>
            <a:endParaRPr lang="en-US"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If you’ll be discussing additional items, add them to this list  </a:t>
            </a:r>
          </a:p>
          <a:p>
            <a:endParaRPr lang="en-US" b="1" i="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p:txBody>
      </p:sp>
      <p:sp>
        <p:nvSpPr>
          <p:cNvPr id="2970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6813442C-615A-4D2C-8948-4E9807151571}" type="slidenum">
              <a:rPr lang="en-US" sz="1200">
                <a:solidFill>
                  <a:prstClr val="black"/>
                </a:solidFill>
                <a:latin typeface="Times New Roman" pitchFamily="18" charset="0"/>
              </a:rPr>
              <a:pPr eaLnBrk="1" hangingPunct="1"/>
              <a:t>3</a:t>
            </a:fld>
            <a:endParaRPr lang="en-US" sz="1200">
              <a:solidFill>
                <a:prstClr val="black"/>
              </a:solidFill>
              <a:latin typeface="Times New Roman"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smtClean="0"/>
              <a:t>Ideally,  pilots and mechanics should work together to ensure that aircraft are operated and maintained properly.  Pilots are encouraged to take </a:t>
            </a:r>
            <a:r>
              <a:rPr lang="en-US" dirty="0"/>
              <a:t/>
            </a:r>
            <a:br>
              <a:rPr lang="en-US" dirty="0"/>
            </a:br>
            <a:r>
              <a:rPr lang="en-US" dirty="0" smtClean="0"/>
              <a:t>an</a:t>
            </a:r>
            <a:r>
              <a:rPr lang="en-US" baseline="0" dirty="0" smtClean="0"/>
              <a:t> active role in maintenance; reviewing inspection results and discussing Airworthiness Directives and Service Bulletins.  </a:t>
            </a:r>
          </a:p>
          <a:p>
            <a:endParaRPr lang="en-US" baseline="0" dirty="0" smtClean="0"/>
          </a:p>
          <a:p>
            <a:r>
              <a:rPr lang="en-US" baseline="0" dirty="0" smtClean="0"/>
              <a:t>Assisting with inspections is a great way to get to know your mechanic and your aircraft but let’s face it, most of us don’t have the opportunity to so.  </a:t>
            </a:r>
            <a:br>
              <a:rPr lang="en-US" baseline="0" dirty="0" smtClean="0"/>
            </a:br>
            <a:r>
              <a:rPr lang="en-US" baseline="0" dirty="0" smtClean="0"/>
              <a:t>Still, as pilots we have extensive airworthiness responsibilities.  Let’s take a look at why that’s so.</a:t>
            </a:r>
          </a:p>
          <a:p>
            <a:endParaRPr lang="en-US"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(Next Slide)</a:t>
            </a:r>
            <a:endParaRPr lang="en-US" b="1" dirty="0" smtClean="0"/>
          </a:p>
          <a:p>
            <a:endParaRPr lang="en-US" dirty="0" smtClean="0"/>
          </a:p>
        </p:txBody>
      </p:sp>
      <p:sp>
        <p:nvSpPr>
          <p:cNvPr id="4" name="Slide Number Placeholder 3"/>
          <p:cNvSpPr>
            <a:spLocks noGrp="1"/>
          </p:cNvSpPr>
          <p:nvPr>
            <p:ph type="sldNum" sz="quarter" idx="10"/>
          </p:nvPr>
        </p:nvSpPr>
        <p:spPr/>
        <p:txBody>
          <a:bodyPr/>
          <a:lstStyle/>
          <a:p>
            <a:fld id="{55D68406-F15C-4303-97CE-0E3EE59880C4}" type="slidenum">
              <a:rPr lang="en-US" smtClean="0"/>
              <a:pPr/>
              <a:t>4</a:t>
            </a:fld>
            <a:endParaRPr lang="en-US"/>
          </a:p>
        </p:txBody>
      </p:sp>
    </p:spTree>
    <p:extLst>
      <p:ext uri="{BB962C8B-B14F-4D97-AF65-F5344CB8AC3E}">
        <p14:creationId xmlns:p14="http://schemas.microsoft.com/office/powerpoint/2010/main" val="17327209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We’ll begin with</a:t>
            </a:r>
            <a:r>
              <a:rPr lang="en-US" baseline="0" dirty="0" smtClean="0"/>
              <a:t> 14 CFR Part 1 – Definitions.  To operate an aircraft means to use, cause to use or authorize an aircraft for the purpose of air navigation.</a:t>
            </a:r>
          </a:p>
          <a:p>
            <a:r>
              <a:rPr lang="en-US" sz="1200" kern="1200" dirty="0" smtClean="0">
                <a:solidFill>
                  <a:schemeClr val="tx1"/>
                </a:solidFill>
                <a:effectLst/>
                <a:latin typeface="Times New Roman" pitchFamily="18" charset="0"/>
                <a:ea typeface="+mn-ea"/>
                <a:cs typeface="+mn-cs"/>
              </a:rPr>
              <a:t>By the way 14CFR 91.13 has to deal with careless and/or reckless operation of aircraft.  Interestingly, whether or not you have the legal right or permission to do so, piloting an aircraft is operating it and the importance of that is addressed in the next slide.</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5</a:t>
            </a:fld>
            <a:endParaRPr lang="en-US"/>
          </a:p>
        </p:txBody>
      </p:sp>
    </p:spTree>
    <p:extLst>
      <p:ext uri="{BB962C8B-B14F-4D97-AF65-F5344CB8AC3E}">
        <p14:creationId xmlns:p14="http://schemas.microsoft.com/office/powerpoint/2010/main" val="9660058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common misconception among renter pilots is that they are only responsible for the preflight walk around</a:t>
            </a:r>
            <a:r>
              <a:rPr lang="en-US" baseline="0" dirty="0" smtClean="0"/>
              <a:t> inspection and perhaps VOR and Navigational Data Base checks.  Others are responsible for maintenance inspections, service bulletins, and AD Compliance.  Well CFR 91.3 makes the Pilot in Command directly responsible for and the final authority as to the </a:t>
            </a:r>
            <a:r>
              <a:rPr lang="en-US" b="1" baseline="0" dirty="0" smtClean="0"/>
              <a:t>operation</a:t>
            </a:r>
            <a:r>
              <a:rPr lang="en-US" baseline="0" dirty="0" smtClean="0"/>
              <a:t> of an aircraft and CFR 91.7 specifically charges the PIC with determining the airworthiness of an aircraft before flight and for discontinuing flight when un-airworthy conditions occur.</a:t>
            </a:r>
          </a:p>
          <a:p>
            <a:endParaRPr lang="en-US" baseline="0" dirty="0" smtClean="0"/>
          </a:p>
          <a:p>
            <a:r>
              <a:rPr lang="en-US" baseline="0" dirty="0" smtClean="0"/>
              <a:t>That’s a tall order for a rental pilot and impossible to execute without some communication between aircraft maintainers and pilots.  But before we talk about that, what does airworthy mean?</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6</a:t>
            </a:fld>
            <a:endParaRPr lang="en-US"/>
          </a:p>
        </p:txBody>
      </p:sp>
    </p:spTree>
    <p:extLst>
      <p:ext uri="{BB962C8B-B14F-4D97-AF65-F5344CB8AC3E}">
        <p14:creationId xmlns:p14="http://schemas.microsoft.com/office/powerpoint/2010/main" val="9631367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u="none" dirty="0" smtClean="0"/>
              <a:t>There are two tests for airworthiness. </a:t>
            </a:r>
            <a:r>
              <a:rPr lang="en-US" b="0" u="none" baseline="0" dirty="0" smtClean="0"/>
              <a:t> </a:t>
            </a:r>
            <a:r>
              <a:rPr lang="en-US" b="1" u="none" baseline="0" dirty="0" smtClean="0"/>
              <a:t>(Click)  </a:t>
            </a:r>
          </a:p>
          <a:p>
            <a:endParaRPr lang="en-US" b="1" u="none" baseline="0" dirty="0" smtClean="0"/>
          </a:p>
          <a:p>
            <a:r>
              <a:rPr lang="en-US" b="0" u="none" dirty="0" smtClean="0"/>
              <a:t>First – the aircraft must conform to its’ type design</a:t>
            </a:r>
            <a:r>
              <a:rPr lang="en-US" b="0" u="none" baseline="0" dirty="0" smtClean="0"/>
              <a:t>.  The Type Certificate (TC) attests to the fact that the aircraft conforms to all design specifications.</a:t>
            </a:r>
          </a:p>
          <a:p>
            <a:endParaRPr lang="en-US" b="0" u="none"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u="none" baseline="0" dirty="0" smtClean="0"/>
              <a:t>But we know that many aircraft are extensively modified over time.  Those modifications are memorialized in Supplemental Type Certificates (STCs).  TCs, STCs, and other approval documents</a:t>
            </a:r>
            <a:br>
              <a:rPr lang="en-US" b="0" u="none" baseline="0" dirty="0" smtClean="0"/>
            </a:br>
            <a:r>
              <a:rPr lang="en-US" b="0" u="none" baseline="0" dirty="0" smtClean="0"/>
              <a:t>specify conformance to type design. </a:t>
            </a:r>
            <a:r>
              <a:rPr lang="en-US" b="1" u="none" baseline="0" dirty="0" smtClean="0"/>
              <a:t>(Click)  </a:t>
            </a:r>
          </a:p>
          <a:p>
            <a:endParaRPr lang="en-US" b="0" u="none" dirty="0" smtClean="0"/>
          </a:p>
          <a:p>
            <a:r>
              <a:rPr lang="en-US" b="0" u="none" dirty="0" smtClean="0"/>
              <a:t>Second – In addition to conforming to type design, the aircraft must be in condition for safe operation.   An aircraft may conform to type design yet not be safe to fly.  That’s a determination that pilots make each time they do their preflight walk around checks.</a:t>
            </a:r>
          </a:p>
          <a:p>
            <a:endParaRPr lang="en-US" b="1" u="none" dirty="0" smtClean="0"/>
          </a:p>
          <a:p>
            <a:r>
              <a:rPr lang="en-US" b="1" u="none" dirty="0" smtClean="0"/>
              <a:t>(Next</a:t>
            </a:r>
            <a:r>
              <a:rPr lang="en-US" b="1" u="none" baseline="0" dirty="0" smtClean="0"/>
              <a:t> Slide)</a:t>
            </a:r>
            <a:endParaRPr lang="en-US" b="1" u="none"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7</a:t>
            </a:fld>
            <a:endParaRPr lang="en-US"/>
          </a:p>
        </p:txBody>
      </p:sp>
    </p:spTree>
    <p:extLst>
      <p:ext uri="{BB962C8B-B14F-4D97-AF65-F5344CB8AC3E}">
        <p14:creationId xmlns:p14="http://schemas.microsoft.com/office/powerpoint/2010/main" val="19289801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Researching applicable Ads and compiling a </a:t>
            </a:r>
            <a:r>
              <a:rPr lang="en-US" baseline="0" dirty="0" smtClean="0"/>
              <a:t>status report can take an experienced mechanic 6 to 8 hours to accomplish.  Most pilots will </a:t>
            </a:r>
            <a:br>
              <a:rPr lang="en-US" baseline="0" dirty="0" smtClean="0"/>
            </a:br>
            <a:r>
              <a:rPr lang="en-US" baseline="0" dirty="0" smtClean="0"/>
              <a:t>take longer…..  a lot longer!  That’s why it’s vitally important to have a good information sharing process.  A trusted aircraft status information </a:t>
            </a:r>
            <a:br>
              <a:rPr lang="en-US" baseline="0" dirty="0" smtClean="0"/>
            </a:br>
            <a:r>
              <a:rPr lang="en-US" baseline="0" dirty="0" smtClean="0"/>
              <a:t>source is essential to fulfilling pilot in command responsibilities.</a:t>
            </a:r>
          </a:p>
          <a:p>
            <a:endParaRPr lang="en-US" baseline="0" dirty="0" smtClean="0"/>
          </a:p>
          <a:p>
            <a:r>
              <a:rPr lang="en-US" baseline="0" dirty="0" smtClean="0"/>
              <a:t>Aircraft status can be documented on paper (logbooks, status sheets, squawk sheets), on a wall chart, or in a computer.  Whatever method is chosen </a:t>
            </a:r>
            <a:br>
              <a:rPr lang="en-US" baseline="0" dirty="0" smtClean="0"/>
            </a:br>
            <a:r>
              <a:rPr lang="en-US" baseline="0" dirty="0" smtClean="0"/>
              <a:t>the documentation must be accurate and up to date.   Whenever an aircraft is taken out of service there must be a documented Return to Service</a:t>
            </a:r>
            <a:br>
              <a:rPr lang="en-US" baseline="0" dirty="0" smtClean="0"/>
            </a:br>
            <a:r>
              <a:rPr lang="en-US" baseline="0" dirty="0" smtClean="0"/>
              <a:t>statement in the appropriate airframe or power plant log.  </a:t>
            </a:r>
            <a:r>
              <a:rPr lang="en-US" b="1" baseline="0" dirty="0" smtClean="0"/>
              <a:t>(Click)</a:t>
            </a:r>
            <a:endParaRPr lang="en-US" baseline="0" dirty="0" smtClean="0"/>
          </a:p>
          <a:p>
            <a:endParaRPr lang="en-US" baseline="0" dirty="0" smtClean="0"/>
          </a:p>
          <a:p>
            <a:r>
              <a:rPr lang="en-US" baseline="0" dirty="0" smtClean="0"/>
              <a:t>Caution! – With the possible exception of an online maintenance documentation system, the information sources discussed here are not the official “permanent” records </a:t>
            </a:r>
            <a:br>
              <a:rPr lang="en-US" baseline="0" dirty="0" smtClean="0"/>
            </a:br>
            <a:r>
              <a:rPr lang="en-US" baseline="0" dirty="0" smtClean="0"/>
              <a:t>for maintenance and inspection.  For most of us, the permanent records are the Airframe and Power Plant logbooks.  If we’re not looking at these we must have utmost</a:t>
            </a:r>
            <a:br>
              <a:rPr lang="en-US" baseline="0" dirty="0" smtClean="0"/>
            </a:br>
            <a:r>
              <a:rPr lang="en-US" baseline="0" dirty="0" smtClean="0"/>
              <a:t>confidence in the information we’re getting, as it were, second hand.</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8</a:t>
            </a:fld>
            <a:endParaRPr lang="en-US"/>
          </a:p>
        </p:txBody>
      </p:sp>
    </p:spTree>
    <p:extLst>
      <p:ext uri="{BB962C8B-B14F-4D97-AF65-F5344CB8AC3E}">
        <p14:creationId xmlns:p14="http://schemas.microsoft.com/office/powerpoint/2010/main" val="39893286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are two examples of aircraft return to service documentation.  Pilots don’t usually check the aircraft logs before each flight but they are still responsible </a:t>
            </a:r>
          </a:p>
          <a:p>
            <a:r>
              <a:rPr lang="en-US" dirty="0" smtClean="0"/>
              <a:t>for</a:t>
            </a:r>
            <a:r>
              <a:rPr lang="en-US" baseline="0" dirty="0" smtClean="0"/>
              <a:t> knowing that maintenance has been completed and, more importantly, that work is still being done and the aircraft has not been returned to service.  A simple check to verify that an aircraft has been returned to service can prevent a nasty surprise in flight. There are too many cases of accidents occurring in aircraft that were flown before maintenance was complete.  </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9</a:t>
            </a:fld>
            <a:endParaRPr lang="en-US"/>
          </a:p>
        </p:txBody>
      </p:sp>
    </p:spTree>
    <p:extLst>
      <p:ext uri="{BB962C8B-B14F-4D97-AF65-F5344CB8AC3E}">
        <p14:creationId xmlns:p14="http://schemas.microsoft.com/office/powerpoint/2010/main" val="27516295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smtClean="0"/>
              <a:t>Comply</a:t>
            </a:r>
            <a:r>
              <a:rPr lang="en-US" baseline="0" dirty="0" smtClean="0"/>
              <a:t> with all manufacturer-recommended service intervals.  Fifty-hour oil changes are recommended for most normally aspirated piston engines.  </a:t>
            </a:r>
            <a:br>
              <a:rPr lang="en-US" baseline="0" dirty="0" smtClean="0"/>
            </a:br>
            <a:r>
              <a:rPr lang="en-US" baseline="0" dirty="0" smtClean="0"/>
              <a:t>Turbo-charged engines should undergo oil changes more frequently.  Oil filter inspection with each oil change yields immediate feedback.  If metal particulate is discovered in the filter, it could be cause for concern.</a:t>
            </a:r>
          </a:p>
          <a:p>
            <a:endParaRPr lang="en-US" baseline="0" dirty="0" smtClean="0"/>
          </a:p>
          <a:p>
            <a:r>
              <a:rPr lang="en-US" baseline="0" dirty="0" smtClean="0"/>
              <a:t>Oil analysis can reveal a lot about engine health as well but it works best when a trend can be identified over several samples.  It’s not a bad idea to do a compression check, Mag timing, Spark plug inspection and Exhaust system check every other oil change. </a:t>
            </a:r>
          </a:p>
          <a:p>
            <a:endParaRPr lang="en-US" baseline="0" dirty="0" smtClean="0"/>
          </a:p>
          <a:p>
            <a:r>
              <a:rPr lang="en-US" baseline="0" dirty="0" smtClean="0"/>
              <a:t>It’s also a good idea to check ADs &amp; Service Bulletins during regular service as well.  </a:t>
            </a:r>
          </a:p>
          <a:p>
            <a:endParaRPr lang="en-US"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(Next Slide)</a:t>
            </a:r>
            <a:endParaRPr lang="en-US" b="1" dirty="0" smtClean="0"/>
          </a:p>
          <a:p>
            <a:endParaRPr lang="en-US" baseline="0" dirty="0" smtClean="0"/>
          </a:p>
        </p:txBody>
      </p:sp>
      <p:sp>
        <p:nvSpPr>
          <p:cNvPr id="4" name="Slide Number Placeholder 3"/>
          <p:cNvSpPr>
            <a:spLocks noGrp="1"/>
          </p:cNvSpPr>
          <p:nvPr>
            <p:ph type="sldNum" sz="quarter" idx="10"/>
          </p:nvPr>
        </p:nvSpPr>
        <p:spPr/>
        <p:txBody>
          <a:bodyPr/>
          <a:lstStyle/>
          <a:p>
            <a:fld id="{55D68406-F15C-4303-97CE-0E3EE59880C4}" type="slidenum">
              <a:rPr lang="en-US" smtClean="0"/>
              <a:pPr/>
              <a:t>10</a:t>
            </a:fld>
            <a:endParaRPr lang="en-US"/>
          </a:p>
        </p:txBody>
      </p:sp>
    </p:spTree>
    <p:extLst>
      <p:ext uri="{BB962C8B-B14F-4D97-AF65-F5344CB8AC3E}">
        <p14:creationId xmlns:p14="http://schemas.microsoft.com/office/powerpoint/2010/main" val="688970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smtClean="0"/>
              <a:t>Whether</a:t>
            </a:r>
            <a:r>
              <a:rPr lang="en-US" baseline="0" dirty="0" smtClean="0"/>
              <a:t> you’re assisting your mechanic or doing it yourself, every service interval is an opportunity to see parts of the aircraft that are covered most of the time.  While the oil is draining, take the time to give your aircraft a once-over.  Look for leaks and stains in the engine compartment and wherever fuel or hydraulic fluid flows.  Look for missing, broken or loose hardware.  Check the condition of hoses, belts, and baffles.  Tires, brakes, and oleo struts deserve your attention as well.  It’s a lot easier to identify and quicker to correct deficiencies while your bird is in the shop than to make another service appointment.</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11</a:t>
            </a:fld>
            <a:endParaRPr lang="en-US"/>
          </a:p>
        </p:txBody>
      </p:sp>
    </p:spTree>
    <p:extLst>
      <p:ext uri="{BB962C8B-B14F-4D97-AF65-F5344CB8AC3E}">
        <p14:creationId xmlns:p14="http://schemas.microsoft.com/office/powerpoint/2010/main" val="9901757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smtClean="0"/>
              <a:t>How we operate our engines has a lot to</a:t>
            </a:r>
            <a:r>
              <a:rPr lang="en-US" baseline="0" dirty="0" smtClean="0"/>
              <a:t> do with how long they’ll last.  </a:t>
            </a:r>
          </a:p>
          <a:p>
            <a:endParaRPr lang="en-US" baseline="0" dirty="0" smtClean="0"/>
          </a:p>
          <a:p>
            <a:r>
              <a:rPr lang="en-US" baseline="0" dirty="0" smtClean="0"/>
              <a:t>First of all – fly often.  It’s actually harder on an engine if the airplane is in a hangar – or worse - a ramp queen.  Regular operation keeps your engine</a:t>
            </a:r>
          </a:p>
          <a:p>
            <a:r>
              <a:rPr lang="en-US" baseline="0" dirty="0" smtClean="0"/>
              <a:t>components lubricated - markedly reducing corrosion potential.</a:t>
            </a:r>
          </a:p>
          <a:p>
            <a:endParaRPr lang="en-US" baseline="0" dirty="0" smtClean="0"/>
          </a:p>
          <a:p>
            <a:r>
              <a:rPr lang="en-US" baseline="0" dirty="0" smtClean="0"/>
              <a:t>Thermal shock can be very hard on engines so be sure yours has reached operating temperature before taking off.  </a:t>
            </a:r>
          </a:p>
          <a:p>
            <a:endParaRPr lang="en-US" baseline="0" dirty="0" smtClean="0"/>
          </a:p>
          <a:p>
            <a:r>
              <a:rPr lang="en-US" baseline="0" dirty="0" smtClean="0"/>
              <a:t>Smooth, steady power changes are good for engine longevity.  This is especially true for turbo charged power plants.</a:t>
            </a:r>
          </a:p>
          <a:p>
            <a:endParaRPr lang="en-US" baseline="0" dirty="0" smtClean="0"/>
          </a:p>
          <a:p>
            <a:r>
              <a:rPr lang="en-US" baseline="0" dirty="0" smtClean="0"/>
              <a:t>Be sure to strictly follow manufacturers’ recommendations when operating on the lean side of peak Exhaust Gas Temperature.  It’s not worth</a:t>
            </a:r>
          </a:p>
          <a:p>
            <a:r>
              <a:rPr lang="en-US" baseline="0" dirty="0" smtClean="0"/>
              <a:t>saving a gallon or so per hour if your engine overheats in the process.</a:t>
            </a:r>
          </a:p>
          <a:p>
            <a:endParaRPr lang="en-US" baseline="0" dirty="0" smtClean="0"/>
          </a:p>
          <a:p>
            <a:r>
              <a:rPr lang="en-US" baseline="0" dirty="0" smtClean="0"/>
              <a:t>Once again - especially for </a:t>
            </a:r>
            <a:r>
              <a:rPr lang="en-US" baseline="0" dirty="0" err="1" smtClean="0"/>
              <a:t>Turbos</a:t>
            </a:r>
            <a:r>
              <a:rPr lang="en-US" baseline="0" dirty="0" smtClean="0"/>
              <a:t> - plan your descents with some power to keep the engine warm.  </a:t>
            </a:r>
          </a:p>
          <a:p>
            <a:endParaRPr lang="en-US" baseline="0" dirty="0" smtClean="0"/>
          </a:p>
          <a:p>
            <a:r>
              <a:rPr lang="en-US" baseline="0" dirty="0" smtClean="0"/>
              <a:t>Finally, monitor engine performance from flight to flight.  Small changes over time can forecast developing problems.  </a:t>
            </a:r>
          </a:p>
          <a:p>
            <a:endParaRPr lang="en-US" baseline="0" dirty="0" smtClean="0"/>
          </a:p>
          <a:p>
            <a:r>
              <a:rPr lang="en-US" baseline="0" dirty="0" smtClean="0"/>
              <a:t>We’ll talk about monitoring in detail in the next slides.</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12</a:t>
            </a:fld>
            <a:endParaRPr lang="en-US"/>
          </a:p>
        </p:txBody>
      </p:sp>
    </p:spTree>
    <p:extLst>
      <p:ext uri="{BB962C8B-B14F-4D97-AF65-F5344CB8AC3E}">
        <p14:creationId xmlns:p14="http://schemas.microsoft.com/office/powerpoint/2010/main" val="20049325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xfrm>
            <a:off x="331788" y="696913"/>
            <a:ext cx="6197600" cy="3486150"/>
          </a:xfrm>
          <a:ln/>
        </p:spPr>
      </p:sp>
      <p:sp>
        <p:nvSpPr>
          <p:cNvPr id="307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pitchFamily="18" charset="0"/>
                <a:ea typeface="ＭＳ Ｐゴシック" pitchFamily="34" charset="-128"/>
              </a:rPr>
              <a:t>Flight data monitoring has been around since before the jet age and modern airplanes make extensive use of the technology.  Through Flight Data Monitoring,</a:t>
            </a:r>
            <a:r>
              <a:rPr lang="en-US" baseline="0" dirty="0" smtClean="0">
                <a:latin typeface="Times New Roman" pitchFamily="18" charset="0"/>
                <a:ea typeface="ＭＳ Ｐゴシック" pitchFamily="34" charset="-128"/>
              </a:rPr>
              <a:t> aircraft operators can develop</a:t>
            </a:r>
            <a:br>
              <a:rPr lang="en-US" baseline="0" dirty="0" smtClean="0">
                <a:latin typeface="Times New Roman" pitchFamily="18" charset="0"/>
                <a:ea typeface="ＭＳ Ｐゴシック" pitchFamily="34" charset="-128"/>
              </a:rPr>
            </a:br>
            <a:r>
              <a:rPr lang="en-US" baseline="0" dirty="0" smtClean="0">
                <a:latin typeface="Times New Roman" pitchFamily="18" charset="0"/>
                <a:ea typeface="ＭＳ Ｐゴシック" pitchFamily="34" charset="-128"/>
              </a:rPr>
              <a:t>optimal maintenance schedules, confirm aircraft performance expectations, and predict system or component failures before they occur.  Flight Data Monitoring and Recording are also </a:t>
            </a:r>
            <a:br>
              <a:rPr lang="en-US" baseline="0" dirty="0" smtClean="0">
                <a:latin typeface="Times New Roman" pitchFamily="18" charset="0"/>
                <a:ea typeface="ＭＳ Ｐゴシック" pitchFamily="34" charset="-128"/>
              </a:rPr>
            </a:br>
            <a:r>
              <a:rPr lang="en-US" baseline="0" dirty="0" smtClean="0">
                <a:latin typeface="Times New Roman" pitchFamily="18" charset="0"/>
                <a:ea typeface="ＭＳ Ｐゴシック" pitchFamily="34" charset="-128"/>
              </a:rPr>
              <a:t>of great value in accident investigation.</a:t>
            </a:r>
            <a:endParaRPr lang="en-US" dirty="0" smtClean="0">
              <a:latin typeface="Times New Roman" pitchFamily="18" charset="0"/>
              <a:ea typeface="ＭＳ Ｐゴシック" pitchFamily="34" charset="-128"/>
            </a:endParaRPr>
          </a:p>
          <a:p>
            <a:endParaRPr lang="en-US" b="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dirty="0" smtClean="0">
              <a:latin typeface="Times New Roman" pitchFamily="18" charset="0"/>
              <a:ea typeface="ＭＳ Ｐゴシック" pitchFamily="34" charset="-128"/>
            </a:endParaRPr>
          </a:p>
        </p:txBody>
      </p:sp>
      <p:sp>
        <p:nvSpPr>
          <p:cNvPr id="307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FD09E912-B17E-4C38-869E-A6B28C97E642}" type="slidenum">
              <a:rPr lang="en-US" sz="1200">
                <a:solidFill>
                  <a:prstClr val="black"/>
                </a:solidFill>
                <a:latin typeface="Times New Roman" pitchFamily="18" charset="0"/>
              </a:rPr>
              <a:pPr eaLnBrk="1" hangingPunct="1"/>
              <a:t>13</a:t>
            </a:fld>
            <a:endParaRPr lang="en-US" sz="1200">
              <a:solidFill>
                <a:prstClr val="black"/>
              </a:solidFill>
              <a:latin typeface="Times New Roman" pitchFamily="18"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a:xfrm>
            <a:off x="331788" y="696913"/>
            <a:ext cx="6197600" cy="3486150"/>
          </a:xfrm>
          <a:ln/>
        </p:spPr>
      </p:sp>
      <p:sp>
        <p:nvSpPr>
          <p:cNvPr id="317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pitchFamily="18" charset="0"/>
                <a:ea typeface="ＭＳ Ｐゴシック" pitchFamily="34" charset="-128"/>
              </a:rPr>
              <a:t>In its’ simplest form, FDM consists of a cockpit voice recorder that records at least the most recent 15 minutes of crew conversations, and a flight data recorder that preserves such things as engine parameters, control position, heading, altitude, and airspeed data.  </a:t>
            </a:r>
            <a:r>
              <a:rPr lang="en-US" b="1" dirty="0" smtClean="0">
                <a:latin typeface="Times New Roman" pitchFamily="18" charset="0"/>
                <a:ea typeface="ＭＳ Ｐゴシック" pitchFamily="34" charset="-128"/>
              </a:rPr>
              <a:t>(Click)</a:t>
            </a:r>
          </a:p>
          <a:p>
            <a:endParaRPr lang="en-US" b="1"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The equipment and processes to acquire and distribute the data are collectively known as Flight Operational Quality Assurance or </a:t>
            </a:r>
            <a:r>
              <a:rPr lang="en-US" b="1" dirty="0" smtClean="0">
                <a:latin typeface="Times New Roman" pitchFamily="18" charset="0"/>
                <a:ea typeface="ＭＳ Ｐゴシック" pitchFamily="34" charset="-128"/>
              </a:rPr>
              <a:t>FOQA </a:t>
            </a:r>
            <a:r>
              <a:rPr lang="en-US" dirty="0" smtClean="0">
                <a:latin typeface="Times New Roman" pitchFamily="18" charset="0"/>
                <a:ea typeface="ＭＳ Ｐゴシック" pitchFamily="34" charset="-128"/>
              </a:rPr>
              <a:t>(pronounced: </a:t>
            </a:r>
            <a:r>
              <a:rPr lang="en-US" b="1" dirty="0" err="1" smtClean="0">
                <a:latin typeface="Times New Roman" pitchFamily="18" charset="0"/>
                <a:ea typeface="ＭＳ Ｐゴシック" pitchFamily="34" charset="-128"/>
              </a:rPr>
              <a:t>Fohqua</a:t>
            </a:r>
            <a:r>
              <a:rPr lang="en-US" dirty="0" smtClean="0">
                <a:latin typeface="Times New Roman" pitchFamily="18" charset="0"/>
                <a:ea typeface="ＭＳ Ｐゴシック" pitchFamily="34" charset="-128"/>
              </a:rPr>
              <a:t>)</a:t>
            </a: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But this equipment is only for the big guys right?  General Aviation aircraft don’t have anything like this ……………………. Or do they?</a:t>
            </a:r>
            <a:endParaRPr lang="en-US" b="1"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dirty="0" smtClean="0">
              <a:latin typeface="Times New Roman" pitchFamily="18" charset="0"/>
              <a:ea typeface="ＭＳ Ｐゴシック" pitchFamily="34" charset="-128"/>
            </a:endParaRPr>
          </a:p>
        </p:txBody>
      </p:sp>
      <p:sp>
        <p:nvSpPr>
          <p:cNvPr id="317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F36C39AF-5418-4CF1-9D58-DEAFC965A5F8}" type="slidenum">
              <a:rPr lang="en-US" sz="1200">
                <a:solidFill>
                  <a:prstClr val="black"/>
                </a:solidFill>
                <a:latin typeface="Times New Roman" pitchFamily="18" charset="0"/>
              </a:rPr>
              <a:pPr eaLnBrk="1" hangingPunct="1"/>
              <a:t>14</a:t>
            </a:fld>
            <a:endParaRPr lang="en-US" sz="1200">
              <a:solidFill>
                <a:prstClr val="black"/>
              </a:solidFill>
              <a:latin typeface="Times New Roman" pitchFamily="18"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a:xfrm>
            <a:off x="331788" y="696913"/>
            <a:ext cx="6197600" cy="3486150"/>
          </a:xfrm>
          <a:ln/>
        </p:spPr>
      </p:sp>
      <p:sp>
        <p:nvSpPr>
          <p:cNvPr id="327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pitchFamily="18" charset="0"/>
                <a:ea typeface="ＭＳ Ｐゴシック" pitchFamily="34" charset="-128"/>
              </a:rPr>
              <a:t>While it’s true that most GA aircraft don’t have dedicated automatic flight data recording devices now; we will be able to enjoy the benefits of equipage in the future.  In the meantime it’s often surprising to see what we already have.  </a:t>
            </a:r>
            <a:r>
              <a:rPr lang="en-US" b="1" dirty="0" smtClean="0">
                <a:latin typeface="Times New Roman" pitchFamily="18" charset="0"/>
                <a:ea typeface="ＭＳ Ｐゴシック" pitchFamily="34" charset="-128"/>
              </a:rPr>
              <a:t>(Click)</a:t>
            </a: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Manufacturers are already offering self-contained flight data and visual data recorders for GA airplanes and helicopters.  Most operators of this equipment must periodically down load and analyze the recorded data – often with the aid of dedicated computer programs.   </a:t>
            </a:r>
          </a:p>
          <a:p>
            <a:endParaRPr lang="en-US" b="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dirty="0" smtClean="0">
              <a:latin typeface="Times New Roman" pitchFamily="18" charset="0"/>
              <a:ea typeface="ＭＳ Ｐゴシック" pitchFamily="34" charset="-128"/>
            </a:endParaRPr>
          </a:p>
        </p:txBody>
      </p:sp>
      <p:sp>
        <p:nvSpPr>
          <p:cNvPr id="327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E5E32319-C295-44AA-84AC-512C54C1E11D}" type="slidenum">
              <a:rPr lang="en-US" sz="1200">
                <a:solidFill>
                  <a:prstClr val="black"/>
                </a:solidFill>
                <a:latin typeface="Times New Roman" pitchFamily="18" charset="0"/>
              </a:rPr>
              <a:pPr eaLnBrk="1" hangingPunct="1"/>
              <a:t>15</a:t>
            </a:fld>
            <a:endParaRPr lang="en-US" sz="1200">
              <a:solidFill>
                <a:prstClr val="black"/>
              </a:solidFill>
              <a:latin typeface="Times New Roman" pitchFamily="18"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xfrm>
            <a:off x="331788" y="696913"/>
            <a:ext cx="6197600" cy="3486150"/>
          </a:xfrm>
          <a:ln/>
        </p:spPr>
      </p:sp>
      <p:sp>
        <p:nvSpPr>
          <p:cNvPr id="337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pitchFamily="18" charset="0"/>
                <a:ea typeface="ＭＳ Ｐゴシック" pitchFamily="34" charset="-128"/>
              </a:rPr>
              <a:t>Many data monitoring operations involve no automation at all.  Flight engineers used to handle the monitoring and record keeping </a:t>
            </a:r>
            <a:r>
              <a:rPr lang="en-US" b="1" dirty="0" smtClean="0">
                <a:latin typeface="Times New Roman" pitchFamily="18" charset="0"/>
                <a:ea typeface="ＭＳ Ｐゴシック" pitchFamily="34" charset="-128"/>
              </a:rPr>
              <a:t>(Click)</a:t>
            </a: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And test pilots were expected to keep notes while flying.</a:t>
            </a:r>
          </a:p>
          <a:p>
            <a:endParaRPr lang="en-US" b="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dirty="0" smtClean="0">
              <a:latin typeface="Times New Roman" pitchFamily="18" charset="0"/>
              <a:ea typeface="ＭＳ Ｐゴシック" pitchFamily="34" charset="-128"/>
            </a:endParaRPr>
          </a:p>
        </p:txBody>
      </p:sp>
      <p:sp>
        <p:nvSpPr>
          <p:cNvPr id="337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D33B4905-2A8D-4325-8087-F3A2A4C68CB0}" type="slidenum">
              <a:rPr lang="en-US" sz="1200">
                <a:solidFill>
                  <a:prstClr val="black"/>
                </a:solidFill>
                <a:latin typeface="Times New Roman" pitchFamily="18" charset="0"/>
              </a:rPr>
              <a:pPr eaLnBrk="1" hangingPunct="1"/>
              <a:t>16</a:t>
            </a:fld>
            <a:endParaRPr lang="en-US" sz="1200">
              <a:solidFill>
                <a:prstClr val="black"/>
              </a:solidFill>
              <a:latin typeface="Times New Roman" pitchFamily="18"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331788" y="696913"/>
            <a:ext cx="6197600" cy="3486150"/>
          </a:xfrm>
          <a:ln/>
        </p:spPr>
      </p:sp>
      <p:sp>
        <p:nvSpPr>
          <p:cNvPr id="348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pitchFamily="18" charset="0"/>
                <a:ea typeface="ＭＳ Ｐゴシック" pitchFamily="34" charset="-128"/>
              </a:rPr>
              <a:t>GA pilots can do much the same thing by tracking engine power, fuel flow, oil temperature and pressure.  Some</a:t>
            </a:r>
            <a:r>
              <a:rPr lang="en-US" baseline="0" dirty="0" smtClean="0">
                <a:latin typeface="Times New Roman" pitchFamily="18" charset="0"/>
                <a:ea typeface="ＭＳ Ｐゴシック" pitchFamily="34" charset="-128"/>
              </a:rPr>
              <a:t> GPS systems and </a:t>
            </a:r>
            <a:r>
              <a:rPr lang="en-US" dirty="0" smtClean="0">
                <a:latin typeface="Times New Roman" pitchFamily="18" charset="0"/>
                <a:ea typeface="ＭＳ Ｐゴシック" pitchFamily="34" charset="-128"/>
              </a:rPr>
              <a:t>engine monitors have recording capability and many aircraft owners participate in oil analysis programs – a tool for gauging engine health and heading off expensive or, in some cases, disastrous problems.  Some aircraft – particularly helicopters - are equipped with metallic chip detectors that can forecast engine and transmission failures in time to make a safe landing.</a:t>
            </a:r>
          </a:p>
          <a:p>
            <a:endParaRPr lang="en-US"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p:txBody>
      </p:sp>
      <p:sp>
        <p:nvSpPr>
          <p:cNvPr id="348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5684BDB3-5FC0-4335-94E2-4A0B607089C8}" type="slidenum">
              <a:rPr lang="en-US" sz="1200">
                <a:solidFill>
                  <a:prstClr val="black"/>
                </a:solidFill>
                <a:latin typeface="Times New Roman" pitchFamily="18" charset="0"/>
              </a:rPr>
              <a:pPr eaLnBrk="1" hangingPunct="1"/>
              <a:t>17</a:t>
            </a:fld>
            <a:endParaRPr lang="en-US" sz="1200">
              <a:solidFill>
                <a:prstClr val="black"/>
              </a:solidFill>
              <a:latin typeface="Times New Roman" pitchFamily="18"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smtClean="0"/>
              <a:t>Here’s just one example of the information available in one small box.  This example</a:t>
            </a:r>
            <a:r>
              <a:rPr lang="en-US" baseline="0" dirty="0" smtClean="0"/>
              <a:t> doesn’t include recording capability but it’s certainly one-stop shopping for engine information.</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18</a:t>
            </a:fld>
            <a:endParaRPr lang="en-US"/>
          </a:p>
        </p:txBody>
      </p:sp>
    </p:spTree>
    <p:extLst>
      <p:ext uri="{BB962C8B-B14F-4D97-AF65-F5344CB8AC3E}">
        <p14:creationId xmlns:p14="http://schemas.microsoft.com/office/powerpoint/2010/main" val="26333858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xfrm>
            <a:off x="331788" y="696913"/>
            <a:ext cx="6197600" cy="3486150"/>
          </a:xfrm>
          <a:ln/>
        </p:spPr>
      </p:sp>
      <p:sp>
        <p:nvSpPr>
          <p:cNvPr id="358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b="1"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And don’t forget basic instrumentation such as Air Speed Indicators, Attitude Indicators, Angle of Attack, Manifold Pressure, RPM, and G indicators – all of which give immediate feedback as to whether design limitations have or are about to be exceeded.  </a:t>
            </a:r>
          </a:p>
          <a:p>
            <a:endParaRPr lang="en-US" b="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a:t>
            </a:r>
          </a:p>
        </p:txBody>
      </p:sp>
      <p:sp>
        <p:nvSpPr>
          <p:cNvPr id="358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3C9C38CB-8FFC-4AE5-A437-70503C838C7B}" type="slidenum">
              <a:rPr lang="en-US" sz="1200">
                <a:solidFill>
                  <a:prstClr val="black"/>
                </a:solidFill>
                <a:latin typeface="Times New Roman" pitchFamily="18" charset="0"/>
              </a:rPr>
              <a:pPr eaLnBrk="1" hangingPunct="1"/>
              <a:t>19</a:t>
            </a:fld>
            <a:endParaRPr lang="en-US" sz="1200">
              <a:solidFill>
                <a:prstClr val="black"/>
              </a:solidFill>
              <a:latin typeface="Times New Roman" pitchFamily="18"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a:xfrm>
            <a:off x="331788" y="696913"/>
            <a:ext cx="6197600" cy="3486150"/>
          </a:xfrm>
          <a:ln/>
        </p:spPr>
      </p:sp>
      <p:sp>
        <p:nvSpPr>
          <p:cNvPr id="368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pitchFamily="18" charset="0"/>
                <a:ea typeface="ＭＳ Ｐゴシック" pitchFamily="34" charset="-128"/>
              </a:rPr>
              <a:t>At present FDM Technology costs from a little less than $10,000.00 to more than $20,000.00 but as competition and equipage increase, prices are expected to fall.  </a:t>
            </a:r>
          </a:p>
          <a:p>
            <a:endParaRPr lang="en-US"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a:t>
            </a:r>
          </a:p>
        </p:txBody>
      </p:sp>
      <p:sp>
        <p:nvSpPr>
          <p:cNvPr id="368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CFD8884B-8044-4F24-A232-FE700D032072}" type="slidenum">
              <a:rPr lang="en-US" sz="1200">
                <a:solidFill>
                  <a:prstClr val="black"/>
                </a:solidFill>
                <a:latin typeface="Times New Roman" pitchFamily="18" charset="0"/>
              </a:rPr>
              <a:pPr eaLnBrk="1" hangingPunct="1"/>
              <a:t>20</a:t>
            </a:fld>
            <a:endParaRPr lang="en-US" sz="1200">
              <a:solidFill>
                <a:prstClr val="black"/>
              </a:solidFill>
              <a:latin typeface="Times New Roman" pitchFamily="18"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a:xfrm>
            <a:off x="331788" y="696913"/>
            <a:ext cx="6197600" cy="3486150"/>
          </a:xfrm>
          <a:ln/>
        </p:spPr>
      </p:sp>
      <p:sp>
        <p:nvSpPr>
          <p:cNvPr id="378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pitchFamily="18" charset="0"/>
                <a:ea typeface="ＭＳ Ｐゴシック" pitchFamily="34" charset="-128"/>
              </a:rPr>
              <a:t>In the meantime, we urge you to consider the information that’s already available on every flight.  </a:t>
            </a:r>
          </a:p>
          <a:p>
            <a:endParaRPr lang="en-US" b="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p:txBody>
      </p:sp>
      <p:sp>
        <p:nvSpPr>
          <p:cNvPr id="378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771AEAC4-10F8-445D-9270-07690A3CA268}" type="slidenum">
              <a:rPr lang="en-US" sz="1200">
                <a:solidFill>
                  <a:prstClr val="black"/>
                </a:solidFill>
                <a:latin typeface="Times New Roman" pitchFamily="18" charset="0"/>
              </a:rPr>
              <a:pPr eaLnBrk="1" hangingPunct="1"/>
              <a:t>21</a:t>
            </a:fld>
            <a:endParaRPr lang="en-US" sz="1200">
              <a:solidFill>
                <a:prstClr val="black"/>
              </a:solidFill>
              <a:latin typeface="Times New Roman" pitchFamily="18"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a:xfrm>
            <a:off x="331788" y="696913"/>
            <a:ext cx="6197600" cy="3486150"/>
          </a:xfrm>
          <a:ln/>
        </p:spPr>
      </p:sp>
      <p:sp>
        <p:nvSpPr>
          <p:cNvPr id="389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b="1" smtClean="0">
              <a:latin typeface="Times New Roman" pitchFamily="18" charset="0"/>
              <a:ea typeface="ＭＳ Ｐゴシック" pitchFamily="34" charset="-128"/>
            </a:endParaRPr>
          </a:p>
          <a:p>
            <a:r>
              <a:rPr lang="en-US" b="1" smtClean="0">
                <a:latin typeface="Times New Roman" pitchFamily="18" charset="0"/>
                <a:ea typeface="ＭＳ Ｐゴシック" pitchFamily="34" charset="-128"/>
              </a:rPr>
              <a:t>Presentation Note:   </a:t>
            </a:r>
            <a:r>
              <a:rPr lang="en-US" i="1" smtClean="0">
                <a:latin typeface="Times New Roman" pitchFamily="18" charset="0"/>
                <a:ea typeface="ＭＳ Ｐゴシック" pitchFamily="34" charset="-128"/>
              </a:rPr>
              <a:t>You may wish to provide your contact information and main FSDO phone number here.  Modify with </a:t>
            </a:r>
          </a:p>
          <a:p>
            <a:r>
              <a:rPr lang="en-US" i="1" smtClean="0">
                <a:latin typeface="Times New Roman" pitchFamily="18" charset="0"/>
                <a:ea typeface="ＭＳ Ｐゴシック" pitchFamily="34" charset="-128"/>
              </a:rPr>
              <a:t>Your information or leave blank. </a:t>
            </a:r>
            <a:r>
              <a:rPr lang="en-US" b="1" smtClean="0">
                <a:latin typeface="Times New Roman" pitchFamily="18" charset="0"/>
                <a:ea typeface="ＭＳ Ｐゴシック" pitchFamily="34" charset="-128"/>
              </a:rPr>
              <a:t>(Next Slide)</a:t>
            </a:r>
          </a:p>
          <a:p>
            <a:endParaRPr lang="en-US" i="1" smtClean="0">
              <a:latin typeface="Times New Roman" pitchFamily="18" charset="0"/>
              <a:ea typeface="ＭＳ Ｐゴシック" pitchFamily="34" charset="-128"/>
            </a:endParaRPr>
          </a:p>
        </p:txBody>
      </p:sp>
      <p:sp>
        <p:nvSpPr>
          <p:cNvPr id="389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92AD0863-F2A8-4ECD-99B2-BB412ACA917C}" type="slidenum">
              <a:rPr lang="en-US" sz="1200">
                <a:solidFill>
                  <a:prstClr val="black"/>
                </a:solidFill>
                <a:latin typeface="Times New Roman" pitchFamily="18" charset="0"/>
              </a:rPr>
              <a:pPr eaLnBrk="1" hangingPunct="1"/>
              <a:t>22</a:t>
            </a:fld>
            <a:endParaRPr lang="en-US" sz="1200">
              <a:solidFill>
                <a:prstClr val="black"/>
              </a:solidFill>
              <a:latin typeface="Times New Roman" pitchFamily="18"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smtClean="0">
                <a:latin typeface="Times New Roman" pitchFamily="18" charset="0"/>
              </a:rPr>
              <a:t>There’s nothing like the feeling you get when you know you’re</a:t>
            </a:r>
            <a:r>
              <a:rPr lang="en-US" baseline="0" dirty="0" smtClean="0">
                <a:latin typeface="Times New Roman" pitchFamily="18" charset="0"/>
              </a:rPr>
              <a:t> playing your A game and in order to do that you need a good coach  </a:t>
            </a:r>
            <a:r>
              <a:rPr lang="en-US" b="1" baseline="0" dirty="0" smtClean="0">
                <a:latin typeface="Times New Roman" pitchFamily="18" charset="0"/>
              </a:rPr>
              <a:t>(Click)</a:t>
            </a:r>
            <a:r>
              <a:rPr lang="en-US" b="1" dirty="0" smtClean="0">
                <a:latin typeface="Times New Roman" pitchFamily="18" charset="0"/>
              </a:rPr>
              <a:t> </a:t>
            </a:r>
          </a:p>
          <a:p>
            <a:endParaRPr lang="en-US" b="1" dirty="0" smtClean="0">
              <a:latin typeface="Times New Roman" pitchFamily="18" charset="0"/>
            </a:endParaRPr>
          </a:p>
          <a:p>
            <a:r>
              <a:rPr lang="en-US" b="0" dirty="0" smtClean="0">
                <a:latin typeface="Times New Roman" pitchFamily="18" charset="0"/>
              </a:rPr>
              <a:t>So</a:t>
            </a:r>
            <a:r>
              <a:rPr lang="en-US" b="0" baseline="0" dirty="0" smtClean="0">
                <a:latin typeface="Times New Roman" pitchFamily="18" charset="0"/>
              </a:rPr>
              <a:t> fly regularly with a CFI who will challenge you to review what you know, explore new horizons, and to always do your best.  Of course you’ll</a:t>
            </a:r>
            <a:br>
              <a:rPr lang="en-US" b="0" baseline="0" dirty="0" smtClean="0">
                <a:latin typeface="Times New Roman" pitchFamily="18" charset="0"/>
              </a:rPr>
            </a:br>
            <a:r>
              <a:rPr lang="en-US" b="0" baseline="0" dirty="0" smtClean="0">
                <a:latin typeface="Times New Roman" pitchFamily="18" charset="0"/>
              </a:rPr>
              <a:t>have to dedicate time and money to your proficiency program but it’s well worth it for the peace of mind that comes with confidence.  </a:t>
            </a:r>
            <a:r>
              <a:rPr lang="en-US" b="1" baseline="0" dirty="0" smtClean="0">
                <a:latin typeface="Times New Roman" pitchFamily="18" charset="0"/>
              </a:rPr>
              <a:t>(Click)</a:t>
            </a:r>
            <a:r>
              <a:rPr lang="en-US" b="1" dirty="0" smtClean="0">
                <a:latin typeface="Times New Roman" pitchFamily="18" charset="0"/>
              </a:rPr>
              <a:t> </a:t>
            </a:r>
          </a:p>
          <a:p>
            <a:endParaRPr lang="en-US" b="1" dirty="0" smtClean="0">
              <a:latin typeface="Times New Roman" pitchFamily="18" charset="0"/>
            </a:endParaRPr>
          </a:p>
          <a:p>
            <a:r>
              <a:rPr lang="en-US" b="0" dirty="0" smtClean="0">
                <a:latin typeface="Times New Roman" pitchFamily="18" charset="0"/>
              </a:rPr>
              <a:t>Vince Lombardi, the famous football coach said,</a:t>
            </a:r>
            <a:r>
              <a:rPr lang="en-US" b="0" baseline="0" dirty="0" smtClean="0">
                <a:latin typeface="Times New Roman" pitchFamily="18" charset="0"/>
              </a:rPr>
              <a:t> “Practice does not make perfect.  Only perfect practice makes perfect.”  For pilots that means</a:t>
            </a:r>
            <a:br>
              <a:rPr lang="en-US" b="0" baseline="0" dirty="0" smtClean="0">
                <a:latin typeface="Times New Roman" pitchFamily="18" charset="0"/>
              </a:rPr>
            </a:br>
            <a:r>
              <a:rPr lang="en-US" b="0" baseline="0" dirty="0" smtClean="0">
                <a:latin typeface="Times New Roman" pitchFamily="18" charset="0"/>
              </a:rPr>
              <a:t>flying with precision.  On course, on altitude, on speed all the time. </a:t>
            </a:r>
            <a:r>
              <a:rPr lang="en-US" b="1" baseline="0" dirty="0" smtClean="0">
                <a:latin typeface="Times New Roman" pitchFamily="18" charset="0"/>
              </a:rPr>
              <a:t>(Click)</a:t>
            </a:r>
            <a:r>
              <a:rPr lang="en-US" b="1" dirty="0" smtClean="0">
                <a:latin typeface="Times New Roman" pitchFamily="18" charset="0"/>
              </a:rPr>
              <a:t> </a:t>
            </a:r>
            <a:endParaRPr lang="en-US" b="0" baseline="0" dirty="0" smtClean="0">
              <a:latin typeface="Times New Roman" pitchFamily="18" charset="0"/>
            </a:endParaRPr>
          </a:p>
          <a:p>
            <a:endParaRPr lang="en-US" dirty="0" smtClean="0">
              <a:latin typeface="Times New Roman" pitchFamily="18" charset="0"/>
            </a:endParaRPr>
          </a:p>
          <a:p>
            <a:r>
              <a:rPr lang="en-US" dirty="0" smtClean="0">
                <a:latin typeface="Times New Roman" pitchFamily="18" charset="0"/>
              </a:rPr>
              <a:t>And be sure to document your achievement in the Wings Proficiency Program.  It’s a great way to stay on top of your game</a:t>
            </a:r>
            <a:r>
              <a:rPr lang="en-US" baseline="0" dirty="0" smtClean="0">
                <a:latin typeface="Times New Roman" pitchFamily="18" charset="0"/>
              </a:rPr>
              <a:t> and keep you flight review current.</a:t>
            </a:r>
          </a:p>
          <a:p>
            <a:endParaRPr lang="en-US" baseline="0" dirty="0" smtClean="0">
              <a:latin typeface="Times New Roman" pitchFamily="18" charset="0"/>
            </a:endParaRPr>
          </a:p>
          <a:p>
            <a:r>
              <a:rPr lang="en-US" altLang="en-US" b="1" dirty="0" smtClean="0">
                <a:latin typeface="Times New Roman" pitchFamily="18" charset="0"/>
                <a:ea typeface="ＭＳ Ｐゴシック" pitchFamily="34" charset="-128"/>
              </a:rPr>
              <a:t>(Next</a:t>
            </a:r>
            <a:r>
              <a:rPr lang="en-US" altLang="en-US" b="1" baseline="0" dirty="0" smtClean="0">
                <a:latin typeface="Times New Roman" pitchFamily="18" charset="0"/>
                <a:ea typeface="ＭＳ Ｐゴシック" pitchFamily="34" charset="-128"/>
              </a:rPr>
              <a:t> Slide</a:t>
            </a:r>
            <a:r>
              <a:rPr lang="en-US" altLang="en-US" b="1" dirty="0" smtClean="0">
                <a:latin typeface="Times New Roman" pitchFamily="18" charset="0"/>
                <a:ea typeface="ＭＳ Ｐゴシック" pitchFamily="34" charset="-128"/>
              </a:rPr>
              <a:t>) </a:t>
            </a:r>
            <a:endParaRPr lang="en-US" dirty="0" smtClean="0">
              <a:latin typeface="Times New Roman" pitchFamily="18" charset="0"/>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23</a:t>
            </a:fld>
            <a:endParaRPr lang="en-US"/>
          </a:p>
        </p:txBody>
      </p:sp>
    </p:spTree>
    <p:extLst>
      <p:ext uri="{BB962C8B-B14F-4D97-AF65-F5344CB8AC3E}">
        <p14:creationId xmlns:p14="http://schemas.microsoft.com/office/powerpoint/2010/main" val="65740965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smtClean="0">
                <a:latin typeface="Times New Roman" pitchFamily="18" charset="0"/>
              </a:rPr>
              <a:t>The AMT Awards program encourages AMTs and employers to take advantage of initial and recurrent training by issuing awards based on training received in one calendar year.</a:t>
            </a:r>
          </a:p>
          <a:p>
            <a:endParaRPr lang="en-US" dirty="0" smtClean="0">
              <a:latin typeface="Times New Roman" pitchFamily="18" charset="0"/>
            </a:endParaRPr>
          </a:p>
          <a:p>
            <a:r>
              <a:rPr lang="en-US" dirty="0" smtClean="0">
                <a:latin typeface="Times New Roman" pitchFamily="18" charset="0"/>
              </a:rPr>
              <a:t>The program has several levels, or phases, of recognition for both you and your employer. You can obtain an FAA Certificate of Training upon successful completion of the program requirements. Employers can obtain a Gold or Diamond Award of Excellence yearly depending on the percentage of their employees receiving awards. </a:t>
            </a:r>
          </a:p>
          <a:p>
            <a:endParaRPr lang="en-US" dirty="0" smtClean="0">
              <a:latin typeface="Times New Roman" pitchFamily="18" charset="0"/>
            </a:endParaRPr>
          </a:p>
          <a:p>
            <a:r>
              <a:rPr lang="en-US" dirty="0" smtClean="0">
                <a:latin typeface="Times New Roman" pitchFamily="18" charset="0"/>
              </a:rPr>
              <a:t>Training earned toward an AMT Award falls into one of two categories; Mandatory Core Training and Eligible Training.</a:t>
            </a:r>
          </a:p>
          <a:p>
            <a:endParaRPr lang="en-US" dirty="0" smtClean="0">
              <a:latin typeface="Times New Roman" pitchFamily="18" charset="0"/>
            </a:endParaRPr>
          </a:p>
          <a:p>
            <a:r>
              <a:rPr lang="en-US" dirty="0" smtClean="0">
                <a:latin typeface="Times New Roman" pitchFamily="18" charset="0"/>
              </a:rPr>
              <a:t>Mandatory Core Training is one or more on-line training courses, depending on FAA evaluation of training needs. The Core Training course(s) can be located and completed in the Aviation Learning Center at FAASafety.gov.</a:t>
            </a:r>
          </a:p>
          <a:p>
            <a:endParaRPr lang="en-US" dirty="0" smtClean="0">
              <a:latin typeface="Times New Roman" pitchFamily="18" charset="0"/>
            </a:endParaRPr>
          </a:p>
          <a:p>
            <a:r>
              <a:rPr lang="en-US" dirty="0" smtClean="0">
                <a:latin typeface="Times New Roman" pitchFamily="18" charset="0"/>
              </a:rPr>
              <a:t>Eligible Training is the hourly training that can be credited toward an individual AMT Certificate of Training. This training must be aviation maintenance career related training.</a:t>
            </a:r>
          </a:p>
          <a:p>
            <a:endParaRPr lang="en-US" dirty="0" smtClean="0">
              <a:latin typeface="Times New Roman" pitchFamily="18" charset="0"/>
            </a:endParaRPr>
          </a:p>
          <a:p>
            <a:r>
              <a:rPr lang="en-US" dirty="0" smtClean="0">
                <a:latin typeface="Times New Roman" pitchFamily="18" charset="0"/>
              </a:rPr>
              <a:t>Be sure to document your achievement in the AMT</a:t>
            </a:r>
            <a:r>
              <a:rPr lang="en-US" baseline="0" dirty="0" smtClean="0">
                <a:latin typeface="Times New Roman" pitchFamily="18" charset="0"/>
              </a:rPr>
              <a:t> Awards Program</a:t>
            </a:r>
            <a:r>
              <a:rPr lang="en-US" dirty="0" smtClean="0">
                <a:latin typeface="Times New Roman" pitchFamily="18" charset="0"/>
              </a:rPr>
              <a:t>.  It’s a great way to stay on top of your game</a:t>
            </a:r>
            <a:r>
              <a:rPr lang="en-US" baseline="0" dirty="0" smtClean="0">
                <a:latin typeface="Times New Roman" pitchFamily="18" charset="0"/>
              </a:rPr>
              <a:t> and keep stay proficient.</a:t>
            </a:r>
          </a:p>
          <a:p>
            <a:endParaRPr lang="en-US" baseline="0" dirty="0" smtClean="0">
              <a:latin typeface="Times New Roman" pitchFamily="18" charset="0"/>
            </a:endParaRPr>
          </a:p>
          <a:p>
            <a:r>
              <a:rPr lang="en-US" altLang="en-US" b="1" dirty="0" smtClean="0">
                <a:latin typeface="Times New Roman" pitchFamily="18" charset="0"/>
                <a:ea typeface="ＭＳ Ｐゴシック" pitchFamily="34" charset="-128"/>
              </a:rPr>
              <a:t>(Next</a:t>
            </a:r>
            <a:r>
              <a:rPr lang="en-US" altLang="en-US" b="1" baseline="0" dirty="0" smtClean="0">
                <a:latin typeface="Times New Roman" pitchFamily="18" charset="0"/>
                <a:ea typeface="ＭＳ Ｐゴシック" pitchFamily="34" charset="-128"/>
              </a:rPr>
              <a:t> Slide</a:t>
            </a:r>
            <a:r>
              <a:rPr lang="en-US" altLang="en-US" b="1" dirty="0" smtClean="0">
                <a:latin typeface="Times New Roman" pitchFamily="18" charset="0"/>
                <a:ea typeface="ＭＳ Ｐゴシック" pitchFamily="34" charset="-128"/>
              </a:rPr>
              <a:t>) </a:t>
            </a:r>
            <a:endParaRPr lang="en-US" dirty="0" smtClean="0">
              <a:latin typeface="Times New Roman" pitchFamily="18" charset="0"/>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65740965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smtClean="0"/>
              <a:t>Your</a:t>
            </a:r>
            <a:r>
              <a:rPr lang="en-US" baseline="0" dirty="0" smtClean="0"/>
              <a:t> presence here shows that you are vital members of our General Aviation Safety Community.  The high standards you keep and the examples you set are a great credit to you and to GA.</a:t>
            </a:r>
          </a:p>
          <a:p>
            <a:endParaRPr lang="en-US" baseline="0" dirty="0" smtClean="0"/>
          </a:p>
          <a:p>
            <a:r>
              <a:rPr lang="en-US" baseline="0" dirty="0" smtClean="0"/>
              <a:t>Thank you for attending.</a:t>
            </a:r>
          </a:p>
          <a:p>
            <a:endParaRPr lang="en-US" baseline="0" dirty="0" smtClean="0"/>
          </a:p>
          <a:p>
            <a:r>
              <a:rPr lang="en-US" b="1" baseline="0" dirty="0" smtClean="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25</a:t>
            </a:fld>
            <a:endParaRPr lang="en-US"/>
          </a:p>
        </p:txBody>
      </p:sp>
    </p:spTree>
    <p:extLst>
      <p:ext uri="{BB962C8B-B14F-4D97-AF65-F5344CB8AC3E}">
        <p14:creationId xmlns:p14="http://schemas.microsoft.com/office/powerpoint/2010/main" val="352659050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26</a:t>
            </a:fld>
            <a:endParaRPr lang="en-US"/>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 </a:t>
            </a:r>
            <a:r>
              <a:rPr lang="en-US" b="1" dirty="0" smtClean="0">
                <a:latin typeface="Times New Roman" pitchFamily="18" charset="0"/>
                <a:ea typeface="ＭＳ Ｐゴシック" pitchFamily="34" charset="-128"/>
              </a:rPr>
              <a:t>(The End) </a:t>
            </a:r>
            <a:endParaRPr lang="en-US" i="1" dirty="0"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84172293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63490" name="Rectangle 1026"/>
          <p:cNvSpPr>
            <a:spLocks noGrp="1" noChangeArrowheads="1"/>
          </p:cNvSpPr>
          <p:nvPr>
            <p:ph type="ctrTitle" hasCustomPrompt="1"/>
          </p:nvPr>
        </p:nvSpPr>
        <p:spPr>
          <a:xfrm>
            <a:off x="303301" y="354380"/>
            <a:ext cx="6734808" cy="1395412"/>
          </a:xfrm>
        </p:spPr>
        <p:txBody>
          <a:bodyPr anchor="t"/>
          <a:lstStyle>
            <a:lvl1pPr>
              <a:defRPr sz="3600"/>
            </a:lvl1pPr>
          </a:lstStyle>
          <a:p>
            <a:pPr lvl="0"/>
            <a:r>
              <a:rPr lang="en-US" noProof="0" dirty="0" smtClean="0"/>
              <a:t>The National FAA Safety Team Presents</a:t>
            </a:r>
          </a:p>
        </p:txBody>
      </p:sp>
      <p:sp>
        <p:nvSpPr>
          <p:cNvPr id="63491" name="Rectangle 1027"/>
          <p:cNvSpPr>
            <a:spLocks noGrp="1" noChangeArrowheads="1"/>
          </p:cNvSpPr>
          <p:nvPr>
            <p:ph type="subTitle" idx="1" hasCustomPrompt="1"/>
          </p:nvPr>
        </p:nvSpPr>
        <p:spPr>
          <a:xfrm>
            <a:off x="307535" y="1795830"/>
            <a:ext cx="6653247" cy="1067092"/>
          </a:xfrm>
        </p:spPr>
        <p:txBody>
          <a:bodyPr/>
          <a:lstStyle>
            <a:lvl1pPr marL="0" indent="0">
              <a:buFontTx/>
              <a:buNone/>
              <a:defRPr sz="3200" baseline="0">
                <a:solidFill>
                  <a:schemeClr val="bg2"/>
                </a:solidFill>
              </a:defRPr>
            </a:lvl1pPr>
          </a:lstStyle>
          <a:p>
            <a:pPr lvl="0"/>
            <a:r>
              <a:rPr lang="en-US" noProof="0" dirty="0" smtClean="0"/>
              <a:t>Topic of the Month Engine Maintenance &amp; Performance Monitoring</a:t>
            </a:r>
          </a:p>
        </p:txBody>
      </p:sp>
      <p:sp>
        <p:nvSpPr>
          <p:cNvPr id="63515" name="Text Box 1051"/>
          <p:cNvSpPr txBox="1">
            <a:spLocks noChangeArrowheads="1"/>
          </p:cNvSpPr>
          <p:nvPr userDrawn="1"/>
        </p:nvSpPr>
        <p:spPr bwMode="auto">
          <a:xfrm>
            <a:off x="303301" y="3716268"/>
            <a:ext cx="5412973"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FontTx/>
              <a:buNone/>
            </a:pPr>
            <a:r>
              <a:rPr lang="en-US" sz="1600" dirty="0">
                <a:solidFill>
                  <a:srgbClr val="1D2F68"/>
                </a:solidFill>
              </a:rPr>
              <a:t>Presented to:</a:t>
            </a:r>
          </a:p>
          <a:p>
            <a:pPr>
              <a:buFontTx/>
              <a:buNone/>
            </a:pPr>
            <a:r>
              <a:rPr lang="en-US" sz="1600" dirty="0">
                <a:solidFill>
                  <a:srgbClr val="1D2F68"/>
                </a:solidFill>
              </a:rPr>
              <a:t>By:</a:t>
            </a:r>
          </a:p>
          <a:p>
            <a:pPr>
              <a:buFontTx/>
              <a:buNone/>
            </a:pPr>
            <a:r>
              <a:rPr lang="en-US" sz="1600" dirty="0">
                <a:solidFill>
                  <a:srgbClr val="1D2F68"/>
                </a:solidFill>
              </a:rPr>
              <a:t>Date:</a:t>
            </a:r>
          </a:p>
        </p:txBody>
      </p:sp>
      <p:pic>
        <p:nvPicPr>
          <p:cNvPr id="2050" name="Picture 2" descr="C:\Users\afs805pc\Documents\Templates\FAAST-line.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3614" r="9397"/>
          <a:stretch/>
        </p:blipFill>
        <p:spPr bwMode="auto">
          <a:xfrm rot="10800000">
            <a:off x="-1" y="7286"/>
            <a:ext cx="7728436" cy="34738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Users\afs805pc\Documents\Templates\FAAST-line.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3614" r="9397"/>
          <a:stretch/>
        </p:blipFill>
        <p:spPr bwMode="auto">
          <a:xfrm>
            <a:off x="-42751" y="6512171"/>
            <a:ext cx="7771187" cy="347388"/>
          </a:xfrm>
          <a:prstGeom prst="rect">
            <a:avLst/>
          </a:prstGeom>
          <a:noFill/>
          <a:extLst>
            <a:ext uri="{909E8E84-426E-40DD-AFC4-6F175D3DCCD1}">
              <a14:hiddenFill xmlns:a14="http://schemas.microsoft.com/office/drawing/2010/main">
                <a:solidFill>
                  <a:srgbClr val="FFFFFF"/>
                </a:solidFill>
              </a14:hiddenFill>
            </a:ext>
          </a:extLst>
        </p:spPr>
      </p:pic>
      <p:sp>
        <p:nvSpPr>
          <p:cNvPr id="13" name="Text Box 1071"/>
          <p:cNvSpPr txBox="1">
            <a:spLocks noChangeArrowheads="1"/>
          </p:cNvSpPr>
          <p:nvPr userDrawn="1"/>
        </p:nvSpPr>
        <p:spPr bwMode="ltGray">
          <a:xfrm>
            <a:off x="9575800" y="271464"/>
            <a:ext cx="1962845" cy="563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800" b="1" dirty="0">
                <a:solidFill>
                  <a:srgbClr val="002060"/>
                </a:solidFill>
              </a:rPr>
              <a:t>Federal </a:t>
            </a:r>
            <a:r>
              <a:rPr lang="en-US" sz="1800" b="1" dirty="0" smtClean="0">
                <a:solidFill>
                  <a:srgbClr val="002060"/>
                </a:solidFill>
              </a:rPr>
              <a:t>Aviation</a:t>
            </a:r>
          </a:p>
          <a:p>
            <a:pPr>
              <a:lnSpc>
                <a:spcPct val="85000"/>
              </a:lnSpc>
              <a:spcBef>
                <a:spcPct val="0"/>
              </a:spcBef>
              <a:buFontTx/>
              <a:buNone/>
            </a:pPr>
            <a:r>
              <a:rPr lang="en-US" sz="1800" b="1" dirty="0" smtClean="0">
                <a:solidFill>
                  <a:srgbClr val="002060"/>
                </a:solidFill>
              </a:rPr>
              <a:t>Administration</a:t>
            </a:r>
            <a:endParaRPr lang="en-US" sz="1800" b="1" dirty="0">
              <a:solidFill>
                <a:srgbClr val="002060"/>
              </a:solidFill>
            </a:endParaRPr>
          </a:p>
        </p:txBody>
      </p:sp>
      <p:pic>
        <p:nvPicPr>
          <p:cNvPr id="14" name="Picture 1079"/>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8136467" y="153924"/>
            <a:ext cx="1101051" cy="909638"/>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yellow"/>
          <p:cNvPicPr>
            <a:picLocks noChangeAspect="1" noChangeArrowheads="1"/>
          </p:cNvPicPr>
          <p:nvPr userDrawn="1"/>
        </p:nvPicPr>
        <p:blipFill rotWithShape="1">
          <a:blip r:embed="rId4">
            <a:extLst>
              <a:ext uri="{28A0092B-C50C-407E-A947-70E740481C1C}">
                <a14:useLocalDpi xmlns:a14="http://schemas.microsoft.com/office/drawing/2010/main" val="0"/>
              </a:ext>
            </a:extLst>
          </a:blip>
          <a:srcRect r="2846" b="3860"/>
          <a:stretch/>
        </p:blipFill>
        <p:spPr bwMode="auto">
          <a:xfrm>
            <a:off x="5984510" y="3513097"/>
            <a:ext cx="6018677" cy="299907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12" name="Rectangle 1026"/>
          <p:cNvSpPr txBox="1">
            <a:spLocks noChangeArrowheads="1"/>
          </p:cNvSpPr>
          <p:nvPr userDrawn="1"/>
        </p:nvSpPr>
        <p:spPr bwMode="auto">
          <a:xfrm>
            <a:off x="295694" y="5117054"/>
            <a:ext cx="6676928" cy="934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1800" dirty="0" smtClean="0"/>
              <a:t>Produced</a:t>
            </a:r>
            <a:r>
              <a:rPr lang="en-US" sz="1800" baseline="0" dirty="0" smtClean="0"/>
              <a:t> by:</a:t>
            </a:r>
          </a:p>
          <a:p>
            <a:pPr>
              <a:buNone/>
            </a:pPr>
            <a:r>
              <a:rPr lang="en-US" sz="1800" i="0" baseline="0" smtClean="0"/>
              <a:t>The </a:t>
            </a:r>
            <a:r>
              <a:rPr lang="en-US" sz="1800" i="0" baseline="0" smtClean="0"/>
              <a:t>National FAA </a:t>
            </a:r>
            <a:r>
              <a:rPr lang="en-US" sz="1800" i="0" baseline="0" dirty="0" smtClean="0"/>
              <a:t>Safety Team (FAASTeam)</a:t>
            </a:r>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8"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9" name="Rectangle 11"/>
          <p:cNvSpPr>
            <a:spLocks noGrp="1" noChangeArrowheads="1"/>
          </p:cNvSpPr>
          <p:nvPr>
            <p:ph type="sldNum" sz="quarter" idx="4"/>
          </p:nvPr>
        </p:nvSpPr>
        <p:spPr bwMode="auto">
          <a:xfrm>
            <a:off x="9939866" y="6248400"/>
            <a:ext cx="146835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bg1">
                    <a:lumMod val="65000"/>
                  </a:schemeClr>
                </a:solidFill>
                <a:latin typeface="Helvetica Neue Medium"/>
                <a:cs typeface="Helvetica Neue Medium"/>
              </a:defRPr>
            </a:lvl1pPr>
          </a:lstStyle>
          <a:p>
            <a:fld id="{74438B1A-AF1B-4C8B-993E-1BADE62A2451}" type="slidenum">
              <a:rPr lang="en-US" smtClean="0"/>
              <a:pPr/>
              <a:t>‹#›</a:t>
            </a:fld>
            <a:endParaRPr lang="en-US" dirty="0"/>
          </a:p>
        </p:txBody>
      </p:sp>
    </p:spTree>
    <p:extLst>
      <p:ext uri="{BB962C8B-B14F-4D97-AF65-F5344CB8AC3E}">
        <p14:creationId xmlns:p14="http://schemas.microsoft.com/office/powerpoint/2010/main" val="290825532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60400" y="1508126"/>
            <a:ext cx="5264151"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27751" y="1508126"/>
            <a:ext cx="5266267"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836266C2-23C9-4679-9EA6-D74DA6C8C265}" type="slidenum">
              <a:rPr lang="en-US"/>
              <a:pPr/>
              <a:t>‹#›</a:t>
            </a:fld>
            <a:endParaRPr lang="en-US"/>
          </a:p>
        </p:txBody>
      </p:sp>
    </p:spTree>
    <p:extLst>
      <p:ext uri="{BB962C8B-B14F-4D97-AF65-F5344CB8AC3E}">
        <p14:creationId xmlns:p14="http://schemas.microsoft.com/office/powerpoint/2010/main" val="314100933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F1F6FF14-FC6A-41B6-B2DC-884C6B7C3F2E}" type="slidenum">
              <a:rPr lang="en-US"/>
              <a:pPr/>
              <a:t>‹#›</a:t>
            </a:fld>
            <a:endParaRPr lang="en-US"/>
          </a:p>
        </p:txBody>
      </p:sp>
    </p:spTree>
    <p:extLst>
      <p:ext uri="{BB962C8B-B14F-4D97-AF65-F5344CB8AC3E}">
        <p14:creationId xmlns:p14="http://schemas.microsoft.com/office/powerpoint/2010/main" val="240663159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8579F915-29B1-4ADF-B1F4-B9108899500C}" type="slidenum">
              <a:rPr lang="en-US"/>
              <a:pPr/>
              <a:t>‹#›</a:t>
            </a:fld>
            <a:endParaRPr lang="en-US"/>
          </a:p>
        </p:txBody>
      </p:sp>
    </p:spTree>
    <p:extLst>
      <p:ext uri="{BB962C8B-B14F-4D97-AF65-F5344CB8AC3E}">
        <p14:creationId xmlns:p14="http://schemas.microsoft.com/office/powerpoint/2010/main" val="93937183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9187D554-CBC1-41AB-90CF-337CEC897EAA}" type="slidenum">
              <a:rPr lang="en-US"/>
              <a:pPr/>
              <a:t>‹#›</a:t>
            </a:fld>
            <a:endParaRPr lang="en-US"/>
          </a:p>
        </p:txBody>
      </p:sp>
    </p:spTree>
    <p:extLst>
      <p:ext uri="{BB962C8B-B14F-4D97-AF65-F5344CB8AC3E}">
        <p14:creationId xmlns:p14="http://schemas.microsoft.com/office/powerpoint/2010/main" val="297998634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wmf"/><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40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Select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1" name="Rectangle 11"/>
          <p:cNvSpPr>
            <a:spLocks noGrp="1" noChangeArrowheads="1"/>
          </p:cNvSpPr>
          <p:nvPr>
            <p:ph type="sldNum" sz="quarter" idx="4"/>
          </p:nvPr>
        </p:nvSpPr>
        <p:spPr bwMode="auto">
          <a:xfrm>
            <a:off x="9939866" y="6248400"/>
            <a:ext cx="146835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bg1">
                    <a:lumMod val="65000"/>
                  </a:schemeClr>
                </a:solidFill>
                <a:latin typeface="Helvetica Neue Medium"/>
                <a:cs typeface="Helvetica Neue Medium"/>
              </a:defRPr>
            </a:lvl1pPr>
          </a:lstStyle>
          <a:p>
            <a:fld id="{74438B1A-AF1B-4C8B-993E-1BADE62A2451}" type="slidenum">
              <a:rPr lang="en-US" smtClean="0"/>
              <a:pPr/>
              <a:t>‹#›</a:t>
            </a:fld>
            <a:endParaRPr lang="en-US" dirty="0"/>
          </a:p>
        </p:txBody>
      </p:sp>
      <p:grpSp>
        <p:nvGrpSpPr>
          <p:cNvPr id="56345" name="Group 25"/>
          <p:cNvGrpSpPr>
            <a:grpSpLocks/>
          </p:cNvGrpSpPr>
          <p:nvPr/>
        </p:nvGrpSpPr>
        <p:grpSpPr bwMode="auto">
          <a:xfrm>
            <a:off x="7205135" y="6126158"/>
            <a:ext cx="2275417" cy="660400"/>
            <a:chOff x="3596" y="3859"/>
            <a:chExt cx="1075" cy="416"/>
          </a:xfrm>
        </p:grpSpPr>
        <p:pic>
          <p:nvPicPr>
            <p:cNvPr id="56346" name="Picture 26"/>
            <p:cNvPicPr>
              <a:picLocks noChangeAspect="1" noChangeArrowheads="1"/>
            </p:cNvPicPr>
            <p:nvPr userDrawn="1"/>
          </p:nvPicPr>
          <p:blipFill>
            <a:blip r:embed="rId8" cstate="print">
              <a:extLst>
                <a:ext uri="{28A0092B-C50C-407E-A947-70E740481C1C}">
                  <a14:useLocalDpi xmlns:a14="http://schemas.microsoft.com/office/drawing/2010/main" val="0"/>
                </a:ext>
              </a:extLst>
            </a:blip>
            <a:stretch>
              <a:fillRect/>
            </a:stretch>
          </p:blipFill>
          <p:spPr bwMode="auto">
            <a:xfrm>
              <a:off x="3596" y="3859"/>
              <a:ext cx="371"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bg1"/>
                  </a:solidFill>
                </a:rPr>
                <a:t>Federal Aviation</a:t>
              </a:r>
            </a:p>
            <a:p>
              <a:pPr>
                <a:lnSpc>
                  <a:spcPct val="85000"/>
                </a:lnSpc>
                <a:spcBef>
                  <a:spcPct val="0"/>
                </a:spcBef>
                <a:buFontTx/>
                <a:buNone/>
              </a:pPr>
              <a:r>
                <a:rPr lang="en-US" sz="1200" b="1" dirty="0">
                  <a:solidFill>
                    <a:schemeClr val="bg1"/>
                  </a:solidFill>
                </a:rPr>
                <a:t>Administration</a:t>
              </a:r>
            </a:p>
          </p:txBody>
        </p:sp>
      </p:grpSp>
      <p:sp>
        <p:nvSpPr>
          <p:cNvPr id="56349" name="Text Box 29" hidden="1"/>
          <p:cNvSpPr txBox="1">
            <a:spLocks noChangeArrowheads="1"/>
          </p:cNvSpPr>
          <p:nvPr/>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pic>
        <p:nvPicPr>
          <p:cNvPr id="13" name="Picture 5" descr="C:\Documents and Settings\Charles\Application Data\Microsoft\Media Catalog\FAAST_PPT_BtmGrphc.bmp"/>
          <p:cNvPicPr>
            <a:picLocks noChangeArrowheads="1"/>
          </p:cNvPicPr>
          <p:nvPr/>
        </p:nvPicPr>
        <p:blipFill rotWithShape="1">
          <a:blip r:embed="rId9">
            <a:extLst>
              <a:ext uri="{28A0092B-C50C-407E-A947-70E740481C1C}">
                <a14:useLocalDpi xmlns:a14="http://schemas.microsoft.com/office/drawing/2010/main" val="0"/>
              </a:ext>
            </a:extLst>
          </a:blip>
          <a:srcRect r="9825"/>
          <a:stretch/>
        </p:blipFill>
        <p:spPr bwMode="auto">
          <a:xfrm>
            <a:off x="1" y="5760721"/>
            <a:ext cx="12192000" cy="303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5" descr="C:\Documents and Settings\Charles\Application Data\Microsoft\Media Catalog\FAAST_PPT_BtmGrphc.bmp"/>
          <p:cNvPicPr>
            <a:picLocks noChangeArrowheads="1"/>
          </p:cNvPicPr>
          <p:nvPr/>
        </p:nvPicPr>
        <p:blipFill rotWithShape="1">
          <a:blip r:embed="rId9">
            <a:extLst>
              <a:ext uri="{28A0092B-C50C-407E-A947-70E740481C1C}">
                <a14:useLocalDpi xmlns:a14="http://schemas.microsoft.com/office/drawing/2010/main" val="0"/>
              </a:ext>
            </a:extLst>
          </a:blip>
          <a:srcRect r="10428" b="1045"/>
          <a:stretch/>
        </p:blipFill>
        <p:spPr bwMode="auto">
          <a:xfrm flipH="1" flipV="1">
            <a:off x="-1" y="0"/>
            <a:ext cx="12192000" cy="303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52" r:id="rId1"/>
    <p:sldLayoutId id="2147483653" r:id="rId2"/>
    <p:sldLayoutId id="2147483655" r:id="rId3"/>
    <p:sldLayoutId id="2147483657" r:id="rId4"/>
    <p:sldLayoutId id="2147483658" r:id="rId5"/>
    <p:sldLayoutId id="2147483660" r:id="rId6"/>
  </p:sldLayoutIdLst>
  <p:timing>
    <p:tnLst>
      <p:par>
        <p:cTn id="1" dur="indefinite" restart="never" nodeType="tmRoot"/>
      </p:par>
    </p:tnLst>
  </p:timing>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noFill/>
          <a:ln w="9525">
            <a:noFill/>
            <a:miter lim="800000"/>
            <a:headEnd/>
            <a:tailEnd/>
          </a:ln>
          <a:effectLst/>
          <a:extLst/>
        </p:spPr>
        <p:txBody>
          <a:bodyPr wrap="none" anchor="ctr"/>
          <a:lstStyle/>
          <a:p>
            <a:endParaRPr lang="en-US" sz="240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Select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accent6"/>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accent6"/>
                </a:solidFill>
                <a:latin typeface="Helvetica Neue Medium"/>
                <a:cs typeface="Helvetica Neue Medium"/>
              </a:defRPr>
            </a:lvl1pPr>
          </a:lstStyle>
          <a:p>
            <a:endParaRPr lang="en-US" dirty="0"/>
          </a:p>
        </p:txBody>
      </p:sp>
      <p:sp>
        <p:nvSpPr>
          <p:cNvPr id="56331" name="Rectangle 11"/>
          <p:cNvSpPr>
            <a:spLocks noGrp="1" noChangeArrowheads="1"/>
          </p:cNvSpPr>
          <p:nvPr>
            <p:ph type="sldNum" sz="quarter" idx="4"/>
          </p:nvPr>
        </p:nvSpPr>
        <p:spPr bwMode="auto">
          <a:xfrm>
            <a:off x="9906000" y="6248400"/>
            <a:ext cx="1502219"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accent6"/>
                </a:solidFill>
                <a:latin typeface="Helvetica Neue Medium"/>
                <a:cs typeface="Helvetica Neue Medium"/>
              </a:defRPr>
            </a:lvl1pPr>
          </a:lstStyle>
          <a:p>
            <a:fld id="{74438B1A-AF1B-4C8B-993E-1BADE62A2451}" type="slidenum">
              <a:rPr lang="en-US" smtClean="0"/>
              <a:pPr/>
              <a:t>‹#›</a:t>
            </a:fld>
            <a:endParaRPr lang="en-US" dirty="0"/>
          </a:p>
        </p:txBody>
      </p:sp>
      <p:grpSp>
        <p:nvGrpSpPr>
          <p:cNvPr id="56345" name="Group 25"/>
          <p:cNvGrpSpPr>
            <a:grpSpLocks/>
          </p:cNvGrpSpPr>
          <p:nvPr/>
        </p:nvGrpSpPr>
        <p:grpSpPr bwMode="auto">
          <a:xfrm>
            <a:off x="7205135" y="6126158"/>
            <a:ext cx="2275417" cy="660400"/>
            <a:chOff x="3596" y="3859"/>
            <a:chExt cx="1075" cy="416"/>
          </a:xfrm>
        </p:grpSpPr>
        <p:pic>
          <p:nvPicPr>
            <p:cNvPr id="56346" name="Picture 26"/>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3596" y="3859"/>
              <a:ext cx="416"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accent6"/>
                  </a:solidFill>
                </a:rPr>
                <a:t>Federal Aviation</a:t>
              </a:r>
            </a:p>
            <a:p>
              <a:pPr>
                <a:lnSpc>
                  <a:spcPct val="85000"/>
                </a:lnSpc>
                <a:spcBef>
                  <a:spcPct val="0"/>
                </a:spcBef>
                <a:buFontTx/>
                <a:buNone/>
              </a:pPr>
              <a:r>
                <a:rPr lang="en-US" sz="1200" b="1" dirty="0">
                  <a:solidFill>
                    <a:schemeClr val="accent6"/>
                  </a:solidFill>
                </a:rPr>
                <a:t>Administration</a:t>
              </a:r>
            </a:p>
          </p:txBody>
        </p:sp>
      </p:grpSp>
      <p:sp>
        <p:nvSpPr>
          <p:cNvPr id="56349" name="Text Box 29" hidden="1"/>
          <p:cNvSpPr txBox="1">
            <a:spLocks noChangeArrowheads="1"/>
          </p:cNvSpPr>
          <p:nvPr/>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spTree>
    <p:extLst>
      <p:ext uri="{BB962C8B-B14F-4D97-AF65-F5344CB8AC3E}">
        <p14:creationId xmlns:p14="http://schemas.microsoft.com/office/powerpoint/2010/main" val="2988165268"/>
      </p:ext>
    </p:extLst>
  </p:cSld>
  <p:clrMap bg1="lt1" tx1="dk1" bg2="lt2" tx2="dk2" accent1="accent1" accent2="accent2" accent3="accent3" accent4="accent4" accent5="accent5" accent6="accent6" hlink="hlink" folHlink="folHlink"/>
  <p:timing>
    <p:tnLst>
      <p:par>
        <p:cTn id="1" dur="indefinite" restart="never" nodeType="tmRoot"/>
      </p:par>
    </p:tnLst>
  </p:timing>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law.cornell.edu/definitions/index.php?width=840&amp;height=800&amp;iframe=true&amp;def_id=8e9caab04f792d93d0738c9d3290164e&amp;term_occur=999&amp;term_src=Title:14:Chapter:I:Subchapter:A:Part:1:1.1"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s://www.law.cornell.edu/cfr/text/14/91.13"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2.jpg"/></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1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jpeg"/><Relationship Id="rId4" Type="http://schemas.openxmlformats.org/officeDocument/2006/relationships/image" Target="../media/image19.jpeg"/></Relationships>
</file>

<file path=ppt/slides/_rels/slide1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29.jpeg"/><Relationship Id="rId4" Type="http://schemas.openxmlformats.org/officeDocument/2006/relationships/image" Target="../media/image28.jpeg"/></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2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2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2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40.jpeg"/><Relationship Id="rId4" Type="http://schemas.openxmlformats.org/officeDocument/2006/relationships/image" Target="../media/image39.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9" name="Rectangle 11"/>
          <p:cNvSpPr>
            <a:spLocks noGrp="1" noChangeArrowheads="1"/>
          </p:cNvSpPr>
          <p:nvPr>
            <p:ph type="ctrTitle"/>
          </p:nvPr>
        </p:nvSpPr>
        <p:spPr>
          <a:xfrm>
            <a:off x="379876" y="294092"/>
            <a:ext cx="4940269" cy="1395412"/>
          </a:xfrm>
        </p:spPr>
        <p:txBody>
          <a:bodyPr/>
          <a:lstStyle/>
          <a:p>
            <a:r>
              <a:rPr lang="en-US" dirty="0"/>
              <a:t>The National FAA Safety Team Presents</a:t>
            </a:r>
          </a:p>
        </p:txBody>
      </p:sp>
      <p:sp>
        <p:nvSpPr>
          <p:cNvPr id="32780" name="Rectangle 12"/>
          <p:cNvSpPr>
            <a:spLocks noGrp="1" noChangeArrowheads="1"/>
          </p:cNvSpPr>
          <p:nvPr>
            <p:ph type="subTitle" idx="1"/>
          </p:nvPr>
        </p:nvSpPr>
        <p:spPr>
          <a:xfrm>
            <a:off x="379876" y="1673611"/>
            <a:ext cx="7544523" cy="1647323"/>
          </a:xfrm>
        </p:spPr>
        <p:txBody>
          <a:bodyPr/>
          <a:lstStyle/>
          <a:p>
            <a:r>
              <a:rPr lang="en-US" dirty="0" smtClean="0"/>
              <a:t>Topic of the Month - December</a:t>
            </a:r>
          </a:p>
          <a:p>
            <a:r>
              <a:rPr lang="en-US" dirty="0" smtClean="0"/>
              <a:t>Engine Maintenance and </a:t>
            </a:r>
            <a:br>
              <a:rPr lang="en-US" dirty="0" smtClean="0"/>
            </a:br>
            <a:r>
              <a:rPr lang="en-US" dirty="0" smtClean="0"/>
              <a:t>Flight Data Monitoring</a:t>
            </a:r>
          </a:p>
          <a:p>
            <a:endParaRPr lang="en-US" dirty="0" smtClean="0"/>
          </a:p>
        </p:txBody>
      </p:sp>
      <p:sp>
        <p:nvSpPr>
          <p:cNvPr id="32785" name="Text Box 17"/>
          <p:cNvSpPr txBox="1">
            <a:spLocks noChangeArrowheads="1"/>
          </p:cNvSpPr>
          <p:nvPr/>
        </p:nvSpPr>
        <p:spPr bwMode="auto">
          <a:xfrm>
            <a:off x="2419380" y="3743776"/>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&lt;Audience&gt;</a:t>
            </a:r>
          </a:p>
        </p:txBody>
      </p:sp>
      <p:sp>
        <p:nvSpPr>
          <p:cNvPr id="32786" name="Text Box 18"/>
          <p:cNvSpPr txBox="1">
            <a:spLocks noChangeArrowheads="1"/>
          </p:cNvSpPr>
          <p:nvPr/>
        </p:nvSpPr>
        <p:spPr bwMode="auto">
          <a:xfrm>
            <a:off x="2419380" y="4080326"/>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&lt;Presenter&gt;</a:t>
            </a:r>
          </a:p>
        </p:txBody>
      </p:sp>
      <p:sp>
        <p:nvSpPr>
          <p:cNvPr id="32787" name="Text Box 19"/>
          <p:cNvSpPr txBox="1">
            <a:spLocks noChangeArrowheads="1"/>
          </p:cNvSpPr>
          <p:nvPr/>
        </p:nvSpPr>
        <p:spPr bwMode="auto">
          <a:xfrm>
            <a:off x="2419380" y="4430245"/>
            <a:ext cx="34655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 &gt;</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r>
              <a:rPr lang="en-US" smtClean="0">
                <a:ea typeface="ＭＳ Ｐゴシック" pitchFamily="34" charset="-128"/>
              </a:rPr>
              <a:t>Welcome</a:t>
            </a:r>
          </a:p>
        </p:txBody>
      </p:sp>
      <p:sp>
        <p:nvSpPr>
          <p:cNvPr id="14339" name="Content Placeholder 2"/>
          <p:cNvSpPr>
            <a:spLocks noGrp="1"/>
          </p:cNvSpPr>
          <p:nvPr>
            <p:ph idx="1"/>
          </p:nvPr>
        </p:nvSpPr>
        <p:spPr/>
        <p:txBody>
          <a:bodyPr/>
          <a:lstStyle/>
          <a:p>
            <a:r>
              <a:rPr lang="en-US" dirty="0" smtClean="0">
                <a:ea typeface="ＭＳ Ｐゴシック" pitchFamily="34" charset="-128"/>
              </a:rPr>
              <a:t>Exits</a:t>
            </a:r>
          </a:p>
          <a:p>
            <a:r>
              <a:rPr lang="en-US" dirty="0" smtClean="0">
                <a:ea typeface="ＭＳ Ｐゴシック" pitchFamily="34" charset="-128"/>
              </a:rPr>
              <a:t>Restrooms</a:t>
            </a:r>
          </a:p>
          <a:p>
            <a:r>
              <a:rPr lang="en-US" dirty="0" smtClean="0">
                <a:ea typeface="ＭＳ Ｐゴシック" pitchFamily="34" charset="-128"/>
              </a:rPr>
              <a:t>Emergency Evacuation</a:t>
            </a:r>
          </a:p>
          <a:p>
            <a:r>
              <a:rPr lang="en-US" dirty="0" smtClean="0">
                <a:ea typeface="ＭＳ Ｐゴシック" pitchFamily="34" charset="-128"/>
              </a:rPr>
              <a:t>Breaks</a:t>
            </a:r>
          </a:p>
          <a:p>
            <a:r>
              <a:rPr lang="en-US" dirty="0" smtClean="0">
                <a:ea typeface="ＭＳ Ｐゴシック" pitchFamily="34" charset="-128"/>
              </a:rPr>
              <a:t>Phones &amp; Pagers to Silent or Off </a:t>
            </a:r>
          </a:p>
          <a:p>
            <a:r>
              <a:rPr lang="en-US" dirty="0" smtClean="0">
                <a:ea typeface="ＭＳ Ｐゴシック" pitchFamily="34" charset="-128"/>
              </a:rPr>
              <a:t>Sponsor Acknowledgment</a:t>
            </a:r>
          </a:p>
          <a:p>
            <a:r>
              <a:rPr lang="en-US" dirty="0" smtClean="0">
                <a:ea typeface="ＭＳ Ｐゴシック" pitchFamily="34" charset="-128"/>
              </a:rPr>
              <a:t>Other information</a:t>
            </a:r>
          </a:p>
          <a:p>
            <a:endParaRPr lang="en-US" dirty="0" smtClean="0">
              <a:ea typeface="ＭＳ Ｐゴシック" pitchFamily="34" charset="-128"/>
            </a:endParaRPr>
          </a:p>
          <a:p>
            <a:endParaRPr lang="en-US" dirty="0" smtClean="0">
              <a:ea typeface="ＭＳ Ｐゴシック" pitchFamily="34" charset="-128"/>
            </a:endParaRPr>
          </a:p>
        </p:txBody>
      </p:sp>
      <p:sp>
        <p:nvSpPr>
          <p:cNvPr id="14340" name="Slide Number Placeholder 3"/>
          <p:cNvSpPr>
            <a:spLocks noGrp="1"/>
          </p:cNvSpPr>
          <p:nvPr>
            <p:ph type="sldNum"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787F3CF4-087D-4F36-8317-60C2B9BF6231}" type="slidenum">
              <a:rPr lang="en-US" sz="1400">
                <a:solidFill>
                  <a:srgbClr val="FFFFFF"/>
                </a:solidFill>
                <a:latin typeface="Times New Roman" pitchFamily="18" charset="0"/>
              </a:rPr>
              <a:pPr eaLnBrk="1" hangingPunct="1"/>
              <a:t>2</a:t>
            </a:fld>
            <a:endParaRPr lang="en-US" sz="1400">
              <a:solidFill>
                <a:srgbClr val="FFFFFF"/>
              </a:solidFill>
              <a:latin typeface="Times New Roman" pitchFamily="18" charset="0"/>
            </a:endParaRPr>
          </a:p>
        </p:txBody>
      </p:sp>
      <p:grpSp>
        <p:nvGrpSpPr>
          <p:cNvPr id="5" name="Group 4"/>
          <p:cNvGrpSpPr/>
          <p:nvPr/>
        </p:nvGrpSpPr>
        <p:grpSpPr>
          <a:xfrm>
            <a:off x="7097540" y="1745673"/>
            <a:ext cx="4622408" cy="3585410"/>
            <a:chOff x="6837353" y="2158410"/>
            <a:chExt cx="5177733" cy="4191780"/>
          </a:xfrm>
        </p:grpSpPr>
        <p:pic>
          <p:nvPicPr>
            <p:cNvPr id="6" name="DA40435A-344D-4FC2-9E65-482510AA9235" descr="2D5DBBC8-94E1-4F4B-B5EF-F45345C9D166@fios-route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9506" t="17022" r="2686"/>
            <a:stretch/>
          </p:blipFill>
          <p:spPr bwMode="auto">
            <a:xfrm>
              <a:off x="6837353" y="2158410"/>
              <a:ext cx="5177733" cy="419178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235401" y="3187336"/>
              <a:ext cx="763260" cy="643039"/>
            </a:xfrm>
            <a:prstGeom prst="rect">
              <a:avLst/>
            </a:prstGeom>
            <a:ln>
              <a:noFill/>
            </a:ln>
            <a:effectLst>
              <a:outerShdw blurRad="292100" dist="139700" dir="2700000" algn="tl" rotWithShape="0">
                <a:srgbClr val="333333">
                  <a:alpha val="65000"/>
                </a:srgbClr>
              </a:outerShdw>
            </a:effectLst>
          </p:spPr>
        </p:pic>
      </p:grpSp>
    </p:spTree>
    <p:extLst>
      <p:ext uri="{BB962C8B-B14F-4D97-AF65-F5344CB8AC3E}">
        <p14:creationId xmlns:p14="http://schemas.microsoft.com/office/powerpoint/2010/main" val="371499356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571500" y="361483"/>
            <a:ext cx="11296651" cy="609600"/>
          </a:xfrm>
        </p:spPr>
        <p:txBody>
          <a:bodyPr/>
          <a:lstStyle/>
          <a:p>
            <a:r>
              <a:rPr lang="en-US" dirty="0" smtClean="0">
                <a:ea typeface="ＭＳ Ｐゴシック" pitchFamily="34" charset="-128"/>
              </a:rPr>
              <a:t>Overview	</a:t>
            </a:r>
          </a:p>
        </p:txBody>
      </p:sp>
      <p:sp>
        <p:nvSpPr>
          <p:cNvPr id="15363" name="Content Placeholder 2"/>
          <p:cNvSpPr>
            <a:spLocks noGrp="1"/>
          </p:cNvSpPr>
          <p:nvPr>
            <p:ph idx="1"/>
          </p:nvPr>
        </p:nvSpPr>
        <p:spPr>
          <a:xfrm>
            <a:off x="571500" y="1224218"/>
            <a:ext cx="8737600" cy="3264655"/>
          </a:xfrm>
        </p:spPr>
        <p:txBody>
          <a:bodyPr/>
          <a:lstStyle/>
          <a:p>
            <a:r>
              <a:rPr lang="en-US" dirty="0" smtClean="0">
                <a:ea typeface="ＭＳ Ｐゴシック" pitchFamily="34" charset="-128"/>
              </a:rPr>
              <a:t>*GAJSC System/Component Failure Study</a:t>
            </a:r>
          </a:p>
          <a:p>
            <a:r>
              <a:rPr lang="en-US" dirty="0" smtClean="0">
                <a:ea typeface="ＭＳ Ｐゴシック" pitchFamily="34" charset="-128"/>
              </a:rPr>
              <a:t>Best Practices for Engine Maintenance</a:t>
            </a:r>
          </a:p>
          <a:p>
            <a:r>
              <a:rPr lang="en-US" dirty="0" smtClean="0">
                <a:ea typeface="ＭＳ Ｐゴシック" pitchFamily="34" charset="-128"/>
              </a:rPr>
              <a:t>Best Practices for Engine Operation</a:t>
            </a:r>
          </a:p>
          <a:p>
            <a:r>
              <a:rPr lang="en-US" dirty="0" smtClean="0">
                <a:ea typeface="ＭＳ Ｐゴシック" pitchFamily="34" charset="-128"/>
              </a:rPr>
              <a:t>Safety Benefits of Flight Data Monitoring</a:t>
            </a:r>
          </a:p>
          <a:p>
            <a:r>
              <a:rPr lang="en-US" dirty="0" smtClean="0">
                <a:ea typeface="ＭＳ Ｐゴシック" pitchFamily="34" charset="-128"/>
              </a:rPr>
              <a:t>Present &amp; Future FDM Technologies</a:t>
            </a:r>
          </a:p>
          <a:p>
            <a:r>
              <a:rPr lang="en-US" dirty="0" smtClean="0">
                <a:ea typeface="ＭＳ Ｐゴシック" pitchFamily="34" charset="-128"/>
              </a:rPr>
              <a:t>How GA pilots can use FDM today</a:t>
            </a:r>
          </a:p>
          <a:p>
            <a:endParaRPr lang="en-US" dirty="0" smtClean="0">
              <a:ea typeface="ＭＳ Ｐゴシック" pitchFamily="34" charset="-128"/>
            </a:endParaRPr>
          </a:p>
          <a:p>
            <a:pPr marL="0" indent="0">
              <a:buNone/>
            </a:pPr>
            <a:r>
              <a:rPr lang="en-US" dirty="0">
                <a:ea typeface="ＭＳ Ｐゴシック" pitchFamily="34" charset="-128"/>
              </a:rPr>
              <a:t> </a:t>
            </a:r>
            <a:r>
              <a:rPr lang="en-US" dirty="0" smtClean="0">
                <a:ea typeface="ＭＳ Ｐゴシック" pitchFamily="34" charset="-128"/>
              </a:rPr>
              <a:t>                               </a:t>
            </a:r>
            <a:r>
              <a:rPr lang="en-US" sz="1600" dirty="0" smtClean="0">
                <a:ea typeface="ＭＳ Ｐゴシック" pitchFamily="34" charset="-128"/>
              </a:rPr>
              <a:t>*</a:t>
            </a:r>
            <a:r>
              <a:rPr lang="en-US" sz="1600" dirty="0">
                <a:ea typeface="ＭＳ Ｐゴシック" pitchFamily="34" charset="-128"/>
              </a:rPr>
              <a:t>General Aviation Joint Steering Committee</a:t>
            </a:r>
            <a:endParaRPr lang="en-US" dirty="0" smtClean="0">
              <a:ea typeface="ＭＳ Ｐゴシック" pitchFamily="34" charset="-128"/>
            </a:endParaRPr>
          </a:p>
        </p:txBody>
      </p:sp>
      <p:sp>
        <p:nvSpPr>
          <p:cNvPr id="15364" name="Slide Number Placeholder 3"/>
          <p:cNvSpPr>
            <a:spLocks noGrp="1"/>
          </p:cNvSpPr>
          <p:nvPr>
            <p:ph type="sldNum"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4349303C-7832-4998-BF6F-665B500EF966}" type="slidenum">
              <a:rPr lang="en-US" sz="1400">
                <a:solidFill>
                  <a:srgbClr val="FFFFFF"/>
                </a:solidFill>
                <a:latin typeface="Times New Roman" pitchFamily="18" charset="0"/>
              </a:rPr>
              <a:pPr eaLnBrk="1" hangingPunct="1"/>
              <a:t>3</a:t>
            </a:fld>
            <a:endParaRPr lang="en-US" sz="1400">
              <a:solidFill>
                <a:srgbClr val="FFFFFF"/>
              </a:solidFill>
              <a:latin typeface="Times New Roman" pitchFamily="18" charset="0"/>
            </a:endParaRPr>
          </a:p>
        </p:txBody>
      </p:sp>
      <p:sp>
        <p:nvSpPr>
          <p:cNvPr id="3" name="Rectangle 2"/>
          <p:cNvSpPr/>
          <p:nvPr/>
        </p:nvSpPr>
        <p:spPr bwMode="auto">
          <a:xfrm>
            <a:off x="-5029200" y="3512127"/>
            <a:ext cx="3886200" cy="6026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grpSp>
        <p:nvGrpSpPr>
          <p:cNvPr id="5" name="Group 4"/>
          <p:cNvGrpSpPr/>
          <p:nvPr/>
        </p:nvGrpSpPr>
        <p:grpSpPr>
          <a:xfrm rot="581291">
            <a:off x="8937594" y="1420887"/>
            <a:ext cx="2692169" cy="4187036"/>
            <a:chOff x="8793995" y="1366715"/>
            <a:chExt cx="2981701" cy="4208240"/>
          </a:xfrm>
        </p:grpSpPr>
        <p:pic>
          <p:nvPicPr>
            <p:cNvPr id="2" name="Picture 1"/>
            <p:cNvPicPr>
              <a:picLocks noChangeAspect="1"/>
            </p:cNvPicPr>
            <p:nvPr/>
          </p:nvPicPr>
          <p:blipFill rotWithShape="1">
            <a:blip r:embed="rId3"/>
            <a:srcRect l="10076" t="3789" r="10486" b="3500"/>
            <a:stretch/>
          </p:blipFill>
          <p:spPr>
            <a:xfrm>
              <a:off x="9011514" y="1386325"/>
              <a:ext cx="2764182" cy="4188630"/>
            </a:xfrm>
            <a:prstGeom prst="rect">
              <a:avLst/>
            </a:prstGeom>
            <a:ln>
              <a:noFill/>
            </a:ln>
            <a:effectLst>
              <a:outerShdw blurRad="292100" dist="139700" dir="2700000" algn="tl" rotWithShape="0">
                <a:srgbClr val="333333">
                  <a:alpha val="65000"/>
                </a:srgbClr>
              </a:outerShdw>
            </a:effectLst>
          </p:spPr>
        </p:pic>
        <p:sp>
          <p:nvSpPr>
            <p:cNvPr id="4" name="Rectangle 3"/>
            <p:cNvSpPr/>
            <p:nvPr/>
          </p:nvSpPr>
          <p:spPr bwMode="auto">
            <a:xfrm rot="16200000">
              <a:off x="6798636" y="3362074"/>
              <a:ext cx="4208237" cy="217519"/>
            </a:xfrm>
            <a:prstGeom prst="rect">
              <a:avLst/>
            </a:prstGeom>
            <a:solidFill>
              <a:schemeClr val="accent5">
                <a:lumMod val="75000"/>
              </a:schemeClr>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grpSp>
    </p:spTree>
    <p:extLst>
      <p:ext uri="{BB962C8B-B14F-4D97-AF65-F5344CB8AC3E}">
        <p14:creationId xmlns:p14="http://schemas.microsoft.com/office/powerpoint/2010/main" val="149807542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 your mechanic</a:t>
            </a:r>
            <a:endParaRPr lang="en-US" dirty="0"/>
          </a:p>
        </p:txBody>
      </p:sp>
      <p:sp>
        <p:nvSpPr>
          <p:cNvPr id="3" name="Content Placeholder 2"/>
          <p:cNvSpPr>
            <a:spLocks noGrp="1"/>
          </p:cNvSpPr>
          <p:nvPr>
            <p:ph idx="1"/>
          </p:nvPr>
        </p:nvSpPr>
        <p:spPr>
          <a:xfrm>
            <a:off x="571500" y="1260207"/>
            <a:ext cx="8050213" cy="4391025"/>
          </a:xfrm>
        </p:spPr>
        <p:txBody>
          <a:bodyPr/>
          <a:lstStyle/>
          <a:p>
            <a:r>
              <a:rPr lang="en-US" dirty="0" smtClean="0"/>
              <a:t>Take an active role</a:t>
            </a:r>
          </a:p>
          <a:p>
            <a:r>
              <a:rPr lang="en-US" dirty="0" smtClean="0"/>
              <a:t>Review inspection results</a:t>
            </a:r>
          </a:p>
          <a:p>
            <a:r>
              <a:rPr lang="en-US" dirty="0" smtClean="0"/>
              <a:t>Review ADs and Service Bulletins</a:t>
            </a:r>
          </a:p>
          <a:p>
            <a:r>
              <a:rPr lang="en-US" dirty="0" smtClean="0"/>
              <a:t>Assist with inspections</a:t>
            </a:r>
            <a:endParaRPr lang="en-US" dirty="0"/>
          </a:p>
        </p:txBody>
      </p:sp>
      <p:sp>
        <p:nvSpPr>
          <p:cNvPr id="4" name="Slide Number Placeholder 3"/>
          <p:cNvSpPr>
            <a:spLocks noGrp="1"/>
          </p:cNvSpPr>
          <p:nvPr>
            <p:ph type="sldNum" sz="quarter" idx="4"/>
          </p:nvPr>
        </p:nvSpPr>
        <p:spPr/>
        <p:txBody>
          <a:bodyPr/>
          <a:lstStyle/>
          <a:p>
            <a:pPr>
              <a:defRPr/>
            </a:pPr>
            <a:fld id="{8807464D-3B66-479A-AA34-334AAE34CAE0}" type="slidenum">
              <a:rPr lang="en-US" smtClean="0">
                <a:solidFill>
                  <a:srgbClr val="FFFFFF"/>
                </a:solidFill>
              </a:rPr>
              <a:pPr>
                <a:defRPr/>
              </a:pPr>
              <a:t>4</a:t>
            </a:fld>
            <a:endParaRPr lang="en-US" dirty="0">
              <a:solidFill>
                <a:srgbClr val="FFFFFF"/>
              </a:solidFill>
            </a:endParaRPr>
          </a:p>
        </p:txBody>
      </p:sp>
      <p:pic>
        <p:nvPicPr>
          <p:cNvPr id="8" name="Picture 4" descr="yellow"/>
          <p:cNvPicPr>
            <a:picLocks noChangeAspect="1" noChangeArrowheads="1"/>
          </p:cNvPicPr>
          <p:nvPr/>
        </p:nvPicPr>
        <p:blipFill rotWithShape="1">
          <a:blip r:embed="rId3">
            <a:extLst>
              <a:ext uri="{28A0092B-C50C-407E-A947-70E740481C1C}">
                <a14:useLocalDpi xmlns:a14="http://schemas.microsoft.com/office/drawing/2010/main" val="0"/>
              </a:ext>
            </a:extLst>
          </a:blip>
          <a:srcRect r="2846" b="3860"/>
          <a:stretch/>
        </p:blipFill>
        <p:spPr bwMode="auto">
          <a:xfrm>
            <a:off x="7532172" y="2726429"/>
            <a:ext cx="4109756" cy="273049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473137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14 CFR Part 1</a:t>
            </a:r>
            <a:endParaRPr lang="en-US" dirty="0"/>
          </a:p>
        </p:txBody>
      </p:sp>
      <p:sp>
        <p:nvSpPr>
          <p:cNvPr id="3" name="Content Placeholder 2"/>
          <p:cNvSpPr>
            <a:spLocks noGrp="1"/>
          </p:cNvSpPr>
          <p:nvPr>
            <p:ph idx="1"/>
          </p:nvPr>
        </p:nvSpPr>
        <p:spPr>
          <a:xfrm>
            <a:off x="674602" y="1138474"/>
            <a:ext cx="10733617" cy="4391025"/>
          </a:xfrm>
        </p:spPr>
        <p:txBody>
          <a:bodyPr/>
          <a:lstStyle/>
          <a:p>
            <a:r>
              <a:rPr lang="en-US" dirty="0" smtClean="0"/>
              <a:t>Definition of Operate.</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5</a:t>
            </a:fld>
            <a:endParaRPr lang="en-US" dirty="0"/>
          </a:p>
        </p:txBody>
      </p:sp>
      <p:sp>
        <p:nvSpPr>
          <p:cNvPr id="5" name="Rectangle 4"/>
          <p:cNvSpPr/>
          <p:nvPr/>
        </p:nvSpPr>
        <p:spPr>
          <a:xfrm>
            <a:off x="2272937" y="1905505"/>
            <a:ext cx="7837714" cy="2677656"/>
          </a:xfrm>
          <a:prstGeom prst="rect">
            <a:avLst/>
          </a:prstGeom>
        </p:spPr>
        <p:txBody>
          <a:bodyPr wrap="square">
            <a:spAutoFit/>
          </a:bodyPr>
          <a:lstStyle/>
          <a:p>
            <a:pPr>
              <a:buNone/>
            </a:pPr>
            <a:r>
              <a:rPr lang="en-US" sz="2800" b="1" i="1" dirty="0">
                <a:solidFill>
                  <a:srgbClr val="00B0F0"/>
                </a:solidFill>
                <a:latin typeface="+mn-lt"/>
              </a:rPr>
              <a:t>Operate</a:t>
            </a:r>
            <a:r>
              <a:rPr lang="en-US" sz="2800" i="1" dirty="0">
                <a:solidFill>
                  <a:srgbClr val="333333"/>
                </a:solidFill>
                <a:latin typeface="+mn-lt"/>
              </a:rPr>
              <a:t>,</a:t>
            </a:r>
            <a:r>
              <a:rPr lang="en-US" sz="2800" dirty="0">
                <a:solidFill>
                  <a:srgbClr val="333333"/>
                </a:solidFill>
                <a:latin typeface="+mn-lt"/>
              </a:rPr>
              <a:t> with respect to </a:t>
            </a:r>
            <a:r>
              <a:rPr lang="en-US" sz="2800" dirty="0">
                <a:solidFill>
                  <a:srgbClr val="0068AC"/>
                </a:solidFill>
                <a:latin typeface="+mn-lt"/>
                <a:hlinkClick r:id="rId3"/>
              </a:rPr>
              <a:t>aircraft</a:t>
            </a:r>
            <a:r>
              <a:rPr lang="en-US" sz="2800" dirty="0">
                <a:solidFill>
                  <a:srgbClr val="333333"/>
                </a:solidFill>
                <a:latin typeface="+mn-lt"/>
              </a:rPr>
              <a:t>, means </a:t>
            </a:r>
            <a:r>
              <a:rPr lang="en-US" sz="2800" b="1" dirty="0">
                <a:solidFill>
                  <a:srgbClr val="00B0F0"/>
                </a:solidFill>
                <a:latin typeface="+mn-lt"/>
              </a:rPr>
              <a:t>use, cause to </a:t>
            </a:r>
            <a:r>
              <a:rPr lang="en-US" sz="2800" b="1" dirty="0" smtClean="0">
                <a:solidFill>
                  <a:srgbClr val="00B0F0"/>
                </a:solidFill>
                <a:latin typeface="+mn-lt"/>
              </a:rPr>
              <a:t>use, </a:t>
            </a:r>
            <a:r>
              <a:rPr lang="en-US" sz="2800" b="1" dirty="0">
                <a:solidFill>
                  <a:srgbClr val="00B0F0"/>
                </a:solidFill>
                <a:latin typeface="+mn-lt"/>
              </a:rPr>
              <a:t>or authorize to use</a:t>
            </a:r>
            <a:r>
              <a:rPr lang="en-US" sz="2800" b="1" dirty="0">
                <a:solidFill>
                  <a:srgbClr val="FF0000"/>
                </a:solidFill>
                <a:latin typeface="+mn-lt"/>
              </a:rPr>
              <a:t> </a:t>
            </a:r>
            <a:r>
              <a:rPr lang="en-US" sz="2800" dirty="0">
                <a:solidFill>
                  <a:srgbClr val="FF0000"/>
                </a:solidFill>
                <a:latin typeface="+mn-lt"/>
                <a:hlinkClick r:id="rId3"/>
              </a:rPr>
              <a:t>aircraft</a:t>
            </a:r>
            <a:r>
              <a:rPr lang="en-US" sz="2800" b="1" dirty="0">
                <a:latin typeface="+mn-lt"/>
              </a:rPr>
              <a:t>,</a:t>
            </a:r>
            <a:r>
              <a:rPr lang="en-US" sz="2800" b="1" dirty="0">
                <a:solidFill>
                  <a:srgbClr val="FF0000"/>
                </a:solidFill>
                <a:latin typeface="+mn-lt"/>
              </a:rPr>
              <a:t> </a:t>
            </a:r>
            <a:r>
              <a:rPr lang="en-US" sz="2800" b="1" dirty="0">
                <a:solidFill>
                  <a:srgbClr val="00B0F0"/>
                </a:solidFill>
                <a:latin typeface="+mn-lt"/>
              </a:rPr>
              <a:t>for the purpose</a:t>
            </a:r>
            <a:r>
              <a:rPr lang="en-US" sz="2800" b="1" dirty="0">
                <a:solidFill>
                  <a:srgbClr val="FF0000"/>
                </a:solidFill>
                <a:latin typeface="+mn-lt"/>
              </a:rPr>
              <a:t> </a:t>
            </a:r>
            <a:r>
              <a:rPr lang="en-US" sz="2800" dirty="0">
                <a:solidFill>
                  <a:srgbClr val="333333"/>
                </a:solidFill>
                <a:latin typeface="+mn-lt"/>
              </a:rPr>
              <a:t>(except as provided in </a:t>
            </a:r>
            <a:r>
              <a:rPr lang="en-US" sz="2800" dirty="0">
                <a:solidFill>
                  <a:srgbClr val="0068AC"/>
                </a:solidFill>
                <a:latin typeface="+mn-lt"/>
                <a:hlinkClick r:id="rId4"/>
              </a:rPr>
              <a:t>§ 91.13</a:t>
            </a:r>
            <a:r>
              <a:rPr lang="en-US" sz="2800" dirty="0">
                <a:solidFill>
                  <a:srgbClr val="333333"/>
                </a:solidFill>
                <a:latin typeface="+mn-lt"/>
              </a:rPr>
              <a:t> of this chapter) </a:t>
            </a:r>
            <a:r>
              <a:rPr lang="en-US" sz="2800" b="1" dirty="0">
                <a:solidFill>
                  <a:srgbClr val="00B0F0"/>
                </a:solidFill>
                <a:latin typeface="+mn-lt"/>
              </a:rPr>
              <a:t>of air navigation </a:t>
            </a:r>
            <a:r>
              <a:rPr lang="en-US" sz="2800" dirty="0">
                <a:solidFill>
                  <a:srgbClr val="333333"/>
                </a:solidFill>
                <a:latin typeface="+mn-lt"/>
              </a:rPr>
              <a:t>including the piloting of </a:t>
            </a:r>
            <a:r>
              <a:rPr lang="en-US" sz="2800" dirty="0">
                <a:solidFill>
                  <a:srgbClr val="0068AC"/>
                </a:solidFill>
                <a:latin typeface="+mn-lt"/>
                <a:hlinkClick r:id="rId3"/>
              </a:rPr>
              <a:t>aircraft</a:t>
            </a:r>
            <a:r>
              <a:rPr lang="en-US" sz="2800" dirty="0">
                <a:solidFill>
                  <a:srgbClr val="333333"/>
                </a:solidFill>
                <a:latin typeface="+mn-lt"/>
              </a:rPr>
              <a:t>, with or without the right of legal control (as owner, lessee, or otherwise).</a:t>
            </a:r>
            <a:endParaRPr lang="en-US" sz="2800" dirty="0">
              <a:latin typeface="+mn-lt"/>
            </a:endParaRPr>
          </a:p>
        </p:txBody>
      </p:sp>
    </p:spTree>
    <p:extLst>
      <p:ext uri="{BB962C8B-B14F-4D97-AF65-F5344CB8AC3E}">
        <p14:creationId xmlns:p14="http://schemas.microsoft.com/office/powerpoint/2010/main" val="17906797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but I don’t own the aircraft; I just fly them.</a:t>
            </a:r>
            <a:endParaRPr lang="en-US" dirty="0"/>
          </a:p>
        </p:txBody>
      </p:sp>
      <p:sp>
        <p:nvSpPr>
          <p:cNvPr id="3" name="Content Placeholder 2"/>
          <p:cNvSpPr>
            <a:spLocks noGrp="1"/>
          </p:cNvSpPr>
          <p:nvPr>
            <p:ph idx="1"/>
          </p:nvPr>
        </p:nvSpPr>
        <p:spPr>
          <a:xfrm>
            <a:off x="674602" y="1176656"/>
            <a:ext cx="10733617" cy="4391025"/>
          </a:xfrm>
        </p:spPr>
        <p:txBody>
          <a:bodyPr/>
          <a:lstStyle/>
          <a:p>
            <a:r>
              <a:rPr lang="en-US" dirty="0" smtClean="0"/>
              <a:t>14 CFR 91.3  Responsibility &amp; authority of the pilot in command.</a:t>
            </a:r>
          </a:p>
          <a:p>
            <a:pPr lvl="1"/>
            <a:r>
              <a:rPr lang="en-US" dirty="0" smtClean="0"/>
              <a:t>PIC is “directly responsible” and</a:t>
            </a:r>
            <a:br>
              <a:rPr lang="en-US" dirty="0" smtClean="0"/>
            </a:br>
            <a:r>
              <a:rPr lang="en-US" dirty="0" smtClean="0"/>
              <a:t>“final authority” </a:t>
            </a:r>
          </a:p>
          <a:p>
            <a:r>
              <a:rPr lang="en-US" dirty="0" smtClean="0"/>
              <a:t>14 CFR 91.7 Civil aircraft airworthiness</a:t>
            </a:r>
          </a:p>
          <a:p>
            <a:pPr lvl="1"/>
            <a:r>
              <a:rPr lang="en-US" dirty="0" smtClean="0"/>
              <a:t>PIC is responsible for:</a:t>
            </a:r>
          </a:p>
          <a:p>
            <a:pPr lvl="2"/>
            <a:r>
              <a:rPr lang="en-US" dirty="0" smtClean="0"/>
              <a:t>Determining aircraft condition and</a:t>
            </a:r>
          </a:p>
          <a:p>
            <a:pPr lvl="2"/>
            <a:r>
              <a:rPr lang="en-US" dirty="0" smtClean="0"/>
              <a:t>Discontinuing flight when </a:t>
            </a:r>
            <a:r>
              <a:rPr lang="en-US" dirty="0" err="1" smtClean="0"/>
              <a:t>unairworthy</a:t>
            </a:r>
            <a:r>
              <a:rPr lang="en-US" dirty="0" smtClean="0"/>
              <a:t> </a:t>
            </a:r>
            <a:br>
              <a:rPr lang="en-US" dirty="0" smtClean="0"/>
            </a:br>
            <a:r>
              <a:rPr lang="en-US" dirty="0" smtClean="0"/>
              <a:t>conditions occur.</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6</a:t>
            </a:fld>
            <a:endParaRPr lang="en-US" dirty="0"/>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b="12028"/>
          <a:stretch/>
        </p:blipFill>
        <p:spPr>
          <a:xfrm>
            <a:off x="8052619" y="3089270"/>
            <a:ext cx="3815532" cy="251744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95555854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 what does airworthy mean?</a:t>
            </a:r>
            <a:endParaRPr lang="en-US" dirty="0"/>
          </a:p>
        </p:txBody>
      </p:sp>
      <p:sp>
        <p:nvSpPr>
          <p:cNvPr id="3" name="Content Placeholder 2"/>
          <p:cNvSpPr>
            <a:spLocks noGrp="1"/>
          </p:cNvSpPr>
          <p:nvPr>
            <p:ph idx="1"/>
          </p:nvPr>
        </p:nvSpPr>
        <p:spPr>
          <a:xfrm>
            <a:off x="674602" y="1194617"/>
            <a:ext cx="10733617" cy="4391025"/>
          </a:xfrm>
        </p:spPr>
        <p:txBody>
          <a:bodyPr/>
          <a:lstStyle/>
          <a:p>
            <a:pPr marL="0" indent="0">
              <a:buNone/>
            </a:pPr>
            <a:r>
              <a:rPr lang="en-US" dirty="0" smtClean="0"/>
              <a:t>1.  Must conform to type design</a:t>
            </a:r>
          </a:p>
          <a:p>
            <a:pPr lvl="1"/>
            <a:r>
              <a:rPr lang="en-US" dirty="0" smtClean="0"/>
              <a:t>As manufactured </a:t>
            </a:r>
          </a:p>
          <a:p>
            <a:pPr lvl="2"/>
            <a:r>
              <a:rPr lang="en-US" dirty="0" smtClean="0"/>
              <a:t>Type Certificate (TC)</a:t>
            </a:r>
          </a:p>
          <a:p>
            <a:pPr lvl="1"/>
            <a:r>
              <a:rPr lang="en-US" dirty="0" smtClean="0"/>
              <a:t>As modified</a:t>
            </a:r>
          </a:p>
          <a:p>
            <a:pPr lvl="2"/>
            <a:r>
              <a:rPr lang="en-US" dirty="0" smtClean="0"/>
              <a:t>Supplemental Type Certificate (STC)</a:t>
            </a:r>
          </a:p>
          <a:p>
            <a:pPr lvl="2"/>
            <a:r>
              <a:rPr lang="en-US" dirty="0" smtClean="0"/>
              <a:t>Other approved alterations</a:t>
            </a:r>
          </a:p>
          <a:p>
            <a:pPr marL="0" indent="0">
              <a:buNone/>
            </a:pPr>
            <a:r>
              <a:rPr lang="en-US" dirty="0" smtClean="0"/>
              <a:t>2.  Must be in condition for </a:t>
            </a:r>
            <a:br>
              <a:rPr lang="en-US" dirty="0" smtClean="0"/>
            </a:br>
            <a:r>
              <a:rPr lang="en-US" dirty="0" smtClean="0"/>
              <a:t>     safe operation</a:t>
            </a:r>
          </a:p>
        </p:txBody>
      </p:sp>
      <p:sp>
        <p:nvSpPr>
          <p:cNvPr id="4" name="Slide Number Placeholder 3"/>
          <p:cNvSpPr>
            <a:spLocks noGrp="1"/>
          </p:cNvSpPr>
          <p:nvPr>
            <p:ph type="sldNum" sz="quarter" idx="4"/>
          </p:nvPr>
        </p:nvSpPr>
        <p:spPr/>
        <p:txBody>
          <a:bodyPr/>
          <a:lstStyle/>
          <a:p>
            <a:fld id="{74438B1A-AF1B-4C8B-993E-1BADE62A2451}" type="slidenum">
              <a:rPr lang="en-US" smtClean="0"/>
              <a:pPr/>
              <a:t>7</a:t>
            </a:fld>
            <a:endParaRPr lang="en-US" dirty="0"/>
          </a:p>
        </p:txBody>
      </p:sp>
      <p:pic>
        <p:nvPicPr>
          <p:cNvPr id="5" name="Picture 4" descr="Il Sogno di Volare: Flying and the danger of ice - Il volo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45383" y="1784348"/>
            <a:ext cx="4526825" cy="339895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845090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Aircraft Status</a:t>
            </a:r>
            <a:endParaRPr lang="en-US" dirty="0"/>
          </a:p>
        </p:txBody>
      </p:sp>
      <p:pic>
        <p:nvPicPr>
          <p:cNvPr id="6" name="Content Placeholder 5"/>
          <p:cNvPicPr>
            <a:picLocks noGrp="1" noChangeAspect="1"/>
          </p:cNvPicPr>
          <p:nvPr>
            <p:ph idx="1"/>
          </p:nvPr>
        </p:nvPicPr>
        <p:blipFill rotWithShape="1">
          <a:blip r:embed="rId3">
            <a:extLst>
              <a:ext uri="{28A0092B-C50C-407E-A947-70E740481C1C}">
                <a14:useLocalDpi xmlns:a14="http://schemas.microsoft.com/office/drawing/2010/main" val="0"/>
              </a:ext>
            </a:extLst>
          </a:blip>
          <a:srcRect l="4600"/>
          <a:stretch/>
        </p:blipFill>
        <p:spPr>
          <a:xfrm>
            <a:off x="7064476" y="2227951"/>
            <a:ext cx="4704189" cy="2902320"/>
          </a:xfrm>
          <a:prstGeom prst="rect">
            <a:avLst/>
          </a:prstGeom>
          <a:ln>
            <a:noFill/>
          </a:ln>
          <a:effectLst>
            <a:outerShdw blurRad="292100" dist="139700" dir="2700000" algn="tl" rotWithShape="0">
              <a:srgbClr val="333333">
                <a:alpha val="65000"/>
              </a:srgbClr>
            </a:outerShdw>
          </a:effectLst>
        </p:spPr>
      </p:pic>
      <p:sp>
        <p:nvSpPr>
          <p:cNvPr id="4" name="Slide Number Placeholder 3"/>
          <p:cNvSpPr>
            <a:spLocks noGrp="1"/>
          </p:cNvSpPr>
          <p:nvPr>
            <p:ph type="sldNum" sz="quarter" idx="4"/>
          </p:nvPr>
        </p:nvSpPr>
        <p:spPr/>
        <p:txBody>
          <a:bodyPr/>
          <a:lstStyle/>
          <a:p>
            <a:fld id="{74438B1A-AF1B-4C8B-993E-1BADE62A2451}" type="slidenum">
              <a:rPr lang="en-US" smtClean="0"/>
              <a:pPr/>
              <a:t>8</a:t>
            </a:fld>
            <a:endParaRPr lang="en-US" dirty="0"/>
          </a:p>
        </p:txBody>
      </p:sp>
      <p:sp>
        <p:nvSpPr>
          <p:cNvPr id="7" name="TextBox 6"/>
          <p:cNvSpPr txBox="1"/>
          <p:nvPr/>
        </p:nvSpPr>
        <p:spPr bwMode="auto">
          <a:xfrm>
            <a:off x="8111066" y="5235044"/>
            <a:ext cx="36576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sz="1200" b="1" dirty="0" smtClean="0">
                <a:solidFill>
                  <a:srgbClr val="C0C0C0"/>
                </a:solidFill>
              </a:rPr>
              <a:t>United States Army Air Forces, Public Domain, via Wikimedia Commons</a:t>
            </a:r>
            <a:endParaRPr lang="en-US" sz="1200" b="1" dirty="0">
              <a:solidFill>
                <a:srgbClr val="C0C0C0"/>
              </a:solidFill>
            </a:endParaRPr>
          </a:p>
        </p:txBody>
      </p:sp>
      <p:sp>
        <p:nvSpPr>
          <p:cNvPr id="8" name="Content Placeholder 2"/>
          <p:cNvSpPr txBox="1">
            <a:spLocks/>
          </p:cNvSpPr>
          <p:nvPr/>
        </p:nvSpPr>
        <p:spPr bwMode="auto">
          <a:xfrm>
            <a:off x="571500" y="1058861"/>
            <a:ext cx="8050213"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kern="0" dirty="0" smtClean="0"/>
              <a:t>Online, paper, or wall chart</a:t>
            </a:r>
          </a:p>
          <a:p>
            <a:r>
              <a:rPr lang="en-US" kern="0" dirty="0" smtClean="0"/>
              <a:t>Inspections – aircraft &amp; equipment</a:t>
            </a:r>
          </a:p>
          <a:p>
            <a:pPr lvl="1"/>
            <a:r>
              <a:rPr lang="en-US" kern="0" dirty="0" smtClean="0"/>
              <a:t>Time next inspection is due</a:t>
            </a:r>
          </a:p>
          <a:p>
            <a:r>
              <a:rPr lang="en-US" kern="0" dirty="0" smtClean="0"/>
              <a:t>ADs &amp; Service Bulletins</a:t>
            </a:r>
          </a:p>
          <a:p>
            <a:pPr lvl="1"/>
            <a:r>
              <a:rPr lang="en-US" kern="0" dirty="0" smtClean="0"/>
              <a:t>Status sheets</a:t>
            </a:r>
          </a:p>
          <a:p>
            <a:r>
              <a:rPr lang="en-US" kern="0" dirty="0" smtClean="0"/>
              <a:t>Out of service &amp; Return to Service</a:t>
            </a:r>
          </a:p>
        </p:txBody>
      </p:sp>
      <p:sp>
        <p:nvSpPr>
          <p:cNvPr id="3" name="TextBox 2"/>
          <p:cNvSpPr txBox="1"/>
          <p:nvPr/>
        </p:nvSpPr>
        <p:spPr bwMode="auto">
          <a:xfrm>
            <a:off x="875211" y="4232366"/>
            <a:ext cx="4963886"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sz="2800" b="1" dirty="0" smtClean="0">
                <a:solidFill>
                  <a:srgbClr val="C00000"/>
                </a:solidFill>
              </a:rPr>
              <a:t>Caution!  These are not permanent records.  Trust but verify.</a:t>
            </a:r>
            <a:endParaRPr lang="en-US" sz="2800" b="1" dirty="0">
              <a:solidFill>
                <a:srgbClr val="C00000"/>
              </a:solidFill>
            </a:endParaRPr>
          </a:p>
        </p:txBody>
      </p:sp>
    </p:spTree>
    <p:extLst>
      <p:ext uri="{BB962C8B-B14F-4D97-AF65-F5344CB8AC3E}">
        <p14:creationId xmlns:p14="http://schemas.microsoft.com/office/powerpoint/2010/main" val="9333759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Return to service</a:t>
            </a:r>
            <a:endParaRPr lang="en-US" dirty="0"/>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219825" y="2068551"/>
            <a:ext cx="5543393" cy="3065386"/>
          </a:xfrm>
          <a:prstGeom prst="rect">
            <a:avLst/>
          </a:prstGeom>
          <a:ln>
            <a:noFill/>
          </a:ln>
          <a:effectLst>
            <a:outerShdw blurRad="292100" dist="139700" dir="2700000" algn="tl" rotWithShape="0">
              <a:srgbClr val="333333">
                <a:alpha val="65000"/>
              </a:srgbClr>
            </a:outerShdw>
          </a:effectLst>
        </p:spPr>
      </p:pic>
      <p:sp>
        <p:nvSpPr>
          <p:cNvPr id="4" name="Slide Number Placeholder 3"/>
          <p:cNvSpPr>
            <a:spLocks noGrp="1"/>
          </p:cNvSpPr>
          <p:nvPr>
            <p:ph type="sldNum" sz="quarter" idx="4"/>
          </p:nvPr>
        </p:nvSpPr>
        <p:spPr/>
        <p:txBody>
          <a:bodyPr/>
          <a:lstStyle/>
          <a:p>
            <a:fld id="{74438B1A-AF1B-4C8B-993E-1BADE62A2451}" type="slidenum">
              <a:rPr lang="en-US" smtClean="0"/>
              <a:pPr/>
              <a:t>9</a:t>
            </a:fld>
            <a:endParaRPr lang="en-US" dirty="0"/>
          </a:p>
        </p:txBody>
      </p:sp>
      <p:pic>
        <p:nvPicPr>
          <p:cNvPr id="6" name="Picture 5"/>
          <p:cNvPicPr>
            <a:picLocks noChangeAspect="1"/>
          </p:cNvPicPr>
          <p:nvPr/>
        </p:nvPicPr>
        <p:blipFill rotWithShape="1">
          <a:blip r:embed="rId4">
            <a:extLst>
              <a:ext uri="{28A0092B-C50C-407E-A947-70E740481C1C}">
                <a14:useLocalDpi xmlns:a14="http://schemas.microsoft.com/office/drawing/2010/main" val="0"/>
              </a:ext>
            </a:extLst>
          </a:blip>
          <a:srcRect l="1667" t="8172" r="1775" b="2151"/>
          <a:stretch/>
        </p:blipFill>
        <p:spPr>
          <a:xfrm>
            <a:off x="408961" y="1183424"/>
            <a:ext cx="5530645" cy="3831029"/>
          </a:xfrm>
          <a:prstGeom prst="rect">
            <a:avLst/>
          </a:prstGeom>
        </p:spPr>
      </p:pic>
    </p:spTree>
    <p:extLst>
      <p:ext uri="{BB962C8B-B14F-4D97-AF65-F5344CB8AC3E}">
        <p14:creationId xmlns:p14="http://schemas.microsoft.com/office/powerpoint/2010/main" val="124087125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Service intervals	</a:t>
            </a:r>
            <a:endParaRPr lang="en-US" dirty="0"/>
          </a:p>
        </p:txBody>
      </p:sp>
      <p:sp>
        <p:nvSpPr>
          <p:cNvPr id="3" name="Content Placeholder 2"/>
          <p:cNvSpPr>
            <a:spLocks noGrp="1"/>
          </p:cNvSpPr>
          <p:nvPr>
            <p:ph idx="1"/>
          </p:nvPr>
        </p:nvSpPr>
        <p:spPr>
          <a:xfrm>
            <a:off x="571500" y="1217181"/>
            <a:ext cx="8050213" cy="4391025"/>
          </a:xfrm>
        </p:spPr>
        <p:txBody>
          <a:bodyPr/>
          <a:lstStyle/>
          <a:p>
            <a:r>
              <a:rPr lang="en-US" dirty="0" smtClean="0"/>
              <a:t>Oil &amp; Filter Change</a:t>
            </a:r>
          </a:p>
          <a:p>
            <a:pPr lvl="1"/>
            <a:r>
              <a:rPr lang="en-US" dirty="0" smtClean="0"/>
              <a:t>50 Hrs. (30 Hrs. for </a:t>
            </a:r>
            <a:r>
              <a:rPr lang="en-US" dirty="0" err="1" smtClean="0"/>
              <a:t>Turbos</a:t>
            </a:r>
            <a:r>
              <a:rPr lang="en-US" dirty="0" smtClean="0"/>
              <a:t>)</a:t>
            </a:r>
          </a:p>
          <a:p>
            <a:pPr lvl="2"/>
            <a:r>
              <a:rPr lang="en-US" dirty="0" smtClean="0"/>
              <a:t>Filter Inspection – Immediate Results</a:t>
            </a:r>
          </a:p>
          <a:p>
            <a:pPr lvl="2"/>
            <a:r>
              <a:rPr lang="en-US" dirty="0" smtClean="0"/>
              <a:t>Oil Analysis – Multiple results over time, for trending</a:t>
            </a:r>
          </a:p>
          <a:p>
            <a:pPr lvl="1"/>
            <a:r>
              <a:rPr lang="en-US" dirty="0" smtClean="0"/>
              <a:t>100 Hrs. add:</a:t>
            </a:r>
          </a:p>
          <a:p>
            <a:pPr lvl="2"/>
            <a:r>
              <a:rPr lang="en-US" dirty="0" smtClean="0"/>
              <a:t>Compression Check</a:t>
            </a:r>
          </a:p>
          <a:p>
            <a:pPr lvl="2"/>
            <a:r>
              <a:rPr lang="en-US" dirty="0" smtClean="0"/>
              <a:t>Magneto Timing</a:t>
            </a:r>
          </a:p>
          <a:p>
            <a:pPr lvl="2"/>
            <a:r>
              <a:rPr lang="en-US" dirty="0" smtClean="0"/>
              <a:t>Spark plug inspection &amp; maintenance</a:t>
            </a:r>
          </a:p>
          <a:p>
            <a:pPr lvl="2"/>
            <a:r>
              <a:rPr lang="en-US" dirty="0" smtClean="0"/>
              <a:t>Exhaust system check</a:t>
            </a:r>
          </a:p>
          <a:p>
            <a:r>
              <a:rPr lang="en-US" dirty="0" smtClean="0"/>
              <a:t>ADs &amp; Service Bulletins</a:t>
            </a:r>
          </a:p>
          <a:p>
            <a:pPr marL="914400" lvl="2" indent="0">
              <a:buNone/>
            </a:pPr>
            <a:endParaRPr lang="en-US" dirty="0" smtClean="0"/>
          </a:p>
          <a:p>
            <a:endParaRPr lang="en-US" dirty="0" smtClean="0"/>
          </a:p>
        </p:txBody>
      </p:sp>
      <p:sp>
        <p:nvSpPr>
          <p:cNvPr id="4" name="Slide Number Placeholder 3"/>
          <p:cNvSpPr>
            <a:spLocks noGrp="1"/>
          </p:cNvSpPr>
          <p:nvPr>
            <p:ph type="sldNum" sz="quarter" idx="4"/>
          </p:nvPr>
        </p:nvSpPr>
        <p:spPr/>
        <p:txBody>
          <a:bodyPr/>
          <a:lstStyle/>
          <a:p>
            <a:pPr>
              <a:defRPr/>
            </a:pPr>
            <a:fld id="{8807464D-3B66-479A-AA34-334AAE34CAE0}" type="slidenum">
              <a:rPr lang="en-US" smtClean="0">
                <a:solidFill>
                  <a:srgbClr val="FFFFFF"/>
                </a:solidFill>
              </a:rPr>
              <a:pPr>
                <a:defRPr/>
              </a:pPr>
              <a:t>10</a:t>
            </a:fld>
            <a:endParaRPr lang="en-US" dirty="0">
              <a:solidFill>
                <a:srgbClr val="FFFFFF"/>
              </a:solidFill>
            </a:endParaRPr>
          </a:p>
        </p:txBody>
      </p:sp>
      <p:pic>
        <p:nvPicPr>
          <p:cNvPr id="5" name="Picture 4" descr="C:\Users\awp204js\AppData\Local\Microsoft\Windows\Temporary Internet Files\Content.Outlook\HDXJ59ZJ\IMG_0225 (3).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25121" r="61863" b="33056"/>
          <a:stretch/>
        </p:blipFill>
        <p:spPr bwMode="auto">
          <a:xfrm rot="10800000">
            <a:off x="8281231" y="2492476"/>
            <a:ext cx="3317269" cy="272845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371768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Not just an oil change		</a:t>
            </a:r>
            <a:endParaRPr lang="en-US" dirty="0"/>
          </a:p>
        </p:txBody>
      </p:sp>
      <p:sp>
        <p:nvSpPr>
          <p:cNvPr id="3" name="Content Placeholder 2"/>
          <p:cNvSpPr>
            <a:spLocks noGrp="1"/>
          </p:cNvSpPr>
          <p:nvPr>
            <p:ph idx="1"/>
          </p:nvPr>
        </p:nvSpPr>
        <p:spPr>
          <a:xfrm>
            <a:off x="571500" y="1166630"/>
            <a:ext cx="8050213" cy="4391025"/>
          </a:xfrm>
        </p:spPr>
        <p:txBody>
          <a:bodyPr/>
          <a:lstStyle/>
          <a:p>
            <a:r>
              <a:rPr lang="en-US" dirty="0" smtClean="0"/>
              <a:t>Opportunity for inspection</a:t>
            </a:r>
          </a:p>
          <a:p>
            <a:pPr lvl="1"/>
            <a:r>
              <a:rPr lang="en-US" dirty="0" smtClean="0"/>
              <a:t>Leaks and stains</a:t>
            </a:r>
          </a:p>
          <a:p>
            <a:pPr lvl="1"/>
            <a:r>
              <a:rPr lang="en-US" dirty="0" smtClean="0"/>
              <a:t>Missing, broken, or loose hardware</a:t>
            </a:r>
          </a:p>
          <a:p>
            <a:pPr lvl="1"/>
            <a:r>
              <a:rPr lang="en-US" dirty="0" smtClean="0"/>
              <a:t>Tires</a:t>
            </a:r>
          </a:p>
          <a:p>
            <a:pPr lvl="1"/>
            <a:r>
              <a:rPr lang="en-US" dirty="0" smtClean="0"/>
              <a:t>Brakes</a:t>
            </a:r>
          </a:p>
          <a:p>
            <a:pPr lvl="1"/>
            <a:r>
              <a:rPr lang="en-US" dirty="0" smtClean="0"/>
              <a:t>Oleo struts</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11</a:t>
            </a:fld>
            <a:endParaRPr lang="en-US" dirty="0"/>
          </a:p>
        </p:txBody>
      </p:sp>
      <p:pic>
        <p:nvPicPr>
          <p:cNvPr id="5" name="Picture 5" descr="C:\Users\awp204js\AppData\Local\Microsoft\Windows\Temporary Internet Files\Content.Outlook\HDXJ59ZJ\IMG_0223 (3).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59395" t="19852" b="35562"/>
          <a:stretch/>
        </p:blipFill>
        <p:spPr bwMode="auto">
          <a:xfrm rot="10800000">
            <a:off x="8030491" y="2389909"/>
            <a:ext cx="3619430" cy="298070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75300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Engine Operation	</a:t>
            </a:r>
            <a:endParaRPr lang="en-US" dirty="0"/>
          </a:p>
        </p:txBody>
      </p:sp>
      <p:sp>
        <p:nvSpPr>
          <p:cNvPr id="3" name="Content Placeholder 2"/>
          <p:cNvSpPr>
            <a:spLocks noGrp="1"/>
          </p:cNvSpPr>
          <p:nvPr>
            <p:ph idx="1"/>
          </p:nvPr>
        </p:nvSpPr>
        <p:spPr>
          <a:xfrm>
            <a:off x="571500" y="1259387"/>
            <a:ext cx="8050213" cy="4391025"/>
          </a:xfrm>
        </p:spPr>
        <p:txBody>
          <a:bodyPr/>
          <a:lstStyle/>
          <a:p>
            <a:r>
              <a:rPr lang="en-US" dirty="0" smtClean="0"/>
              <a:t>Fly Often</a:t>
            </a:r>
          </a:p>
          <a:p>
            <a:r>
              <a:rPr lang="en-US" dirty="0" smtClean="0"/>
              <a:t>Minimize thermal shock</a:t>
            </a:r>
          </a:p>
          <a:p>
            <a:pPr lvl="1"/>
            <a:r>
              <a:rPr lang="en-US" dirty="0" smtClean="0"/>
              <a:t>Warm up before flying.</a:t>
            </a:r>
          </a:p>
          <a:p>
            <a:pPr lvl="1"/>
            <a:r>
              <a:rPr lang="en-US" dirty="0"/>
              <a:t>Smooth power application and </a:t>
            </a:r>
            <a:r>
              <a:rPr lang="en-US" dirty="0" smtClean="0"/>
              <a:t>reduction</a:t>
            </a:r>
          </a:p>
          <a:p>
            <a:pPr lvl="1"/>
            <a:r>
              <a:rPr lang="en-US" dirty="0" smtClean="0"/>
              <a:t>Be careful when operating lean of peak EGT</a:t>
            </a:r>
          </a:p>
          <a:p>
            <a:pPr lvl="1"/>
            <a:r>
              <a:rPr lang="en-US" dirty="0" smtClean="0"/>
              <a:t>Plan descents to avoid shock cooling.</a:t>
            </a:r>
          </a:p>
          <a:p>
            <a:pPr lvl="2"/>
            <a:r>
              <a:rPr lang="en-US" dirty="0" smtClean="0"/>
              <a:t>Especially important for </a:t>
            </a:r>
            <a:r>
              <a:rPr lang="en-US" dirty="0" err="1" smtClean="0"/>
              <a:t>Turbos</a:t>
            </a:r>
            <a:endParaRPr lang="en-US" dirty="0" smtClean="0"/>
          </a:p>
          <a:p>
            <a:pPr lvl="2"/>
            <a:r>
              <a:rPr lang="en-US" dirty="0" smtClean="0"/>
              <a:t>And in cold weather.</a:t>
            </a:r>
          </a:p>
          <a:p>
            <a:r>
              <a:rPr lang="en-US" dirty="0" smtClean="0"/>
              <a:t>Monitor performance</a:t>
            </a:r>
          </a:p>
          <a:p>
            <a:pPr lvl="1"/>
            <a:r>
              <a:rPr lang="en-US" dirty="0" smtClean="0"/>
              <a:t>Small changes can forecast developing problems.</a:t>
            </a:r>
            <a:endParaRPr lang="en-US" dirty="0"/>
          </a:p>
        </p:txBody>
      </p:sp>
      <p:sp>
        <p:nvSpPr>
          <p:cNvPr id="4" name="Slide Number Placeholder 3"/>
          <p:cNvSpPr>
            <a:spLocks noGrp="1"/>
          </p:cNvSpPr>
          <p:nvPr>
            <p:ph type="sldNum" sz="quarter" idx="4"/>
          </p:nvPr>
        </p:nvSpPr>
        <p:spPr/>
        <p:txBody>
          <a:bodyPr/>
          <a:lstStyle/>
          <a:p>
            <a:pPr>
              <a:defRPr/>
            </a:pPr>
            <a:fld id="{8807464D-3B66-479A-AA34-334AAE34CAE0}" type="slidenum">
              <a:rPr lang="en-US" smtClean="0">
                <a:solidFill>
                  <a:srgbClr val="FFFFFF"/>
                </a:solidFill>
              </a:rPr>
              <a:pPr>
                <a:defRPr/>
              </a:pPr>
              <a:t>12</a:t>
            </a:fld>
            <a:endParaRPr lang="en-US" dirty="0">
              <a:solidFill>
                <a:srgbClr val="FFFFFF"/>
              </a:solidFill>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37246" y="649288"/>
            <a:ext cx="4030905" cy="268726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78128880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smtClean="0">
                <a:ea typeface="ＭＳ Ｐゴシック" pitchFamily="34" charset="-128"/>
              </a:rPr>
              <a:t>Flight Data Monitoring</a:t>
            </a:r>
          </a:p>
        </p:txBody>
      </p:sp>
      <p:sp>
        <p:nvSpPr>
          <p:cNvPr id="16387" name="Slide Number Placeholder 3"/>
          <p:cNvSpPr>
            <a:spLocks noGrp="1"/>
          </p:cNvSpPr>
          <p:nvPr>
            <p:ph type="sldNum"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693F4CC8-840B-48CB-829F-54E81FDF969A}" type="slidenum">
              <a:rPr lang="en-US" sz="1400">
                <a:solidFill>
                  <a:srgbClr val="FFFFFF"/>
                </a:solidFill>
                <a:latin typeface="Times New Roman" pitchFamily="18" charset="0"/>
              </a:rPr>
              <a:pPr eaLnBrk="1" hangingPunct="1"/>
              <a:t>13</a:t>
            </a:fld>
            <a:endParaRPr lang="en-US" sz="1400">
              <a:solidFill>
                <a:srgbClr val="FFFFFF"/>
              </a:solidFill>
              <a:latin typeface="Times New Roman" pitchFamily="18" charset="0"/>
            </a:endParaRPr>
          </a:p>
        </p:txBody>
      </p:sp>
      <p:pic>
        <p:nvPicPr>
          <p:cNvPr id="2" name="Picture 1"/>
          <p:cNvPicPr>
            <a:picLocks noChangeAspect="1"/>
          </p:cNvPicPr>
          <p:nvPr/>
        </p:nvPicPr>
        <p:blipFill>
          <a:blip r:embed="rId3"/>
          <a:stretch>
            <a:fillRect/>
          </a:stretch>
        </p:blipFill>
        <p:spPr>
          <a:xfrm>
            <a:off x="3282972" y="1223159"/>
            <a:ext cx="5537149" cy="443060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55248119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smtClean="0">
                <a:ea typeface="ＭＳ Ｐゴシック" pitchFamily="34" charset="-128"/>
              </a:rPr>
              <a:t>Flight Data Monitoring</a:t>
            </a:r>
          </a:p>
        </p:txBody>
      </p:sp>
      <p:pic>
        <p:nvPicPr>
          <p:cNvPr id="4" name="Content Placeholder 3"/>
          <p:cNvPicPr>
            <a:picLocks noGrp="1" noChangeAspect="1"/>
          </p:cNvPicPr>
          <p:nvPr>
            <p:ph idx="1"/>
          </p:nvPr>
        </p:nvPicPr>
        <p:blipFill>
          <a:blip r:embed="rId3"/>
          <a:stretch>
            <a:fillRect/>
          </a:stretch>
        </p:blipFill>
        <p:spPr>
          <a:xfrm>
            <a:off x="6604001" y="3098715"/>
            <a:ext cx="3167857" cy="2375893"/>
          </a:xfrm>
          <a:prstGeom prst="rect">
            <a:avLst/>
          </a:prstGeom>
          <a:ln>
            <a:noFill/>
          </a:ln>
          <a:effectLst>
            <a:outerShdw blurRad="292100" dist="139700" dir="2700000" algn="tl" rotWithShape="0">
              <a:srgbClr val="333333">
                <a:alpha val="65000"/>
              </a:srgbClr>
            </a:outerShdw>
          </a:effectLst>
        </p:spPr>
      </p:pic>
      <p:sp>
        <p:nvSpPr>
          <p:cNvPr id="17411" name="Slide Number Placeholder 3"/>
          <p:cNvSpPr>
            <a:spLocks noGrp="1"/>
          </p:cNvSpPr>
          <p:nvPr>
            <p:ph type="sldNum"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9432EB58-D4E3-4B85-BE75-E7EC0DC6834D}" type="slidenum">
              <a:rPr lang="en-US" sz="1400">
                <a:solidFill>
                  <a:srgbClr val="FFFFFF"/>
                </a:solidFill>
                <a:latin typeface="Times New Roman" pitchFamily="18" charset="0"/>
              </a:rPr>
              <a:pPr eaLnBrk="1" hangingPunct="1"/>
              <a:t>14</a:t>
            </a:fld>
            <a:endParaRPr lang="en-US" sz="1400">
              <a:solidFill>
                <a:srgbClr val="FFFFFF"/>
              </a:solidFill>
              <a:latin typeface="Times New Roman" pitchFamily="18" charset="0"/>
            </a:endParaRPr>
          </a:p>
        </p:txBody>
      </p:sp>
      <p:pic>
        <p:nvPicPr>
          <p:cNvPr id="2" name="Picture 1"/>
          <p:cNvPicPr>
            <a:picLocks noChangeAspect="1"/>
          </p:cNvPicPr>
          <p:nvPr/>
        </p:nvPicPr>
        <p:blipFill>
          <a:blip r:embed="rId4"/>
          <a:stretch>
            <a:fillRect/>
          </a:stretch>
        </p:blipFill>
        <p:spPr>
          <a:xfrm>
            <a:off x="1412185" y="1198419"/>
            <a:ext cx="4357688" cy="1719263"/>
          </a:xfrm>
          <a:prstGeom prst="rect">
            <a:avLst/>
          </a:prstGeom>
          <a:ln>
            <a:noFill/>
          </a:ln>
          <a:effectLst>
            <a:outerShdw blurRad="292100" dist="139700" dir="2700000" algn="tl" rotWithShape="0">
              <a:srgbClr val="333333">
                <a:alpha val="65000"/>
              </a:srgbClr>
            </a:outerShdw>
          </a:effectLst>
        </p:spPr>
      </p:pic>
      <p:sp>
        <p:nvSpPr>
          <p:cNvPr id="17414" name="TextBox 4"/>
          <p:cNvSpPr txBox="1">
            <a:spLocks noChangeArrowheads="1"/>
          </p:cNvSpPr>
          <p:nvPr/>
        </p:nvSpPr>
        <p:spPr bwMode="auto">
          <a:xfrm>
            <a:off x="888135" y="3529734"/>
            <a:ext cx="4676775"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r>
              <a:rPr lang="en-US" dirty="0">
                <a:solidFill>
                  <a:srgbClr val="000000"/>
                </a:solidFill>
              </a:rPr>
              <a:t>Cockpit Voce Recorder (CVR)</a:t>
            </a:r>
          </a:p>
          <a:p>
            <a:pPr eaLnBrk="1" hangingPunct="1"/>
            <a:r>
              <a:rPr lang="en-US" dirty="0">
                <a:solidFill>
                  <a:srgbClr val="000000"/>
                </a:solidFill>
              </a:rPr>
              <a:t>Flight Data Recorder (FDR)</a:t>
            </a:r>
          </a:p>
        </p:txBody>
      </p:sp>
      <p:sp>
        <p:nvSpPr>
          <p:cNvPr id="10" name="TextBox 9"/>
          <p:cNvSpPr txBox="1">
            <a:spLocks noChangeArrowheads="1"/>
          </p:cNvSpPr>
          <p:nvPr/>
        </p:nvSpPr>
        <p:spPr bwMode="auto">
          <a:xfrm>
            <a:off x="6724651" y="1549401"/>
            <a:ext cx="342106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algn="ctr" eaLnBrk="1" hangingPunct="1">
              <a:buFontTx/>
              <a:buNone/>
            </a:pPr>
            <a:r>
              <a:rPr lang="en-US" sz="3600" b="1">
                <a:solidFill>
                  <a:srgbClr val="000000"/>
                </a:solidFill>
              </a:rPr>
              <a:t>FOQA</a:t>
            </a:r>
          </a:p>
        </p:txBody>
      </p:sp>
    </p:spTree>
    <p:extLst>
      <p:ext uri="{BB962C8B-B14F-4D97-AF65-F5344CB8AC3E}">
        <p14:creationId xmlns:p14="http://schemas.microsoft.com/office/powerpoint/2010/main" val="223043237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Title 1"/>
          <p:cNvSpPr>
            <a:spLocks noGrp="1"/>
          </p:cNvSpPr>
          <p:nvPr>
            <p:ph type="title"/>
          </p:nvPr>
        </p:nvSpPr>
        <p:spPr>
          <a:xfrm>
            <a:off x="465932" y="483394"/>
            <a:ext cx="8472487" cy="609600"/>
          </a:xfrm>
        </p:spPr>
        <p:txBody>
          <a:bodyPr/>
          <a:lstStyle/>
          <a:p>
            <a:r>
              <a:rPr lang="en-US" dirty="0" smtClean="0">
                <a:ea typeface="ＭＳ Ｐゴシック" pitchFamily="34" charset="-128"/>
              </a:rPr>
              <a:t>Flight Data Monitoring for GA</a:t>
            </a:r>
          </a:p>
        </p:txBody>
      </p:sp>
      <p:sp>
        <p:nvSpPr>
          <p:cNvPr id="18434" name="Slide Number Placeholder 3"/>
          <p:cNvSpPr>
            <a:spLocks noGrp="1"/>
          </p:cNvSpPr>
          <p:nvPr>
            <p:ph type="sldNum"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1C553E8D-2541-4D43-BB1A-E4AE57A86B2E}" type="slidenum">
              <a:rPr lang="en-US" sz="1400">
                <a:solidFill>
                  <a:srgbClr val="FFFFFF"/>
                </a:solidFill>
                <a:latin typeface="Times New Roman" pitchFamily="18" charset="0"/>
              </a:rPr>
              <a:pPr eaLnBrk="1" hangingPunct="1"/>
              <a:t>15</a:t>
            </a:fld>
            <a:endParaRPr lang="en-US" sz="1400">
              <a:solidFill>
                <a:srgbClr val="FFFFFF"/>
              </a:solidFill>
              <a:latin typeface="Times New Roman" pitchFamily="18" charset="0"/>
            </a:endParaRPr>
          </a:p>
        </p:txBody>
      </p:sp>
      <p:pic>
        <p:nvPicPr>
          <p:cNvPr id="18439" name="Picture 7"/>
          <p:cNvPicPr>
            <a:picLocks noChangeAspect="1"/>
          </p:cNvPicPr>
          <p:nvPr/>
        </p:nvPicPr>
        <p:blipFill>
          <a:blip r:embed="rId3"/>
          <a:srcRect t="13058" b="12488"/>
          <a:stretch>
            <a:fillRect/>
          </a:stretch>
        </p:blipFill>
        <p:spPr bwMode="auto">
          <a:xfrm>
            <a:off x="1073007" y="1333067"/>
            <a:ext cx="2922587" cy="217646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8441"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32355" y="1550195"/>
            <a:ext cx="3341687" cy="26384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
        <p:nvSpPr>
          <p:cNvPr id="2" name="TextBox 1"/>
          <p:cNvSpPr txBox="1">
            <a:spLocks noChangeArrowheads="1"/>
          </p:cNvSpPr>
          <p:nvPr/>
        </p:nvSpPr>
        <p:spPr bwMode="auto">
          <a:xfrm>
            <a:off x="1393826" y="3927477"/>
            <a:ext cx="2422525"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algn="ctr" eaLnBrk="1" hangingPunct="1"/>
            <a:r>
              <a:rPr lang="en-US" sz="2800" b="1" dirty="0">
                <a:solidFill>
                  <a:srgbClr val="000000"/>
                </a:solidFill>
              </a:rPr>
              <a:t>Flight Data</a:t>
            </a:r>
          </a:p>
        </p:txBody>
      </p:sp>
      <p:sp>
        <p:nvSpPr>
          <p:cNvPr id="12" name="TextBox 11"/>
          <p:cNvSpPr txBox="1">
            <a:spLocks noChangeArrowheads="1"/>
          </p:cNvSpPr>
          <p:nvPr/>
        </p:nvSpPr>
        <p:spPr bwMode="auto">
          <a:xfrm>
            <a:off x="7119144" y="4694634"/>
            <a:ext cx="36385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algn="ctr" eaLnBrk="1" hangingPunct="1"/>
            <a:r>
              <a:rPr lang="en-US" sz="2800" b="1" dirty="0">
                <a:solidFill>
                  <a:srgbClr val="000000"/>
                </a:solidFill>
              </a:rPr>
              <a:t>Flight Data + Visual</a:t>
            </a:r>
          </a:p>
        </p:txBody>
      </p:sp>
    </p:spTree>
    <p:extLst>
      <p:ext uri="{BB962C8B-B14F-4D97-AF65-F5344CB8AC3E}">
        <p14:creationId xmlns:p14="http://schemas.microsoft.com/office/powerpoint/2010/main" val="156494326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843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844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stretch>
            <a:fillRect/>
          </a:stretch>
        </p:blipFill>
        <p:spPr>
          <a:xfrm>
            <a:off x="6936307" y="2458192"/>
            <a:ext cx="3577315" cy="2906568"/>
          </a:xfrm>
          <a:prstGeom prst="rect">
            <a:avLst/>
          </a:prstGeom>
          <a:ln>
            <a:noFill/>
          </a:ln>
          <a:effectLst>
            <a:outerShdw blurRad="292100" dist="139700" dir="2700000" algn="tl" rotWithShape="0">
              <a:srgbClr val="333333">
                <a:alpha val="65000"/>
              </a:srgbClr>
            </a:outerShdw>
          </a:effectLst>
        </p:spPr>
      </p:pic>
      <p:sp>
        <p:nvSpPr>
          <p:cNvPr id="19458" name="Slide Number Placeholder 3"/>
          <p:cNvSpPr>
            <a:spLocks noGrp="1"/>
          </p:cNvSpPr>
          <p:nvPr>
            <p:ph type="sldNum"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EC25040A-EB23-4F67-8545-13AC2EFDBD2C}" type="slidenum">
              <a:rPr lang="en-US" sz="1400">
                <a:solidFill>
                  <a:srgbClr val="FFFFFF"/>
                </a:solidFill>
                <a:latin typeface="Times New Roman" pitchFamily="18" charset="0"/>
              </a:rPr>
              <a:pPr eaLnBrk="1" hangingPunct="1"/>
              <a:t>16</a:t>
            </a:fld>
            <a:endParaRPr lang="en-US" sz="1400">
              <a:solidFill>
                <a:srgbClr val="FFFFFF"/>
              </a:solidFill>
              <a:latin typeface="Times New Roman" pitchFamily="18" charset="0"/>
            </a:endParaRPr>
          </a:p>
        </p:txBody>
      </p:sp>
      <p:pic>
        <p:nvPicPr>
          <p:cNvPr id="2" name="Picture 1"/>
          <p:cNvPicPr>
            <a:picLocks noChangeAspect="1"/>
          </p:cNvPicPr>
          <p:nvPr/>
        </p:nvPicPr>
        <p:blipFill>
          <a:blip r:embed="rId4"/>
          <a:stretch>
            <a:fillRect/>
          </a:stretch>
        </p:blipFill>
        <p:spPr>
          <a:xfrm>
            <a:off x="1272310" y="1394031"/>
            <a:ext cx="3781425" cy="2947988"/>
          </a:xfrm>
          <a:prstGeom prst="rect">
            <a:avLst/>
          </a:prstGeom>
          <a:ln>
            <a:noFill/>
          </a:ln>
          <a:effectLst>
            <a:outerShdw blurRad="292100" dist="139700" dir="2700000" algn="tl" rotWithShape="0">
              <a:srgbClr val="333333">
                <a:alpha val="65000"/>
              </a:srgbClr>
            </a:outerShdw>
          </a:effectLst>
        </p:spPr>
      </p:pic>
      <p:sp>
        <p:nvSpPr>
          <p:cNvPr id="7" name="Title 1"/>
          <p:cNvSpPr>
            <a:spLocks noGrp="1"/>
          </p:cNvSpPr>
          <p:nvPr>
            <p:ph type="title"/>
          </p:nvPr>
        </p:nvSpPr>
        <p:spPr>
          <a:xfrm>
            <a:off x="465932" y="483394"/>
            <a:ext cx="8472487" cy="609600"/>
          </a:xfrm>
        </p:spPr>
        <p:txBody>
          <a:bodyPr/>
          <a:lstStyle/>
          <a:p>
            <a:r>
              <a:rPr lang="en-US" dirty="0" smtClean="0">
                <a:ea typeface="ＭＳ Ｐゴシック" pitchFamily="34" charset="-128"/>
              </a:rPr>
              <a:t>Flight Data Monitoring for GA</a:t>
            </a:r>
          </a:p>
        </p:txBody>
      </p:sp>
    </p:spTree>
    <p:extLst>
      <p:ext uri="{BB962C8B-B14F-4D97-AF65-F5344CB8AC3E}">
        <p14:creationId xmlns:p14="http://schemas.microsoft.com/office/powerpoint/2010/main" val="3105971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7" name="Title 1"/>
          <p:cNvSpPr>
            <a:spLocks noGrp="1"/>
          </p:cNvSpPr>
          <p:nvPr>
            <p:ph type="title"/>
          </p:nvPr>
        </p:nvSpPr>
        <p:spPr/>
        <p:txBody>
          <a:bodyPr/>
          <a:lstStyle/>
          <a:p>
            <a:r>
              <a:rPr lang="en-US" dirty="0" smtClean="0">
                <a:ea typeface="ＭＳ Ｐゴシック" pitchFamily="34" charset="-128"/>
              </a:rPr>
              <a:t>Flight Data Monitoring for GA</a:t>
            </a:r>
          </a:p>
        </p:txBody>
      </p:sp>
      <p:pic>
        <p:nvPicPr>
          <p:cNvPr id="6" name="Picture 6" descr="E:\Desktop\My Documents\My Pictures\2004\7Jul\Florida\ClassB21.JPG"/>
          <p:cNvPicPr>
            <a:picLocks noGrp="1" noChangeAspect="1" noChangeArrowheads="1"/>
          </p:cNvPicPr>
          <p:nvPr>
            <p:ph idx="1"/>
          </p:nvPr>
        </p:nvPicPr>
        <p:blipFill>
          <a:blip r:embed="rId3"/>
          <a:srcRect/>
          <a:stretch>
            <a:fillRect/>
          </a:stretch>
        </p:blipFill>
        <p:spPr>
          <a:xfrm>
            <a:off x="571500" y="1108412"/>
            <a:ext cx="3008313" cy="2255837"/>
          </a:xfrm>
          <a:prstGeom prst="rect">
            <a:avLst/>
          </a:prstGeom>
          <a:ln>
            <a:noFill/>
          </a:ln>
          <a:effectLst>
            <a:outerShdw blurRad="292100" dist="139700" dir="2700000" algn="tl" rotWithShape="0">
              <a:srgbClr val="333333">
                <a:alpha val="65000"/>
              </a:srgbClr>
            </a:outerShdw>
          </a:effectLst>
          <a:extLst/>
        </p:spPr>
      </p:pic>
      <p:sp>
        <p:nvSpPr>
          <p:cNvPr id="20482" name="Slide Number Placeholder 3"/>
          <p:cNvSpPr>
            <a:spLocks noGrp="1"/>
          </p:cNvSpPr>
          <p:nvPr>
            <p:ph type="sldNum"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C95ECABC-6BA3-4396-84EC-8987D73B2306}" type="slidenum">
              <a:rPr lang="en-US" sz="1400">
                <a:solidFill>
                  <a:srgbClr val="FFFFFF"/>
                </a:solidFill>
                <a:latin typeface="Times New Roman" pitchFamily="18" charset="0"/>
              </a:rPr>
              <a:pPr eaLnBrk="1" hangingPunct="1"/>
              <a:t>17</a:t>
            </a:fld>
            <a:endParaRPr lang="en-US" sz="1400">
              <a:solidFill>
                <a:srgbClr val="FFFFFF"/>
              </a:solidFill>
              <a:latin typeface="Times New Roman" pitchFamily="18" charset="0"/>
            </a:endParaRPr>
          </a:p>
        </p:txBody>
      </p:sp>
      <p:pic>
        <p:nvPicPr>
          <p:cNvPr id="9" name="Picture 7"/>
          <p:cNvPicPr>
            <a:picLocks noChangeAspect="1"/>
          </p:cNvPicPr>
          <p:nvPr/>
        </p:nvPicPr>
        <p:blipFill>
          <a:blip r:embed="rId4"/>
          <a:srcRect t="13058" b="12488"/>
          <a:stretch>
            <a:fillRect/>
          </a:stretch>
        </p:blipFill>
        <p:spPr bwMode="auto">
          <a:xfrm>
            <a:off x="4024316" y="2865430"/>
            <a:ext cx="2922587" cy="217646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1" name="Picture 10"/>
          <p:cNvPicPr>
            <a:picLocks noChangeAspect="1"/>
          </p:cNvPicPr>
          <p:nvPr/>
        </p:nvPicPr>
        <p:blipFill rotWithShape="1">
          <a:blip r:embed="rId5"/>
          <a:srcRect l="8058" r="14192"/>
          <a:stretch/>
        </p:blipFill>
        <p:spPr>
          <a:xfrm>
            <a:off x="8844661" y="3139750"/>
            <a:ext cx="2466975" cy="2449513"/>
          </a:xfrm>
          <a:prstGeom prst="rect">
            <a:avLst/>
          </a:prstGeom>
          <a:ln>
            <a:noFill/>
          </a:ln>
          <a:effectLst>
            <a:outerShdw blurRad="292100" dist="139700" dir="2700000" algn="tl" rotWithShape="0">
              <a:srgbClr val="333333">
                <a:alpha val="65000"/>
              </a:srgbClr>
            </a:outerShdw>
          </a:effectLst>
        </p:spPr>
      </p:pic>
      <p:pic>
        <p:nvPicPr>
          <p:cNvPr id="2" name="Picture 1"/>
          <p:cNvPicPr>
            <a:picLocks noChangeAspect="1"/>
          </p:cNvPicPr>
          <p:nvPr/>
        </p:nvPicPr>
        <p:blipFill>
          <a:blip r:embed="rId6"/>
          <a:stretch>
            <a:fillRect/>
          </a:stretch>
        </p:blipFill>
        <p:spPr>
          <a:xfrm>
            <a:off x="8455213" y="649288"/>
            <a:ext cx="2969305" cy="204695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4105662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3509" y="114141"/>
            <a:ext cx="8229600" cy="914400"/>
          </a:xfrm>
        </p:spPr>
        <p:txBody>
          <a:bodyPr>
            <a:normAutofit/>
          </a:bodyPr>
          <a:lstStyle/>
          <a:p>
            <a:r>
              <a:rPr lang="en-US" sz="2400" dirty="0"/>
              <a:t>Sample of What's Available to the GA Community</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357706932"/>
              </p:ext>
            </p:extLst>
          </p:nvPr>
        </p:nvGraphicFramePr>
        <p:xfrm>
          <a:off x="4429125" y="3588861"/>
          <a:ext cx="3333750" cy="274320"/>
        </p:xfrm>
        <a:graphic>
          <a:graphicData uri="http://schemas.openxmlformats.org/drawingml/2006/table">
            <a:tbl>
              <a:tblPr/>
              <a:tblGrid>
                <a:gridCol w="3333750">
                  <a:extLst>
                    <a:ext uri="{9D8B030D-6E8A-4147-A177-3AD203B41FA5}">
                      <a16:colId xmlns:a16="http://schemas.microsoft.com/office/drawing/2014/main" val="20000"/>
                    </a:ext>
                  </a:extLst>
                </a:gridCol>
              </a:tblGrid>
              <a:tr h="0">
                <a:tc>
                  <a:txBody>
                    <a:bodyPr/>
                    <a:lstStyle/>
                    <a:p>
                      <a:pPr algn="ctr"/>
                      <a:endParaRPr lang="en-US" dirty="0"/>
                    </a:p>
                  </a:txBody>
                  <a:tcPr marL="0" marR="0" marT="0" marB="0" anchor="ctr">
                    <a:lnL>
                      <a:noFill/>
                    </a:lnL>
                    <a:lnR>
                      <a:noFill/>
                    </a:lnR>
                    <a:lnT>
                      <a:noFill/>
                    </a:lnT>
                    <a:lnB>
                      <a:noFill/>
                    </a:lnB>
                  </a:tcPr>
                </a:tc>
                <a:extLst>
                  <a:ext uri="{0D108BD9-81ED-4DB2-BD59-A6C34878D82A}">
                    <a16:rowId xmlns:a16="http://schemas.microsoft.com/office/drawing/2014/main" val="10000"/>
                  </a:ext>
                </a:extLst>
              </a:tr>
            </a:tbl>
          </a:graphicData>
        </a:graphic>
      </p:graphicFrame>
      <p:pic>
        <p:nvPicPr>
          <p:cNvPr id="1026" name="Picture 2" descr="http://www.aircraftspruce.com/cache/370-320-/catalog/graphics/1/10-0542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68649" y="1047751"/>
            <a:ext cx="2360059" cy="1811505"/>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5974533" y="953870"/>
            <a:ext cx="4572000" cy="830997"/>
          </a:xfrm>
          <a:prstGeom prst="rect">
            <a:avLst/>
          </a:prstGeom>
        </p:spPr>
        <p:txBody>
          <a:bodyPr>
            <a:spAutoFit/>
          </a:bodyPr>
          <a:lstStyle/>
          <a:p>
            <a:pPr>
              <a:buNone/>
            </a:pPr>
            <a:r>
              <a:rPr lang="en-US" dirty="0"/>
              <a:t>PRIMARY ENGINE MONITOR SYSTEM</a:t>
            </a:r>
          </a:p>
        </p:txBody>
      </p:sp>
      <p:graphicFrame>
        <p:nvGraphicFramePr>
          <p:cNvPr id="7" name="Table 6"/>
          <p:cNvGraphicFramePr>
            <a:graphicFrameLocks noGrp="1"/>
          </p:cNvGraphicFramePr>
          <p:nvPr>
            <p:extLst>
              <p:ext uri="{D42A27DB-BD31-4B8C-83A1-F6EECF244321}">
                <p14:modId xmlns:p14="http://schemas.microsoft.com/office/powerpoint/2010/main" val="1127704202"/>
              </p:ext>
            </p:extLst>
          </p:nvPr>
        </p:nvGraphicFramePr>
        <p:xfrm>
          <a:off x="2088335" y="3013267"/>
          <a:ext cx="8458199" cy="2834640"/>
        </p:xfrm>
        <a:graphic>
          <a:graphicData uri="http://schemas.openxmlformats.org/drawingml/2006/table">
            <a:tbl>
              <a:tblPr/>
              <a:tblGrid>
                <a:gridCol w="2636766">
                  <a:extLst>
                    <a:ext uri="{9D8B030D-6E8A-4147-A177-3AD203B41FA5}">
                      <a16:colId xmlns:a16="http://schemas.microsoft.com/office/drawing/2014/main" val="20000"/>
                    </a:ext>
                  </a:extLst>
                </a:gridCol>
                <a:gridCol w="2927838">
                  <a:extLst>
                    <a:ext uri="{9D8B030D-6E8A-4147-A177-3AD203B41FA5}">
                      <a16:colId xmlns:a16="http://schemas.microsoft.com/office/drawing/2014/main" val="20001"/>
                    </a:ext>
                  </a:extLst>
                </a:gridCol>
                <a:gridCol w="2893595">
                  <a:extLst>
                    <a:ext uri="{9D8B030D-6E8A-4147-A177-3AD203B41FA5}">
                      <a16:colId xmlns:a16="http://schemas.microsoft.com/office/drawing/2014/main" val="20002"/>
                    </a:ext>
                  </a:extLst>
                </a:gridCol>
              </a:tblGrid>
              <a:tr h="2529840">
                <a:tc>
                  <a:txBody>
                    <a:bodyPr/>
                    <a:lstStyle/>
                    <a:p>
                      <a:pPr algn="ctr"/>
                      <a:r>
                        <a:rPr lang="en-US" dirty="0">
                          <a:effectLst/>
                        </a:rPr>
                        <a:t>RPM</a:t>
                      </a:r>
                      <a:br>
                        <a:rPr lang="en-US" dirty="0">
                          <a:effectLst/>
                        </a:rPr>
                      </a:br>
                      <a:r>
                        <a:rPr lang="en-US" dirty="0">
                          <a:effectLst/>
                        </a:rPr>
                        <a:t>M.P.</a:t>
                      </a:r>
                      <a:br>
                        <a:rPr lang="en-US" dirty="0">
                          <a:effectLst/>
                        </a:rPr>
                      </a:br>
                      <a:r>
                        <a:rPr lang="en-US" dirty="0">
                          <a:effectLst/>
                        </a:rPr>
                        <a:t>EGT/CHT Bar Graph</a:t>
                      </a:r>
                      <a:br>
                        <a:rPr lang="en-US" dirty="0">
                          <a:effectLst/>
                        </a:rPr>
                      </a:br>
                      <a:r>
                        <a:rPr lang="en-US" dirty="0">
                          <a:effectLst/>
                        </a:rPr>
                        <a:t>Oil Pressure</a:t>
                      </a:r>
                      <a:br>
                        <a:rPr lang="en-US" dirty="0">
                          <a:effectLst/>
                        </a:rPr>
                      </a:br>
                      <a:r>
                        <a:rPr lang="en-US" dirty="0">
                          <a:effectLst/>
                        </a:rPr>
                        <a:t>Oil </a:t>
                      </a:r>
                      <a:r>
                        <a:rPr lang="en-US" dirty="0" err="1">
                          <a:effectLst/>
                        </a:rPr>
                        <a:t>Tempreature</a:t>
                      </a:r>
                      <a:r>
                        <a:rPr lang="en-US" dirty="0">
                          <a:effectLst/>
                        </a:rPr>
                        <a:t/>
                      </a:r>
                      <a:br>
                        <a:rPr lang="en-US" dirty="0">
                          <a:effectLst/>
                        </a:rPr>
                      </a:br>
                      <a:r>
                        <a:rPr lang="en-US" dirty="0">
                          <a:effectLst/>
                        </a:rPr>
                        <a:t>TIT</a:t>
                      </a:r>
                      <a:br>
                        <a:rPr lang="en-US" dirty="0">
                          <a:effectLst/>
                        </a:rPr>
                      </a:br>
                      <a:r>
                        <a:rPr lang="en-US" dirty="0" err="1">
                          <a:effectLst/>
                        </a:rPr>
                        <a:t>Hyd</a:t>
                      </a:r>
                      <a:r>
                        <a:rPr lang="en-US" dirty="0">
                          <a:effectLst/>
                        </a:rPr>
                        <a:t> Pressure</a:t>
                      </a:r>
                      <a:br>
                        <a:rPr lang="en-US" dirty="0">
                          <a:effectLst/>
                        </a:rPr>
                      </a:br>
                      <a:r>
                        <a:rPr lang="en-US" dirty="0">
                          <a:effectLst/>
                        </a:rPr>
                        <a:t>C.O.</a:t>
                      </a:r>
                      <a:br>
                        <a:rPr lang="en-US" dirty="0">
                          <a:effectLst/>
                        </a:rPr>
                      </a:br>
                      <a:r>
                        <a:rPr lang="en-US" dirty="0">
                          <a:effectLst/>
                        </a:rPr>
                        <a:t>OAT</a:t>
                      </a:r>
                      <a:br>
                        <a:rPr lang="en-US" dirty="0">
                          <a:effectLst/>
                        </a:rPr>
                      </a:br>
                      <a:r>
                        <a:rPr lang="en-US" dirty="0">
                          <a:effectLst/>
                        </a:rPr>
                        <a:t>Vac.</a:t>
                      </a:r>
                    </a:p>
                  </a:txBody>
                  <a:tcPr anchor="ctr">
                    <a:lnL>
                      <a:noFill/>
                    </a:lnL>
                    <a:lnR>
                      <a:noFill/>
                    </a:lnR>
                    <a:lnT>
                      <a:noFill/>
                    </a:lnT>
                    <a:lnB>
                      <a:noFill/>
                    </a:lnB>
                  </a:tcPr>
                </a:tc>
                <a:tc>
                  <a:txBody>
                    <a:bodyPr/>
                    <a:lstStyle/>
                    <a:p>
                      <a:pPr algn="ctr"/>
                      <a:r>
                        <a:rPr lang="en-US">
                          <a:effectLst/>
                        </a:rPr>
                        <a:t>Fuel Pressure</a:t>
                      </a:r>
                      <a:br>
                        <a:rPr lang="en-US">
                          <a:effectLst/>
                        </a:rPr>
                      </a:br>
                      <a:r>
                        <a:rPr lang="en-US">
                          <a:effectLst/>
                        </a:rPr>
                        <a:t>Fuel Level</a:t>
                      </a:r>
                      <a:br>
                        <a:rPr lang="en-US">
                          <a:effectLst/>
                        </a:rPr>
                      </a:br>
                      <a:r>
                        <a:rPr lang="en-US">
                          <a:effectLst/>
                        </a:rPr>
                        <a:t>Fuel Flow</a:t>
                      </a:r>
                      <a:br>
                        <a:rPr lang="en-US">
                          <a:effectLst/>
                        </a:rPr>
                      </a:br>
                      <a:r>
                        <a:rPr lang="en-US">
                          <a:effectLst/>
                        </a:rPr>
                        <a:t>Fuel Remaning</a:t>
                      </a:r>
                      <a:br>
                        <a:rPr lang="en-US">
                          <a:effectLst/>
                        </a:rPr>
                      </a:br>
                      <a:r>
                        <a:rPr lang="en-US">
                          <a:effectLst/>
                        </a:rPr>
                        <a:t>Fuel Used</a:t>
                      </a:r>
                      <a:br>
                        <a:rPr lang="en-US">
                          <a:effectLst/>
                        </a:rPr>
                      </a:br>
                      <a:r>
                        <a:rPr lang="en-US">
                          <a:effectLst/>
                        </a:rPr>
                        <a:t>Fuel -GPS Related Data</a:t>
                      </a:r>
                      <a:br>
                        <a:rPr lang="en-US">
                          <a:effectLst/>
                        </a:rPr>
                      </a:br>
                      <a:r>
                        <a:rPr lang="en-US">
                          <a:effectLst/>
                        </a:rPr>
                        <a:t>Low Fuel Alarm</a:t>
                      </a:r>
                      <a:br>
                        <a:rPr lang="en-US">
                          <a:effectLst/>
                        </a:rPr>
                      </a:br>
                      <a:r>
                        <a:rPr lang="en-US">
                          <a:effectLst/>
                        </a:rPr>
                        <a:t>Recurring Fuel Alarm</a:t>
                      </a:r>
                      <a:br>
                        <a:rPr lang="en-US">
                          <a:effectLst/>
                        </a:rPr>
                      </a:br>
                      <a:r>
                        <a:rPr lang="en-US">
                          <a:effectLst/>
                        </a:rPr>
                        <a:t>Volts</a:t>
                      </a:r>
                      <a:br>
                        <a:rPr lang="en-US">
                          <a:effectLst/>
                        </a:rPr>
                      </a:br>
                      <a:r>
                        <a:rPr lang="en-US">
                          <a:effectLst/>
                        </a:rPr>
                        <a:t>Amps</a:t>
                      </a:r>
                    </a:p>
                  </a:txBody>
                  <a:tcPr anchor="ctr">
                    <a:lnL>
                      <a:noFill/>
                    </a:lnL>
                    <a:lnR>
                      <a:noFill/>
                    </a:lnR>
                    <a:lnT>
                      <a:noFill/>
                    </a:lnT>
                    <a:lnB>
                      <a:noFill/>
                    </a:lnB>
                  </a:tcPr>
                </a:tc>
                <a:tc>
                  <a:txBody>
                    <a:bodyPr/>
                    <a:lstStyle/>
                    <a:p>
                      <a:pPr algn="ctr"/>
                      <a:r>
                        <a:rPr lang="en-US" dirty="0">
                          <a:effectLst/>
                        </a:rPr>
                        <a:t>Flight Timer</a:t>
                      </a:r>
                      <a:br>
                        <a:rPr lang="en-US" dirty="0">
                          <a:effectLst/>
                        </a:rPr>
                      </a:br>
                      <a:r>
                        <a:rPr lang="en-US" dirty="0" err="1">
                          <a:effectLst/>
                        </a:rPr>
                        <a:t>Tach</a:t>
                      </a:r>
                      <a:r>
                        <a:rPr lang="en-US" dirty="0">
                          <a:effectLst/>
                        </a:rPr>
                        <a:t> Timer</a:t>
                      </a:r>
                      <a:br>
                        <a:rPr lang="en-US" dirty="0">
                          <a:effectLst/>
                        </a:rPr>
                      </a:br>
                      <a:r>
                        <a:rPr lang="en-US" dirty="0">
                          <a:effectLst/>
                        </a:rPr>
                        <a:t>Local Time</a:t>
                      </a:r>
                      <a:br>
                        <a:rPr lang="en-US" dirty="0">
                          <a:effectLst/>
                        </a:rPr>
                      </a:br>
                      <a:r>
                        <a:rPr lang="en-US" dirty="0">
                          <a:effectLst/>
                        </a:rPr>
                        <a:t>Zulu Time</a:t>
                      </a:r>
                      <a:br>
                        <a:rPr lang="en-US" dirty="0">
                          <a:effectLst/>
                        </a:rPr>
                      </a:br>
                      <a:r>
                        <a:rPr lang="en-US" dirty="0" err="1">
                          <a:effectLst/>
                        </a:rPr>
                        <a:t>Annuciators</a:t>
                      </a:r>
                      <a:r>
                        <a:rPr lang="en-US" dirty="0">
                          <a:effectLst/>
                        </a:rPr>
                        <a:t/>
                      </a:r>
                      <a:br>
                        <a:rPr lang="en-US" dirty="0">
                          <a:effectLst/>
                        </a:rPr>
                      </a:br>
                      <a:r>
                        <a:rPr lang="en-US" dirty="0">
                          <a:effectLst/>
                        </a:rPr>
                        <a:t>Data Recording</a:t>
                      </a:r>
                      <a:br>
                        <a:rPr lang="en-US" dirty="0">
                          <a:effectLst/>
                        </a:rPr>
                      </a:br>
                      <a:r>
                        <a:rPr lang="en-US" dirty="0">
                          <a:effectLst/>
                        </a:rPr>
                        <a:t>USB Port</a:t>
                      </a:r>
                      <a:br>
                        <a:rPr lang="en-US" dirty="0">
                          <a:effectLst/>
                        </a:rPr>
                      </a:br>
                      <a:r>
                        <a:rPr lang="en-US" dirty="0">
                          <a:effectLst/>
                        </a:rPr>
                        <a:t>External Caution Lights</a:t>
                      </a:r>
                      <a:br>
                        <a:rPr lang="en-US" dirty="0">
                          <a:effectLst/>
                        </a:rPr>
                      </a:br>
                      <a:r>
                        <a:rPr lang="en-US" dirty="0">
                          <a:effectLst/>
                        </a:rPr>
                        <a:t>And More</a:t>
                      </a:r>
                    </a:p>
                  </a:txBody>
                  <a:tcPr>
                    <a:lnL>
                      <a:noFill/>
                    </a:lnL>
                    <a:lnR>
                      <a:noFill/>
                    </a:lnR>
                    <a:lnT>
                      <a:noFill/>
                    </a:lnT>
                    <a:lnB>
                      <a:noFill/>
                    </a:lnB>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155693794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Number Placeholder 3"/>
          <p:cNvSpPr>
            <a:spLocks noGrp="1"/>
          </p:cNvSpPr>
          <p:nvPr>
            <p:ph type="sldNum"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40A711AB-B26C-4F8A-A7C8-57CFD34DA491}" type="slidenum">
              <a:rPr lang="en-US" sz="1400">
                <a:solidFill>
                  <a:srgbClr val="FFFFFF"/>
                </a:solidFill>
                <a:latin typeface="Times New Roman" pitchFamily="18" charset="0"/>
              </a:rPr>
              <a:pPr eaLnBrk="1" hangingPunct="1"/>
              <a:t>19</a:t>
            </a:fld>
            <a:endParaRPr lang="en-US" sz="1400">
              <a:solidFill>
                <a:srgbClr val="FFFFFF"/>
              </a:solidFill>
              <a:latin typeface="Times New Roman" pitchFamily="18" charset="0"/>
            </a:endParaRPr>
          </a:p>
        </p:txBody>
      </p:sp>
      <p:pic>
        <p:nvPicPr>
          <p:cNvPr id="3" name="Picture 2"/>
          <p:cNvPicPr>
            <a:picLocks noChangeAspect="1"/>
          </p:cNvPicPr>
          <p:nvPr/>
        </p:nvPicPr>
        <p:blipFill>
          <a:blip r:embed="rId3"/>
          <a:stretch>
            <a:fillRect/>
          </a:stretch>
        </p:blipFill>
        <p:spPr>
          <a:xfrm>
            <a:off x="6601404" y="1589521"/>
            <a:ext cx="1795463" cy="1795463"/>
          </a:xfrm>
          <a:prstGeom prst="rect">
            <a:avLst/>
          </a:prstGeom>
          <a:ln>
            <a:noFill/>
          </a:ln>
          <a:effectLst>
            <a:outerShdw blurRad="292100" dist="139700" dir="2700000" algn="tl" rotWithShape="0">
              <a:srgbClr val="333333">
                <a:alpha val="65000"/>
              </a:srgbClr>
            </a:outerShdw>
          </a:effectLst>
        </p:spPr>
      </p:pic>
      <p:pic>
        <p:nvPicPr>
          <p:cNvPr id="4" name="Picture 3"/>
          <p:cNvPicPr>
            <a:picLocks noChangeAspect="1"/>
          </p:cNvPicPr>
          <p:nvPr/>
        </p:nvPicPr>
        <p:blipFill>
          <a:blip r:embed="rId4"/>
          <a:stretch>
            <a:fillRect/>
          </a:stretch>
        </p:blipFill>
        <p:spPr>
          <a:xfrm>
            <a:off x="749156" y="1327945"/>
            <a:ext cx="4578350" cy="3335337"/>
          </a:xfrm>
          <a:prstGeom prst="rect">
            <a:avLst/>
          </a:prstGeom>
          <a:ln>
            <a:noFill/>
          </a:ln>
          <a:effectLst>
            <a:outerShdw blurRad="292100" dist="139700" dir="2700000" algn="tl" rotWithShape="0">
              <a:srgbClr val="333333">
                <a:alpha val="65000"/>
              </a:srgbClr>
            </a:outerShdw>
          </a:effectLst>
        </p:spPr>
      </p:pic>
      <p:pic>
        <p:nvPicPr>
          <p:cNvPr id="5" name="Picture 4"/>
          <p:cNvPicPr>
            <a:picLocks noChangeAspect="1"/>
          </p:cNvPicPr>
          <p:nvPr/>
        </p:nvPicPr>
        <p:blipFill>
          <a:blip r:embed="rId5"/>
          <a:stretch>
            <a:fillRect/>
          </a:stretch>
        </p:blipFill>
        <p:spPr>
          <a:xfrm>
            <a:off x="9248209" y="3436938"/>
            <a:ext cx="2032000" cy="2025650"/>
          </a:xfrm>
          <a:prstGeom prst="rect">
            <a:avLst/>
          </a:prstGeom>
          <a:ln>
            <a:noFill/>
          </a:ln>
          <a:effectLst>
            <a:outerShdw blurRad="292100" dist="139700" dir="2700000" algn="tl" rotWithShape="0">
              <a:srgbClr val="333333">
                <a:alpha val="65000"/>
              </a:srgbClr>
            </a:outerShdw>
          </a:effectLst>
        </p:spPr>
      </p:pic>
      <p:sp>
        <p:nvSpPr>
          <p:cNvPr id="7" name="Title 1"/>
          <p:cNvSpPr>
            <a:spLocks noGrp="1"/>
          </p:cNvSpPr>
          <p:nvPr>
            <p:ph type="title"/>
          </p:nvPr>
        </p:nvSpPr>
        <p:spPr>
          <a:xfrm>
            <a:off x="571500" y="344488"/>
            <a:ext cx="11296651" cy="609600"/>
          </a:xfrm>
        </p:spPr>
        <p:txBody>
          <a:bodyPr/>
          <a:lstStyle/>
          <a:p>
            <a:r>
              <a:rPr lang="en-US" dirty="0" smtClean="0">
                <a:ea typeface="ＭＳ Ｐゴシック" pitchFamily="34" charset="-128"/>
              </a:rPr>
              <a:t>Flight Data Monitoring for GA</a:t>
            </a:r>
          </a:p>
        </p:txBody>
      </p:sp>
    </p:spTree>
    <p:extLst>
      <p:ext uri="{BB962C8B-B14F-4D97-AF65-F5344CB8AC3E}">
        <p14:creationId xmlns:p14="http://schemas.microsoft.com/office/powerpoint/2010/main" val="146584708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smtClean="0">
                <a:ea typeface="ＭＳ Ｐゴシック" pitchFamily="34" charset="-128"/>
              </a:rPr>
              <a:t>FDM Technology Cost</a:t>
            </a:r>
          </a:p>
        </p:txBody>
      </p:sp>
      <p:sp>
        <p:nvSpPr>
          <p:cNvPr id="22531" name="Slide Number Placeholder 3"/>
          <p:cNvSpPr>
            <a:spLocks noGrp="1"/>
          </p:cNvSpPr>
          <p:nvPr>
            <p:ph type="sldNum"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5F0704C1-A78F-433A-A873-0A6A65B1C287}" type="slidenum">
              <a:rPr lang="en-US" sz="1400">
                <a:solidFill>
                  <a:srgbClr val="FFFFFF"/>
                </a:solidFill>
                <a:latin typeface="Times New Roman" pitchFamily="18" charset="0"/>
              </a:rPr>
              <a:pPr eaLnBrk="1" hangingPunct="1"/>
              <a:t>20</a:t>
            </a:fld>
            <a:endParaRPr lang="en-US" sz="1400">
              <a:solidFill>
                <a:srgbClr val="FFFFFF"/>
              </a:solidFill>
              <a:latin typeface="Times New Roman" pitchFamily="18" charset="0"/>
            </a:endParaRPr>
          </a:p>
        </p:txBody>
      </p:sp>
      <p:pic>
        <p:nvPicPr>
          <p:cNvPr id="2253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9951" y="1349375"/>
            <a:ext cx="7851775" cy="372745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95969087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Title 1"/>
          <p:cNvSpPr>
            <a:spLocks noGrp="1"/>
          </p:cNvSpPr>
          <p:nvPr>
            <p:ph type="title"/>
          </p:nvPr>
        </p:nvSpPr>
        <p:spPr/>
        <p:txBody>
          <a:bodyPr/>
          <a:lstStyle/>
          <a:p>
            <a:r>
              <a:rPr lang="en-US" smtClean="0">
                <a:ea typeface="ＭＳ Ｐゴシック" pitchFamily="34" charset="-128"/>
              </a:rPr>
              <a:t>Flight Data Monitoring for GA</a:t>
            </a:r>
          </a:p>
        </p:txBody>
      </p:sp>
      <p:pic>
        <p:nvPicPr>
          <p:cNvPr id="4" name="Content Placeholder 3"/>
          <p:cNvPicPr>
            <a:picLocks noGrp="1" noChangeAspect="1"/>
          </p:cNvPicPr>
          <p:nvPr>
            <p:ph idx="1"/>
          </p:nvPr>
        </p:nvPicPr>
        <p:blipFill>
          <a:blip r:embed="rId3"/>
          <a:stretch>
            <a:fillRect/>
          </a:stretch>
        </p:blipFill>
        <p:spPr>
          <a:xfrm>
            <a:off x="956253" y="1397577"/>
            <a:ext cx="5113259" cy="3278332"/>
          </a:xfrm>
          <a:prstGeom prst="rect">
            <a:avLst/>
          </a:prstGeom>
          <a:ln>
            <a:noFill/>
          </a:ln>
          <a:effectLst>
            <a:outerShdw blurRad="292100" dist="139700" dir="2700000" algn="tl" rotWithShape="0">
              <a:srgbClr val="333333">
                <a:alpha val="65000"/>
              </a:srgbClr>
            </a:outerShdw>
          </a:effectLst>
        </p:spPr>
      </p:pic>
      <p:sp>
        <p:nvSpPr>
          <p:cNvPr id="23554" name="Slide Number Placeholder 3"/>
          <p:cNvSpPr>
            <a:spLocks noGrp="1"/>
          </p:cNvSpPr>
          <p:nvPr>
            <p:ph type="sldNum"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C75C41BC-F5D9-4504-9166-9C63340AD71D}" type="slidenum">
              <a:rPr lang="en-US" sz="1400">
                <a:solidFill>
                  <a:srgbClr val="FFFFFF"/>
                </a:solidFill>
                <a:latin typeface="Times New Roman" pitchFamily="18" charset="0"/>
              </a:rPr>
              <a:pPr eaLnBrk="1" hangingPunct="1"/>
              <a:t>21</a:t>
            </a:fld>
            <a:endParaRPr lang="en-US" sz="1400">
              <a:solidFill>
                <a:srgbClr val="FFFFFF"/>
              </a:solidFill>
              <a:latin typeface="Times New Roman" pitchFamily="18" charset="0"/>
            </a:endParaRPr>
          </a:p>
        </p:txBody>
      </p:sp>
      <p:pic>
        <p:nvPicPr>
          <p:cNvPr id="21510" name="Picture 6" descr="C:\Users\awp204js\AppData\Local\Microsoft\Windows\Temporary Internet Files\Content.IE5\20ZCEYQG\MP900387938[1].jpg"/>
          <p:cNvPicPr>
            <a:picLocks noChangeAspect="1" noChangeArrowheads="1"/>
          </p:cNvPicPr>
          <p:nvPr/>
        </p:nvPicPr>
        <p:blipFill>
          <a:blip r:embed="rId4"/>
          <a:srcRect/>
          <a:stretch>
            <a:fillRect/>
          </a:stretch>
        </p:blipFill>
        <p:spPr bwMode="auto">
          <a:xfrm>
            <a:off x="7668491" y="1603052"/>
            <a:ext cx="2729057" cy="382699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989670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2"/>
          <p:cNvSpPr>
            <a:spLocks noGrp="1" noChangeArrowheads="1"/>
          </p:cNvSpPr>
          <p:nvPr>
            <p:ph type="title"/>
          </p:nvPr>
        </p:nvSpPr>
        <p:spPr/>
        <p:txBody>
          <a:bodyPr/>
          <a:lstStyle/>
          <a:p>
            <a:pPr eaLnBrk="1" hangingPunct="1"/>
            <a:r>
              <a:rPr lang="en-US" sz="3600">
                <a:ea typeface="ＭＳ Ｐゴシック" pitchFamily="34" charset="-128"/>
              </a:rPr>
              <a:t>Questions?</a:t>
            </a:r>
          </a:p>
        </p:txBody>
      </p:sp>
      <p:sp>
        <p:nvSpPr>
          <p:cNvPr id="24578" name="Slide Number Placeholder 5"/>
          <p:cNvSpPr>
            <a:spLocks noGrp="1"/>
          </p:cNvSpPr>
          <p:nvPr>
            <p:ph type="sldNum"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2A7B26E4-027E-459D-86FC-9F340FB48A20}" type="slidenum">
              <a:rPr lang="en-US" sz="1400">
                <a:solidFill>
                  <a:srgbClr val="FFFFFF"/>
                </a:solidFill>
                <a:latin typeface="Times New Roman" pitchFamily="18" charset="0"/>
              </a:rPr>
              <a:pPr eaLnBrk="1" hangingPunct="1"/>
              <a:t>22</a:t>
            </a:fld>
            <a:endParaRPr lang="en-US" sz="1400">
              <a:solidFill>
                <a:srgbClr val="FFFFFF"/>
              </a:solidFill>
              <a:latin typeface="Times New Roman" pitchFamily="18" charset="0"/>
            </a:endParaRPr>
          </a:p>
        </p:txBody>
      </p:sp>
      <p:pic>
        <p:nvPicPr>
          <p:cNvPr id="22532" name="Picture 4" descr="Rodin_Think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29906" y="1674141"/>
            <a:ext cx="2916884" cy="363152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677655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Proficiency and Peace of Mind</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23</a:t>
            </a:fld>
            <a:endParaRPr lang="en-US" dirty="0"/>
          </a:p>
        </p:txBody>
      </p:sp>
      <p:pic>
        <p:nvPicPr>
          <p:cNvPr id="5" name="Picture 12"/>
          <p:cNvPicPr>
            <a:picLocks noChangeAspect="1" noChangeArrowheads="1"/>
          </p:cNvPicPr>
          <p:nvPr/>
        </p:nvPicPr>
        <p:blipFill rotWithShape="1">
          <a:blip r:embed="rId3">
            <a:extLst>
              <a:ext uri="{28A0092B-C50C-407E-A947-70E740481C1C}">
                <a14:useLocalDpi xmlns:a14="http://schemas.microsoft.com/office/drawing/2010/main" val="0"/>
              </a:ext>
            </a:extLst>
          </a:blip>
          <a:srcRect l="22065" r="20389"/>
          <a:stretch/>
        </p:blipFill>
        <p:spPr bwMode="auto">
          <a:xfrm>
            <a:off x="8154830" y="1715181"/>
            <a:ext cx="3253389" cy="37721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6" name="Picture 9"/>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a:xfrm>
            <a:off x="2230059" y="3298785"/>
            <a:ext cx="3054658" cy="22936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
        <p:nvSpPr>
          <p:cNvPr id="8" name="Rectangle 2"/>
          <p:cNvSpPr txBox="1">
            <a:spLocks noChangeArrowheads="1"/>
          </p:cNvSpPr>
          <p:nvPr/>
        </p:nvSpPr>
        <p:spPr bwMode="auto">
          <a:xfrm>
            <a:off x="681344" y="954088"/>
            <a:ext cx="7162800" cy="4295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pPr>
              <a:lnSpc>
                <a:spcPct val="90000"/>
              </a:lnSpc>
              <a:spcBef>
                <a:spcPct val="70000"/>
              </a:spcBef>
              <a:tabLst>
                <a:tab pos="631825" algn="l"/>
              </a:tabLst>
              <a:defRPr/>
            </a:pPr>
            <a:r>
              <a:rPr lang="en-US" kern="0" dirty="0"/>
              <a:t>Fly regularly with your CFI</a:t>
            </a:r>
          </a:p>
          <a:p>
            <a:pPr>
              <a:lnSpc>
                <a:spcPct val="90000"/>
              </a:lnSpc>
              <a:spcBef>
                <a:spcPct val="70000"/>
              </a:spcBef>
              <a:tabLst>
                <a:tab pos="631825" algn="l"/>
              </a:tabLst>
              <a:defRPr/>
            </a:pPr>
            <a:r>
              <a:rPr lang="en-US" kern="0" dirty="0"/>
              <a:t>Perfect Practice</a:t>
            </a:r>
          </a:p>
          <a:p>
            <a:pPr>
              <a:lnSpc>
                <a:spcPct val="90000"/>
              </a:lnSpc>
              <a:spcBef>
                <a:spcPct val="70000"/>
              </a:spcBef>
              <a:tabLst>
                <a:tab pos="631825" algn="l"/>
              </a:tabLst>
              <a:defRPr/>
            </a:pPr>
            <a:r>
              <a:rPr lang="en-US" kern="0" dirty="0"/>
              <a:t>Document in WINGS</a:t>
            </a:r>
          </a:p>
          <a:p>
            <a:pPr marL="0" indent="0">
              <a:lnSpc>
                <a:spcPct val="90000"/>
              </a:lnSpc>
              <a:spcBef>
                <a:spcPct val="70000"/>
              </a:spcBef>
              <a:buNone/>
              <a:tabLst>
                <a:tab pos="631825" algn="l"/>
              </a:tabLst>
              <a:defRPr/>
            </a:pPr>
            <a:endParaRPr lang="en-US" kern="0" dirty="0"/>
          </a:p>
          <a:p>
            <a:pPr marL="0" indent="0">
              <a:lnSpc>
                <a:spcPct val="90000"/>
              </a:lnSpc>
              <a:spcBef>
                <a:spcPct val="70000"/>
              </a:spcBef>
              <a:buNone/>
              <a:tabLst>
                <a:tab pos="631825" algn="l"/>
              </a:tabLst>
              <a:defRPr/>
            </a:pPr>
            <a:r>
              <a:rPr lang="en-US" kern="0" dirty="0"/>
              <a:t>	</a:t>
            </a:r>
          </a:p>
        </p:txBody>
      </p:sp>
    </p:spTree>
    <p:extLst>
      <p:ext uri="{BB962C8B-B14F-4D97-AF65-F5344CB8AC3E}">
        <p14:creationId xmlns:p14="http://schemas.microsoft.com/office/powerpoint/2010/main" val="141531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Training and Peace of Mind</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solidFill>
                  <a:srgbClr val="FFFFFF">
                    <a:lumMod val="65000"/>
                  </a:srgbClr>
                </a:solidFill>
              </a:rPr>
              <a:pPr/>
              <a:t>24</a:t>
            </a:fld>
            <a:endParaRPr lang="en-US" dirty="0">
              <a:solidFill>
                <a:srgbClr val="FFFFFF">
                  <a:lumMod val="65000"/>
                </a:srgbClr>
              </a:solidFill>
            </a:endParaRPr>
          </a:p>
        </p:txBody>
      </p:sp>
      <p:sp>
        <p:nvSpPr>
          <p:cNvPr id="8" name="Rectangle 2"/>
          <p:cNvSpPr txBox="1">
            <a:spLocks noChangeArrowheads="1"/>
          </p:cNvSpPr>
          <p:nvPr/>
        </p:nvSpPr>
        <p:spPr bwMode="auto">
          <a:xfrm>
            <a:off x="2064374" y="1087436"/>
            <a:ext cx="7162800" cy="4295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pPr>
              <a:lnSpc>
                <a:spcPct val="90000"/>
              </a:lnSpc>
              <a:spcBef>
                <a:spcPct val="70000"/>
              </a:spcBef>
              <a:tabLst>
                <a:tab pos="631825" algn="l"/>
              </a:tabLst>
              <a:defRPr/>
            </a:pPr>
            <a:r>
              <a:rPr lang="en-US" kern="0" dirty="0">
                <a:solidFill>
                  <a:srgbClr val="000000"/>
                </a:solidFill>
              </a:rPr>
              <a:t>Technical Training</a:t>
            </a:r>
          </a:p>
          <a:p>
            <a:pPr>
              <a:lnSpc>
                <a:spcPct val="90000"/>
              </a:lnSpc>
              <a:spcBef>
                <a:spcPct val="70000"/>
              </a:spcBef>
              <a:tabLst>
                <a:tab pos="631825" algn="l"/>
              </a:tabLst>
              <a:defRPr/>
            </a:pPr>
            <a:r>
              <a:rPr lang="en-US" kern="0" dirty="0">
                <a:solidFill>
                  <a:srgbClr val="000000"/>
                </a:solidFill>
              </a:rPr>
              <a:t>Safety Related Training</a:t>
            </a:r>
          </a:p>
          <a:p>
            <a:pPr>
              <a:lnSpc>
                <a:spcPct val="90000"/>
              </a:lnSpc>
              <a:spcBef>
                <a:spcPct val="70000"/>
              </a:spcBef>
              <a:tabLst>
                <a:tab pos="631825" algn="l"/>
              </a:tabLst>
              <a:defRPr/>
            </a:pPr>
            <a:r>
              <a:rPr lang="en-US" kern="0" dirty="0">
                <a:solidFill>
                  <a:srgbClr val="000000"/>
                </a:solidFill>
              </a:rPr>
              <a:t>Document in My AMT </a:t>
            </a:r>
          </a:p>
          <a:p>
            <a:pPr marL="0" indent="0">
              <a:lnSpc>
                <a:spcPct val="90000"/>
              </a:lnSpc>
              <a:spcBef>
                <a:spcPct val="70000"/>
              </a:spcBef>
              <a:buNone/>
              <a:tabLst>
                <a:tab pos="631825" algn="l"/>
              </a:tabLst>
              <a:defRPr/>
            </a:pPr>
            <a:endParaRPr lang="en-US" kern="0" dirty="0">
              <a:solidFill>
                <a:srgbClr val="000000"/>
              </a:solidFill>
            </a:endParaRPr>
          </a:p>
          <a:p>
            <a:pPr marL="0" indent="0">
              <a:lnSpc>
                <a:spcPct val="90000"/>
              </a:lnSpc>
              <a:spcBef>
                <a:spcPct val="70000"/>
              </a:spcBef>
              <a:buNone/>
              <a:tabLst>
                <a:tab pos="631825" algn="l"/>
              </a:tabLst>
              <a:defRPr/>
            </a:pPr>
            <a:r>
              <a:rPr lang="en-US" kern="0" dirty="0">
                <a:solidFill>
                  <a:srgbClr val="000000"/>
                </a:solidFill>
              </a:rPr>
              <a:t>	</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7401" y="2895600"/>
            <a:ext cx="4439539" cy="262255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2"/>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2209800" y="3140075"/>
            <a:ext cx="2971800" cy="239864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8037599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 you for attending	</a:t>
            </a:r>
            <a:endParaRPr lang="en-US" dirty="0"/>
          </a:p>
        </p:txBody>
      </p:sp>
      <p:sp>
        <p:nvSpPr>
          <p:cNvPr id="3" name="Content Placeholder 2"/>
          <p:cNvSpPr>
            <a:spLocks noGrp="1"/>
          </p:cNvSpPr>
          <p:nvPr>
            <p:ph idx="1"/>
          </p:nvPr>
        </p:nvSpPr>
        <p:spPr>
          <a:xfrm>
            <a:off x="571500" y="1161285"/>
            <a:ext cx="8050213" cy="4391025"/>
          </a:xfrm>
        </p:spPr>
        <p:txBody>
          <a:bodyPr/>
          <a:lstStyle/>
          <a:p>
            <a:r>
              <a:rPr lang="en-US" dirty="0" smtClean="0"/>
              <a:t>You are vital members of our GA safety community</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25</a:t>
            </a:fld>
            <a:endParaRPr lang="en-US" dirty="0"/>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08905" y="3486150"/>
            <a:ext cx="2753049" cy="206616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86060" y="1953692"/>
            <a:ext cx="2818641" cy="211538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7"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70314" y="3049915"/>
            <a:ext cx="4145039" cy="179640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80417483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9" name="Rectangle 11"/>
          <p:cNvSpPr>
            <a:spLocks noGrp="1" noChangeArrowheads="1"/>
          </p:cNvSpPr>
          <p:nvPr>
            <p:ph type="ctrTitle"/>
          </p:nvPr>
        </p:nvSpPr>
        <p:spPr>
          <a:xfrm>
            <a:off x="379876" y="294092"/>
            <a:ext cx="4940269" cy="1395412"/>
          </a:xfrm>
        </p:spPr>
        <p:txBody>
          <a:bodyPr/>
          <a:lstStyle/>
          <a:p>
            <a:r>
              <a:rPr lang="en-US" dirty="0"/>
              <a:t>The National FAA Safety Team Presents</a:t>
            </a:r>
          </a:p>
        </p:txBody>
      </p:sp>
      <p:sp>
        <p:nvSpPr>
          <p:cNvPr id="32780" name="Rectangle 12"/>
          <p:cNvSpPr>
            <a:spLocks noGrp="1" noChangeArrowheads="1"/>
          </p:cNvSpPr>
          <p:nvPr>
            <p:ph type="subTitle" idx="1"/>
          </p:nvPr>
        </p:nvSpPr>
        <p:spPr>
          <a:xfrm>
            <a:off x="379876" y="1673611"/>
            <a:ext cx="7544523" cy="1647323"/>
          </a:xfrm>
        </p:spPr>
        <p:txBody>
          <a:bodyPr/>
          <a:lstStyle/>
          <a:p>
            <a:r>
              <a:rPr lang="en-US" dirty="0" smtClean="0"/>
              <a:t>Topic of the Month - December</a:t>
            </a:r>
          </a:p>
          <a:p>
            <a:r>
              <a:rPr lang="en-US" dirty="0" smtClean="0"/>
              <a:t>Engine Maintenance and </a:t>
            </a:r>
            <a:br>
              <a:rPr lang="en-US" dirty="0" smtClean="0"/>
            </a:br>
            <a:r>
              <a:rPr lang="en-US" dirty="0" smtClean="0"/>
              <a:t>Flight Data Monitoring</a:t>
            </a:r>
          </a:p>
          <a:p>
            <a:endParaRPr lang="en-US" dirty="0" smtClean="0"/>
          </a:p>
        </p:txBody>
      </p:sp>
      <p:sp>
        <p:nvSpPr>
          <p:cNvPr id="32785" name="Text Box 17"/>
          <p:cNvSpPr txBox="1">
            <a:spLocks noChangeArrowheads="1"/>
          </p:cNvSpPr>
          <p:nvPr/>
        </p:nvSpPr>
        <p:spPr bwMode="auto">
          <a:xfrm>
            <a:off x="2419380" y="3743776"/>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&lt;Audience&gt;</a:t>
            </a:r>
          </a:p>
        </p:txBody>
      </p:sp>
      <p:sp>
        <p:nvSpPr>
          <p:cNvPr id="32786" name="Text Box 18"/>
          <p:cNvSpPr txBox="1">
            <a:spLocks noChangeArrowheads="1"/>
          </p:cNvSpPr>
          <p:nvPr/>
        </p:nvSpPr>
        <p:spPr bwMode="auto">
          <a:xfrm>
            <a:off x="2419380" y="4080326"/>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&lt;Presenter&gt;</a:t>
            </a:r>
          </a:p>
        </p:txBody>
      </p:sp>
      <p:sp>
        <p:nvSpPr>
          <p:cNvPr id="32787" name="Text Box 19"/>
          <p:cNvSpPr txBox="1">
            <a:spLocks noChangeArrowheads="1"/>
          </p:cNvSpPr>
          <p:nvPr/>
        </p:nvSpPr>
        <p:spPr bwMode="auto">
          <a:xfrm>
            <a:off x="2419380" y="4430245"/>
            <a:ext cx="34655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 &gt;</a:t>
            </a:r>
          </a:p>
        </p:txBody>
      </p:sp>
    </p:spTree>
    <p:extLst>
      <p:ext uri="{BB962C8B-B14F-4D97-AF65-F5344CB8AC3E}">
        <p14:creationId xmlns:p14="http://schemas.microsoft.com/office/powerpoint/2010/main" val="4079718125"/>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1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dlc_DocId xmlns="04289566-cf42-4ce7-aa7c-2469c3d4502e">5YDFD77UPU3F-311-3526</_dlc_DocId>
    <_dlc_DocIdUrl xmlns="04289566-cf42-4ce7-aa7c-2469c3d4502e">
      <Url>https://avssp.faa.gov/avs/afsfaast/_layouts/15/DocIdRedir.aspx?ID=5YDFD77UPU3F-311-3526</Url>
      <Description>5YDFD77UPU3F-311-3526</Description>
    </_dlc_DocIdUrl>
    <IconOverlay xmlns="http://schemas.microsoft.com/sharepoint/v4" xsi:nil="true"/>
  </documentManagement>
</p:properties>
</file>

<file path=customXml/item3.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4.xml><?xml version="1.0" encoding="utf-8"?>
<ct:contentTypeSchema xmlns:ct="http://schemas.microsoft.com/office/2006/metadata/contentType" xmlns:ma="http://schemas.microsoft.com/office/2006/metadata/properties/metaAttributes" ct:_="" ma:_="" ma:contentTypeName="Document" ma:contentTypeID="0x010100DD5FDB223F4C0E4A8408399FFA4EDA33" ma:contentTypeVersion="1" ma:contentTypeDescription="Create a new document." ma:contentTypeScope="" ma:versionID="8cf0604ad459b8fbe4c7c6e3c0a7056a">
  <xsd:schema xmlns:xsd="http://www.w3.org/2001/XMLSchema" xmlns:xs="http://www.w3.org/2001/XMLSchema" xmlns:p="http://schemas.microsoft.com/office/2006/metadata/properties" xmlns:ns2="04289566-cf42-4ce7-aa7c-2469c3d4502e" xmlns:ns3="http://schemas.microsoft.com/sharepoint/v4" targetNamespace="http://schemas.microsoft.com/office/2006/metadata/properties" ma:root="true" ma:fieldsID="c41c0327a79c0cd165a16d12bde6f1c8" ns2:_="" ns3:_="">
    <xsd:import namespace="04289566-cf42-4ce7-aa7c-2469c3d4502e"/>
    <xsd:import namespace="http://schemas.microsoft.com/sharepoint/v4"/>
    <xsd:element name="properties">
      <xsd:complexType>
        <xsd:sequence>
          <xsd:element name="documentManagement">
            <xsd:complexType>
              <xsd:all>
                <xsd:element ref="ns2:_dlc_DocId" minOccurs="0"/>
                <xsd:element ref="ns2:_dlc_DocIdUrl" minOccurs="0"/>
                <xsd:element ref="ns2:_dlc_DocIdPersistId" minOccurs="0"/>
                <xsd:element ref="ns3:IconOverla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289566-cf42-4ce7-aa7c-2469c3d4502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11"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B17F8C7-2AEB-4BC2-A828-B2E729EBBAC3}">
  <ds:schemaRefs>
    <ds:schemaRef ds:uri="http://schemas.microsoft.com/sharepoint/v3/contenttype/forms"/>
  </ds:schemaRefs>
</ds:datastoreItem>
</file>

<file path=customXml/itemProps2.xml><?xml version="1.0" encoding="utf-8"?>
<ds:datastoreItem xmlns:ds="http://schemas.openxmlformats.org/officeDocument/2006/customXml" ds:itemID="{0B80675E-01F7-49AA-B61E-EE85CFCAD03B}">
  <ds:schemaRefs>
    <ds:schemaRef ds:uri="http://purl.org/dc/terms/"/>
    <ds:schemaRef ds:uri="http://schemas.openxmlformats.org/package/2006/metadata/core-properties"/>
    <ds:schemaRef ds:uri="http://purl.org/dc/dcmitype/"/>
    <ds:schemaRef ds:uri="http://schemas.microsoft.com/office/infopath/2007/PartnerControls"/>
    <ds:schemaRef ds:uri="http://schemas.microsoft.com/office/2006/documentManagement/types"/>
    <ds:schemaRef ds:uri="http://purl.org/dc/elements/1.1/"/>
    <ds:schemaRef ds:uri="http://schemas.microsoft.com/office/2006/metadata/properties"/>
    <ds:schemaRef ds:uri="04289566-cf42-4ce7-aa7c-2469c3d4502e"/>
    <ds:schemaRef ds:uri="http://schemas.microsoft.com/sharepoint/v4"/>
    <ds:schemaRef ds:uri="http://www.w3.org/XML/1998/namespace"/>
  </ds:schemaRefs>
</ds:datastoreItem>
</file>

<file path=customXml/itemProps3.xml><?xml version="1.0" encoding="utf-8"?>
<ds:datastoreItem xmlns:ds="http://schemas.openxmlformats.org/officeDocument/2006/customXml" ds:itemID="{397D1EC2-086B-4869-9FB4-0CCB136B730B}">
  <ds:schemaRefs>
    <ds:schemaRef ds:uri="http://schemas.microsoft.com/sharepoint/events"/>
  </ds:schemaRefs>
</ds:datastoreItem>
</file>

<file path=customXml/itemProps4.xml><?xml version="1.0" encoding="utf-8"?>
<ds:datastoreItem xmlns:ds="http://schemas.openxmlformats.org/officeDocument/2006/customXml" ds:itemID="{FD272205-4D90-4832-9AF3-D540C51C73C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4289566-cf42-4ce7-aa7c-2469c3d4502e"/>
    <ds:schemaRef ds:uri="http://schemas.microsoft.com/sharepoint/v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5082</TotalTime>
  <Words>3254</Words>
  <Application>Microsoft Office PowerPoint</Application>
  <PresentationFormat>Widescreen</PresentationFormat>
  <Paragraphs>337</Paragraphs>
  <Slides>26</Slides>
  <Notes>26</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26</vt:i4>
      </vt:variant>
    </vt:vector>
  </HeadingPairs>
  <TitlesOfParts>
    <vt:vector size="32" baseType="lpstr">
      <vt:lpstr>ＭＳ Ｐゴシック</vt:lpstr>
      <vt:lpstr>Arial</vt:lpstr>
      <vt:lpstr>Helvetica Neue Medium</vt:lpstr>
      <vt:lpstr>Times New Roman</vt:lpstr>
      <vt:lpstr>1_Custom Design</vt:lpstr>
      <vt:lpstr>2_Custom Design</vt:lpstr>
      <vt:lpstr>The National FAA Safety Team Presents</vt:lpstr>
      <vt:lpstr>Welcome</vt:lpstr>
      <vt:lpstr>Overview </vt:lpstr>
      <vt:lpstr>Know your mechanic</vt:lpstr>
      <vt:lpstr>14 CFR Part 1</vt:lpstr>
      <vt:lpstr>but I don’t own the aircraft; I just fly them.</vt:lpstr>
      <vt:lpstr>So what does airworthy mean?</vt:lpstr>
      <vt:lpstr>Aircraft Status</vt:lpstr>
      <vt:lpstr>Return to service</vt:lpstr>
      <vt:lpstr>Service intervals </vt:lpstr>
      <vt:lpstr>Not just an oil change  </vt:lpstr>
      <vt:lpstr>Engine Operation </vt:lpstr>
      <vt:lpstr>Flight Data Monitoring</vt:lpstr>
      <vt:lpstr>Flight Data Monitoring</vt:lpstr>
      <vt:lpstr>Flight Data Monitoring for GA</vt:lpstr>
      <vt:lpstr>Flight Data Monitoring for GA</vt:lpstr>
      <vt:lpstr>Flight Data Monitoring for GA</vt:lpstr>
      <vt:lpstr>Sample of What's Available to the GA Community</vt:lpstr>
      <vt:lpstr>Flight Data Monitoring for GA</vt:lpstr>
      <vt:lpstr>FDM Technology Cost</vt:lpstr>
      <vt:lpstr>Flight Data Monitoring for GA</vt:lpstr>
      <vt:lpstr>Questions?</vt:lpstr>
      <vt:lpstr>Proficiency and Peace of Mind</vt:lpstr>
      <vt:lpstr>Training and Peace of Mind</vt:lpstr>
      <vt:lpstr>Thank you for attending </vt:lpstr>
      <vt:lpstr>The National FAA Safety Team Presents</vt:lpstr>
    </vt:vector>
  </TitlesOfParts>
  <Company>FAA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MTONEY</dc:creator>
  <cp:lastModifiedBy>Steuernagle, John W (FAA)</cp:lastModifiedBy>
  <cp:revision>285</cp:revision>
  <dcterms:created xsi:type="dcterms:W3CDTF">2005-01-28T20:32:53Z</dcterms:created>
  <dcterms:modified xsi:type="dcterms:W3CDTF">2021-10-27T21:50:28Z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0x010100DD5FDB223F4C0E4A8408399FFA4EDA33</vt:lpwstr>
  </property>
  <property fmtid="{D5CDD505-2E9C-101B-9397-08002B2CF9AE}" pid="3" name="_dlc_DocIdItemGuid">
    <vt:lpwstr>2ad8fbf2-57c2-4302-9631-9d6b5f0f6571</vt:lpwstr>
  </property>
</Properties>
</file>