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60"/>
  </p:notesMasterIdLst>
  <p:handoutMasterIdLst>
    <p:handoutMasterId r:id="rId61"/>
  </p:handoutMasterIdLst>
  <p:sldIdLst>
    <p:sldId id="273" r:id="rId7"/>
    <p:sldId id="274" r:id="rId8"/>
    <p:sldId id="275" r:id="rId9"/>
    <p:sldId id="433" r:id="rId10"/>
    <p:sldId id="452" r:id="rId11"/>
    <p:sldId id="436" r:id="rId12"/>
    <p:sldId id="434" r:id="rId13"/>
    <p:sldId id="415" r:id="rId14"/>
    <p:sldId id="416" r:id="rId15"/>
    <p:sldId id="430" r:id="rId16"/>
    <p:sldId id="431" r:id="rId17"/>
    <p:sldId id="432" r:id="rId18"/>
    <p:sldId id="385" r:id="rId19"/>
    <p:sldId id="392" r:id="rId20"/>
    <p:sldId id="421" r:id="rId21"/>
    <p:sldId id="424" r:id="rId22"/>
    <p:sldId id="425" r:id="rId23"/>
    <p:sldId id="426" r:id="rId24"/>
    <p:sldId id="427" r:id="rId25"/>
    <p:sldId id="428" r:id="rId26"/>
    <p:sldId id="429" r:id="rId27"/>
    <p:sldId id="404" r:id="rId28"/>
    <p:sldId id="398" r:id="rId29"/>
    <p:sldId id="408" r:id="rId30"/>
    <p:sldId id="411" r:id="rId31"/>
    <p:sldId id="394" r:id="rId32"/>
    <p:sldId id="397" r:id="rId33"/>
    <p:sldId id="395" r:id="rId34"/>
    <p:sldId id="403" r:id="rId35"/>
    <p:sldId id="396" r:id="rId36"/>
    <p:sldId id="442" r:id="rId37"/>
    <p:sldId id="449" r:id="rId38"/>
    <p:sldId id="450" r:id="rId39"/>
    <p:sldId id="451" r:id="rId40"/>
    <p:sldId id="444" r:id="rId41"/>
    <p:sldId id="440" r:id="rId42"/>
    <p:sldId id="441" r:id="rId43"/>
    <p:sldId id="445" r:id="rId44"/>
    <p:sldId id="447" r:id="rId45"/>
    <p:sldId id="443" r:id="rId46"/>
    <p:sldId id="446" r:id="rId47"/>
    <p:sldId id="419" r:id="rId48"/>
    <p:sldId id="414" r:id="rId49"/>
    <p:sldId id="437" r:id="rId50"/>
    <p:sldId id="364" r:id="rId51"/>
    <p:sldId id="365" r:id="rId52"/>
    <p:sldId id="328" r:id="rId53"/>
    <p:sldId id="418" r:id="rId54"/>
    <p:sldId id="435" r:id="rId55"/>
    <p:sldId id="439" r:id="rId56"/>
    <p:sldId id="288" r:id="rId57"/>
    <p:sldId id="335" r:id="rId58"/>
    <p:sldId id="448" r:id="rId59"/>
  </p:sldIdLst>
  <p:sldSz cx="12192000" cy="6858000"/>
  <p:notesSz cx="6858000" cy="9296400"/>
  <p:custDataLst>
    <p:tags r:id="rId6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433"/>
            <p14:sldId id="452"/>
            <p14:sldId id="436"/>
            <p14:sldId id="434"/>
            <p14:sldId id="415"/>
            <p14:sldId id="416"/>
            <p14:sldId id="430"/>
            <p14:sldId id="431"/>
            <p14:sldId id="432"/>
            <p14:sldId id="385"/>
            <p14:sldId id="392"/>
            <p14:sldId id="421"/>
            <p14:sldId id="424"/>
            <p14:sldId id="425"/>
            <p14:sldId id="426"/>
            <p14:sldId id="427"/>
            <p14:sldId id="428"/>
            <p14:sldId id="429"/>
            <p14:sldId id="404"/>
            <p14:sldId id="398"/>
            <p14:sldId id="408"/>
            <p14:sldId id="411"/>
            <p14:sldId id="394"/>
            <p14:sldId id="397"/>
            <p14:sldId id="395"/>
            <p14:sldId id="403"/>
            <p14:sldId id="396"/>
            <p14:sldId id="442"/>
            <p14:sldId id="449"/>
            <p14:sldId id="450"/>
            <p14:sldId id="451"/>
            <p14:sldId id="444"/>
            <p14:sldId id="440"/>
            <p14:sldId id="441"/>
            <p14:sldId id="445"/>
            <p14:sldId id="447"/>
            <p14:sldId id="443"/>
            <p14:sldId id="446"/>
            <p14:sldId id="419"/>
            <p14:sldId id="414"/>
            <p14:sldId id="437"/>
            <p14:sldId id="364"/>
            <p14:sldId id="365"/>
            <p14:sldId id="328"/>
            <p14:sldId id="418"/>
            <p14:sldId id="435"/>
            <p14:sldId id="439"/>
            <p14:sldId id="288"/>
            <p14:sldId id="335"/>
            <p14:sldId id="448"/>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CA9F74"/>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08" autoAdjust="0"/>
    <p:restoredTop sz="55231" autoAdjust="0"/>
  </p:normalViewPr>
  <p:slideViewPr>
    <p:cSldViewPr snapToGrid="0">
      <p:cViewPr varScale="1">
        <p:scale>
          <a:sx n="65" d="100"/>
          <a:sy n="65" d="100"/>
        </p:scale>
        <p:origin x="1926" y="78"/>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handoutMaster" Target="handoutMasters/handout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6816F-53EA-4C38-8766-177BFE7935FE}" type="doc">
      <dgm:prSet loTypeId="urn:microsoft.com/office/officeart/2005/8/layout/cycle8" loCatId="cycle" qsTypeId="urn:microsoft.com/office/officeart/2005/8/quickstyle/simple1" qsCatId="simple" csTypeId="urn:microsoft.com/office/officeart/2005/8/colors/accent1_2" csCatId="accent1" phldr="1"/>
      <dgm:spPr/>
    </dgm:pt>
    <dgm:pt modelId="{F7F718EF-FFB5-4DE9-B26B-270260F0A2F7}">
      <dgm:prSet phldrT="[Text]"/>
      <dgm:spPr/>
      <dgm:t>
        <a:bodyPr/>
        <a:lstStyle/>
        <a:p>
          <a:r>
            <a:rPr lang="en-US" b="1" dirty="0">
              <a:solidFill>
                <a:srgbClr val="002060"/>
              </a:solidFill>
            </a:rPr>
            <a:t>Process</a:t>
          </a:r>
        </a:p>
      </dgm:t>
    </dgm:pt>
    <dgm:pt modelId="{351CCF6D-8A1C-4AA9-8376-FDEEB9846B40}" type="parTrans" cxnId="{62A2C9B0-CAB1-4EAB-8354-FBDB2EC5CAE4}">
      <dgm:prSet/>
      <dgm:spPr/>
      <dgm:t>
        <a:bodyPr/>
        <a:lstStyle/>
        <a:p>
          <a:endParaRPr lang="en-US"/>
        </a:p>
      </dgm:t>
    </dgm:pt>
    <dgm:pt modelId="{AB3DA1B5-05AB-4A8E-859D-91328B530B93}" type="sibTrans" cxnId="{62A2C9B0-CAB1-4EAB-8354-FBDB2EC5CAE4}">
      <dgm:prSet/>
      <dgm:spPr/>
      <dgm:t>
        <a:bodyPr/>
        <a:lstStyle/>
        <a:p>
          <a:endParaRPr lang="en-US"/>
        </a:p>
      </dgm:t>
    </dgm:pt>
    <dgm:pt modelId="{5746DF30-0A3C-4DDD-8A78-12D38CA9DAAC}">
      <dgm:prSet phldrT="[Text]"/>
      <dgm:spPr/>
      <dgm:t>
        <a:bodyPr/>
        <a:lstStyle/>
        <a:p>
          <a:r>
            <a:rPr lang="en-US" b="1" dirty="0">
              <a:solidFill>
                <a:srgbClr val="002060"/>
              </a:solidFill>
            </a:rPr>
            <a:t>Perform</a:t>
          </a:r>
        </a:p>
      </dgm:t>
    </dgm:pt>
    <dgm:pt modelId="{638E73C6-8481-4DD9-A314-FD135238A1C6}" type="parTrans" cxnId="{ECF21C7A-8C7F-4E77-A75E-5697AC414C7B}">
      <dgm:prSet/>
      <dgm:spPr/>
      <dgm:t>
        <a:bodyPr/>
        <a:lstStyle/>
        <a:p>
          <a:endParaRPr lang="en-US"/>
        </a:p>
      </dgm:t>
    </dgm:pt>
    <dgm:pt modelId="{73B7A7C7-EE4D-4894-9039-486C3D579A59}" type="sibTrans" cxnId="{ECF21C7A-8C7F-4E77-A75E-5697AC414C7B}">
      <dgm:prSet/>
      <dgm:spPr/>
      <dgm:t>
        <a:bodyPr/>
        <a:lstStyle/>
        <a:p>
          <a:endParaRPr lang="en-US"/>
        </a:p>
      </dgm:t>
    </dgm:pt>
    <dgm:pt modelId="{136CCCBA-C39D-417E-8AB6-068E0352684C}">
      <dgm:prSet phldrT="[Text]"/>
      <dgm:spPr/>
      <dgm:t>
        <a:bodyPr/>
        <a:lstStyle/>
        <a:p>
          <a:r>
            <a:rPr lang="en-US" b="1" dirty="0">
              <a:solidFill>
                <a:srgbClr val="002060"/>
              </a:solidFill>
            </a:rPr>
            <a:t>Perceive</a:t>
          </a:r>
        </a:p>
      </dgm:t>
    </dgm:pt>
    <dgm:pt modelId="{EC0A7828-05A6-421C-ABDC-46D0848C38DA}" type="parTrans" cxnId="{E6363D69-CB2A-47A6-99E4-79D51A6643A3}">
      <dgm:prSet/>
      <dgm:spPr/>
      <dgm:t>
        <a:bodyPr/>
        <a:lstStyle/>
        <a:p>
          <a:endParaRPr lang="en-US"/>
        </a:p>
      </dgm:t>
    </dgm:pt>
    <dgm:pt modelId="{8DA2A84F-5EE8-446D-B63E-60E5F1594B7C}" type="sibTrans" cxnId="{E6363D69-CB2A-47A6-99E4-79D51A6643A3}">
      <dgm:prSet/>
      <dgm:spPr/>
      <dgm:t>
        <a:bodyPr/>
        <a:lstStyle/>
        <a:p>
          <a:endParaRPr lang="en-US"/>
        </a:p>
      </dgm:t>
    </dgm:pt>
    <dgm:pt modelId="{BE2E06A1-F114-49F8-A192-CEB066FD334E}" type="pres">
      <dgm:prSet presAssocID="{5436816F-53EA-4C38-8766-177BFE7935FE}" presName="compositeShape" presStyleCnt="0">
        <dgm:presLayoutVars>
          <dgm:chMax val="7"/>
          <dgm:dir/>
          <dgm:resizeHandles val="exact"/>
        </dgm:presLayoutVars>
      </dgm:prSet>
      <dgm:spPr/>
    </dgm:pt>
    <dgm:pt modelId="{AA49681D-19FC-45E4-B783-08D70CED28B1}" type="pres">
      <dgm:prSet presAssocID="{5436816F-53EA-4C38-8766-177BFE7935FE}" presName="wedge1" presStyleLbl="node1" presStyleIdx="0" presStyleCnt="3"/>
      <dgm:spPr/>
    </dgm:pt>
    <dgm:pt modelId="{D8A06185-543B-4A03-80E2-86ECF1C11057}" type="pres">
      <dgm:prSet presAssocID="{5436816F-53EA-4C38-8766-177BFE7935FE}" presName="dummy1a" presStyleCnt="0"/>
      <dgm:spPr/>
    </dgm:pt>
    <dgm:pt modelId="{BF2A9A53-E56E-4A07-B40E-B37F2EDF0991}" type="pres">
      <dgm:prSet presAssocID="{5436816F-53EA-4C38-8766-177BFE7935FE}" presName="dummy1b" presStyleCnt="0"/>
      <dgm:spPr/>
    </dgm:pt>
    <dgm:pt modelId="{6C6FE9DA-0F39-4AE2-926E-C78B62955999}" type="pres">
      <dgm:prSet presAssocID="{5436816F-53EA-4C38-8766-177BFE7935FE}" presName="wedge1Tx" presStyleLbl="node1" presStyleIdx="0" presStyleCnt="3">
        <dgm:presLayoutVars>
          <dgm:chMax val="0"/>
          <dgm:chPref val="0"/>
          <dgm:bulletEnabled val="1"/>
        </dgm:presLayoutVars>
      </dgm:prSet>
      <dgm:spPr/>
    </dgm:pt>
    <dgm:pt modelId="{A88E1260-369E-40BA-9816-DDCFE117F262}" type="pres">
      <dgm:prSet presAssocID="{5436816F-53EA-4C38-8766-177BFE7935FE}" presName="wedge2" presStyleLbl="node1" presStyleIdx="1" presStyleCnt="3"/>
      <dgm:spPr/>
    </dgm:pt>
    <dgm:pt modelId="{9A7264FB-32AA-4F13-B634-7968B9AD6ABC}" type="pres">
      <dgm:prSet presAssocID="{5436816F-53EA-4C38-8766-177BFE7935FE}" presName="dummy2a" presStyleCnt="0"/>
      <dgm:spPr/>
    </dgm:pt>
    <dgm:pt modelId="{54FD452A-2160-4D1F-91BC-8E431745EF3E}" type="pres">
      <dgm:prSet presAssocID="{5436816F-53EA-4C38-8766-177BFE7935FE}" presName="dummy2b" presStyleCnt="0"/>
      <dgm:spPr/>
    </dgm:pt>
    <dgm:pt modelId="{8BA641EE-7648-4733-BB18-BF7A807E039C}" type="pres">
      <dgm:prSet presAssocID="{5436816F-53EA-4C38-8766-177BFE7935FE}" presName="wedge2Tx" presStyleLbl="node1" presStyleIdx="1" presStyleCnt="3">
        <dgm:presLayoutVars>
          <dgm:chMax val="0"/>
          <dgm:chPref val="0"/>
          <dgm:bulletEnabled val="1"/>
        </dgm:presLayoutVars>
      </dgm:prSet>
      <dgm:spPr/>
    </dgm:pt>
    <dgm:pt modelId="{75FEE731-2EDF-4332-B57C-077677F47BF7}" type="pres">
      <dgm:prSet presAssocID="{5436816F-53EA-4C38-8766-177BFE7935FE}" presName="wedge3" presStyleLbl="node1" presStyleIdx="2" presStyleCnt="3" custLinFactNeighborX="-244" custLinFactNeighborY="-1448"/>
      <dgm:spPr/>
    </dgm:pt>
    <dgm:pt modelId="{0E20FC39-2CC6-4BD0-AD2C-1EBB9A8E0F6F}" type="pres">
      <dgm:prSet presAssocID="{5436816F-53EA-4C38-8766-177BFE7935FE}" presName="dummy3a" presStyleCnt="0"/>
      <dgm:spPr/>
    </dgm:pt>
    <dgm:pt modelId="{2607DE40-3278-4584-A0B4-FB17243F045E}" type="pres">
      <dgm:prSet presAssocID="{5436816F-53EA-4C38-8766-177BFE7935FE}" presName="dummy3b" presStyleCnt="0"/>
      <dgm:spPr/>
    </dgm:pt>
    <dgm:pt modelId="{CD65A57E-F51B-4603-95B9-05610F3E3714}" type="pres">
      <dgm:prSet presAssocID="{5436816F-53EA-4C38-8766-177BFE7935FE}" presName="wedge3Tx" presStyleLbl="node1" presStyleIdx="2" presStyleCnt="3">
        <dgm:presLayoutVars>
          <dgm:chMax val="0"/>
          <dgm:chPref val="0"/>
          <dgm:bulletEnabled val="1"/>
        </dgm:presLayoutVars>
      </dgm:prSet>
      <dgm:spPr/>
    </dgm:pt>
    <dgm:pt modelId="{D5403726-14A6-4493-A618-C3AA5A7997F6}" type="pres">
      <dgm:prSet presAssocID="{AB3DA1B5-05AB-4A8E-859D-91328B530B93}" presName="arrowWedge1" presStyleLbl="fgSibTrans2D1" presStyleIdx="0" presStyleCnt="3"/>
      <dgm:spPr/>
    </dgm:pt>
    <dgm:pt modelId="{8E5E584F-CD5E-4AAC-A5F2-16DE27B549D4}" type="pres">
      <dgm:prSet presAssocID="{73B7A7C7-EE4D-4894-9039-486C3D579A59}" presName="arrowWedge2" presStyleLbl="fgSibTrans2D1" presStyleIdx="1" presStyleCnt="3"/>
      <dgm:spPr/>
    </dgm:pt>
    <dgm:pt modelId="{6DB18427-7299-4EB0-8838-7D6591906682}" type="pres">
      <dgm:prSet presAssocID="{8DA2A84F-5EE8-446D-B63E-60E5F1594B7C}" presName="arrowWedge3" presStyleLbl="fgSibTrans2D1" presStyleIdx="2" presStyleCnt="3"/>
      <dgm:spPr/>
    </dgm:pt>
  </dgm:ptLst>
  <dgm:cxnLst>
    <dgm:cxn modelId="{72721105-54B4-4A91-AC02-7C97E09DA1F7}" type="presOf" srcId="{F7F718EF-FFB5-4DE9-B26B-270260F0A2F7}" destId="{AA49681D-19FC-45E4-B783-08D70CED28B1}" srcOrd="0" destOrd="0" presId="urn:microsoft.com/office/officeart/2005/8/layout/cycle8"/>
    <dgm:cxn modelId="{6E96950B-4135-4838-838E-EBF70F1E07FF}" type="presOf" srcId="{136CCCBA-C39D-417E-8AB6-068E0352684C}" destId="{75FEE731-2EDF-4332-B57C-077677F47BF7}" srcOrd="0" destOrd="0" presId="urn:microsoft.com/office/officeart/2005/8/layout/cycle8"/>
    <dgm:cxn modelId="{C2FB2061-859B-4977-97C4-421E2EF70E46}" type="presOf" srcId="{5436816F-53EA-4C38-8766-177BFE7935FE}" destId="{BE2E06A1-F114-49F8-A192-CEB066FD334E}" srcOrd="0" destOrd="0" presId="urn:microsoft.com/office/officeart/2005/8/layout/cycle8"/>
    <dgm:cxn modelId="{E6363D69-CB2A-47A6-99E4-79D51A6643A3}" srcId="{5436816F-53EA-4C38-8766-177BFE7935FE}" destId="{136CCCBA-C39D-417E-8AB6-068E0352684C}" srcOrd="2" destOrd="0" parTransId="{EC0A7828-05A6-421C-ABDC-46D0848C38DA}" sibTransId="{8DA2A84F-5EE8-446D-B63E-60E5F1594B7C}"/>
    <dgm:cxn modelId="{ECF21C7A-8C7F-4E77-A75E-5697AC414C7B}" srcId="{5436816F-53EA-4C38-8766-177BFE7935FE}" destId="{5746DF30-0A3C-4DDD-8A78-12D38CA9DAAC}" srcOrd="1" destOrd="0" parTransId="{638E73C6-8481-4DD9-A314-FD135238A1C6}" sibTransId="{73B7A7C7-EE4D-4894-9039-486C3D579A59}"/>
    <dgm:cxn modelId="{70E9099C-1E0D-4E7E-831B-576F0FA8EC3E}" type="presOf" srcId="{F7F718EF-FFB5-4DE9-B26B-270260F0A2F7}" destId="{6C6FE9DA-0F39-4AE2-926E-C78B62955999}" srcOrd="1" destOrd="0" presId="urn:microsoft.com/office/officeart/2005/8/layout/cycle8"/>
    <dgm:cxn modelId="{D63D84A2-9802-47CE-98FC-1E6377722501}" type="presOf" srcId="{5746DF30-0A3C-4DDD-8A78-12D38CA9DAAC}" destId="{A88E1260-369E-40BA-9816-DDCFE117F262}" srcOrd="0" destOrd="0" presId="urn:microsoft.com/office/officeart/2005/8/layout/cycle8"/>
    <dgm:cxn modelId="{4E5657A3-575E-4C86-BC1E-50EDCDFE191B}" type="presOf" srcId="{136CCCBA-C39D-417E-8AB6-068E0352684C}" destId="{CD65A57E-F51B-4603-95B9-05610F3E3714}" srcOrd="1" destOrd="0" presId="urn:microsoft.com/office/officeart/2005/8/layout/cycle8"/>
    <dgm:cxn modelId="{62A2C9B0-CAB1-4EAB-8354-FBDB2EC5CAE4}" srcId="{5436816F-53EA-4C38-8766-177BFE7935FE}" destId="{F7F718EF-FFB5-4DE9-B26B-270260F0A2F7}" srcOrd="0" destOrd="0" parTransId="{351CCF6D-8A1C-4AA9-8376-FDEEB9846B40}" sibTransId="{AB3DA1B5-05AB-4A8E-859D-91328B530B93}"/>
    <dgm:cxn modelId="{1A79CBC8-1BC2-4A60-A462-895C8A6CC0A3}" type="presOf" srcId="{5746DF30-0A3C-4DDD-8A78-12D38CA9DAAC}" destId="{8BA641EE-7648-4733-BB18-BF7A807E039C}" srcOrd="1" destOrd="0" presId="urn:microsoft.com/office/officeart/2005/8/layout/cycle8"/>
    <dgm:cxn modelId="{389D3434-9C50-4402-BFA7-B1664F1AA84B}" type="presParOf" srcId="{BE2E06A1-F114-49F8-A192-CEB066FD334E}" destId="{AA49681D-19FC-45E4-B783-08D70CED28B1}" srcOrd="0" destOrd="0" presId="urn:microsoft.com/office/officeart/2005/8/layout/cycle8"/>
    <dgm:cxn modelId="{1C8CF60A-54B9-452A-9EFB-24A40A8561B2}" type="presParOf" srcId="{BE2E06A1-F114-49F8-A192-CEB066FD334E}" destId="{D8A06185-543B-4A03-80E2-86ECF1C11057}" srcOrd="1" destOrd="0" presId="urn:microsoft.com/office/officeart/2005/8/layout/cycle8"/>
    <dgm:cxn modelId="{9E3289E0-4548-4FDD-B56E-01430F251C41}" type="presParOf" srcId="{BE2E06A1-F114-49F8-A192-CEB066FD334E}" destId="{BF2A9A53-E56E-4A07-B40E-B37F2EDF0991}" srcOrd="2" destOrd="0" presId="urn:microsoft.com/office/officeart/2005/8/layout/cycle8"/>
    <dgm:cxn modelId="{49F16F58-5475-4EA2-B160-EF273FFAAA2F}" type="presParOf" srcId="{BE2E06A1-F114-49F8-A192-CEB066FD334E}" destId="{6C6FE9DA-0F39-4AE2-926E-C78B62955999}" srcOrd="3" destOrd="0" presId="urn:microsoft.com/office/officeart/2005/8/layout/cycle8"/>
    <dgm:cxn modelId="{CE850023-C90E-4DC0-87B4-56ACF555A2F0}" type="presParOf" srcId="{BE2E06A1-F114-49F8-A192-CEB066FD334E}" destId="{A88E1260-369E-40BA-9816-DDCFE117F262}" srcOrd="4" destOrd="0" presId="urn:microsoft.com/office/officeart/2005/8/layout/cycle8"/>
    <dgm:cxn modelId="{914F93B5-A1F3-41F1-A8FE-7310E27421AA}" type="presParOf" srcId="{BE2E06A1-F114-49F8-A192-CEB066FD334E}" destId="{9A7264FB-32AA-4F13-B634-7968B9AD6ABC}" srcOrd="5" destOrd="0" presId="urn:microsoft.com/office/officeart/2005/8/layout/cycle8"/>
    <dgm:cxn modelId="{6D87B174-4474-4520-8C63-E1822535D5DA}" type="presParOf" srcId="{BE2E06A1-F114-49F8-A192-CEB066FD334E}" destId="{54FD452A-2160-4D1F-91BC-8E431745EF3E}" srcOrd="6" destOrd="0" presId="urn:microsoft.com/office/officeart/2005/8/layout/cycle8"/>
    <dgm:cxn modelId="{552B4A77-EC3C-4235-94E0-69CCECDFFAD6}" type="presParOf" srcId="{BE2E06A1-F114-49F8-A192-CEB066FD334E}" destId="{8BA641EE-7648-4733-BB18-BF7A807E039C}" srcOrd="7" destOrd="0" presId="urn:microsoft.com/office/officeart/2005/8/layout/cycle8"/>
    <dgm:cxn modelId="{1A33C92A-B5BA-483F-97B7-DB5E1681EE7D}" type="presParOf" srcId="{BE2E06A1-F114-49F8-A192-CEB066FD334E}" destId="{75FEE731-2EDF-4332-B57C-077677F47BF7}" srcOrd="8" destOrd="0" presId="urn:microsoft.com/office/officeart/2005/8/layout/cycle8"/>
    <dgm:cxn modelId="{856772C6-8F03-4688-802C-994319567516}" type="presParOf" srcId="{BE2E06A1-F114-49F8-A192-CEB066FD334E}" destId="{0E20FC39-2CC6-4BD0-AD2C-1EBB9A8E0F6F}" srcOrd="9" destOrd="0" presId="urn:microsoft.com/office/officeart/2005/8/layout/cycle8"/>
    <dgm:cxn modelId="{207F458D-3D7D-4793-B4E5-65E75D2BE376}" type="presParOf" srcId="{BE2E06A1-F114-49F8-A192-CEB066FD334E}" destId="{2607DE40-3278-4584-A0B4-FB17243F045E}" srcOrd="10" destOrd="0" presId="urn:microsoft.com/office/officeart/2005/8/layout/cycle8"/>
    <dgm:cxn modelId="{D83FD9EA-55EC-41E5-B354-B6327E3E8AF9}" type="presParOf" srcId="{BE2E06A1-F114-49F8-A192-CEB066FD334E}" destId="{CD65A57E-F51B-4603-95B9-05610F3E3714}" srcOrd="11" destOrd="0" presId="urn:microsoft.com/office/officeart/2005/8/layout/cycle8"/>
    <dgm:cxn modelId="{3C521A17-D36A-4B6F-BD46-EC7B3D40AF15}" type="presParOf" srcId="{BE2E06A1-F114-49F8-A192-CEB066FD334E}" destId="{D5403726-14A6-4493-A618-C3AA5A7997F6}" srcOrd="12" destOrd="0" presId="urn:microsoft.com/office/officeart/2005/8/layout/cycle8"/>
    <dgm:cxn modelId="{34CC77EB-EDD3-4563-BC68-B1CF0ACFF793}" type="presParOf" srcId="{BE2E06A1-F114-49F8-A192-CEB066FD334E}" destId="{8E5E584F-CD5E-4AAC-A5F2-16DE27B549D4}" srcOrd="13" destOrd="0" presId="urn:microsoft.com/office/officeart/2005/8/layout/cycle8"/>
    <dgm:cxn modelId="{4138A9AB-C4E3-4084-B801-8C17375B7BB6}" type="presParOf" srcId="{BE2E06A1-F114-49F8-A192-CEB066FD334E}" destId="{6DB18427-7299-4EB0-8838-7D6591906682}"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9681D-19FC-45E4-B783-08D70CED28B1}">
      <dsp:nvSpPr>
        <dsp:cNvPr id="0" name=""/>
        <dsp:cNvSpPr/>
      </dsp:nvSpPr>
      <dsp:spPr>
        <a:xfrm>
          <a:off x="1814417" y="330028"/>
          <a:ext cx="4264978" cy="426497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Process</a:t>
          </a:r>
        </a:p>
      </dsp:txBody>
      <dsp:txXfrm>
        <a:off x="4062162" y="1233797"/>
        <a:ext cx="1523206" cy="1269338"/>
      </dsp:txXfrm>
    </dsp:sp>
    <dsp:sp modelId="{A88E1260-369E-40BA-9816-DDCFE117F262}">
      <dsp:nvSpPr>
        <dsp:cNvPr id="0" name=""/>
        <dsp:cNvSpPr/>
      </dsp:nvSpPr>
      <dsp:spPr>
        <a:xfrm>
          <a:off x="1726578" y="482348"/>
          <a:ext cx="4264978" cy="426497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Perform</a:t>
          </a:r>
        </a:p>
      </dsp:txBody>
      <dsp:txXfrm>
        <a:off x="2742049" y="3249507"/>
        <a:ext cx="2284809" cy="1117018"/>
      </dsp:txXfrm>
    </dsp:sp>
    <dsp:sp modelId="{75FEE731-2EDF-4332-B57C-077677F47BF7}">
      <dsp:nvSpPr>
        <dsp:cNvPr id="0" name=""/>
        <dsp:cNvSpPr/>
      </dsp:nvSpPr>
      <dsp:spPr>
        <a:xfrm>
          <a:off x="1628334" y="268271"/>
          <a:ext cx="4264978" cy="426497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b="1" kern="1200" dirty="0">
              <a:solidFill>
                <a:srgbClr val="002060"/>
              </a:solidFill>
            </a:rPr>
            <a:t>Perceive</a:t>
          </a:r>
        </a:p>
      </dsp:txBody>
      <dsp:txXfrm>
        <a:off x="2122360" y="1172040"/>
        <a:ext cx="1523206" cy="1269338"/>
      </dsp:txXfrm>
    </dsp:sp>
    <dsp:sp modelId="{D5403726-14A6-4493-A618-C3AA5A7997F6}">
      <dsp:nvSpPr>
        <dsp:cNvPr id="0" name=""/>
        <dsp:cNvSpPr/>
      </dsp:nvSpPr>
      <dsp:spPr>
        <a:xfrm>
          <a:off x="1550746" y="66005"/>
          <a:ext cx="4793023" cy="479302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5E584F-CD5E-4AAC-A5F2-16DE27B549D4}">
      <dsp:nvSpPr>
        <dsp:cNvPr id="0" name=""/>
        <dsp:cNvSpPr/>
      </dsp:nvSpPr>
      <dsp:spPr>
        <a:xfrm>
          <a:off x="1462556" y="218056"/>
          <a:ext cx="4793023" cy="479302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B18427-7299-4EB0-8838-7D6591906682}">
      <dsp:nvSpPr>
        <dsp:cNvPr id="0" name=""/>
        <dsp:cNvSpPr/>
      </dsp:nvSpPr>
      <dsp:spPr>
        <a:xfrm>
          <a:off x="1363959" y="4248"/>
          <a:ext cx="4793023" cy="479302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a.gov/sites/faa.gov/files/FAA-H-8083-28_FAA_Web.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cfr.gov/cgi-bin/text-idx?SID=8404b1a25952bc103e6743e6fc72f700&amp;amp;mc=true&amp;amp;node=pt14.2.91&amp;amp;rgn=div5"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ecfr.gov/cgi-bin/text-idx?SID=8404b1a25952bc103e6743e6fc72f700&amp;amp;mc=true&amp;amp;node=se14.2.91_1113&amp;amp;rgn=div8"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2022/12-07-276(I)PP </a:t>
            </a:r>
            <a:r>
              <a:rPr lang="en-US" dirty="0">
                <a:latin typeface="Arial" panose="020B0604020202020204" pitchFamily="34" charset="0"/>
                <a:ea typeface="ＭＳ Ｐゴシック" pitchFamily="34" charset="-128"/>
                <a:cs typeface="Arial" panose="020B0604020202020204" pitchFamily="34" charset="0"/>
              </a:rPr>
              <a:t>Original Author: John Steuernagle 01/30/2021;  Edited by Mike Jesch 2022; POC Kevin Clover AFS-850 Operations Program</a:t>
            </a:r>
            <a:r>
              <a:rPr lang="en-US" baseline="0" dirty="0">
                <a:latin typeface="Arial" panose="020B0604020202020204" pitchFamily="34" charset="0"/>
                <a:ea typeface="ＭＳ Ｐゴシック" pitchFamily="34" charset="-128"/>
                <a:cs typeface="Arial" panose="020B0604020202020204" pitchFamily="34" charset="0"/>
              </a:rPr>
              <a:t> Manager</a:t>
            </a:r>
            <a:r>
              <a:rPr lang="en-US" dirty="0">
                <a:latin typeface="Arial" panose="020B0604020202020204" pitchFamily="34" charset="0"/>
                <a:ea typeface="ＭＳ Ｐゴシック" pitchFamily="34" charset="-128"/>
                <a:cs typeface="Arial" panose="020B0604020202020204" pitchFamily="34" charset="0"/>
              </a:rPr>
              <a:t>, Office (562-888-2020 revised by JS</a:t>
            </a:r>
            <a:r>
              <a:rPr lang="en-US" baseline="0" dirty="0">
                <a:latin typeface="Arial" panose="020B0604020202020204" pitchFamily="34" charset="0"/>
                <a:ea typeface="ＭＳ Ｐゴシック" pitchFamily="34" charset="-128"/>
                <a:cs typeface="Arial" panose="020B0604020202020204" pitchFamily="34" charset="0"/>
              </a:rPr>
              <a:t> 09/09/2021 – Revised by Mike Jesch FAASTeam Lead Rep.  August 2022.</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1" dirty="0">
                <a:latin typeface="Arial" panose="020B0604020202020204" pitchFamily="34" charset="0"/>
                <a:ea typeface="ＭＳ Ｐゴシック" pitchFamily="34" charset="-128"/>
                <a:cs typeface="Arial" panose="020B0604020202020204" pitchFamily="34" charset="0"/>
              </a:rPr>
              <a:t>In-Flight Weather Resources.</a:t>
            </a: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baseline="0" dirty="0">
                <a:latin typeface="Times New Roman" pitchFamily="18" charset="0"/>
                <a:ea typeface="ＭＳ Ｐゴシック" pitchFamily="34" charset="-128"/>
              </a:rPr>
              <a:t>The General Aviation Joint Safety Committee is a government/industry group that looks at GA mishap experience and makes recommendations (they call them safety enhancements) for safety improvement.  This program addresses their recommendation that GA pilots be apprised of advances in weather technology that can enhance the safety of flight.</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In this program, we’ll discuss automated resources that are available for you to conduct a preflight briefing.  We also discuss weather information resources that are available to general aviation pilots in flight.   </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Technology is advancing so quickly that we can’t claim our list of resources is at all comprehensive but rather a sampling of what’s available to pilots today.</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the information</a:t>
            </a:r>
            <a:r>
              <a:rPr lang="en-US" baseline="0" dirty="0"/>
              <a:t> presented here is taken from FAAs Aviation Weather Handbook.  This publication incorporates information from the Advisory Circulars on screen.  The latest edition is a welcome omnibus weather reference for all pilots.</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2510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Scan the QR code or navigate to the URL on screen to download your copy.</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a:p>
            <a:r>
              <a:rPr lang="en-US" sz="1800" u="sng" dirty="0">
                <a:solidFill>
                  <a:srgbClr val="0000FF"/>
                </a:solidFill>
                <a:effectLst/>
                <a:latin typeface="Arial" panose="020B0604020202020204" pitchFamily="34" charset="0"/>
                <a:ea typeface="MS Mincho" panose="02020609040205080304" pitchFamily="49" charset="-128"/>
                <a:hlinkClick r:id="rId3"/>
              </a:rPr>
              <a:t>https://www.faa.gov/sites/faa.gov/files/FAA-H-8083-28_FAA_Web.pdf</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158286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also draw heavily on AC91-92</a:t>
            </a:r>
            <a:r>
              <a:rPr lang="en-US" baseline="0" dirty="0"/>
              <a:t> – The Pilot’s Guide to a Preflight Briefing – released in March of 2021.   This publication features extensive ADS-B information, Flight Service Web Services, Self-briefing information and tips and Single-pilot Resource Management.  </a:t>
            </a:r>
            <a:r>
              <a:rPr lang="en-US" b="1" baseline="0" dirty="0"/>
              <a:t>(Click)</a:t>
            </a:r>
          </a:p>
          <a:p>
            <a:endParaRPr lang="en-US" b="1" baseline="0" dirty="0"/>
          </a:p>
          <a:p>
            <a:r>
              <a:rPr lang="en-US" baseline="0" dirty="0">
                <a:solidFill>
                  <a:srgbClr val="FF0000"/>
                </a:solidFill>
              </a:rPr>
              <a:t> We’ll list additional information resources at the end of this presentation.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7458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t>
            </a:r>
            <a:r>
              <a:rPr lang="en-US" baseline="0" dirty="0"/>
              <a:t> 91-92, offers valuable information on the conduct of regulatory compliant self briefings and it assists in 14CFR </a:t>
            </a:r>
            <a:r>
              <a:rPr lang="en-US" sz="1200" b="0" dirty="0"/>
              <a:t>§§ 91.103 compliance</a:t>
            </a:r>
            <a:r>
              <a:rPr lang="en-US" sz="1200" b="0" baseline="0" dirty="0"/>
              <a:t>.</a:t>
            </a:r>
            <a:endParaRPr lang="en-US" baseline="0" dirty="0"/>
          </a:p>
          <a:p>
            <a:endParaRPr lang="en-US" baseline="0" dirty="0"/>
          </a:p>
          <a:p>
            <a:r>
              <a:rPr lang="en-US" sz="2400" b="0" i="0" dirty="0">
                <a:solidFill>
                  <a:srgbClr val="FF0000"/>
                </a:solidFill>
              </a:rPr>
              <a:t>The</a:t>
            </a:r>
            <a:r>
              <a:rPr lang="en-US" sz="2400" b="0" i="0" baseline="0" dirty="0">
                <a:solidFill>
                  <a:srgbClr val="FF0000"/>
                </a:solidFill>
              </a:rPr>
              <a:t> AC</a:t>
            </a:r>
            <a:r>
              <a:rPr lang="en-US" sz="2400" b="0" i="0" dirty="0">
                <a:solidFill>
                  <a:srgbClr val="FF0000"/>
                </a:solidFill>
              </a:rPr>
              <a:t> replaces FAA publications:</a:t>
            </a:r>
          </a:p>
          <a:p>
            <a:pPr lvl="1"/>
            <a:r>
              <a:rPr lang="en-US" sz="2000" i="0" dirty="0">
                <a:solidFill>
                  <a:srgbClr val="FF0000"/>
                </a:solidFill>
              </a:rPr>
              <a:t>- General Aviation Pilot’s Guide to Preflight Weather Planning, Weather self-Briefings, and Weather Decision Making</a:t>
            </a:r>
          </a:p>
          <a:p>
            <a:pPr lvl="1"/>
            <a:r>
              <a:rPr lang="en-US" sz="2000" i="0" dirty="0">
                <a:solidFill>
                  <a:srgbClr val="FF0000"/>
                </a:solidFill>
              </a:rPr>
              <a:t>- How to Obtain a Good Weather Briefing</a:t>
            </a:r>
          </a:p>
          <a:p>
            <a:endParaRPr lang="en-US" baseline="0" dirty="0"/>
          </a:p>
          <a:p>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79178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analysis and decision making are big parts of every pilot’s job.  We know the</a:t>
            </a:r>
            <a:r>
              <a:rPr lang="en-US" baseline="0" dirty="0"/>
              <a:t> weather at our departure airport but en route weather is less certain.  </a:t>
            </a:r>
            <a:r>
              <a:rPr lang="en-US" b="1" baseline="0" dirty="0"/>
              <a:t>(Click)</a:t>
            </a:r>
          </a:p>
          <a:p>
            <a:endParaRPr lang="en-US" b="1" baseline="0" dirty="0"/>
          </a:p>
          <a:p>
            <a:r>
              <a:rPr lang="en-US" b="0" baseline="0" dirty="0"/>
              <a:t>And of course, we need to know if weather conditions will permit a landing at our destination.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232192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information gathering, analysis, and decision making begin with the preflight and continue throughout</a:t>
            </a:r>
            <a:r>
              <a:rPr lang="en-US" baseline="0" dirty="0"/>
              <a:t>.  While en route we need to continually: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Perceive </a:t>
            </a:r>
            <a:r>
              <a:rPr lang="en-US" b="0" baseline="0" dirty="0"/>
              <a:t>present weather conditions and gather additional weather information from various sources. </a:t>
            </a:r>
            <a:r>
              <a:rPr lang="en-US" b="1" baseline="0" dirty="0"/>
              <a:t>(Click)</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Process</a:t>
            </a:r>
            <a:r>
              <a:rPr lang="en-US" b="0" baseline="0" dirty="0"/>
              <a:t> weather information by comparing present weather with forecasts and by relating present and expected weather conditions to aircraft and pilot performance capabilities. </a:t>
            </a:r>
            <a:r>
              <a:rPr lang="en-US" b="1" baseline="0" dirty="0"/>
              <a:t>(Click)</a:t>
            </a:r>
            <a:endParaRPr lang="en-US" dirty="0"/>
          </a:p>
          <a:p>
            <a:r>
              <a:rPr lang="en-US" b="0"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Perform </a:t>
            </a:r>
            <a:r>
              <a:rPr lang="en-US" b="0" baseline="0" dirty="0"/>
              <a:t>by making operational decisions and acting upon them. </a:t>
            </a:r>
            <a:r>
              <a:rPr lang="en-US" b="1" baseline="0" dirty="0"/>
              <a:t>(Click)</a:t>
            </a:r>
            <a:endParaRPr lang="en-US" dirty="0"/>
          </a:p>
          <a:p>
            <a:endParaRPr lang="en-US" b="0" dirty="0"/>
          </a:p>
          <a:p>
            <a:r>
              <a:rPr lang="en-US" b="0" baseline="0" dirty="0"/>
              <a:t>This process continues throughout the flight.  Our perception of the results of our performance decisions further informs and refines our analysis.</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4816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Regulations require that,</a:t>
            </a:r>
            <a:r>
              <a:rPr lang="en-US" baseline="0" dirty="0"/>
              <a:t> during our pre-flight planning, we</a:t>
            </a:r>
            <a:r>
              <a:rPr lang="en-US" dirty="0"/>
              <a:t> gather all pertinent information with regard</a:t>
            </a:r>
            <a:r>
              <a:rPr lang="en-US" baseline="0" dirty="0"/>
              <a:t> to each flight.</a:t>
            </a:r>
          </a:p>
          <a:p>
            <a:endParaRPr lang="en-US" baseline="0" dirty="0"/>
          </a:p>
          <a:p>
            <a:r>
              <a:rPr lang="en-US" baseline="0" dirty="0"/>
              <a:t>We can use automated weather information resources to gather weather information without  contacting Flight Service</a:t>
            </a:r>
          </a:p>
          <a:p>
            <a:endParaRPr lang="en-US" baseline="0" dirty="0"/>
          </a:p>
          <a:p>
            <a:r>
              <a:rPr lang="en-US" baseline="0" dirty="0"/>
              <a:t>Pilots can still contact Flight Service, but they are highly encouraged to conduct a self-briefing prior to the call.  That way they’ll have </a:t>
            </a:r>
            <a:br>
              <a:rPr lang="en-US" baseline="0" dirty="0"/>
            </a:br>
            <a:r>
              <a:rPr lang="en-US" baseline="0" dirty="0"/>
              <a:t>a good idea and understanding of weather conditions before speaking with a briefer.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46481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Flight Service uses this general list of elements for providing Standard Weather Briefings.  </a:t>
            </a:r>
          </a:p>
          <a:p>
            <a:pPr marL="0" indent="0">
              <a:buFont typeface="Arial" panose="020B0604020202020204" pitchFamily="34" charset="0"/>
              <a:buNone/>
            </a:pPr>
            <a:r>
              <a:rPr lang="en-US" dirty="0"/>
              <a:t>We suggest that pilots use the same list when conducting a preflight self-briefing using automated resources.  </a:t>
            </a:r>
          </a:p>
          <a:p>
            <a:pPr marL="0" indent="0">
              <a:buFont typeface="Arial" panose="020B0604020202020204" pitchFamily="34" charset="0"/>
              <a:buNone/>
            </a:pPr>
            <a:r>
              <a:rPr lang="en-US" dirty="0"/>
              <a:t>Using this list of elements when conducting a preflight self-briefing regardless of the automated resource will assist a pilot in complying with </a:t>
            </a:r>
            <a:r>
              <a:rPr lang="en-US" dirty="0">
                <a:cs typeface="Times New Roman" panose="02020603050405020304" pitchFamily="18" charset="0"/>
              </a:rPr>
              <a:t>Title 14 of the Code of Federal Regulations (14 CFR) part </a:t>
            </a:r>
            <a:r>
              <a:rPr lang="en-US" u="sng" dirty="0">
                <a:cs typeface="Times New Roman" panose="02020603050405020304" pitchFamily="18" charset="0"/>
                <a:hlinkClick r:id="rId3"/>
              </a:rPr>
              <a:t>91</a:t>
            </a:r>
            <a:r>
              <a:rPr lang="en-US" dirty="0">
                <a:cs typeface="Times New Roman" panose="02020603050405020304" pitchFamily="18" charset="0"/>
                <a:hlinkClick r:id="rId3"/>
              </a:rPr>
              <a:t>,</a:t>
            </a:r>
            <a:r>
              <a:rPr lang="en-US" dirty="0">
                <a:cs typeface="Times New Roman" panose="02020603050405020304" pitchFamily="18" charset="0"/>
              </a:rPr>
              <a:t> §§ </a:t>
            </a:r>
            <a:r>
              <a:rPr lang="en-US" u="sng" dirty="0">
                <a:cs typeface="Times New Roman" panose="02020603050405020304" pitchFamily="18" charset="0"/>
                <a:hlinkClick r:id="rId4"/>
              </a:rPr>
              <a:t>91.103</a:t>
            </a:r>
            <a:r>
              <a:rPr lang="en-US" u="sng" dirty="0">
                <a:cs typeface="Times New Roman" panose="02020603050405020304" pitchFamily="18" charset="0"/>
              </a:rPr>
              <a:t>.</a:t>
            </a:r>
            <a:endParaRPr lang="en-US" dirty="0"/>
          </a:p>
          <a:p>
            <a:pPr marL="0" indent="0">
              <a:buFont typeface="Arial" panose="020B0604020202020204" pitchFamily="34" charset="0"/>
              <a:buNone/>
            </a:pPr>
            <a:r>
              <a:rPr lang="en-US" dirty="0"/>
              <a:t>There are also interactive graphics (e.g. GFA or 1800wxbrief.com Interactive maps) available that depict </a:t>
            </a:r>
            <a:r>
              <a:rPr lang="en-US" dirty="0">
                <a:solidFill>
                  <a:srgbClr val="FF0000"/>
                </a:solidFill>
              </a:rPr>
              <a:t>some of </a:t>
            </a:r>
            <a:r>
              <a:rPr lang="en-US" dirty="0"/>
              <a:t>these elements to assist in understanding what information is applicate to the route of flight.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80184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government and third-party automated resources that may be used for conducting pre-flight self-briefings.</a:t>
            </a:r>
          </a:p>
          <a:p>
            <a:endParaRPr lang="en-US" dirty="0"/>
          </a:p>
          <a:p>
            <a:r>
              <a:rPr lang="en-US" b="1" dirty="0"/>
              <a:t>(Next Slide)</a:t>
            </a:r>
          </a:p>
          <a:p>
            <a:endParaRPr lang="en-US" dirty="0"/>
          </a:p>
          <a:p>
            <a:r>
              <a:rPr lang="en-US" b="1" dirty="0"/>
              <a:t>Presentation note:  </a:t>
            </a:r>
            <a:r>
              <a:rPr lang="en-US" b="0" i="1" dirty="0"/>
              <a:t>Here are some Frequently Asked &amp; Answered Questions </a:t>
            </a:r>
            <a:r>
              <a:rPr lang="en-US" dirty="0"/>
              <a:t> on using automated preflight resources.  You may get </a:t>
            </a:r>
            <a:r>
              <a:rPr lang="en-US" i="1" dirty="0"/>
              <a:t>some of the questions listed below.  If so, refer to the answer listed.</a:t>
            </a:r>
          </a:p>
          <a:p>
            <a:r>
              <a:rPr lang="en-US" sz="1800" b="1" i="1" dirty="0"/>
              <a:t>Q1: </a:t>
            </a:r>
            <a:r>
              <a:rPr lang="en-US" sz="1800" i="1" dirty="0"/>
              <a:t>Does my self-briefing need to be recorded or documented by the automation sites(s) I use?</a:t>
            </a:r>
          </a:p>
          <a:p>
            <a:pPr lvl="1"/>
            <a:r>
              <a:rPr lang="en-US" sz="1600" b="1" i="1" dirty="0"/>
              <a:t>A1: </a:t>
            </a:r>
            <a:r>
              <a:rPr lang="en-US" sz="1600" i="1" dirty="0"/>
              <a:t>There is no requirement for a self-brief to be recorded</a:t>
            </a:r>
          </a:p>
          <a:p>
            <a:pPr lvl="1"/>
            <a:r>
              <a:rPr lang="en-US" sz="1600" i="1" dirty="0"/>
              <a:t>If you prefer to have your self-briefing preparation, be recorded, consider invoking the Standard Briefing functionality on 1800wxbrief.com.  Third-party applications may also offer a recorded briefing functionality</a:t>
            </a:r>
            <a:endParaRPr lang="en-US" sz="1800" i="1" dirty="0"/>
          </a:p>
          <a:p>
            <a:pPr>
              <a:spcBef>
                <a:spcPts val="0"/>
              </a:spcBef>
            </a:pPr>
            <a:endParaRPr lang="en-US" sz="1800" i="1" dirty="0"/>
          </a:p>
          <a:p>
            <a:pPr>
              <a:spcBef>
                <a:spcPts val="0"/>
              </a:spcBef>
            </a:pPr>
            <a:r>
              <a:rPr lang="en-US" sz="1800" b="1" i="1" dirty="0"/>
              <a:t>Q2: </a:t>
            </a:r>
            <a:r>
              <a:rPr lang="en-US" sz="1800" i="1" dirty="0"/>
              <a:t>I like the Graphical tools (GFA, Interactive Maps) when conducting preflight planning. Do I still need to use the “Standard Briefing” functionality on the planning website or app that provides a full textual briefing?</a:t>
            </a:r>
          </a:p>
          <a:p>
            <a:pPr lvl="1"/>
            <a:r>
              <a:rPr lang="en-US" sz="1600" b="1" i="1" dirty="0"/>
              <a:t>A2: </a:t>
            </a:r>
            <a:r>
              <a:rPr lang="en-US" sz="1600" i="1" dirty="0"/>
              <a:t>Full textual (aka Standard Briefing) functionality is not required to be invoked  </a:t>
            </a:r>
          </a:p>
          <a:p>
            <a:pPr lvl="1"/>
            <a:r>
              <a:rPr lang="en-US" sz="1600" i="1" dirty="0"/>
              <a:t>The goal is to conduct a comprehensive preflight self-briefing; if you have done this (i.e., covered all the checklist items) using </a:t>
            </a:r>
            <a:r>
              <a:rPr lang="en-US" sz="1600" dirty="0"/>
              <a:t>the graphical tools, you do not need </a:t>
            </a:r>
            <a:r>
              <a:rPr lang="en-US" sz="1600" i="1" dirty="0"/>
              <a:t>to invoke a full textual briefing </a:t>
            </a:r>
          </a:p>
          <a:p>
            <a:pPr lvl="1"/>
            <a:r>
              <a:rPr lang="en-US" sz="1600" i="1" dirty="0"/>
              <a:t>However, the Standard Briefing functionality is a good idea as a double check that you have not missed something in your own workflow</a:t>
            </a:r>
          </a:p>
          <a:p>
            <a:pPr lvl="1"/>
            <a:endParaRPr lang="en-US" sz="1600" i="1" dirty="0"/>
          </a:p>
          <a:p>
            <a:r>
              <a:rPr lang="en-US" sz="2000" b="1" i="1" dirty="0"/>
              <a:t>Q3: </a:t>
            </a:r>
            <a:r>
              <a:rPr lang="en-US" sz="2000" i="1" dirty="0"/>
              <a:t>If I conduct a self-brief and still decide to call Flight Service, will they know what I have done online?</a:t>
            </a:r>
          </a:p>
          <a:p>
            <a:pPr lvl="1"/>
            <a:r>
              <a:rPr lang="en-US" sz="1600" b="1" i="1" dirty="0"/>
              <a:t>A3: </a:t>
            </a:r>
            <a:r>
              <a:rPr lang="en-US" sz="1600" i="1" dirty="0"/>
              <a:t>YES, if you have used 1800wxbrief.com and requested a standard briefing</a:t>
            </a:r>
          </a:p>
          <a:p>
            <a:pPr lvl="1"/>
            <a:r>
              <a:rPr lang="en-US" sz="1600" i="1" dirty="0"/>
              <a:t>YES, if you have used a third-party application that links to your 1800wxbrief.com account and uses an approved standard briefing product (check with your third-party vendor)</a:t>
            </a:r>
          </a:p>
          <a:p>
            <a:pPr lvl="1"/>
            <a:r>
              <a:rPr lang="en-US" sz="1600" i="1" dirty="0"/>
              <a:t>NO, if you have used just the graphical functionality on 1800wxbrief.com, AWC, or third-party sites</a:t>
            </a:r>
          </a:p>
          <a:p>
            <a:pPr lvl="1"/>
            <a:r>
              <a:rPr lang="en-US" sz="1600" i="1" dirty="0"/>
              <a:t>If you plan to call Flight Service, then invoking the Standard Briefing functionality from 1800wxbrief.com (or a third-party application that shares your 1800wxbrief.com credentials) will allow the Specialist to see your briefing details and save you time</a:t>
            </a:r>
            <a:r>
              <a:rPr lang="en-US" sz="1800" i="1" dirty="0"/>
              <a:t>.</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784088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Let’s begin with FAA Flight Service.  FSS stations provide en route weather via voice communication in a couple of different ways.  In this example, aircraft flying near the Kankakee VOR can contact Flight Service on 122.2 Mhz.  Aircraft equipped with UHF </a:t>
            </a:r>
            <a:r>
              <a:rPr lang="en-US" baseline="0" dirty="0" err="1"/>
              <a:t>Comm</a:t>
            </a:r>
            <a:r>
              <a:rPr lang="en-US" baseline="0" dirty="0"/>
              <a:t> radios can contact FSS on 255.4 Mhz.  </a:t>
            </a:r>
            <a:r>
              <a:rPr lang="en-US" b="1" baseline="0" dirty="0"/>
              <a:t>(Click)</a:t>
            </a:r>
          </a:p>
          <a:p>
            <a:endParaRPr lang="en-US" b="1" baseline="0" dirty="0"/>
          </a:p>
          <a:p>
            <a:r>
              <a:rPr lang="en-US" b="0" baseline="0" dirty="0"/>
              <a:t>Here Flight Service can receive on 122.1 Mhz. and transmit over the Kinston VOR on 109.6 Mhz.  If you choose the VOR communication option, be sure to enable voice on your VOR receiver and adjust the audio volume so you can hear the FSS transmissions.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428607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Here are some of the products available for en route access.  You may receive this information via radio (flight Service) or via data link.  More about data link later.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Whenever you access weather information it’s important to know how old that information is.  Some of the products in the left hand column could be more than an hour old when you receive them.  Others may be quite recent.  That’s why it’s important to note the times when observations were taken and/or the product validity time span.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Products in the right-hand column will be older than those in the left.  </a:t>
            </a:r>
            <a:r>
              <a:rPr lang="en-US" sz="1200" b="1" kern="1200" baseline="0" dirty="0">
                <a:solidFill>
                  <a:schemeClr val="tx1"/>
                </a:solidFill>
                <a:effectLst/>
                <a:latin typeface="Arial" panose="020B0604020202020204" pitchFamily="34" charset="0"/>
                <a:ea typeface="+mn-ea"/>
                <a:cs typeface="Arial" panose="020B0604020202020204" pitchFamily="34" charset="0"/>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Forecasts work best when you compare them with more current weather observations.  That way you can see if weather is developing earlier or later than the forecast schedule.</a:t>
            </a: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PIREPs – Pilots are the best resource for reporting inflight weather conditions and confirming forecasts are correct or not.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438261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letter H in a VOR data block indicates a couple of things: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the ability to receive HIWAS (Hazardous in-flight Weather Advisory broadcasts.  As the name implies, these were pre-recorded advisories of hazardous weather conditions.  </a:t>
            </a:r>
            <a:r>
              <a:rPr lang="en-US" b="1" baseline="0"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baseline="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t>It also indicates that you’re consulting an out dated chart because HIWAS was decommissioned in January of 2020. </a:t>
            </a:r>
            <a:r>
              <a:rPr lang="en-US" b="1" baseline="0" dirty="0"/>
              <a:t>(Click)</a:t>
            </a:r>
          </a:p>
          <a:p>
            <a:endParaRPr lang="en-US" baseline="0" dirty="0"/>
          </a:p>
          <a:p>
            <a:r>
              <a:rPr lang="en-US" baseline="0" dirty="0"/>
              <a:t>Also in January most aircraft are required to be equipped with ADS-B out.  For those of us who are equipped with ADS-B In, FAA is providing an impressive set of weather information products collectively known as Flight Information Services – Broadcast or FIS-B.</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280129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Although ADS-B In equipment</a:t>
            </a:r>
            <a:r>
              <a:rPr lang="en-US" baseline="0" dirty="0">
                <a:latin typeface="Times New Roman" pitchFamily="18" charset="0"/>
                <a:ea typeface="ＭＳ Ｐゴシック" pitchFamily="34" charset="-128"/>
              </a:rPr>
              <a:t> is not required, there are some compelling reasons why pilots are considering installing it.  As you can see from the coverage map, en route ADS-B In service is available throughout the country.  With ADS-B In you get a suite of traffic, weather, and flight information products.  Let’s take a look at how it works.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16</a:t>
            </a:fld>
            <a:endParaRPr lang="en-US" sz="1200">
              <a:latin typeface="Times New Roman" pitchFamily="18" charset="0"/>
            </a:endParaRPr>
          </a:p>
        </p:txBody>
      </p:sp>
    </p:spTree>
    <p:extLst>
      <p:ext uri="{BB962C8B-B14F-4D97-AF65-F5344CB8AC3E}">
        <p14:creationId xmlns:p14="http://schemas.microsoft.com/office/powerpoint/2010/main" val="4114610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Universal Access Transceiver (UAT) - equipped ADS-B In aircraft receive traffic information directly from UAT</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ADS-B out aircraft. </a:t>
            </a:r>
            <a:r>
              <a:rPr lang="en-US" b="1" baseline="0" dirty="0"/>
              <a:t>(Click)</a:t>
            </a:r>
            <a:endParaRPr lang="en-US" dirty="0"/>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ADS-R rebroadcasts traffic information derived from UAT and 1090 Extended Squitter positions so that even</a:t>
            </a:r>
            <a:r>
              <a:rPr lang="en-US" baseline="0" dirty="0">
                <a:latin typeface="Times New Roman" pitchFamily="18" charset="0"/>
                <a:ea typeface="ＭＳ Ｐゴシック" pitchFamily="34" charset="-128"/>
              </a:rPr>
              <a:t> though the two systems don’t exchange information directly, traffic information is available to both. </a:t>
            </a:r>
          </a:p>
          <a:p>
            <a:endParaRPr lang="en-US" b="1" baseline="0" dirty="0">
              <a:latin typeface="Times New Roman" pitchFamily="18" charset="0"/>
              <a:ea typeface="ＭＳ Ｐゴシック" pitchFamily="34" charset="-128"/>
            </a:endParaRPr>
          </a:p>
          <a:p>
            <a:r>
              <a:rPr lang="en-US" b="0" baseline="0" dirty="0">
                <a:latin typeface="Times New Roman" pitchFamily="18" charset="0"/>
                <a:ea typeface="ＭＳ Ｐゴシック" pitchFamily="34" charset="-128"/>
              </a:rPr>
              <a:t>There’s also a way for ADS-B in users to see aircraft that are not ADS-B Out equipped.</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17</a:t>
            </a:fld>
            <a:endParaRPr lang="en-US" sz="1200">
              <a:latin typeface="Times New Roman" pitchFamily="18" charset="0"/>
            </a:endParaRPr>
          </a:p>
        </p:txBody>
      </p:sp>
    </p:spTree>
    <p:extLst>
      <p:ext uri="{BB962C8B-B14F-4D97-AF65-F5344CB8AC3E}">
        <p14:creationId xmlns:p14="http://schemas.microsoft.com/office/powerpoint/2010/main" val="2281342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ADS-B system transmits TIS-B data on both links to equipped aircraft flying within coverage.</a:t>
            </a:r>
            <a:r>
              <a:rPr lang="en-US" baseline="0" dirty="0"/>
              <a:t>  TIS-B uses data from ADS-B, radar, Wide Area </a:t>
            </a:r>
            <a:r>
              <a:rPr lang="en-US" baseline="0" dirty="0" err="1"/>
              <a:t>Multilateration</a:t>
            </a:r>
            <a:r>
              <a:rPr lang="en-US" baseline="0" dirty="0"/>
              <a:t> (WAM), and surface </a:t>
            </a:r>
            <a:r>
              <a:rPr lang="en-US" baseline="0" dirty="0" err="1"/>
              <a:t>multilateration</a:t>
            </a:r>
            <a:r>
              <a:rPr lang="en-US" baseline="0" dirty="0"/>
              <a:t> systems like ASDE-X to create accurate near-real-time position reports.</a:t>
            </a:r>
          </a:p>
          <a:p>
            <a:endParaRPr lang="en-US" baseline="0" dirty="0"/>
          </a:p>
          <a:p>
            <a:r>
              <a:rPr lang="en-US" baseline="0" dirty="0"/>
              <a:t>In order to receive TIS-B information you must be ADS-B In equipped, within coverage of an ADS-B ground station and an FAA radar or </a:t>
            </a:r>
            <a:r>
              <a:rPr lang="en-US" baseline="0" dirty="0" err="1"/>
              <a:t>multilateration</a:t>
            </a:r>
            <a:r>
              <a:rPr lang="en-US" baseline="0" dirty="0"/>
              <a:t> system.  </a:t>
            </a:r>
          </a:p>
          <a:p>
            <a:endParaRPr lang="en-US" baseline="0" dirty="0"/>
          </a:p>
          <a:p>
            <a:r>
              <a:rPr lang="en-US" b="1" baseline="0" dirty="0"/>
              <a:t>Background:  </a:t>
            </a:r>
            <a:r>
              <a:rPr lang="en-US" b="0" baseline="0" dirty="0" err="1"/>
              <a:t>Multilateration</a:t>
            </a:r>
            <a:r>
              <a:rPr lang="en-US" b="0" baseline="0" dirty="0"/>
              <a:t> systems are employed to provide surveillance outside of radar coverage.  </a:t>
            </a:r>
          </a:p>
          <a:p>
            <a:pPr marL="171450" indent="-171450">
              <a:buFont typeface="Arial" panose="020B0604020202020204" pitchFamily="34" charset="0"/>
              <a:buChar char="•"/>
            </a:pPr>
            <a:r>
              <a:rPr lang="en-US" b="0" baseline="0" dirty="0"/>
              <a:t>Wide Area </a:t>
            </a:r>
            <a:r>
              <a:rPr lang="en-US" b="0" baseline="0" dirty="0" err="1"/>
              <a:t>Multilateration</a:t>
            </a:r>
            <a:r>
              <a:rPr lang="en-US" b="0" baseline="0" dirty="0"/>
              <a:t> (WAM) is comprised of a network of relatively small sensors that can be deployed in areas that are problematic for radar installations.  WAM capabilities an be combined within a set of ADS-B ground stations.</a:t>
            </a:r>
          </a:p>
          <a:p>
            <a:pPr marL="171450" indent="-171450">
              <a:buFont typeface="Arial" panose="020B0604020202020204" pitchFamily="34" charset="0"/>
              <a:buChar char="•"/>
            </a:pPr>
            <a:r>
              <a:rPr lang="en-US" b="0" baseline="0" dirty="0"/>
              <a:t>Surface </a:t>
            </a:r>
            <a:r>
              <a:rPr lang="en-US" b="0" baseline="0" dirty="0" err="1"/>
              <a:t>Multilateration</a:t>
            </a:r>
            <a:r>
              <a:rPr lang="en-US" b="0" baseline="0" dirty="0"/>
              <a:t> consists of sensors deployed on airports.  The data provided by these sensors is integrated with airport surveillance radar and ADS-B sensor data to create an accurate picture of ground traffic on the airport.  The equipment and sensors is collectively known as Airport Surface Detection Equipment (ASDE-X)</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142514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ADS-B</a:t>
            </a:r>
            <a:r>
              <a:rPr lang="en-US" baseline="0" dirty="0"/>
              <a:t> In is not guaranteed to display all traffic in a given area.  It’s a great situational awareness and collision avoidance tool but it’s also a compelling distraction.  We still need to look outside our windows.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834895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FIS-B</a:t>
            </a:r>
            <a:r>
              <a:rPr lang="en-US" baseline="0" dirty="0"/>
              <a:t> information is available to UAT (Universal Access Transceiver) equipped aircraft only.  The system broadcasts aeronautical information products from the FAA and weather products from the National Weather Service.</a:t>
            </a:r>
          </a:p>
          <a:p>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351090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text and graphical FIS-B products</a:t>
            </a:r>
            <a:r>
              <a:rPr lang="en-US" baseline="0" dirty="0"/>
              <a:t> – available free of charge to ADS-B In users.</a:t>
            </a:r>
            <a:r>
              <a:rPr lang="en-US" dirty="0"/>
              <a:t>  As you can see – it’s quite extensive and more products may be added in the future.  </a:t>
            </a:r>
          </a:p>
          <a:p>
            <a:endParaRPr lang="en-US" dirty="0"/>
          </a:p>
          <a:p>
            <a:r>
              <a:rPr lang="en-US" b="1" dirty="0"/>
              <a:t>(Next</a:t>
            </a:r>
            <a:r>
              <a:rPr lang="en-US" b="1" baseline="0" dirty="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44062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We’re all familiar with Automated Terminal Information Service available at most towered airports.   ATIS provides basic weather and runway information but what about non-towered airports?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122039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smaller airports are served by ASOS or AWOS automated weather observing systems</a:t>
            </a:r>
            <a:r>
              <a:rPr lang="en-US" baseline="0" dirty="0"/>
              <a:t>.  In fact, most of the weather data used to produce aviation weather reports and forecasts is now gathered by automated systems.  These systems are constantly updating weather observations and averaging the data to give an accurate picture of present conditions.  There are about one thousand ASOS and even more AWOS systems deployed throughout the United States.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4213468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chart of what’s available from an ASOS installation.  At some locations information may be</a:t>
            </a:r>
            <a:r>
              <a:rPr lang="en-US" baseline="0" dirty="0"/>
              <a:t> augmented by human observers.</a:t>
            </a:r>
            <a:endParaRPr lang="en-US" dirty="0"/>
          </a:p>
          <a:p>
            <a:endParaRPr lang="en-US" dirty="0"/>
          </a:p>
          <a:p>
            <a:r>
              <a:rPr lang="en-US" b="1" dirty="0"/>
              <a:t>Presentation note:  </a:t>
            </a:r>
            <a:r>
              <a:rPr lang="en-US" b="0" i="1" dirty="0"/>
              <a:t>Take a minute or so to discuss the information provided by ASOS,</a:t>
            </a:r>
            <a:r>
              <a:rPr lang="en-US" b="0" i="1" baseline="0" dirty="0"/>
              <a:t> then:</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1" i="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571460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is a wide range of information available from AWOS depending on the type of equipment installed.  </a:t>
            </a:r>
            <a:r>
              <a:rPr lang="en-US" b="1" dirty="0"/>
              <a:t>(Click)</a:t>
            </a:r>
            <a:endParaRPr lang="en-US" b="0" dirty="0"/>
          </a:p>
          <a:p>
            <a:endParaRPr lang="en-US" b="0" dirty="0"/>
          </a:p>
          <a:p>
            <a:r>
              <a:rPr lang="en-US" b="0" dirty="0"/>
              <a:t>Most of the AWOS installations are a variation of AWOS-3 so you’ll have Altimeter</a:t>
            </a:r>
            <a:r>
              <a:rPr lang="en-US" b="0" baseline="0" dirty="0"/>
              <a:t> Setting, Wind, Temperature (older installations may report in degrees Fahrenheit), Dew Point, Density Altitude, Cloud and Ceiling data.  Newer installations may add precipitation type and thunderstorm/lightning information.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3024334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us who can afford it, Airborne Weather Radar is a very useful information source.</a:t>
            </a:r>
            <a:r>
              <a:rPr lang="en-US" baseline="0" dirty="0"/>
              <a:t>  It does require interpretation though and there are some limitations to consider.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553611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radar looks at precipitation and pilots know</a:t>
            </a:r>
            <a:r>
              <a:rPr lang="en-US" baseline="0" dirty="0"/>
              <a:t> that the heavier the precipitation – the greater the associated turbulence will be.  </a:t>
            </a:r>
            <a:r>
              <a:rPr lang="en-US" dirty="0"/>
              <a:t>Because</a:t>
            </a:r>
            <a:r>
              <a:rPr lang="en-US" baseline="0" dirty="0"/>
              <a:t> radar returns are immediate it’s a good choice for tactical weather avoidance.  Heavy precipitation can mask additional precipitation behind it so it’s best to find wide clear areas so you can get a good picture of what’s beyond the radar return. </a:t>
            </a:r>
          </a:p>
          <a:p>
            <a:endParaRPr lang="en-US" baseline="0" dirty="0"/>
          </a:p>
          <a:p>
            <a:r>
              <a:rPr lang="en-US" baseline="0" dirty="0"/>
              <a:t>If you’re a new radar user be sure to get some instruction on operation and interpretation before you base tactical decisions on radar information.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650032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real time solution is lightning detection equipment.  Although it doesn’t show precipitation it does indicate lightning strikes that accompany convective weather.  Some installations integrate radar and storm</a:t>
            </a:r>
            <a:r>
              <a:rPr lang="en-US" baseline="0" dirty="0"/>
              <a:t> scope information on a multi-function display.</a:t>
            </a:r>
          </a:p>
          <a:p>
            <a:endParaRPr lang="en-US" baseline="0" dirty="0"/>
          </a:p>
          <a:p>
            <a:r>
              <a:rPr lang="en-US" baseline="0" dirty="0"/>
              <a:t>As with radar, instruction is highly recommended for new users.</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83963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don’t want to equip with a panel-mounted ADS-B In, there are many portable ADS-B Receivers to choose from.  These receivers can transmit text and graphics to a variety of portable devices and displays.  One caution here – you’ll need to have sufficient battery capacity or auxiliary power available to power receivers and displays for the planned duration of your flight and any delays or diversions that may occur.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436714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XM</a:t>
            </a:r>
            <a:r>
              <a:rPr lang="en-US" baseline="0" dirty="0"/>
              <a:t> Radio is a subscription service that provides test, graphical, and audio information to en route users.  XM Weather imagery is processed in near real time – usually at two and a half-minute intervals.  But the imagery information could be older so, as with any weather information, be sure to check the time that the graphic data was collected. </a:t>
            </a:r>
          </a:p>
          <a:p>
            <a:endParaRPr lang="en-US" baseline="0" dirty="0"/>
          </a:p>
          <a:p>
            <a:r>
              <a:rPr lang="en-US" baseline="0" dirty="0"/>
              <a:t>Next, let’s take a look at how weather imagery compares with real life.</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456526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t>
            </a:r>
            <a:r>
              <a:rPr lang="en-US" baseline="0" dirty="0" err="1"/>
              <a:t>ForeFlight</a:t>
            </a:r>
            <a:r>
              <a:rPr lang="en-US" baseline="0" dirty="0"/>
              <a:t>, you get little control over what radar images you see. It simultaneously shows both Regional – nearer to the aircraft – and CONUS – more distant. You can tell by the increased resolution nearer to the aircraft.</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691049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clearly illustrates the difference between Regional and CONUS </a:t>
            </a:r>
            <a:r>
              <a:rPr lang="en-US" baseline="0" dirty="0" err="1"/>
              <a:t>Nexrad</a:t>
            </a:r>
            <a:r>
              <a:rPr lang="en-US" baseline="0" dirty="0"/>
              <a:t> data. The hatched area is beyond the range of the regional. Better resolution, but more limited range. CONUS is better range, but lower resolution. Also note the difference in age of the newest data, 6 minutes old versus 14 minutes old. Keep in mind, this is how long ago the data was received by the device; not the time the data was gathered nor the time the image was created.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26780403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graphical METAR display on the GNS530W with FIS-B data received through a GTX345 transponder. Flags are color coded to indicate the current weather.</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34770826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Textual METAR and TAF info. Note: ATIS is not available, just the METAR and SPECI data. So, you still need to listen to the ATIS to get NOTAMs and Approach and Runway information.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910210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600"/>
              </a:spcAft>
              <a:buClrTx/>
              <a:buSzTx/>
              <a:buFontTx/>
              <a:buNone/>
              <a:tabLst/>
              <a:defRPr/>
            </a:pPr>
            <a:r>
              <a:rPr lang="en-US" sz="1800" dirty="0">
                <a:effectLst/>
                <a:latin typeface="Arial" panose="020B0604020202020204" pitchFamily="34" charset="0"/>
                <a:ea typeface="MS Mincho" panose="02020609040205080304" pitchFamily="49" charset="-128"/>
                <a:cs typeface="Times New Roman" panose="02020603050405020304" pitchFamily="18" charset="0"/>
              </a:rPr>
              <a:t>Here’s an example taken from a GNS530W showing regional </a:t>
            </a:r>
            <a:r>
              <a:rPr lang="en-US" sz="1800" dirty="0" err="1">
                <a:effectLst/>
                <a:latin typeface="Arial" panose="020B0604020202020204" pitchFamily="34" charset="0"/>
                <a:ea typeface="MS Mincho" panose="02020609040205080304" pitchFamily="49" charset="-128"/>
                <a:cs typeface="Times New Roman" panose="02020603050405020304" pitchFamily="18" charset="0"/>
              </a:rPr>
              <a:t>Nexrad</a:t>
            </a:r>
            <a:r>
              <a:rPr lang="en-US" sz="1800" dirty="0">
                <a:effectLst/>
                <a:latin typeface="Arial" panose="020B0604020202020204" pitchFamily="34" charset="0"/>
                <a:ea typeface="MS Mincho" panose="02020609040205080304" pitchFamily="49" charset="-128"/>
                <a:cs typeface="Times New Roman" panose="02020603050405020304" pitchFamily="18" charset="0"/>
              </a:rPr>
              <a:t> data. Note the </a:t>
            </a:r>
            <a:r>
              <a:rPr lang="en-US" sz="1800" dirty="0" err="1">
                <a:effectLst/>
                <a:latin typeface="Arial" panose="020B0604020202020204" pitchFamily="34" charset="0"/>
                <a:ea typeface="MS Mincho" panose="02020609040205080304" pitchFamily="49" charset="-128"/>
                <a:cs typeface="Times New Roman" panose="02020603050405020304" pitchFamily="18" charset="0"/>
              </a:rPr>
              <a:t>hashmarked</a:t>
            </a:r>
            <a:r>
              <a:rPr lang="en-US" sz="1800" dirty="0">
                <a:effectLst/>
                <a:latin typeface="Arial" panose="020B0604020202020204" pitchFamily="34" charset="0"/>
                <a:ea typeface="MS Mincho" panose="02020609040205080304" pitchFamily="49" charset="-128"/>
                <a:cs typeface="Times New Roman" panose="02020603050405020304" pitchFamily="18" charset="0"/>
              </a:rPr>
              <a:t> areas beyond the range of current data. </a:t>
            </a:r>
            <a:r>
              <a:rPr lang="en-US" sz="1800" b="1" dirty="0">
                <a:effectLst/>
                <a:latin typeface="Arial" panose="020B0604020202020204" pitchFamily="34" charset="0"/>
                <a:ea typeface="MS Mincho" panose="02020609040205080304" pitchFamily="49" charset="-128"/>
                <a:cs typeface="Times New Roman" panose="02020603050405020304" pitchFamily="18" charset="0"/>
              </a:rPr>
              <a:t>(Click)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60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600"/>
              </a:spcAft>
            </a:pPr>
            <a:r>
              <a:rPr lang="en-US" sz="1800" dirty="0">
                <a:effectLst/>
                <a:latin typeface="Arial" panose="020B0604020202020204" pitchFamily="34" charset="0"/>
                <a:ea typeface="MS Mincho" panose="02020609040205080304" pitchFamily="49" charset="-128"/>
                <a:cs typeface="Times New Roman" panose="02020603050405020304" pitchFamily="18" charset="0"/>
              </a:rPr>
              <a:t>For comparison, here’s an image taken out the window looking at the same weather. When flying near an area like this, I like to keep an eye on reported ceilings at nearby airports to ensure that I can stay well below those ceilings.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19295883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Left is Regional Radar via ADS-B, Right is CONUS Radar.</a:t>
            </a:r>
          </a:p>
          <a:p>
            <a:endParaRPr lang="en-US" baseline="0" dirty="0"/>
          </a:p>
          <a:p>
            <a:r>
              <a:rPr lang="en-US" baseline="0" dirty="0"/>
              <a:t>Note the different ages: they are different data and have a different transmit schedule. Regional is 150-250NM from the ADS-B transmitter site. It is higher resolution than the CONUS image. Both types of radar data are transmitted in “chunks”, and it will take several chunks to make a complete picture.</a:t>
            </a:r>
          </a:p>
          <a:p>
            <a:endParaRPr lang="en-US" baseline="0" dirty="0"/>
          </a:p>
          <a:p>
            <a:r>
              <a:rPr lang="en-US" baseline="0" dirty="0"/>
              <a:t>These are “composite” radar images. That is, a composite of the radar picture at all tilt angles. There is precipitation somewhere in that column of space; not necessarily all at one altitude. We have no control over the tilt angle or radar gain control, so we can’t really analyze that column of air from onboard.</a:t>
            </a:r>
          </a:p>
          <a:p>
            <a:endParaRPr lang="en-US" baseline="0" dirty="0"/>
          </a:p>
          <a:p>
            <a:r>
              <a:rPr lang="en-US" baseline="0" dirty="0"/>
              <a:t>Note the difference in “</a:t>
            </a:r>
            <a:r>
              <a:rPr lang="en-US" baseline="0" dirty="0" err="1"/>
              <a:t>blockiness</a:t>
            </a:r>
            <a:r>
              <a:rPr lang="en-US" baseline="0" dirty="0"/>
              <a:t>” between the two images. This illustrates the resolution difference between the two types of radar images.</a:t>
            </a:r>
          </a:p>
          <a:p>
            <a:endParaRPr lang="en-US" baseline="0" dirty="0"/>
          </a:p>
          <a:p>
            <a:r>
              <a:rPr lang="en-US" baseline="0" dirty="0"/>
              <a:t>Note the severe contouring… the transition from black (no return) through green and yellow to red, sometimes directly from black to red with no transition. This indicates areas of extreme convection that should be avoided.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2318422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the visual on the storm to the left of our track.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1285239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And this is the visual on the storm to the right of our track. Not nearly as scary as the CONUS image would have let us believe.</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33133098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Here’s an iPad/ForeFlight Screenshot of the same weather. Note weather on the right is almost non-existent, while we see heavy contouring over Big Bear Lake, as we saw on the installed avionics as well as out the window.</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38431032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Here’s an example of mild contouring… Notice wide swaths of green and yellow, with just a touch of red way away in the middle of it. This is not so bad to fly in.</a:t>
            </a:r>
          </a:p>
          <a:p>
            <a:endParaRPr lang="en-US" baseline="0" dirty="0"/>
          </a:p>
          <a:p>
            <a:r>
              <a:rPr lang="en-US" baseline="0" dirty="0"/>
              <a:t>I advise to stay underneath weather like this. If you get in it, it can easily outclimb you, you will lose site of it, and it’s easy to blunder into heavier portions of the weather. If you stay underneath it, you can stay visual with it and deviate as necessary.</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9986409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Here’s another ForeFlight screen shot, with IFR and Thunderstorm SIGMETS overlaid with the radar. Note additional gradients of green.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41</a:t>
            </a:fld>
            <a:endParaRPr lang="en-US"/>
          </a:p>
        </p:txBody>
      </p:sp>
    </p:spTree>
    <p:extLst>
      <p:ext uri="{BB962C8B-B14F-4D97-AF65-F5344CB8AC3E}">
        <p14:creationId xmlns:p14="http://schemas.microsoft.com/office/powerpoint/2010/main" val="3506115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a:t>
            </a:r>
            <a:r>
              <a:rPr lang="en-US" baseline="0" dirty="0"/>
              <a:t> traffic controllers are another in-flight weather information resource.  They do have the ability to show weather on their displays but that capability is limited and when you most need information they may be</a:t>
            </a:r>
          </a:p>
          <a:p>
            <a:r>
              <a:rPr lang="en-US" baseline="0" dirty="0"/>
              <a:t>too busy – dealing with re routing requests – to provide it.</a:t>
            </a:r>
          </a:p>
          <a:p>
            <a:endParaRPr lang="en-US" baseline="0" dirty="0"/>
          </a:p>
          <a:p>
            <a:r>
              <a:rPr lang="en-US" baseline="0" dirty="0"/>
              <a:t>You can learn a lot by monitoring air traffic control frequencies though.  You’ll hear what pilots are requesting and what ATC can provide.  If you make your weather decisions with that in mind your requests are more likely to be granted.</a:t>
            </a:r>
          </a:p>
          <a:p>
            <a:endParaRPr lang="en-US" baseline="0" dirty="0"/>
          </a:p>
          <a:p>
            <a:r>
              <a:rPr lang="en-US" baseline="0" dirty="0"/>
              <a:t>Once again – don’t wait till the last minute to request a diversion.  ATC needs some time to process your request.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42</a:t>
            </a:fld>
            <a:endParaRPr lang="en-US"/>
          </a:p>
        </p:txBody>
      </p:sp>
    </p:spTree>
    <p:extLst>
      <p:ext uri="{BB962C8B-B14F-4D97-AF65-F5344CB8AC3E}">
        <p14:creationId xmlns:p14="http://schemas.microsoft.com/office/powerpoint/2010/main" val="4869865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In-cockpit information displays</a:t>
            </a:r>
            <a:r>
              <a:rPr lang="en-US" baseline="0" dirty="0"/>
              <a:t> can be compelling distractions.  Don’t fixate on the box to the exclusion of other flight management tasks.  Cockpit displays – no matter how sophisticated and comprehensive they may be – don’t tell the whole story.  A big part of our job is still looking out the window. </a:t>
            </a:r>
          </a:p>
          <a:p>
            <a:endParaRPr lang="en-US" baseline="0" dirty="0"/>
          </a:p>
          <a:p>
            <a:r>
              <a:rPr lang="en-US" baseline="0" dirty="0"/>
              <a:t>It’s important to thoroughly understand what the displays are telling you, and just as important, what they aren’t.  Displays may not depict all the traffic in your area or all the weather ahead.  </a:t>
            </a:r>
          </a:p>
          <a:p>
            <a:endParaRPr lang="en-US" baseline="0" dirty="0"/>
          </a:p>
          <a:p>
            <a:r>
              <a:rPr lang="en-US" baseline="0" dirty="0"/>
              <a:t>It’s best to make in-flight decisions early rather than waiting until the last minute to act.  Landing to refuel is much less stressful if you have an hour or so of fuel remaining.  Likewise rerouting or diversion is easier if  you have some maneuvering room and time to select the best alternative.  </a:t>
            </a:r>
          </a:p>
          <a:p>
            <a:endParaRPr lang="en-US" baseline="0" dirty="0"/>
          </a:p>
          <a:p>
            <a:r>
              <a:rPr lang="en-US" baseline="0" dirty="0"/>
              <a:t>By continuous reference to all weather resources available to you in the cockpit, you’ll have a comprehensive weather picture, and any decisions will be well informed. </a:t>
            </a:r>
          </a:p>
          <a:p>
            <a:endParaRPr lang="en-US" baseline="0" dirty="0"/>
          </a:p>
          <a:p>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43</a:t>
            </a:fld>
            <a:endParaRPr lang="en-US"/>
          </a:p>
        </p:txBody>
      </p:sp>
    </p:spTree>
    <p:extLst>
      <p:ext uri="{BB962C8B-B14F-4D97-AF65-F5344CB8AC3E}">
        <p14:creationId xmlns:p14="http://schemas.microsoft.com/office/powerpoint/2010/main" val="835922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Accurate</a:t>
            </a:r>
            <a:r>
              <a:rPr lang="en-US" baseline="0" dirty="0"/>
              <a:t> weather information is vitally important to all pilots.  In this presentation we’ve told you what’s available in the way of weather info sources, but we’ve said little about how to use them.  For that we recommend FAAs new course – How to Conduct Preflight Self-Briefings for Student &amp; VFR Pilots.  The course is available on FAASafety.gov</a:t>
            </a:r>
          </a:p>
          <a:p>
            <a:endParaRPr lang="en-US" baseline="0" dirty="0"/>
          </a:p>
          <a:p>
            <a:r>
              <a:rPr lang="en-US" sz="1200" b="1" kern="1200" dirty="0">
                <a:solidFill>
                  <a:schemeClr val="tx1"/>
                </a:solidFill>
                <a:effectLst/>
                <a:latin typeface="Times New Roman" pitchFamily="18" charset="0"/>
                <a:ea typeface="+mn-ea"/>
                <a:cs typeface="+mn-cs"/>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44</a:t>
            </a:fld>
            <a:endParaRPr lang="en-US"/>
          </a:p>
        </p:txBody>
      </p:sp>
    </p:spTree>
    <p:extLst>
      <p:ext uri="{BB962C8B-B14F-4D97-AF65-F5344CB8AC3E}">
        <p14:creationId xmlns:p14="http://schemas.microsoft.com/office/powerpoint/2010/main" val="3437810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Can you imagine how well </a:t>
            </a:r>
            <a:r>
              <a:rPr lang="en-US" baseline="0" dirty="0"/>
              <a:t> professional athletes would perform if they didn’t practice between games or stay in shape during the off season? </a:t>
            </a:r>
            <a:r>
              <a:rPr lang="en-US" b="1" baseline="0" dirty="0"/>
              <a:t>(Click)</a:t>
            </a:r>
            <a:endParaRPr lang="en-US" baseline="0" dirty="0"/>
          </a:p>
          <a:p>
            <a:endParaRPr lang="en-US" baseline="0" dirty="0"/>
          </a:p>
          <a:p>
            <a:r>
              <a:rPr lang="en-US" baseline="0" dirty="0"/>
              <a:t>Would you choose to be treated by doctors who had no continuing education since graduating from medical school?  </a:t>
            </a:r>
            <a:r>
              <a:rPr lang="en-US" b="1" baseline="0" dirty="0"/>
              <a:t>(Click)</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sz="1200" kern="1200" dirty="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45</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a:t>
            </a:r>
            <a:r>
              <a:rPr lang="en-US" baseline="0" dirty="0"/>
              <a:t> for General Aviation pilots too.  Pilots who participate in the </a:t>
            </a:r>
            <a:r>
              <a:rPr lang="en-US" sz="1200" kern="1200" dirty="0">
                <a:solidFill>
                  <a:schemeClr val="tx1"/>
                </a:solidFill>
                <a:effectLst/>
                <a:latin typeface="Times New Roman" pitchFamily="18" charset="0"/>
                <a:ea typeface="+mn-ea"/>
                <a:cs typeface="+mn-cs"/>
              </a:rPr>
              <a:t>FAA </a:t>
            </a:r>
            <a:r>
              <a:rPr lang="en-US" sz="1200" b="1" i="1" kern="1200" dirty="0">
                <a:solidFill>
                  <a:schemeClr val="tx1"/>
                </a:solidFill>
                <a:effectLst/>
                <a:latin typeface="Times New Roman" pitchFamily="18" charset="0"/>
                <a:ea typeface="+mn-ea"/>
                <a:cs typeface="+mn-cs"/>
              </a:rPr>
              <a:t>WINGS </a:t>
            </a:r>
            <a:r>
              <a:rPr lang="en-US" sz="1200" kern="1200" dirty="0">
                <a:solidFill>
                  <a:schemeClr val="tx1"/>
                </a:solidFill>
                <a:effectLst/>
                <a:latin typeface="Times New Roman" pitchFamily="18" charset="0"/>
                <a:ea typeface="+mn-ea"/>
                <a:cs typeface="+mn-cs"/>
              </a:rPr>
              <a:t>Pilot Proficiency program </a:t>
            </a:r>
            <a:r>
              <a:rPr lang="en-US" baseline="0" dirty="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a:p>
          <a:p>
            <a:r>
              <a:rPr lang="en-US" baseline="0" dirty="0"/>
              <a:t>Most importantly - proficiency training keeps us safe.  </a:t>
            </a:r>
            <a:r>
              <a:rPr lang="en-US" b="1" baseline="0" dirty="0"/>
              <a:t>(Click)</a:t>
            </a:r>
            <a:endParaRPr lang="en-US" b="0" baseline="0" dirty="0"/>
          </a:p>
          <a:p>
            <a:endParaRPr lang="en-US" b="0" baseline="0" dirty="0"/>
          </a:p>
          <a:p>
            <a:r>
              <a:rPr lang="en-US" b="0" baseline="0" dirty="0"/>
              <a:t>And pilots who earn </a:t>
            </a:r>
            <a:r>
              <a:rPr lang="en-US" b="1" i="1" baseline="0" dirty="0"/>
              <a:t>WINGS</a:t>
            </a:r>
            <a:r>
              <a:rPr lang="en-US" b="0" baseline="0" dirty="0"/>
              <a:t> phases also qualify for a flight review.</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46</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WINGS?</a:t>
            </a:r>
            <a:r>
              <a:rPr lang="en-US" baseline="0" dirty="0"/>
              <a:t>  Well proficiency is key to success in almost every 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47</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sz="1200" kern="1200" dirty="0">
                <a:solidFill>
                  <a:schemeClr val="tx1"/>
                </a:solidFill>
                <a:effectLst/>
                <a:latin typeface="Times New Roman" pitchFamily="18" charset="0"/>
                <a:ea typeface="+mn-ea"/>
                <a:cs typeface="+mn-cs"/>
              </a:rPr>
              <a:t>AC 90-114B Automatic Dependent Surveillance-Broadcast Operations</a:t>
            </a:r>
          </a:p>
          <a:p>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Times New Roman" pitchFamily="18" charset="0"/>
                <a:ea typeface="+mn-ea"/>
                <a:cs typeface="+mn-cs"/>
              </a:rPr>
              <a:t>AC 00-63A Use of Flight Deck Displays of Digital Weather and Aeronautical Information  (This AC has a Change Revision CH2 coming out very shortly)  This AC addresses both the Federal Aviation Administration (FAA) FIS–Broadcast (FIS-B) provided through the Automatic Dependent Surveillance–Broadcast (ADS-B) Universal Access Transceiver (UAT) network and non-FAA FIS systems provided through commercial data link services.</a:t>
            </a:r>
          </a:p>
          <a:p>
            <a:endParaRPr lang="en-US" baseline="0" dirty="0"/>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48</a:t>
            </a:fld>
            <a:endParaRPr lang="en-US"/>
          </a:p>
        </p:txBody>
      </p:sp>
    </p:spTree>
    <p:extLst>
      <p:ext uri="{BB962C8B-B14F-4D97-AF65-F5344CB8AC3E}">
        <p14:creationId xmlns:p14="http://schemas.microsoft.com/office/powerpoint/2010/main" val="22116671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more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49</a:t>
            </a:fld>
            <a:endParaRPr lang="en-US"/>
          </a:p>
        </p:txBody>
      </p:sp>
    </p:spTree>
    <p:extLst>
      <p:ext uri="{BB962C8B-B14F-4D97-AF65-F5344CB8AC3E}">
        <p14:creationId xmlns:p14="http://schemas.microsoft.com/office/powerpoint/2010/main" val="150767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50</a:t>
            </a:fld>
            <a:endParaRPr lang="en-US" dirty="0"/>
          </a:p>
        </p:txBody>
      </p:sp>
    </p:spTree>
    <p:extLst>
      <p:ext uri="{BB962C8B-B14F-4D97-AF65-F5344CB8AC3E}">
        <p14:creationId xmlns:p14="http://schemas.microsoft.com/office/powerpoint/2010/main" val="5487550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51</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52</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53</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968819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National FAA Safety Team (FAASTeam)</a:t>
            </a:r>
          </a:p>
        </p:txBody>
      </p:sp>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482693" y="1491465"/>
            <a:ext cx="2880975" cy="2307076"/>
          </a:xfrm>
          <a:prstGeom prst="rect">
            <a:avLst/>
          </a:prstGeom>
          <a:ln>
            <a:noFill/>
          </a:ln>
          <a:effectLst>
            <a:outerShdw blurRad="292100" dist="139700" dir="2700000" algn="tl" rotWithShape="0">
              <a:srgbClr val="333333">
                <a:alpha val="65000"/>
              </a:srgbClr>
            </a:outerShdw>
          </a:effectLst>
        </p:spPr>
      </p:pic>
      <p:pic>
        <p:nvPicPr>
          <p:cNvPr id="1026" name="Picture 2" descr="Image result for garmin g1000 xm weathe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908143" y="3955234"/>
            <a:ext cx="3818280" cy="2420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hyperlink" Target="https://www.faa.gov/sites/faa.gov/files/FAA-H-8083-28_FAA_Web.pdf"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7.JP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9.jpg"/><Relationship Id="rId4" Type="http://schemas.openxmlformats.org/officeDocument/2006/relationships/image" Target="../media/image28.gi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notesSlide" Target="../notesSlides/notesSlide29.xml"/><Relationship Id="rId7" Type="http://schemas.openxmlformats.org/officeDocument/2006/relationships/image" Target="../media/image36.JPG"/><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5.JPG"/><Relationship Id="rId5" Type="http://schemas.openxmlformats.org/officeDocument/2006/relationships/image" Target="../media/image34.JPG"/><Relationship Id="rId10" Type="http://schemas.openxmlformats.org/officeDocument/2006/relationships/image" Target="../media/image39.jpg"/><Relationship Id="rId4" Type="http://schemas.openxmlformats.org/officeDocument/2006/relationships/image" Target="../media/image33.JPG"/><Relationship Id="rId9" Type="http://schemas.openxmlformats.org/officeDocument/2006/relationships/image" Target="../media/image38.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43.jpeg"/><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46.jpeg"/><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48.jpe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50.jpeg"/><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52.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55.jpeg"/><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56.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57.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58.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60.png"/><Relationship Id="rId5" Type="http://schemas.openxmlformats.org/officeDocument/2006/relationships/hyperlink" Target="https://bit.ly/3tmxtrX" TargetMode="External"/><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64.jpg"/><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7.xml"/><Relationship Id="rId6" Type="http://schemas.openxmlformats.org/officeDocument/2006/relationships/image" Target="../media/image62.jpeg"/><Relationship Id="rId5" Type="http://schemas.openxmlformats.org/officeDocument/2006/relationships/image" Target="../media/image66.png"/><Relationship Id="rId4" Type="http://schemas.openxmlformats.org/officeDocument/2006/relationships/image" Target="../media/image65.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67.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9.xml"/><Relationship Id="rId6" Type="http://schemas.openxmlformats.org/officeDocument/2006/relationships/hyperlink" Target="https://www.faa.gov/regulations_policies/advisory_circulars/index.cfm/go/document.information/documentID/1036892" TargetMode="External"/><Relationship Id="rId5" Type="http://schemas.openxmlformats.org/officeDocument/2006/relationships/hyperlink" Target="https://www.faa.gov/documentLibrary/media/Advisory_Circular/AC_90-114B.pdf" TargetMode="External"/><Relationship Id="rId4" Type="http://schemas.openxmlformats.org/officeDocument/2006/relationships/hyperlink" Target="https://www.faa.gov/documentLibrary/media/Advisory_Circular/AC_00-63A.pdf"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notesSlide" Target="../notesSlides/notesSlide49.xml"/><Relationship Id="rId7" Type="http://schemas.openxmlformats.org/officeDocument/2006/relationships/hyperlink" Target="https://www.faa.gov/air_traffic/weather/asos/" TargetMode="External"/><Relationship Id="rId2" Type="http://schemas.openxmlformats.org/officeDocument/2006/relationships/slideLayout" Target="../slideLayouts/slideLayout2.xml"/><Relationship Id="rId1" Type="http://schemas.openxmlformats.org/officeDocument/2006/relationships/tags" Target="../tags/tag50.xml"/><Relationship Id="rId6" Type="http://schemas.openxmlformats.org/officeDocument/2006/relationships/hyperlink" Target="https://www.weather.gov/asos/" TargetMode="External"/><Relationship Id="rId5" Type="http://schemas.openxmlformats.org/officeDocument/2006/relationships/hyperlink" Target="https://www.faa.gov/nextgen/equipadsb/" TargetMode="External"/><Relationship Id="rId4" Type="http://schemas.openxmlformats.org/officeDocument/2006/relationships/hyperlink" Target="https://www.faa.gov/air_traffic/publications/media/aim_basic_dtd_4-20-23.pdf" TargetMode="Externa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image" Target="../media/image69.png"/><Relationship Id="rId5" Type="http://schemas.openxmlformats.org/officeDocument/2006/relationships/hyperlink" Target="https://www.faa.gov/about/initiatives/gasafetyoutreach" TargetMode="Externa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52.xml"/><Relationship Id="rId5" Type="http://schemas.openxmlformats.org/officeDocument/2006/relationships/image" Target="../media/image62.jpeg"/><Relationship Id="rId4" Type="http://schemas.openxmlformats.org/officeDocument/2006/relationships/image" Target="../media/image70.jpe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8.jpeg"/><Relationship Id="rId5" Type="http://schemas.openxmlformats.org/officeDocument/2006/relationships/image" Target="../media/image72.png"/><Relationship Id="rId4" Type="http://schemas.openxmlformats.org/officeDocument/2006/relationships/image" Target="../media/image71.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xml"/><Relationship Id="rId1" Type="http://schemas.openxmlformats.org/officeDocument/2006/relationships/tags" Target="../tags/tag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432957" y="3429000"/>
            <a:ext cx="367466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t>&lt;&gt;</a:t>
            </a:r>
          </a:p>
          <a:p>
            <a:pPr>
              <a:buFontTx/>
              <a:buNone/>
            </a:pPr>
            <a:r>
              <a:rPr lang="en-US" sz="1600" dirty="0"/>
              <a:t>&lt;&gt;</a:t>
            </a:r>
          </a:p>
          <a:p>
            <a:pPr>
              <a:buFontTx/>
              <a:buNone/>
            </a:pPr>
            <a:r>
              <a:rPr lang="en-US" sz="1600" dirty="0"/>
              <a:t>&lt;&gt;</a:t>
            </a:r>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713678" y="1027038"/>
            <a:ext cx="11296185" cy="3712230"/>
          </a:xfrm>
        </p:spPr>
        <p:txBody>
          <a:bodyPr/>
          <a:lstStyle/>
          <a:p>
            <a:r>
              <a:rPr lang="en-US" dirty="0"/>
              <a:t>*GAJSC Safety Enhancement – Weather Technology</a:t>
            </a:r>
          </a:p>
          <a:p>
            <a:r>
              <a:rPr lang="en-US" dirty="0"/>
              <a:t>Pre-flight weather resources</a:t>
            </a:r>
          </a:p>
          <a:p>
            <a:pPr lvl="1"/>
            <a:r>
              <a:rPr lang="en-US" dirty="0"/>
              <a:t>Not a comprehensive list</a:t>
            </a:r>
          </a:p>
          <a:p>
            <a:pPr lvl="1"/>
            <a:r>
              <a:rPr lang="en-US" dirty="0"/>
              <a:t>Sample of government resource </a:t>
            </a:r>
            <a:br>
              <a:rPr lang="en-US" dirty="0"/>
            </a:br>
            <a:r>
              <a:rPr lang="en-US" dirty="0"/>
              <a:t>available today</a:t>
            </a:r>
          </a:p>
          <a:p>
            <a:pPr lvl="1"/>
            <a:r>
              <a:rPr lang="en-US" dirty="0"/>
              <a:t>Many third-party resources are </a:t>
            </a:r>
            <a:br>
              <a:rPr lang="en-US" dirty="0"/>
            </a:br>
            <a:r>
              <a:rPr lang="en-US" dirty="0"/>
              <a:t>also available</a:t>
            </a:r>
          </a:p>
          <a:p>
            <a:r>
              <a:rPr lang="en-US" dirty="0"/>
              <a:t>In-flight weather resources</a:t>
            </a:r>
          </a:p>
          <a:p>
            <a:pPr lvl="1"/>
            <a:r>
              <a:rPr lang="en-US" dirty="0"/>
              <a:t>Not a comprehensive list</a:t>
            </a:r>
          </a:p>
          <a:p>
            <a:pPr lvl="1"/>
            <a:r>
              <a:rPr lang="en-US" dirty="0"/>
              <a:t>Sample of resources available today</a:t>
            </a:r>
          </a:p>
          <a:p>
            <a:endParaRPr lang="en-US" dirty="0"/>
          </a:p>
          <a:p>
            <a:endParaRPr lang="en-US" dirty="0"/>
          </a:p>
          <a:p>
            <a:endParaRPr lang="en-US" dirty="0"/>
          </a:p>
          <a:p>
            <a:endParaRPr lang="en-US" dirty="0"/>
          </a:p>
          <a:p>
            <a:pPr marL="0" indent="0">
              <a:buNone/>
            </a:pPr>
            <a:r>
              <a:rPr lang="en-US" sz="1800" dirty="0"/>
              <a:t>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                                                                                                         </a:t>
            </a:r>
            <a:endParaRPr lang="en-US" sz="1800"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3486" y="2717601"/>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bwMode="auto">
          <a:xfrm>
            <a:off x="8508380" y="5338783"/>
            <a:ext cx="31669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a:t>*General Aviation Joint Safety committee</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FAA H-8083-28 Aviation Weather Handbook</a:t>
            </a:r>
          </a:p>
          <a:p>
            <a:pPr lvl="1"/>
            <a:r>
              <a:rPr lang="en-US" kern="0" dirty="0"/>
              <a:t>Incorporates information from:</a:t>
            </a:r>
          </a:p>
          <a:p>
            <a:pPr lvl="1"/>
            <a:r>
              <a:rPr lang="en-US" dirty="0"/>
              <a:t>AC 00-6, Aviation Weather. </a:t>
            </a:r>
          </a:p>
          <a:p>
            <a:pPr lvl="1"/>
            <a:r>
              <a:rPr lang="en-US" dirty="0"/>
              <a:t>AC 00-24, Thunderstorms. </a:t>
            </a:r>
          </a:p>
          <a:p>
            <a:pPr lvl="1"/>
            <a:r>
              <a:rPr lang="en-US" dirty="0"/>
              <a:t>AC 00-30, Clear Air Turbulence Avoidance.  </a:t>
            </a:r>
          </a:p>
          <a:p>
            <a:pPr lvl="1"/>
            <a:r>
              <a:rPr lang="en-US" dirty="0"/>
              <a:t>AC 00-45, Aviation Weather Services.  </a:t>
            </a:r>
          </a:p>
          <a:p>
            <a:pPr lvl="1"/>
            <a:r>
              <a:rPr lang="en-US" dirty="0"/>
              <a:t>AC 00-54, Pilot Windshear Guide.  </a:t>
            </a:r>
          </a:p>
          <a:p>
            <a:pPr lvl="1"/>
            <a:r>
              <a:rPr lang="en-US" dirty="0"/>
              <a:t>AC 00-57, Hazardous Mountain Winds</a:t>
            </a:r>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4">
            <a:extLst>
              <a:ext uri="{FF2B5EF4-FFF2-40B4-BE49-F238E27FC236}">
                <a16:creationId xmlns:a16="http://schemas.microsoft.com/office/drawing/2014/main" id="{7A7FF663-1DFC-24E1-1063-8EE461979262}"/>
              </a:ext>
            </a:extLst>
          </p:cNvPr>
          <p:cNvPicPr>
            <a:picLocks noChangeAspect="1"/>
          </p:cNvPicPr>
          <p:nvPr/>
        </p:nvPicPr>
        <p:blipFill>
          <a:blip r:embed="rId4"/>
          <a:stretch>
            <a:fillRect/>
          </a:stretch>
        </p:blipFill>
        <p:spPr>
          <a:xfrm rot="939247">
            <a:off x="8121008" y="1256124"/>
            <a:ext cx="3429760" cy="434575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0032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FAA H-8083-28 Aviation Weather Handbook</a:t>
            </a:r>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5" name="Picture 4">
            <a:extLst>
              <a:ext uri="{FF2B5EF4-FFF2-40B4-BE49-F238E27FC236}">
                <a16:creationId xmlns:a16="http://schemas.microsoft.com/office/drawing/2014/main" id="{7A7FF663-1DFC-24E1-1063-8EE461979262}"/>
              </a:ext>
            </a:extLst>
          </p:cNvPr>
          <p:cNvPicPr>
            <a:picLocks noChangeAspect="1"/>
          </p:cNvPicPr>
          <p:nvPr/>
        </p:nvPicPr>
        <p:blipFill>
          <a:blip r:embed="rId4"/>
          <a:stretch>
            <a:fillRect/>
          </a:stretch>
        </p:blipFill>
        <p:spPr>
          <a:xfrm rot="939247">
            <a:off x="8121008" y="1256124"/>
            <a:ext cx="3429760" cy="434575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DA544CEE-6589-B89E-34B1-9EBE3FDAED61}"/>
              </a:ext>
            </a:extLst>
          </p:cNvPr>
          <p:cNvPicPr>
            <a:picLocks noChangeAspect="1"/>
          </p:cNvPicPr>
          <p:nvPr/>
        </p:nvPicPr>
        <p:blipFill>
          <a:blip r:embed="rId5"/>
          <a:stretch>
            <a:fillRect/>
          </a:stretch>
        </p:blipFill>
        <p:spPr>
          <a:xfrm>
            <a:off x="2581381" y="1926985"/>
            <a:ext cx="2800116" cy="2800116"/>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0260611D-EC08-3D5B-5FE7-6A7C57730960}"/>
              </a:ext>
            </a:extLst>
          </p:cNvPr>
          <p:cNvSpPr txBox="1"/>
          <p:nvPr/>
        </p:nvSpPr>
        <p:spPr bwMode="auto">
          <a:xfrm>
            <a:off x="379970" y="4727101"/>
            <a:ext cx="623689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sz="2800" b="1" u="sng" dirty="0">
                <a:solidFill>
                  <a:srgbClr val="0000FF"/>
                </a:solidFill>
                <a:effectLst/>
                <a:latin typeface="Arial" panose="020B0604020202020204" pitchFamily="34" charset="0"/>
                <a:ea typeface="MS Mincho" panose="02020609040205080304" pitchFamily="49" charset="-128"/>
                <a:hlinkClick r:id="rId6"/>
              </a:rPr>
              <a:t>https://www.faa.gov/sites/faa.gov/files/FAA-H-8083-28_FAA_Web.pdf</a:t>
            </a:r>
            <a:endParaRPr lang="en-US" sz="2800" b="1" dirty="0"/>
          </a:p>
        </p:txBody>
      </p:sp>
    </p:spTree>
    <p:custDataLst>
      <p:tags r:id="rId1"/>
    </p:custDataLst>
    <p:extLst>
      <p:ext uri="{BB962C8B-B14F-4D97-AF65-F5344CB8AC3E}">
        <p14:creationId xmlns:p14="http://schemas.microsoft.com/office/powerpoint/2010/main" val="896164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447907" y="885310"/>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AC 91-92: Pilot’s Guide to a Preflight </a:t>
            </a:r>
            <a:br>
              <a:rPr lang="en-US" kern="0" dirty="0"/>
            </a:br>
            <a:r>
              <a:rPr lang="en-US" kern="0" dirty="0"/>
              <a:t>Briefing</a:t>
            </a:r>
          </a:p>
          <a:p>
            <a:pPr lvl="1"/>
            <a:r>
              <a:rPr lang="en-US" kern="0" dirty="0"/>
              <a:t>Extensive ADS-B discussion</a:t>
            </a:r>
          </a:p>
          <a:p>
            <a:pPr lvl="1"/>
            <a:r>
              <a:rPr lang="en-US" kern="0" dirty="0"/>
              <a:t>Flight Service Web Services</a:t>
            </a:r>
          </a:p>
          <a:p>
            <a:pPr lvl="1"/>
            <a:r>
              <a:rPr lang="en-US" kern="0" dirty="0"/>
              <a:t>Self-briefing information and tips </a:t>
            </a:r>
          </a:p>
          <a:p>
            <a:pPr lvl="1"/>
            <a:r>
              <a:rPr lang="en-US" kern="0" dirty="0"/>
              <a:t>Single-pilot Resource Management </a:t>
            </a:r>
          </a:p>
          <a:p>
            <a:endParaRPr lang="en-US" kern="0" dirty="0"/>
          </a:p>
          <a:p>
            <a:pPr marL="0" indent="0">
              <a:buNone/>
            </a:pPr>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
        <p:nvSpPr>
          <p:cNvPr id="2" name="Title 1"/>
          <p:cNvSpPr>
            <a:spLocks noGrp="1"/>
          </p:cNvSpPr>
          <p:nvPr>
            <p:ph type="title"/>
          </p:nvPr>
        </p:nvSpPr>
        <p:spPr>
          <a:xfrm>
            <a:off x="379970" y="246591"/>
            <a:ext cx="11296651" cy="609600"/>
          </a:xfrm>
        </p:spPr>
        <p:txBody>
          <a:bodyPr/>
          <a:lstStyle/>
          <a:p>
            <a:r>
              <a:rPr lang="en-US" dirty="0"/>
              <a:t>Resources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grpSp>
        <p:nvGrpSpPr>
          <p:cNvPr id="9" name="Group 8"/>
          <p:cNvGrpSpPr/>
          <p:nvPr/>
        </p:nvGrpSpPr>
        <p:grpSpPr>
          <a:xfrm>
            <a:off x="8412811" y="1071190"/>
            <a:ext cx="3093064" cy="4158779"/>
            <a:chOff x="8412811" y="1071190"/>
            <a:chExt cx="3093064" cy="4158779"/>
          </a:xfrm>
        </p:grpSpPr>
        <p:sp>
          <p:nvSpPr>
            <p:cNvPr id="6" name="Rectangle 5"/>
            <p:cNvSpPr/>
            <p:nvPr/>
          </p:nvSpPr>
          <p:spPr bwMode="auto">
            <a:xfrm rot="17140952">
              <a:off x="6688161" y="2795840"/>
              <a:ext cx="3739102" cy="289802"/>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3" name="Picture 2"/>
            <p:cNvPicPr>
              <a:picLocks noChangeAspect="1"/>
            </p:cNvPicPr>
            <p:nvPr/>
          </p:nvPicPr>
          <p:blipFill>
            <a:blip r:embed="rId4"/>
            <a:stretch>
              <a:fillRect/>
            </a:stretch>
          </p:blipFill>
          <p:spPr>
            <a:xfrm rot="891740">
              <a:off x="8579680" y="1442665"/>
              <a:ext cx="2926195" cy="3787304"/>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414824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F94C-8B0D-453C-A854-10B5120B0653}"/>
              </a:ext>
            </a:extLst>
          </p:cNvPr>
          <p:cNvSpPr>
            <a:spLocks noGrp="1"/>
          </p:cNvSpPr>
          <p:nvPr>
            <p:ph type="title"/>
          </p:nvPr>
        </p:nvSpPr>
        <p:spPr/>
        <p:txBody>
          <a:bodyPr/>
          <a:lstStyle/>
          <a:p>
            <a:r>
              <a:rPr lang="en-US" dirty="0"/>
              <a:t>More on AC 91-92</a:t>
            </a:r>
          </a:p>
        </p:txBody>
      </p:sp>
      <p:sp>
        <p:nvSpPr>
          <p:cNvPr id="3" name="Content Placeholder 2">
            <a:extLst>
              <a:ext uri="{FF2B5EF4-FFF2-40B4-BE49-F238E27FC236}">
                <a16:creationId xmlns:a16="http://schemas.microsoft.com/office/drawing/2014/main" id="{E6F0012C-229B-4F2B-8159-37544A7B0170}"/>
              </a:ext>
            </a:extLst>
          </p:cNvPr>
          <p:cNvSpPr>
            <a:spLocks noGrp="1"/>
          </p:cNvSpPr>
          <p:nvPr>
            <p:ph idx="1"/>
          </p:nvPr>
        </p:nvSpPr>
        <p:spPr>
          <a:xfrm>
            <a:off x="571500" y="954088"/>
            <a:ext cx="7133988" cy="4439006"/>
          </a:xfrm>
        </p:spPr>
        <p:txBody>
          <a:bodyPr/>
          <a:lstStyle/>
          <a:p>
            <a:r>
              <a:rPr lang="en-US" sz="2400" b="0" dirty="0"/>
              <a:t>Encourages pilots to conduct regulatory compliant preflight self-briefings</a:t>
            </a:r>
          </a:p>
          <a:p>
            <a:r>
              <a:rPr lang="en-US" sz="2400" b="0" dirty="0"/>
              <a:t>Replaces FAA publications:</a:t>
            </a:r>
          </a:p>
          <a:p>
            <a:pPr lvl="1"/>
            <a:r>
              <a:rPr lang="en-US" sz="2000" dirty="0"/>
              <a:t>General Aviation Pilot’s Guide to Preflight Weather Planning, Weather self-Briefings, and Weather Decision Making</a:t>
            </a:r>
          </a:p>
          <a:p>
            <a:pPr lvl="1"/>
            <a:r>
              <a:rPr lang="en-US" sz="2000" dirty="0"/>
              <a:t>How to Obtain a Good Weather Briefing</a:t>
            </a:r>
          </a:p>
          <a:p>
            <a:pPr lvl="1"/>
            <a:endParaRPr lang="en-US" sz="2000" b="0" dirty="0"/>
          </a:p>
          <a:p>
            <a:endParaRPr lang="en-US" sz="2400" dirty="0"/>
          </a:p>
        </p:txBody>
      </p:sp>
      <p:sp>
        <p:nvSpPr>
          <p:cNvPr id="4" name="Slide Number Placeholder 3">
            <a:extLst>
              <a:ext uri="{FF2B5EF4-FFF2-40B4-BE49-F238E27FC236}">
                <a16:creationId xmlns:a16="http://schemas.microsoft.com/office/drawing/2014/main" id="{AB0AAD08-D6AA-4441-A7FE-DA25D75E0899}"/>
              </a:ext>
            </a:extLst>
          </p:cNvPr>
          <p:cNvSpPr>
            <a:spLocks noGrp="1"/>
          </p:cNvSpPr>
          <p:nvPr>
            <p:ph type="sldNum" sz="quarter" idx="4"/>
          </p:nvPr>
        </p:nvSpPr>
        <p:spPr/>
        <p:txBody>
          <a:bodyPr/>
          <a:lstStyle/>
          <a:p>
            <a:fld id="{74438B1A-AF1B-4C8B-993E-1BADE62A2451}" type="slidenum">
              <a:rPr lang="en-US" smtClean="0"/>
              <a:pPr/>
              <a:t>7</a:t>
            </a:fld>
            <a:endParaRPr lang="en-US" dirty="0"/>
          </a:p>
        </p:txBody>
      </p:sp>
      <p:pic>
        <p:nvPicPr>
          <p:cNvPr id="6" name="Picture 5">
            <a:extLst>
              <a:ext uri="{FF2B5EF4-FFF2-40B4-BE49-F238E27FC236}">
                <a16:creationId xmlns:a16="http://schemas.microsoft.com/office/drawing/2014/main" id="{0591316B-D745-40D1-AD76-5BBF599DF929}"/>
              </a:ext>
            </a:extLst>
          </p:cNvPr>
          <p:cNvPicPr>
            <a:picLocks noChangeAspect="1"/>
          </p:cNvPicPr>
          <p:nvPr/>
        </p:nvPicPr>
        <p:blipFill>
          <a:blip r:embed="rId4"/>
          <a:stretch>
            <a:fillRect/>
          </a:stretch>
        </p:blipFill>
        <p:spPr>
          <a:xfrm>
            <a:off x="8171132" y="1160457"/>
            <a:ext cx="3449368" cy="3449368"/>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D609470F-CD75-17A6-7897-C9F76C4D79E7}"/>
              </a:ext>
            </a:extLst>
          </p:cNvPr>
          <p:cNvSpPr txBox="1"/>
          <p:nvPr/>
        </p:nvSpPr>
        <p:spPr bwMode="auto">
          <a:xfrm>
            <a:off x="378257" y="4816194"/>
            <a:ext cx="1005336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b="1" dirty="0"/>
              <a:t>https://www.faa.gov/regulations_policies/advisory_circulars/index.cfm/go/document.information/documentID/1036892 </a:t>
            </a:r>
          </a:p>
        </p:txBody>
      </p:sp>
    </p:spTree>
    <p:custDataLst>
      <p:tags r:id="rId1"/>
    </p:custDataLst>
    <p:extLst>
      <p:ext uri="{BB962C8B-B14F-4D97-AF65-F5344CB8AC3E}">
        <p14:creationId xmlns:p14="http://schemas.microsoft.com/office/powerpoint/2010/main" val="382511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21" y="549277"/>
            <a:ext cx="11296651" cy="609600"/>
          </a:xfrm>
        </p:spPr>
        <p:txBody>
          <a:bodyPr/>
          <a:lstStyle/>
          <a:p>
            <a:r>
              <a:rPr lang="en-US" dirty="0"/>
              <a:t>Weather analysis and decision making are big parts of our job.</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6" name="Picture 5" descr="Autoland - Wikipedi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572" y="2557781"/>
            <a:ext cx="3810000" cy="254127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191" y="1870395"/>
            <a:ext cx="5798127" cy="32614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92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Preflight to tie down</a:t>
            </a:r>
          </a:p>
        </p:txBody>
      </p:sp>
      <p:sp>
        <p:nvSpPr>
          <p:cNvPr id="3" name="Content Placeholder 2"/>
          <p:cNvSpPr>
            <a:spLocks noGrp="1"/>
          </p:cNvSpPr>
          <p:nvPr>
            <p:ph idx="1"/>
          </p:nvPr>
        </p:nvSpPr>
        <p:spPr>
          <a:xfrm>
            <a:off x="674602" y="1144444"/>
            <a:ext cx="10733617" cy="4391025"/>
          </a:xfrm>
        </p:spPr>
        <p:txBody>
          <a:bodyPr/>
          <a:lstStyle/>
          <a:p>
            <a:r>
              <a:rPr lang="en-US" dirty="0"/>
              <a:t>Perceive</a:t>
            </a:r>
          </a:p>
          <a:p>
            <a:pPr lvl="1"/>
            <a:r>
              <a:rPr lang="en-US" dirty="0"/>
              <a:t>Gather weather information</a:t>
            </a:r>
          </a:p>
          <a:p>
            <a:r>
              <a:rPr lang="en-US" dirty="0"/>
              <a:t>Process</a:t>
            </a:r>
          </a:p>
          <a:p>
            <a:pPr lvl="1"/>
            <a:r>
              <a:rPr lang="en-US" dirty="0"/>
              <a:t>Analyze weather information </a:t>
            </a:r>
          </a:p>
          <a:p>
            <a:r>
              <a:rPr lang="en-US" dirty="0"/>
              <a:t>Perform</a:t>
            </a:r>
          </a:p>
          <a:p>
            <a:pPr lvl="1"/>
            <a:r>
              <a:rPr lang="en-US" dirty="0"/>
              <a:t>Make and act upon </a:t>
            </a:r>
            <a:br>
              <a:rPr lang="en-US" dirty="0"/>
            </a:br>
            <a:r>
              <a:rPr lang="en-US" dirty="0"/>
              <a:t>operational decisions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graphicFrame>
        <p:nvGraphicFramePr>
          <p:cNvPr id="5" name="Diagram 4"/>
          <p:cNvGraphicFramePr/>
          <p:nvPr>
            <p:extLst>
              <p:ext uri="{D42A27DB-BD31-4B8C-83A1-F6EECF244321}">
                <p14:modId xmlns:p14="http://schemas.microsoft.com/office/powerpoint/2010/main" val="2329930531"/>
              </p:ext>
            </p:extLst>
          </p:nvPr>
        </p:nvGraphicFramePr>
        <p:xfrm>
          <a:off x="5403273" y="685800"/>
          <a:ext cx="7718136" cy="50773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97889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C9F4-8DD7-4811-8A22-14FCB03902B5}"/>
              </a:ext>
            </a:extLst>
          </p:cNvPr>
          <p:cNvSpPr>
            <a:spLocks noGrp="1"/>
          </p:cNvSpPr>
          <p:nvPr>
            <p:ph type="title"/>
          </p:nvPr>
        </p:nvSpPr>
        <p:spPr/>
        <p:txBody>
          <a:bodyPr/>
          <a:lstStyle/>
          <a:p>
            <a:r>
              <a:rPr lang="en-US" dirty="0"/>
              <a:t>Pre-flight Self-Briefing</a:t>
            </a:r>
          </a:p>
        </p:txBody>
      </p:sp>
      <p:sp>
        <p:nvSpPr>
          <p:cNvPr id="3" name="Content Placeholder 2">
            <a:extLst>
              <a:ext uri="{FF2B5EF4-FFF2-40B4-BE49-F238E27FC236}">
                <a16:creationId xmlns:a16="http://schemas.microsoft.com/office/drawing/2014/main" id="{3E2DF0A0-F609-452E-ADC2-AC0B7BEAB7FF}"/>
              </a:ext>
            </a:extLst>
          </p:cNvPr>
          <p:cNvSpPr>
            <a:spLocks noGrp="1"/>
          </p:cNvSpPr>
          <p:nvPr>
            <p:ph idx="1"/>
          </p:nvPr>
        </p:nvSpPr>
        <p:spPr>
          <a:xfrm>
            <a:off x="674602" y="1233487"/>
            <a:ext cx="10733617" cy="4391025"/>
          </a:xfrm>
        </p:spPr>
        <p:txBody>
          <a:bodyPr/>
          <a:lstStyle/>
          <a:p>
            <a:r>
              <a:rPr lang="en-US" b="0" dirty="0">
                <a:cs typeface="Times New Roman" panose="02020603050405020304" pitchFamily="18" charset="0"/>
              </a:rPr>
              <a:t>Prior to every flight, pilots should gather all information vital to the nature of the flight</a:t>
            </a:r>
          </a:p>
          <a:p>
            <a:r>
              <a:rPr lang="en-US" b="0" dirty="0">
                <a:cs typeface="Times New Roman" panose="02020603050405020304" pitchFamily="18" charset="0"/>
              </a:rPr>
              <a:t>Using automated resources, pilots can conduct a regulatory compliant preflight briefing without contacting Flight Service </a:t>
            </a:r>
          </a:p>
          <a:p>
            <a:r>
              <a:rPr lang="en-US" b="0" dirty="0">
                <a:cs typeface="Times New Roman" panose="02020603050405020304" pitchFamily="18" charset="0"/>
              </a:rPr>
              <a:t>Pilots who prefer to contact Flight Service are still encouraged to conduct a self-briefing prior to calling</a:t>
            </a:r>
          </a:p>
          <a:p>
            <a:pPr lvl="1"/>
            <a:r>
              <a:rPr lang="en-US" dirty="0"/>
              <a:t>Provides familiarity of meteorological and aeronautical conditions applicable to the route of flight</a:t>
            </a:r>
          </a:p>
          <a:p>
            <a:pPr lvl="1"/>
            <a:r>
              <a:rPr lang="en-US" dirty="0"/>
              <a:t>Promotes a better understanding of weather information</a:t>
            </a:r>
          </a:p>
          <a:p>
            <a:endParaRPr lang="en-US" dirty="0"/>
          </a:p>
        </p:txBody>
      </p:sp>
      <p:sp>
        <p:nvSpPr>
          <p:cNvPr id="4" name="Slide Number Placeholder 3">
            <a:extLst>
              <a:ext uri="{FF2B5EF4-FFF2-40B4-BE49-F238E27FC236}">
                <a16:creationId xmlns:a16="http://schemas.microsoft.com/office/drawing/2014/main" id="{013778D4-9825-4879-8BD2-576E1568B801}"/>
              </a:ext>
            </a:extLst>
          </p:cNvPr>
          <p:cNvSpPr>
            <a:spLocks noGrp="1"/>
          </p:cNvSpPr>
          <p:nvPr>
            <p:ph type="sldNum" sz="quarter" idx="4"/>
          </p:nvPr>
        </p:nvSpPr>
        <p:spPr/>
        <p:txBody>
          <a:bodyPr/>
          <a:lstStyle/>
          <a:p>
            <a:fld id="{74438B1A-AF1B-4C8B-993E-1BADE62A2451}" type="slidenum">
              <a:rPr lang="en-US" smtClean="0"/>
              <a:pPr/>
              <a:t>10</a:t>
            </a:fld>
            <a:endParaRPr lang="en-US" dirty="0"/>
          </a:p>
        </p:txBody>
      </p:sp>
    </p:spTree>
    <p:custDataLst>
      <p:tags r:id="rId1"/>
    </p:custDataLst>
    <p:extLst>
      <p:ext uri="{BB962C8B-B14F-4D97-AF65-F5344CB8AC3E}">
        <p14:creationId xmlns:p14="http://schemas.microsoft.com/office/powerpoint/2010/main" val="3103979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7B37-FFCD-4CE8-A1CD-4F0EDA977E02}"/>
              </a:ext>
            </a:extLst>
          </p:cNvPr>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t>Pre-flight Know Before You Go</a:t>
            </a:r>
          </a:p>
        </p:txBody>
      </p:sp>
      <p:sp>
        <p:nvSpPr>
          <p:cNvPr id="3" name="Slide Number Placeholder 2">
            <a:extLst>
              <a:ext uri="{FF2B5EF4-FFF2-40B4-BE49-F238E27FC236}">
                <a16:creationId xmlns:a16="http://schemas.microsoft.com/office/drawing/2014/main" id="{9016745A-9954-4677-93BA-034924DB6960}"/>
              </a:ext>
            </a:extLst>
          </p:cNvPr>
          <p:cNvSpPr>
            <a:spLocks noGrp="1"/>
          </p:cNvSpPr>
          <p:nvPr>
            <p:ph type="sldNum" sz="quarter" idx="12"/>
          </p:nvPr>
        </p:nvSpPr>
        <p:spPr/>
        <p:txBody>
          <a:bodyPr/>
          <a:lstStyle/>
          <a:p>
            <a:fld id="{F1F6FF14-FC6A-41B6-B2DC-884C6B7C3F2E}" type="slidenum">
              <a:rPr lang="en-US" smtClean="0"/>
              <a:pPr/>
              <a:t>11</a:t>
            </a:fld>
            <a:endParaRPr lang="en-US"/>
          </a:p>
        </p:txBody>
      </p:sp>
      <p:graphicFrame>
        <p:nvGraphicFramePr>
          <p:cNvPr id="4" name="Content Placeholder 4">
            <a:extLst>
              <a:ext uri="{FF2B5EF4-FFF2-40B4-BE49-F238E27FC236}">
                <a16:creationId xmlns:a16="http://schemas.microsoft.com/office/drawing/2014/main" id="{DEBCDA58-52FC-41B6-95B3-D7533204972D}"/>
              </a:ext>
            </a:extLst>
          </p:cNvPr>
          <p:cNvGraphicFramePr>
            <a:graphicFrameLocks/>
          </p:cNvGraphicFramePr>
          <p:nvPr>
            <p:extLst>
              <p:ext uri="{D42A27DB-BD31-4B8C-83A1-F6EECF244321}">
                <p14:modId xmlns:p14="http://schemas.microsoft.com/office/powerpoint/2010/main" val="1693104169"/>
              </p:ext>
            </p:extLst>
          </p:nvPr>
        </p:nvGraphicFramePr>
        <p:xfrm>
          <a:off x="428625" y="1097280"/>
          <a:ext cx="11545072" cy="4427257"/>
        </p:xfrm>
        <a:graphic>
          <a:graphicData uri="http://schemas.openxmlformats.org/drawingml/2006/table">
            <a:tbl>
              <a:tblPr firstRow="1" firstCol="1" bandRow="1"/>
              <a:tblGrid>
                <a:gridCol w="3451397">
                  <a:extLst>
                    <a:ext uri="{9D8B030D-6E8A-4147-A177-3AD203B41FA5}">
                      <a16:colId xmlns:a16="http://schemas.microsoft.com/office/drawing/2014/main" val="700365808"/>
                    </a:ext>
                  </a:extLst>
                </a:gridCol>
                <a:gridCol w="8093675">
                  <a:extLst>
                    <a:ext uri="{9D8B030D-6E8A-4147-A177-3AD203B41FA5}">
                      <a16:colId xmlns:a16="http://schemas.microsoft.com/office/drawing/2014/main" val="676752730"/>
                    </a:ext>
                  </a:extLst>
                </a:gridCol>
              </a:tblGrid>
              <a:tr h="1052796">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1) Adverse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advisories (SIGMETs, AIRMETs, Convective SIGMETs, Center Weather Advisories, Aviation Watch Notification Messages)</a:t>
                      </a: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NOTAMs (airport/runway</a:t>
                      </a:r>
                      <a:r>
                        <a:rPr lang="en-US" sz="1600" baseline="0" dirty="0">
                          <a:solidFill>
                            <a:schemeClr val="tx1"/>
                          </a:solidFill>
                          <a:effectLst/>
                          <a:latin typeface="+mn-lt"/>
                          <a:cs typeface="Times New Roman" panose="02020603050405020304" pitchFamily="18" charset="0"/>
                        </a:rPr>
                        <a:t> closures, TFRs, etc.)</a:t>
                      </a:r>
                    </a:p>
                    <a:p>
                      <a:pPr marL="231775" lvl="0" indent="-231775">
                        <a:lnSpc>
                          <a:spcPct val="106000"/>
                        </a:lnSpc>
                        <a:spcBef>
                          <a:spcPts val="0"/>
                        </a:spcBef>
                        <a:spcAft>
                          <a:spcPts val="0"/>
                        </a:spcAft>
                        <a:buSzPct val="75000"/>
                        <a:buFont typeface="Symbol" panose="05050102010706020507" pitchFamily="18" charset="2"/>
                        <a:buChar char=""/>
                      </a:pPr>
                      <a:r>
                        <a:rPr lang="en-US" sz="1600" baseline="0" dirty="0">
                          <a:solidFill>
                            <a:schemeClr val="tx1"/>
                          </a:solidFill>
                          <a:effectLst/>
                          <a:latin typeface="+mn-lt"/>
                          <a:cs typeface="Times New Roman" panose="02020603050405020304" pitchFamily="18" charset="0"/>
                        </a:rPr>
                        <a:t>IFR conditions, low-level windshear, thunderstorms, reported icing, frontal zones</a:t>
                      </a:r>
                      <a:endParaRPr lang="en-US" sz="1600" dirty="0">
                        <a:solidFill>
                          <a:schemeClr val="tx1"/>
                        </a:solidFill>
                        <a:effectLst/>
                        <a:latin typeface="+mn-lt"/>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754287"/>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2)</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Synopsis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systems and/or air masses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07369"/>
                  </a:ext>
                </a:extLst>
              </a:tr>
              <a:tr h="676424">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3) Current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Current observations</a:t>
                      </a:r>
                      <a:r>
                        <a:rPr lang="en-US" sz="1600" baseline="0" dirty="0">
                          <a:solidFill>
                            <a:schemeClr val="tx1"/>
                          </a:solidFill>
                          <a:effectLst/>
                          <a:latin typeface="+mn-lt"/>
                          <a:cs typeface="Times New Roman" panose="02020603050405020304" pitchFamily="18" charset="0"/>
                        </a:rPr>
                        <a:t> (e.g., METARs, PIREPs) </a:t>
                      </a:r>
                      <a:r>
                        <a:rPr lang="en-US" sz="1600" dirty="0">
                          <a:solidFill>
                            <a:schemeClr val="tx1"/>
                          </a:solidFill>
                          <a:effectLst/>
                          <a:latin typeface="+mn-lt"/>
                          <a:cs typeface="Times New Roman" panose="02020603050405020304" pitchFamily="18" charset="0"/>
                        </a:rPr>
                        <a:t>for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p>
                      <a:pPr marL="231775" lvl="0" indent="-231775">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Satellite and radar imagery</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355559"/>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4) Forecast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marR="0" lvl="0" indent="-231775" algn="l" defTabSz="914400" rtl="0" eaLnBrk="1" fontAlgn="auto" latinLnBrk="0" hangingPunct="1">
                        <a:lnSpc>
                          <a:spcPct val="106000"/>
                        </a:lnSpc>
                        <a:spcBef>
                          <a:spcPts val="0"/>
                        </a:spcBef>
                        <a:spcAft>
                          <a:spcPts val="0"/>
                        </a:spcAft>
                        <a:buClrTx/>
                        <a:buSzPct val="75000"/>
                        <a:buFont typeface="Symbol" panose="05050102010706020507" pitchFamily="18" charset="2"/>
                        <a:buChar char=""/>
                        <a:tabLst/>
                        <a:defRPr/>
                      </a:pPr>
                      <a:r>
                        <a:rPr lang="en-US" sz="1600" dirty="0">
                          <a:solidFill>
                            <a:schemeClr val="tx1"/>
                          </a:solidFill>
                          <a:effectLst/>
                          <a:latin typeface="+mn-lt"/>
                          <a:cs typeface="Times New Roman" panose="02020603050405020304" pitchFamily="18" charset="0"/>
                        </a:rPr>
                        <a:t>Forecast information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168652"/>
                  </a:ext>
                </a:extLst>
              </a:tr>
              <a:tr h="47055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5)</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Winds Aloft</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Winds aloft forecast (interpolate</a:t>
                      </a:r>
                      <a:r>
                        <a:rPr lang="en-US" sz="1600" baseline="0" dirty="0">
                          <a:solidFill>
                            <a:schemeClr val="tx1"/>
                          </a:solidFill>
                          <a:effectLst/>
                          <a:latin typeface="+mn-lt"/>
                          <a:cs typeface="Times New Roman" panose="02020603050405020304" pitchFamily="18" charset="0"/>
                        </a:rPr>
                        <a:t> between levels and stations)</a:t>
                      </a:r>
                      <a:endParaRPr lang="en-US" sz="1600" dirty="0">
                        <a:solidFill>
                          <a:schemeClr val="tx1"/>
                        </a:solidFill>
                        <a:effectLst/>
                        <a:latin typeface="+mn-lt"/>
                        <a:cs typeface="Times New Roman" panose="02020603050405020304" pitchFamily="18" charset="0"/>
                      </a:endParaRP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Temperature at proposed altitude</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3240906"/>
                  </a:ext>
                </a:extLst>
              </a:tr>
              <a:tr h="513429">
                <a:tc>
                  <a:txBody>
                    <a:bodyPr/>
                    <a:lstStyle/>
                    <a:p>
                      <a:pPr marL="231775" marR="0" indent="-231775"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6)</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Notices to Airmen (NOTAM)</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effectLst/>
                          <a:latin typeface="+mn-lt"/>
                          <a:cs typeface="Times New Roman" panose="02020603050405020304" pitchFamily="18" charset="0"/>
                        </a:rPr>
                        <a:t>Departure, </a:t>
                      </a:r>
                      <a:r>
                        <a:rPr lang="en-US" sz="1600" dirty="0" err="1">
                          <a:effectLst/>
                          <a:latin typeface="+mn-lt"/>
                          <a:cs typeface="Times New Roman" panose="02020603050405020304" pitchFamily="18" charset="0"/>
                        </a:rPr>
                        <a:t>en</a:t>
                      </a:r>
                      <a:r>
                        <a:rPr lang="en-US" sz="1600" dirty="0">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344969"/>
                  </a:ext>
                </a:extLst>
              </a:tr>
              <a:tr h="513429">
                <a:tc>
                  <a:txBody>
                    <a:bodyPr/>
                    <a:lstStyle/>
                    <a:p>
                      <a:pPr marL="231775" marR="0" indent="-231775" algn="l">
                        <a:lnSpc>
                          <a:spcPct val="107000"/>
                        </a:lnSpc>
                        <a:spcBef>
                          <a:spcPts val="0"/>
                        </a:spcBef>
                        <a:spcAft>
                          <a:spcPts val="0"/>
                        </a:spcAft>
                      </a:pPr>
                      <a:r>
                        <a:rPr lang="en-US" sz="1800" b="1" kern="1200" dirty="0">
                          <a:solidFill>
                            <a:schemeClr val="tx1"/>
                          </a:solidFill>
                          <a:effectLst/>
                          <a:latin typeface="+mn-lt"/>
                          <a:ea typeface="+mn-ea"/>
                          <a:cs typeface="Times New Roman" panose="02020603050405020304" pitchFamily="18" charset="0"/>
                        </a:rPr>
                        <a:t>7) Restricted or Special Use Airspace </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Prohibited Areas P-40, P-56, and the Special Flight Rules Area (SFRA) for Washington, DC</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214863"/>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8) ATC Delays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ATC delays and/or flow control advisories </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55671"/>
                  </a:ext>
                </a:extLst>
              </a:tr>
            </a:tbl>
          </a:graphicData>
        </a:graphic>
      </p:graphicFrame>
    </p:spTree>
    <p:custDataLst>
      <p:tags r:id="rId1"/>
    </p:custDataLst>
    <p:extLst>
      <p:ext uri="{BB962C8B-B14F-4D97-AF65-F5344CB8AC3E}">
        <p14:creationId xmlns:p14="http://schemas.microsoft.com/office/powerpoint/2010/main" val="1208241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5DF0-D4BD-4C34-85A6-E90D4B1112DE}"/>
              </a:ext>
            </a:extLst>
          </p:cNvPr>
          <p:cNvSpPr>
            <a:spLocks noGrp="1"/>
          </p:cNvSpPr>
          <p:nvPr>
            <p:ph type="title"/>
          </p:nvPr>
        </p:nvSpPr>
        <p:spPr/>
        <p:txBody>
          <a:bodyPr/>
          <a:lstStyle/>
          <a:p>
            <a:r>
              <a:rPr lang="en-US" dirty="0"/>
              <a:t>Sample Pre-flight Self-Briefing Resources</a:t>
            </a:r>
          </a:p>
        </p:txBody>
      </p:sp>
      <p:sp>
        <p:nvSpPr>
          <p:cNvPr id="3" name="Slide Number Placeholder 2">
            <a:extLst>
              <a:ext uri="{FF2B5EF4-FFF2-40B4-BE49-F238E27FC236}">
                <a16:creationId xmlns:a16="http://schemas.microsoft.com/office/drawing/2014/main" id="{A36A178F-E9AE-488C-93A6-EEF00292D783}"/>
              </a:ext>
            </a:extLst>
          </p:cNvPr>
          <p:cNvSpPr>
            <a:spLocks noGrp="1"/>
          </p:cNvSpPr>
          <p:nvPr>
            <p:ph type="sldNum" sz="quarter" idx="12"/>
          </p:nvPr>
        </p:nvSpPr>
        <p:spPr/>
        <p:txBody>
          <a:bodyPr/>
          <a:lstStyle/>
          <a:p>
            <a:fld id="{F1F6FF14-FC6A-41B6-B2DC-884C6B7C3F2E}" type="slidenum">
              <a:rPr lang="en-US" smtClean="0"/>
              <a:pPr/>
              <a:t>12</a:t>
            </a:fld>
            <a:endParaRPr lang="en-US"/>
          </a:p>
        </p:txBody>
      </p:sp>
      <p:graphicFrame>
        <p:nvGraphicFramePr>
          <p:cNvPr id="4" name="Content Placeholder 6">
            <a:extLst>
              <a:ext uri="{FF2B5EF4-FFF2-40B4-BE49-F238E27FC236}">
                <a16:creationId xmlns:a16="http://schemas.microsoft.com/office/drawing/2014/main" id="{761D862A-450E-4ABB-A2A9-CAB64A48D3B6}"/>
              </a:ext>
            </a:extLst>
          </p:cNvPr>
          <p:cNvGraphicFramePr>
            <a:graphicFrameLocks/>
          </p:cNvGraphicFramePr>
          <p:nvPr>
            <p:extLst>
              <p:ext uri="{D42A27DB-BD31-4B8C-83A1-F6EECF244321}">
                <p14:modId xmlns:p14="http://schemas.microsoft.com/office/powerpoint/2010/main" val="3198839549"/>
              </p:ext>
            </p:extLst>
          </p:nvPr>
        </p:nvGraphicFramePr>
        <p:xfrm>
          <a:off x="1046060" y="1072410"/>
          <a:ext cx="10822091" cy="4530011"/>
        </p:xfrm>
        <a:graphic>
          <a:graphicData uri="http://schemas.openxmlformats.org/drawingml/2006/table">
            <a:tbl>
              <a:tblPr firstRow="1" firstCol="1" bandRow="1"/>
              <a:tblGrid>
                <a:gridCol w="4363704">
                  <a:extLst>
                    <a:ext uri="{9D8B030D-6E8A-4147-A177-3AD203B41FA5}">
                      <a16:colId xmlns:a16="http://schemas.microsoft.com/office/drawing/2014/main" val="2953400313"/>
                    </a:ext>
                  </a:extLst>
                </a:gridCol>
                <a:gridCol w="6458387">
                  <a:extLst>
                    <a:ext uri="{9D8B030D-6E8A-4147-A177-3AD203B41FA5}">
                      <a16:colId xmlns:a16="http://schemas.microsoft.com/office/drawing/2014/main" val="800270344"/>
                    </a:ext>
                  </a:extLst>
                </a:gridCol>
              </a:tblGrid>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1800wxbrief.com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Leidos Flight Service – FAA Contract Vendor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583870"/>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avcams.faa.gov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Alaska and Canada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18429"/>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aviationweather.gov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NOAA/Government Web Site for aviation weather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88660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usmap.jsp</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FAA Flight Delay Information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17371"/>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nhc.noaa.gov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Hurricane Center (HNC)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10297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notams.aim.faa.gov/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notamSearch</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Federal NOTAM System (FNS)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2071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spc.noaa.gov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 Storm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046614"/>
                  </a:ext>
                </a:extLst>
              </a:tr>
              <a:tr h="387455">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ssd.noaa.gov/VAAC/vaac.html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Volcanic Ash Advisory Centers (VAAC)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72459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sua.faa.gov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Special Use Airspace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14154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tfr.faa.gov/tfr2/list.html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Temporary Flight Restrictions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377506"/>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404103"/>
                  </a:ext>
                </a:extLst>
              </a:tr>
              <a:tr h="294539">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aawu</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l" defTabSz="914400" rtl="0" eaLnBrk="1" latinLnBrk="0" hangingPunct="1">
                        <a:lnSpc>
                          <a:spcPct val="107000"/>
                        </a:lnSpc>
                        <a:spcBef>
                          <a:spcPts val="0"/>
                        </a:spcBef>
                        <a:spcAft>
                          <a:spcPts val="800"/>
                        </a:spcAft>
                      </a:pPr>
                      <a:r>
                        <a:rPr lang="en-US" sz="20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Alaska Aviation Weather Unit (AAWU)</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71544"/>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hfo</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 Honolulu, HI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714808"/>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wpc.ncep.noaa.gov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Weather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970418"/>
                  </a:ext>
                </a:extLst>
              </a:tr>
            </a:tbl>
          </a:graphicData>
        </a:graphic>
      </p:graphicFrame>
    </p:spTree>
    <p:custDataLst>
      <p:tags r:id="rId1"/>
    </p:custDataLst>
    <p:extLst>
      <p:ext uri="{BB962C8B-B14F-4D97-AF65-F5344CB8AC3E}">
        <p14:creationId xmlns:p14="http://schemas.microsoft.com/office/powerpoint/2010/main" val="1179937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6746477" y="2878063"/>
            <a:ext cx="4252643" cy="2594726"/>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1440960" cy="4281791"/>
          </a:xfrm>
        </p:spPr>
        <p:txBody>
          <a:bodyPr/>
          <a:lstStyle/>
          <a:p>
            <a:r>
              <a:rPr lang="en-US" dirty="0"/>
              <a:t>Flight Service (FSS) en route weather </a:t>
            </a:r>
          </a:p>
          <a:p>
            <a:r>
              <a:rPr lang="en-US" dirty="0"/>
              <a:t>Frequencies depicted on VOR data block</a:t>
            </a:r>
          </a:p>
          <a:p>
            <a:pPr lvl="2"/>
            <a:r>
              <a:rPr lang="en-US" dirty="0"/>
              <a:t>FSS transmits &amp; receives on 122.2 (VHF) and 255.4 (UHF)</a:t>
            </a:r>
          </a:p>
          <a:p>
            <a:pPr lvl="2"/>
            <a:r>
              <a:rPr lang="en-US" dirty="0"/>
              <a:t>FSS transmits and receives on 122.6 or receives on 122.1 &amp; transmits on 108.8 (VOR)</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grpSp>
        <p:nvGrpSpPr>
          <p:cNvPr id="16" name="Group 15"/>
          <p:cNvGrpSpPr/>
          <p:nvPr/>
        </p:nvGrpSpPr>
        <p:grpSpPr>
          <a:xfrm>
            <a:off x="1077238" y="2878062"/>
            <a:ext cx="4373450" cy="2581274"/>
            <a:chOff x="6665712" y="2999071"/>
            <a:chExt cx="4008330" cy="2346042"/>
          </a:xfrm>
        </p:grpSpPr>
        <p:pic>
          <p:nvPicPr>
            <p:cNvPr id="7" name="Picture 6"/>
            <p:cNvPicPr>
              <a:picLocks noChangeAspect="1"/>
            </p:cNvPicPr>
            <p:nvPr/>
          </p:nvPicPr>
          <p:blipFill rotWithShape="1">
            <a:blip r:embed="rId5"/>
            <a:srcRect l="14421" t="53739" r="19094"/>
            <a:stretch/>
          </p:blipFill>
          <p:spPr>
            <a:xfrm>
              <a:off x="6665712" y="2999071"/>
              <a:ext cx="4008330" cy="2346042"/>
            </a:xfrm>
            <a:prstGeom prst="rect">
              <a:avLst/>
            </a:prstGeom>
            <a:ln>
              <a:noFill/>
            </a:ln>
            <a:effectLst>
              <a:outerShdw blurRad="292100" dist="139700" dir="2700000" algn="tl" rotWithShape="0">
                <a:srgbClr val="333333">
                  <a:alpha val="65000"/>
                </a:srgbClr>
              </a:outerShdw>
            </a:effectLst>
          </p:spPr>
        </p:pic>
        <p:sp>
          <p:nvSpPr>
            <p:cNvPr id="13" name="Rectangle 12"/>
            <p:cNvSpPr/>
            <p:nvPr/>
          </p:nvSpPr>
          <p:spPr bwMode="auto">
            <a:xfrm>
              <a:off x="7350406"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a:off x="9133561"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2" name="Rectangle 11"/>
          <p:cNvSpPr/>
          <p:nvPr/>
        </p:nvSpPr>
        <p:spPr bwMode="auto">
          <a:xfrm>
            <a:off x="9399270" y="3164497"/>
            <a:ext cx="1114043" cy="367191"/>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53265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054" y="344487"/>
            <a:ext cx="11467098" cy="704379"/>
          </a:xfrm>
        </p:spPr>
        <p:txBody>
          <a:bodyPr/>
          <a:lstStyle/>
          <a:p>
            <a:r>
              <a:rPr lang="en-US" sz="3200" dirty="0"/>
              <a:t>In-flight Weather Service Products – </a:t>
            </a:r>
            <a:r>
              <a:rPr lang="en-US" sz="3200" dirty="0">
                <a:solidFill>
                  <a:srgbClr val="002060"/>
                </a:solidFill>
              </a:rPr>
              <a:t>Radio or Datalink</a:t>
            </a:r>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6830514"/>
              </p:ext>
            </p:extLst>
          </p:nvPr>
        </p:nvGraphicFramePr>
        <p:xfrm>
          <a:off x="571496" y="1243212"/>
          <a:ext cx="10836722" cy="4319541"/>
        </p:xfrm>
        <a:graphic>
          <a:graphicData uri="http://schemas.openxmlformats.org/drawingml/2006/table">
            <a:tbl>
              <a:tblPr firstRow="1" bandRow="1">
                <a:tableStyleId>{5C22544A-7EE6-4342-B048-85BDC9FD1C3A}</a:tableStyleId>
              </a:tblPr>
              <a:tblGrid>
                <a:gridCol w="5418361">
                  <a:extLst>
                    <a:ext uri="{9D8B030D-6E8A-4147-A177-3AD203B41FA5}">
                      <a16:colId xmlns:a16="http://schemas.microsoft.com/office/drawing/2014/main" val="3940455724"/>
                    </a:ext>
                  </a:extLst>
                </a:gridCol>
                <a:gridCol w="5418361">
                  <a:extLst>
                    <a:ext uri="{9D8B030D-6E8A-4147-A177-3AD203B41FA5}">
                      <a16:colId xmlns:a16="http://schemas.microsoft.com/office/drawing/2014/main" val="1214325419"/>
                    </a:ext>
                  </a:extLst>
                </a:gridCol>
              </a:tblGrid>
              <a:tr h="910067">
                <a:tc>
                  <a:txBody>
                    <a:bodyPr/>
                    <a:lstStyle/>
                    <a:p>
                      <a:pPr algn="ctr"/>
                      <a:r>
                        <a:rPr lang="en-US" dirty="0">
                          <a:solidFill>
                            <a:schemeClr val="tx1"/>
                          </a:solidFill>
                        </a:rPr>
                        <a:t>Near Real Time</a:t>
                      </a:r>
                      <a:br>
                        <a:rPr lang="en-US" dirty="0">
                          <a:solidFill>
                            <a:schemeClr val="tx1"/>
                          </a:solidFill>
                        </a:rPr>
                      </a:br>
                      <a:r>
                        <a:rPr lang="en-US" dirty="0">
                          <a:solidFill>
                            <a:schemeClr val="tx1"/>
                          </a:solidFill>
                        </a:rPr>
                        <a:t>or older</a:t>
                      </a:r>
                    </a:p>
                  </a:txBody>
                  <a:tcPr/>
                </a:tc>
                <a:tc>
                  <a:txBody>
                    <a:bodyPr/>
                    <a:lstStyle/>
                    <a:p>
                      <a:pPr algn="ctr"/>
                      <a:r>
                        <a:rPr lang="en-US" dirty="0">
                          <a:solidFill>
                            <a:schemeClr val="tx1"/>
                          </a:solidFill>
                        </a:rPr>
                        <a:t>Forecasts</a:t>
                      </a:r>
                      <a:br>
                        <a:rPr lang="en-US" dirty="0">
                          <a:solidFill>
                            <a:schemeClr val="tx1"/>
                          </a:solidFill>
                        </a:rPr>
                      </a:br>
                      <a:r>
                        <a:rPr lang="en-US" dirty="0">
                          <a:solidFill>
                            <a:schemeClr val="tx1"/>
                          </a:solidFill>
                        </a:rPr>
                        <a:t>old news</a:t>
                      </a:r>
                    </a:p>
                  </a:txBody>
                  <a:tcPr/>
                </a:tc>
                <a:extLst>
                  <a:ext uri="{0D108BD9-81ED-4DB2-BD59-A6C34878D82A}">
                    <a16:rowId xmlns:a16="http://schemas.microsoft.com/office/drawing/2014/main" val="1331327375"/>
                  </a:ext>
                </a:extLst>
              </a:tr>
              <a:tr h="402985">
                <a:tc>
                  <a:txBody>
                    <a:bodyPr/>
                    <a:lstStyle/>
                    <a:p>
                      <a:r>
                        <a:rPr lang="en-US" dirty="0"/>
                        <a:t>METARs – Surface Observations</a:t>
                      </a:r>
                    </a:p>
                  </a:txBody>
                  <a:tcPr/>
                </a:tc>
                <a:tc>
                  <a:txBody>
                    <a:bodyPr/>
                    <a:lstStyle/>
                    <a:p>
                      <a:r>
                        <a:rPr lang="en-US" dirty="0">
                          <a:solidFill>
                            <a:schemeClr val="tx1"/>
                          </a:solidFill>
                        </a:rPr>
                        <a:t>Graphical Forecasts for Aviation (GFA)</a:t>
                      </a:r>
                    </a:p>
                  </a:txBody>
                  <a:tcPr/>
                </a:tc>
                <a:extLst>
                  <a:ext uri="{0D108BD9-81ED-4DB2-BD59-A6C34878D82A}">
                    <a16:rowId xmlns:a16="http://schemas.microsoft.com/office/drawing/2014/main" val="2418932483"/>
                  </a:ext>
                </a:extLst>
              </a:tr>
              <a:tr h="374826">
                <a:tc>
                  <a:txBody>
                    <a:bodyPr/>
                    <a:lstStyle/>
                    <a:p>
                      <a:r>
                        <a:rPr lang="en-US" dirty="0"/>
                        <a:t>SPECIs – Special METAR Reports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Terminal Aerodrome Forecasts - TAFs</a:t>
                      </a:r>
                    </a:p>
                  </a:txBody>
                  <a:tcPr/>
                </a:tc>
                <a:extLst>
                  <a:ext uri="{0D108BD9-81ED-4DB2-BD59-A6C34878D82A}">
                    <a16:rowId xmlns:a16="http://schemas.microsoft.com/office/drawing/2014/main" val="3510930753"/>
                  </a:ext>
                </a:extLst>
              </a:tr>
              <a:tr h="705224">
                <a:tc>
                  <a:txBody>
                    <a:bodyPr/>
                    <a:lstStyle/>
                    <a:p>
                      <a:r>
                        <a:rPr lang="en-US" dirty="0"/>
                        <a:t>SIGMETs  (WSs) – Non-convective weather hazards to all aircraft</a:t>
                      </a:r>
                    </a:p>
                  </a:txBody>
                  <a:tcPr/>
                </a:tc>
                <a:tc>
                  <a:txBody>
                    <a:bodyPr/>
                    <a:lstStyle/>
                    <a:p>
                      <a:r>
                        <a:rPr lang="en-US" dirty="0"/>
                        <a:t>Winds &amp; Temperatures</a:t>
                      </a:r>
                      <a:r>
                        <a:rPr lang="en-US" baseline="0" dirty="0"/>
                        <a:t> Aloft</a:t>
                      </a:r>
                      <a:endParaRPr lang="en-US" dirty="0"/>
                    </a:p>
                  </a:txBody>
                  <a:tcPr/>
                </a:tc>
                <a:extLst>
                  <a:ext uri="{0D108BD9-81ED-4DB2-BD59-A6C34878D82A}">
                    <a16:rowId xmlns:a16="http://schemas.microsoft.com/office/drawing/2014/main" val="2418294024"/>
                  </a:ext>
                </a:extLst>
              </a:tr>
              <a:tr h="705224">
                <a:tc>
                  <a:txBody>
                    <a:bodyPr/>
                    <a:lstStyle/>
                    <a:p>
                      <a:r>
                        <a:rPr lang="en-US" dirty="0"/>
                        <a:t>Convective</a:t>
                      </a:r>
                      <a:r>
                        <a:rPr lang="en-US" baseline="0" dirty="0"/>
                        <a:t> SIGMETs (WSTs) – Convective weather hazards to all aircraft</a:t>
                      </a:r>
                      <a:endParaRPr lang="en-US" dirty="0"/>
                    </a:p>
                  </a:txBody>
                  <a:tcPr/>
                </a:tc>
                <a:tc>
                  <a:txBody>
                    <a:bodyPr/>
                    <a:lstStyle/>
                    <a:p>
                      <a:endParaRPr lang="en-US" dirty="0"/>
                    </a:p>
                  </a:txBody>
                  <a:tcPr/>
                </a:tc>
                <a:extLst>
                  <a:ext uri="{0D108BD9-81ED-4DB2-BD59-A6C34878D82A}">
                    <a16:rowId xmlns:a16="http://schemas.microsoft.com/office/drawing/2014/main" val="2462480557"/>
                  </a:ext>
                </a:extLst>
              </a:tr>
              <a:tr h="415245">
                <a:tc>
                  <a:txBody>
                    <a:bodyPr/>
                    <a:lstStyle/>
                    <a:p>
                      <a:r>
                        <a:rPr lang="en-US" dirty="0"/>
                        <a:t>AIRMETS (WAs) – Weather hazards</a:t>
                      </a:r>
                      <a:r>
                        <a:rPr lang="en-US" baseline="0" dirty="0"/>
                        <a:t> to light aircraft</a:t>
                      </a:r>
                      <a:endParaRPr lang="en-US" dirty="0"/>
                    </a:p>
                  </a:txBody>
                  <a:tcPr/>
                </a:tc>
                <a:tc>
                  <a:txBody>
                    <a:bodyPr/>
                    <a:lstStyle/>
                    <a:p>
                      <a:endParaRPr lang="en-US" dirty="0"/>
                    </a:p>
                  </a:txBody>
                  <a:tcPr/>
                </a:tc>
                <a:extLst>
                  <a:ext uri="{0D108BD9-81ED-4DB2-BD59-A6C34878D82A}">
                    <a16:rowId xmlns:a16="http://schemas.microsoft.com/office/drawing/2014/main" val="2856049832"/>
                  </a:ext>
                </a:extLst>
              </a:tr>
              <a:tr h="402985">
                <a:tc>
                  <a:txBody>
                    <a:bodyPr/>
                    <a:lstStyle/>
                    <a:p>
                      <a:r>
                        <a:rPr lang="en-US" dirty="0"/>
                        <a:t>PIREPs</a:t>
                      </a:r>
                      <a:r>
                        <a:rPr lang="en-US" baseline="0" dirty="0"/>
                        <a:t>  - Pilot reports of flight conditions</a:t>
                      </a:r>
                    </a:p>
                  </a:txBody>
                  <a:tcPr/>
                </a:tc>
                <a:tc>
                  <a:txBody>
                    <a:bodyPr/>
                    <a:lstStyle/>
                    <a:p>
                      <a:endParaRPr lang="en-US" dirty="0"/>
                    </a:p>
                  </a:txBody>
                  <a:tcPr/>
                </a:tc>
                <a:extLst>
                  <a:ext uri="{0D108BD9-81ED-4DB2-BD59-A6C34878D82A}">
                    <a16:rowId xmlns:a16="http://schemas.microsoft.com/office/drawing/2014/main" val="902007167"/>
                  </a:ext>
                </a:extLst>
              </a:tr>
              <a:tr h="402985">
                <a:tc>
                  <a:txBody>
                    <a:bodyPr/>
                    <a:lstStyle/>
                    <a:p>
                      <a:r>
                        <a:rPr lang="en-US" baseline="0" dirty="0"/>
                        <a:t>NOTAMs – Notices to Airmen</a:t>
                      </a:r>
                    </a:p>
                  </a:txBody>
                  <a:tcPr/>
                </a:tc>
                <a:tc>
                  <a:txBody>
                    <a:bodyPr/>
                    <a:lstStyle/>
                    <a:p>
                      <a:endParaRPr lang="en-US" dirty="0"/>
                    </a:p>
                  </a:txBody>
                  <a:tcPr/>
                </a:tc>
                <a:extLst>
                  <a:ext uri="{0D108BD9-81ED-4DB2-BD59-A6C34878D82A}">
                    <a16:rowId xmlns:a16="http://schemas.microsoft.com/office/drawing/2014/main" val="3407173466"/>
                  </a:ext>
                </a:extLst>
              </a:tr>
            </a:tbl>
          </a:graphicData>
        </a:graphic>
      </p:graphicFrame>
      <p:sp>
        <p:nvSpPr>
          <p:cNvPr id="5" name="TextBox 4"/>
          <p:cNvSpPr txBox="1"/>
          <p:nvPr/>
        </p:nvSpPr>
        <p:spPr bwMode="auto">
          <a:xfrm rot="20829503">
            <a:off x="6588240" y="3605064"/>
            <a:ext cx="4332287" cy="1200329"/>
          </a:xfrm>
          <a:prstGeom prst="rect">
            <a:avLst/>
          </a:prstGeom>
          <a:solidFill>
            <a:schemeClr val="accent5">
              <a:lumMod val="90000"/>
            </a:schemeClr>
          </a:solidFill>
          <a:ln>
            <a:noFill/>
          </a:ln>
          <a:effectLst/>
        </p:spPr>
        <p:txBody>
          <a:bodyPr wrap="square" rtlCol="0">
            <a:spAutoFit/>
          </a:bodyPr>
          <a:lstStyle/>
          <a:p>
            <a:pPr>
              <a:buFontTx/>
              <a:buNone/>
            </a:pPr>
            <a:r>
              <a:rPr lang="en-US" b="1" dirty="0"/>
              <a:t>Compare forecasts to real time observations to get the best weather picture.</a:t>
            </a:r>
          </a:p>
        </p:txBody>
      </p:sp>
      <p:grpSp>
        <p:nvGrpSpPr>
          <p:cNvPr id="10" name="Group 9"/>
          <p:cNvGrpSpPr/>
          <p:nvPr/>
        </p:nvGrpSpPr>
        <p:grpSpPr>
          <a:xfrm>
            <a:off x="9621981" y="4332388"/>
            <a:ext cx="1566985" cy="2246052"/>
            <a:chOff x="10214263" y="4759036"/>
            <a:chExt cx="1566985" cy="2246052"/>
          </a:xfrm>
        </p:grpSpPr>
        <p:pic>
          <p:nvPicPr>
            <p:cNvPr id="7"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4263" y="4759036"/>
              <a:ext cx="1566985" cy="224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3208" y="5050618"/>
              <a:ext cx="1029094" cy="98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69387" y="5203473"/>
              <a:ext cx="779394" cy="59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1600" b="1" dirty="0">
                  <a:solidFill>
                    <a:srgbClr val="0070C0"/>
                  </a:solidFill>
                  <a:cs typeface="Arial" charset="0"/>
                </a:rPr>
                <a:t>Gold Seal</a:t>
              </a:r>
            </a:p>
          </p:txBody>
        </p:sp>
      </p:grpSp>
    </p:spTree>
    <p:custDataLst>
      <p:tags r:id="rId1"/>
    </p:custDataLst>
    <p:extLst>
      <p:ext uri="{BB962C8B-B14F-4D97-AF65-F5344CB8AC3E}">
        <p14:creationId xmlns:p14="http://schemas.microsoft.com/office/powerpoint/2010/main" val="237673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Hazardous in-flight Weather Advisory Service (HIWAS)</a:t>
            </a:r>
          </a:p>
          <a:p>
            <a:r>
              <a:rPr lang="en-US" dirty="0"/>
              <a:t>Flight Information Services-Broadcast (FIS-B)</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grpSp>
        <p:nvGrpSpPr>
          <p:cNvPr id="7" name="Group 6"/>
          <p:cNvGrpSpPr/>
          <p:nvPr/>
        </p:nvGrpSpPr>
        <p:grpSpPr>
          <a:xfrm>
            <a:off x="752280" y="2195278"/>
            <a:ext cx="5135671" cy="3215687"/>
            <a:chOff x="3169085" y="2129425"/>
            <a:chExt cx="5135671" cy="3215687"/>
          </a:xfrm>
        </p:grpSpPr>
        <p:pic>
          <p:nvPicPr>
            <p:cNvPr id="5" name="Picture 4"/>
            <p:cNvPicPr>
              <a:picLocks noChangeAspect="1"/>
            </p:cNvPicPr>
            <p:nvPr/>
          </p:nvPicPr>
          <p:blipFill rotWithShape="1">
            <a:blip r:embed="rId4"/>
            <a:srcRect t="15126"/>
            <a:stretch/>
          </p:blipFill>
          <p:spPr>
            <a:xfrm>
              <a:off x="3169085" y="2129425"/>
              <a:ext cx="5135671" cy="3215687"/>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3496432" y="2902357"/>
              <a:ext cx="1848104" cy="620684"/>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752280" y="949692"/>
            <a:ext cx="9679344" cy="532811"/>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752280" y="1019940"/>
            <a:ext cx="9679344" cy="543748"/>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p:cNvPicPr>
            <a:picLocks noChangeAspect="1"/>
          </p:cNvPicPr>
          <p:nvPr/>
        </p:nvPicPr>
        <p:blipFill>
          <a:blip r:embed="rId5"/>
          <a:stretch>
            <a:fillRect/>
          </a:stretch>
        </p:blipFill>
        <p:spPr>
          <a:xfrm>
            <a:off x="6486945" y="2162619"/>
            <a:ext cx="4998952" cy="324834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447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ADS-B – In Applications</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16</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660401" y="1061156"/>
            <a:ext cx="10651066" cy="3491696"/>
          </a:xfrm>
        </p:spPr>
        <p:txBody>
          <a:bodyPr/>
          <a:lstStyle/>
          <a:p>
            <a:r>
              <a:rPr lang="en-US" dirty="0"/>
              <a:t>Automatic Dependent Surveillance – Rebroadcast (ADS-R)</a:t>
            </a:r>
          </a:p>
          <a:p>
            <a:r>
              <a:rPr lang="en-US" dirty="0"/>
              <a:t>Traffic Information Services - Broadcast (TIS-B)</a:t>
            </a:r>
          </a:p>
          <a:p>
            <a:r>
              <a:rPr lang="en-US" dirty="0"/>
              <a:t>Flight Information Services - Broadcast (FIS-B)</a:t>
            </a:r>
          </a:p>
        </p:txBody>
      </p:sp>
      <p:pic>
        <p:nvPicPr>
          <p:cNvPr id="2" name="Picture 1"/>
          <p:cNvPicPr>
            <a:picLocks noChangeAspect="1"/>
          </p:cNvPicPr>
          <p:nvPr/>
        </p:nvPicPr>
        <p:blipFill rotWithShape="1">
          <a:blip r:embed="rId4"/>
          <a:srcRect r="1135"/>
          <a:stretch/>
        </p:blipFill>
        <p:spPr>
          <a:xfrm>
            <a:off x="7410999" y="2649637"/>
            <a:ext cx="4353108" cy="277933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74664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ADS-R </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17</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571500" y="954088"/>
            <a:ext cx="5056818" cy="3491696"/>
          </a:xfrm>
        </p:spPr>
        <p:txBody>
          <a:bodyPr/>
          <a:lstStyle/>
          <a:p>
            <a:r>
              <a:rPr lang="en-US" dirty="0"/>
              <a:t>UAT ADS-B In aircraft receive UAT ADS-B out traffic directly</a:t>
            </a:r>
          </a:p>
          <a:p>
            <a:r>
              <a:rPr lang="en-US" dirty="0"/>
              <a:t>ADS-R relays ADS-B Out Information to ADS-B In-equipped aircraft</a:t>
            </a:r>
          </a:p>
          <a:p>
            <a:endParaRPr lang="en-US" dirty="0"/>
          </a:p>
        </p:txBody>
      </p:sp>
      <p:pic>
        <p:nvPicPr>
          <p:cNvPr id="3" name="Picture 2"/>
          <p:cNvPicPr>
            <a:picLocks noChangeAspect="1"/>
          </p:cNvPicPr>
          <p:nvPr/>
        </p:nvPicPr>
        <p:blipFill rotWithShape="1">
          <a:blip r:embed="rId4"/>
          <a:srcRect l="756" t="6925" r="602"/>
          <a:stretch/>
        </p:blipFill>
        <p:spPr>
          <a:xfrm>
            <a:off x="5835653" y="954088"/>
            <a:ext cx="6020672" cy="391520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8626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TIS-B</a:t>
            </a:r>
          </a:p>
        </p:txBody>
      </p:sp>
      <p:sp>
        <p:nvSpPr>
          <p:cNvPr id="3" name="Content Placeholder 2"/>
          <p:cNvSpPr>
            <a:spLocks noGrp="1"/>
          </p:cNvSpPr>
          <p:nvPr>
            <p:ph idx="1"/>
          </p:nvPr>
        </p:nvSpPr>
        <p:spPr>
          <a:xfrm>
            <a:off x="671552" y="1117834"/>
            <a:ext cx="4368799" cy="3811006"/>
          </a:xfrm>
        </p:spPr>
        <p:txBody>
          <a:bodyPr/>
          <a:lstStyle/>
          <a:p>
            <a:r>
              <a:rPr lang="en-US" dirty="0"/>
              <a:t>Available to ADS-B In aircraft at and below 24,000 feet</a:t>
            </a:r>
          </a:p>
          <a:p>
            <a:r>
              <a:rPr lang="en-US" dirty="0"/>
              <a:t>Positional data collected from all aircraft is transmitted to ADS-B In aircraft</a:t>
            </a:r>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4"/>
          <p:cNvPicPr>
            <a:picLocks noChangeAspect="1"/>
          </p:cNvPicPr>
          <p:nvPr/>
        </p:nvPicPr>
        <p:blipFill rotWithShape="1">
          <a:blip r:embed="rId4"/>
          <a:srcRect l="125" t="386" r="439" b="992"/>
          <a:stretch/>
        </p:blipFill>
        <p:spPr>
          <a:xfrm>
            <a:off x="5607503" y="1117834"/>
            <a:ext cx="6053186" cy="391055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81728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a:t>
            </a:r>
          </a:p>
        </p:txBody>
      </p:sp>
      <p:sp>
        <p:nvSpPr>
          <p:cNvPr id="3" name="Content Placeholder 2"/>
          <p:cNvSpPr>
            <a:spLocks noGrp="1"/>
          </p:cNvSpPr>
          <p:nvPr>
            <p:ph idx="1"/>
          </p:nvPr>
        </p:nvSpPr>
        <p:spPr>
          <a:xfrm>
            <a:off x="674602" y="1227571"/>
            <a:ext cx="10733617" cy="4391025"/>
          </a:xfrm>
        </p:spPr>
        <p:txBody>
          <a:bodyPr/>
          <a:lstStyle/>
          <a:p>
            <a:r>
              <a:rPr lang="en-US" dirty="0"/>
              <a:t>ADS-B traffic picture may</a:t>
            </a:r>
            <a:br>
              <a:rPr lang="en-US" dirty="0"/>
            </a:br>
            <a:r>
              <a:rPr lang="en-US" dirty="0"/>
              <a:t>not be complete</a:t>
            </a:r>
          </a:p>
          <a:p>
            <a:r>
              <a:rPr lang="en-US" dirty="0"/>
              <a:t>Good adjunct to visual scan but…</a:t>
            </a:r>
          </a:p>
          <a:p>
            <a:r>
              <a:rPr lang="en-US" dirty="0"/>
              <a:t>We still need to look </a:t>
            </a:r>
            <a:br>
              <a:rPr lang="en-US" dirty="0"/>
            </a:br>
            <a:r>
              <a:rPr lang="en-US" dirty="0"/>
              <a:t>outside for traffic.</a:t>
            </a:r>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8" name="Picture 7"/>
          <p:cNvPicPr>
            <a:picLocks noChangeAspect="1"/>
          </p:cNvPicPr>
          <p:nvPr/>
        </p:nvPicPr>
        <p:blipFill>
          <a:blip r:embed="rId4"/>
          <a:stretch>
            <a:fillRect/>
          </a:stretch>
        </p:blipFill>
        <p:spPr>
          <a:xfrm>
            <a:off x="7483870" y="1583893"/>
            <a:ext cx="4384281" cy="4034704"/>
          </a:xfrm>
          <a:prstGeom prst="rect">
            <a:avLst/>
          </a:prstGeom>
        </p:spPr>
      </p:pic>
    </p:spTree>
    <p:custDataLst>
      <p:tags r:id="rId1"/>
    </p:custDataLst>
    <p:extLst>
      <p:ext uri="{BB962C8B-B14F-4D97-AF65-F5344CB8AC3E}">
        <p14:creationId xmlns:p14="http://schemas.microsoft.com/office/powerpoint/2010/main" val="2809283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a:t>
            </a:r>
          </a:p>
        </p:txBody>
      </p:sp>
      <p:pic>
        <p:nvPicPr>
          <p:cNvPr id="5" name="Content Placeholder 4"/>
          <p:cNvPicPr>
            <a:picLocks noGrp="1" noChangeAspect="1"/>
          </p:cNvPicPr>
          <p:nvPr>
            <p:ph idx="1"/>
          </p:nvPr>
        </p:nvPicPr>
        <p:blipFill rotWithShape="1">
          <a:blip r:embed="rId4"/>
          <a:srcRect l="356" t="882" r="758" b="2788"/>
          <a:stretch/>
        </p:blipFill>
        <p:spPr>
          <a:xfrm>
            <a:off x="5902239" y="1264356"/>
            <a:ext cx="5759244" cy="375463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6" name="Content Placeholder 2"/>
          <p:cNvSpPr txBox="1">
            <a:spLocks/>
          </p:cNvSpPr>
          <p:nvPr/>
        </p:nvSpPr>
        <p:spPr bwMode="auto">
          <a:xfrm>
            <a:off x="481981" y="1117834"/>
            <a:ext cx="4725638" cy="390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Available to ADS-B UAT equipped aircraft</a:t>
            </a:r>
          </a:p>
          <a:p>
            <a:r>
              <a:rPr lang="en-US" kern="0" dirty="0"/>
              <a:t>System broadcasts aeronautical information products from the FAA and weather products from the National Weather Service </a:t>
            </a:r>
          </a:p>
        </p:txBody>
      </p:sp>
    </p:spTree>
    <p:custDataLst>
      <p:tags r:id="rId1"/>
    </p:custDataLst>
    <p:extLst>
      <p:ext uri="{BB962C8B-B14F-4D97-AF65-F5344CB8AC3E}">
        <p14:creationId xmlns:p14="http://schemas.microsoft.com/office/powerpoint/2010/main" val="2293679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 Products</a:t>
            </a:r>
          </a:p>
        </p:txBody>
      </p:sp>
      <p:graphicFrame>
        <p:nvGraphicFramePr>
          <p:cNvPr id="5" name="Content Placeholder 4"/>
          <p:cNvGraphicFramePr>
            <a:graphicFrameLocks noGrp="1"/>
          </p:cNvGraphicFramePr>
          <p:nvPr>
            <p:ph idx="1"/>
          </p:nvPr>
        </p:nvGraphicFramePr>
        <p:xfrm>
          <a:off x="671798" y="1144755"/>
          <a:ext cx="10573714" cy="4404860"/>
        </p:xfrm>
        <a:graphic>
          <a:graphicData uri="http://schemas.openxmlformats.org/drawingml/2006/table">
            <a:tbl>
              <a:tblPr firstRow="1" bandRow="1">
                <a:tableStyleId>{5C22544A-7EE6-4342-B048-85BDC9FD1C3A}</a:tableStyleId>
              </a:tblPr>
              <a:tblGrid>
                <a:gridCol w="5286857">
                  <a:extLst>
                    <a:ext uri="{9D8B030D-6E8A-4147-A177-3AD203B41FA5}">
                      <a16:colId xmlns:a16="http://schemas.microsoft.com/office/drawing/2014/main" val="171876656"/>
                    </a:ext>
                  </a:extLst>
                </a:gridCol>
                <a:gridCol w="5286857">
                  <a:extLst>
                    <a:ext uri="{9D8B030D-6E8A-4147-A177-3AD203B41FA5}">
                      <a16:colId xmlns:a16="http://schemas.microsoft.com/office/drawing/2014/main" val="2139780314"/>
                    </a:ext>
                  </a:extLst>
                </a:gridCol>
              </a:tblGrid>
              <a:tr h="303056">
                <a:tc>
                  <a:txBody>
                    <a:bodyPr/>
                    <a:lstStyle/>
                    <a:p>
                      <a:r>
                        <a:rPr lang="en-US" b="1" dirty="0">
                          <a:solidFill>
                            <a:schemeClr val="tx1"/>
                          </a:solidFill>
                        </a:rPr>
                        <a:t>AIRMETs</a:t>
                      </a:r>
                    </a:p>
                  </a:txBody>
                  <a:tcPr/>
                </a:tc>
                <a:tc>
                  <a:txBody>
                    <a:bodyPr/>
                    <a:lstStyle/>
                    <a:p>
                      <a:r>
                        <a:rPr lang="en-US" b="1" dirty="0">
                          <a:solidFill>
                            <a:schemeClr val="tx1"/>
                          </a:solidFill>
                        </a:rPr>
                        <a:t>TAFs</a:t>
                      </a:r>
                    </a:p>
                  </a:txBody>
                  <a:tcPr/>
                </a:tc>
                <a:extLst>
                  <a:ext uri="{0D108BD9-81ED-4DB2-BD59-A6C34878D82A}">
                    <a16:rowId xmlns:a16="http://schemas.microsoft.com/office/drawing/2014/main" val="3440052648"/>
                  </a:ext>
                </a:extLst>
              </a:tr>
              <a:tr h="303056">
                <a:tc>
                  <a:txBody>
                    <a:bodyPr/>
                    <a:lstStyle/>
                    <a:p>
                      <a:r>
                        <a:rPr lang="en-US" b="1" dirty="0"/>
                        <a:t>Convective SIGMETs</a:t>
                      </a:r>
                    </a:p>
                  </a:txBody>
                  <a:tcPr/>
                </a:tc>
                <a:tc>
                  <a:txBody>
                    <a:bodyPr/>
                    <a:lstStyle/>
                    <a:p>
                      <a:r>
                        <a:rPr lang="en-US" b="1" dirty="0">
                          <a:solidFill>
                            <a:schemeClr val="tx1"/>
                          </a:solidFill>
                        </a:rPr>
                        <a:t>Amended</a:t>
                      </a:r>
                      <a:r>
                        <a:rPr lang="en-US" b="1" baseline="0" dirty="0">
                          <a:solidFill>
                            <a:schemeClr val="tx1"/>
                          </a:solidFill>
                        </a:rPr>
                        <a:t> TAFs</a:t>
                      </a:r>
                      <a:endParaRPr lang="en-US" b="1" dirty="0">
                        <a:solidFill>
                          <a:schemeClr val="tx1"/>
                        </a:solidFill>
                      </a:endParaRPr>
                    </a:p>
                  </a:txBody>
                  <a:tcPr/>
                </a:tc>
                <a:extLst>
                  <a:ext uri="{0D108BD9-81ED-4DB2-BD59-A6C34878D82A}">
                    <a16:rowId xmlns:a16="http://schemas.microsoft.com/office/drawing/2014/main" val="3557842604"/>
                  </a:ext>
                </a:extLst>
              </a:tr>
              <a:tr h="303056">
                <a:tc>
                  <a:txBody>
                    <a:bodyPr/>
                    <a:lstStyle/>
                    <a:p>
                      <a:r>
                        <a:rPr lang="en-US" b="1" dirty="0"/>
                        <a:t>SIGMETS</a:t>
                      </a:r>
                    </a:p>
                  </a:txBody>
                  <a:tcPr/>
                </a:tc>
                <a:tc>
                  <a:txBody>
                    <a:bodyPr/>
                    <a:lstStyle/>
                    <a:p>
                      <a:r>
                        <a:rPr lang="en-US" b="1" dirty="0"/>
                        <a:t>Winds &amp; Temperature Aloft</a:t>
                      </a:r>
                    </a:p>
                  </a:txBody>
                  <a:tcPr/>
                </a:tc>
                <a:extLst>
                  <a:ext uri="{0D108BD9-81ED-4DB2-BD59-A6C34878D82A}">
                    <a16:rowId xmlns:a16="http://schemas.microsoft.com/office/drawing/2014/main" val="2078641423"/>
                  </a:ext>
                </a:extLst>
              </a:tr>
              <a:tr h="303056">
                <a:tc>
                  <a:txBody>
                    <a:bodyPr/>
                    <a:lstStyle/>
                    <a:p>
                      <a:r>
                        <a:rPr lang="en-US" b="1" dirty="0"/>
                        <a:t>METARS</a:t>
                      </a:r>
                    </a:p>
                  </a:txBody>
                  <a:tcPr/>
                </a:tc>
                <a:tc>
                  <a:txBody>
                    <a:bodyPr/>
                    <a:lstStyle/>
                    <a:p>
                      <a:r>
                        <a:rPr lang="en-US" b="1" dirty="0"/>
                        <a:t>Lightning</a:t>
                      </a:r>
                    </a:p>
                  </a:txBody>
                  <a:tcPr/>
                </a:tc>
                <a:extLst>
                  <a:ext uri="{0D108BD9-81ED-4DB2-BD59-A6C34878D82A}">
                    <a16:rowId xmlns:a16="http://schemas.microsoft.com/office/drawing/2014/main" val="1617635476"/>
                  </a:ext>
                </a:extLst>
              </a:tr>
              <a:tr h="303056">
                <a:tc>
                  <a:txBody>
                    <a:bodyPr/>
                    <a:lstStyle/>
                    <a:p>
                      <a:r>
                        <a:rPr lang="en-US" b="1" dirty="0"/>
                        <a:t>SPECIs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Turbulence</a:t>
                      </a:r>
                    </a:p>
                  </a:txBody>
                  <a:tcPr/>
                </a:tc>
                <a:extLst>
                  <a:ext uri="{0D108BD9-81ED-4DB2-BD59-A6C34878D82A}">
                    <a16:rowId xmlns:a16="http://schemas.microsoft.com/office/drawing/2014/main" val="168771215"/>
                  </a:ext>
                </a:extLst>
              </a:tr>
              <a:tr h="303056">
                <a:tc>
                  <a:txBody>
                    <a:bodyPr/>
                    <a:lstStyle/>
                    <a:p>
                      <a:r>
                        <a:rPr lang="en-US" b="1" dirty="0"/>
                        <a:t>National NEXRAD</a:t>
                      </a:r>
                    </a:p>
                  </a:txBody>
                  <a:tcPr/>
                </a:tc>
                <a:tc>
                  <a:txBody>
                    <a:bodyPr/>
                    <a:lstStyle/>
                    <a:p>
                      <a:r>
                        <a:rPr lang="en-US" b="1" dirty="0"/>
                        <a:t>Icing</a:t>
                      </a:r>
                    </a:p>
                  </a:txBody>
                  <a:tcPr/>
                </a:tc>
                <a:extLst>
                  <a:ext uri="{0D108BD9-81ED-4DB2-BD59-A6C34878D82A}">
                    <a16:rowId xmlns:a16="http://schemas.microsoft.com/office/drawing/2014/main" val="995343515"/>
                  </a:ext>
                </a:extLst>
              </a:tr>
              <a:tr h="303056">
                <a:tc>
                  <a:txBody>
                    <a:bodyPr/>
                    <a:lstStyle/>
                    <a:p>
                      <a:r>
                        <a:rPr lang="en-US" b="1" dirty="0"/>
                        <a:t>Regional NEXRAD</a:t>
                      </a:r>
                    </a:p>
                  </a:txBody>
                  <a:tcPr/>
                </a:tc>
                <a:tc>
                  <a:txBody>
                    <a:bodyPr/>
                    <a:lstStyle/>
                    <a:p>
                      <a:r>
                        <a:rPr lang="en-US" b="1" dirty="0"/>
                        <a:t>Cloud Tops</a:t>
                      </a:r>
                    </a:p>
                  </a:txBody>
                  <a:tcPr/>
                </a:tc>
                <a:extLst>
                  <a:ext uri="{0D108BD9-81ED-4DB2-BD59-A6C34878D82A}">
                    <a16:rowId xmlns:a16="http://schemas.microsoft.com/office/drawing/2014/main" val="4200742361"/>
                  </a:ext>
                </a:extLst>
              </a:tr>
              <a:tr h="303056">
                <a:tc>
                  <a:txBody>
                    <a:bodyPr/>
                    <a:lstStyle/>
                    <a:p>
                      <a:r>
                        <a:rPr lang="en-US" b="1" dirty="0"/>
                        <a:t>D-NOTAMs</a:t>
                      </a:r>
                    </a:p>
                  </a:txBody>
                  <a:tcPr/>
                </a:tc>
                <a:tc>
                  <a:txBody>
                    <a:bodyPr/>
                    <a:lstStyle/>
                    <a:p>
                      <a:r>
                        <a:rPr lang="en-US" b="1" dirty="0"/>
                        <a:t>Graphical AIRMETs</a:t>
                      </a:r>
                    </a:p>
                  </a:txBody>
                  <a:tcPr/>
                </a:tc>
                <a:extLst>
                  <a:ext uri="{0D108BD9-81ED-4DB2-BD59-A6C34878D82A}">
                    <a16:rowId xmlns:a16="http://schemas.microsoft.com/office/drawing/2014/main" val="1823136619"/>
                  </a:ext>
                </a:extLst>
              </a:tr>
              <a:tr h="303056">
                <a:tc>
                  <a:txBody>
                    <a:bodyPr/>
                    <a:lstStyle/>
                    <a:p>
                      <a:r>
                        <a:rPr lang="en-US" b="1" dirty="0"/>
                        <a:t>FDC-NOTAMs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Center Weather Advisories</a:t>
                      </a:r>
                    </a:p>
                  </a:txBody>
                  <a:tcPr/>
                </a:tc>
                <a:extLst>
                  <a:ext uri="{0D108BD9-81ED-4DB2-BD59-A6C34878D82A}">
                    <a16:rowId xmlns:a16="http://schemas.microsoft.com/office/drawing/2014/main" val="186350216"/>
                  </a:ext>
                </a:extLst>
              </a:tr>
              <a:tr h="342710">
                <a:tc>
                  <a:txBody>
                    <a:bodyPr/>
                    <a:lstStyle/>
                    <a:p>
                      <a:r>
                        <a:rPr lang="en-US" b="1" dirty="0"/>
                        <a:t>PIREPS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TIS-B Service Status</a:t>
                      </a:r>
                    </a:p>
                  </a:txBody>
                  <a:tcPr/>
                </a:tc>
                <a:extLst>
                  <a:ext uri="{0D108BD9-81ED-4DB2-BD59-A6C34878D82A}">
                    <a16:rowId xmlns:a16="http://schemas.microsoft.com/office/drawing/2014/main" val="1277806487"/>
                  </a:ext>
                </a:extLst>
              </a:tr>
              <a:tr h="747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Special Use Airspace (SUA)</a:t>
                      </a:r>
                      <a:r>
                        <a:rPr lang="en-US" b="1" baseline="0" dirty="0"/>
                        <a:t> Status</a:t>
                      </a:r>
                      <a:endParaRPr lang="en-US" b="1" dirty="0"/>
                    </a:p>
                    <a:p>
                      <a:endParaRPr lang="en-US" dirty="0"/>
                    </a:p>
                  </a:txBody>
                  <a:tcPr/>
                </a:tc>
                <a:tc>
                  <a:txBody>
                    <a:bodyPr/>
                    <a:lstStyle/>
                    <a:p>
                      <a:endParaRPr lang="en-US" dirty="0"/>
                    </a:p>
                  </a:txBody>
                  <a:tcPr/>
                </a:tc>
                <a:extLst>
                  <a:ext uri="{0D108BD9-81ED-4DB2-BD59-A6C34878D82A}">
                    <a16:rowId xmlns:a16="http://schemas.microsoft.com/office/drawing/2014/main" val="3929143484"/>
                  </a:ext>
                </a:extLst>
              </a:tr>
            </a:tbl>
          </a:graphicData>
        </a:graphic>
      </p:graphicFrame>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Tree>
    <p:custDataLst>
      <p:tags r:id="rId1"/>
    </p:custDataLst>
    <p:extLst>
      <p:ext uri="{BB962C8B-B14F-4D97-AF65-F5344CB8AC3E}">
        <p14:creationId xmlns:p14="http://schemas.microsoft.com/office/powerpoint/2010/main" val="3798760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Automated Terminal Information Service (ATIS)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4"/>
          <p:cNvPicPr>
            <a:picLocks noChangeAspect="1"/>
          </p:cNvPicPr>
          <p:nvPr/>
        </p:nvPicPr>
        <p:blipFill rotWithShape="1">
          <a:blip r:embed="rId4"/>
          <a:srcRect t="15126"/>
          <a:stretch/>
        </p:blipFill>
        <p:spPr>
          <a:xfrm>
            <a:off x="2898216" y="1538022"/>
            <a:ext cx="6080184" cy="3807091"/>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0800000" flipV="1">
            <a:off x="6705016" y="4254340"/>
            <a:ext cx="1132697" cy="243015"/>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161747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674602" y="954088"/>
            <a:ext cx="10733617" cy="4391025"/>
          </a:xfrm>
        </p:spPr>
        <p:txBody>
          <a:bodyPr/>
          <a:lstStyle/>
          <a:p>
            <a:r>
              <a:rPr lang="en-US" dirty="0"/>
              <a:t>Automated Surface Observing System (ASOS)	</a:t>
            </a:r>
          </a:p>
          <a:p>
            <a:r>
              <a:rPr lang="en-US" dirty="0"/>
              <a:t>Automated Weather Observing System (AWOS)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818" y="2649894"/>
            <a:ext cx="4208098" cy="269521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5627" y="2649894"/>
            <a:ext cx="4622443" cy="269521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1161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ASOS Information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4051398"/>
              </p:ext>
            </p:extLst>
          </p:nvPr>
        </p:nvGraphicFramePr>
        <p:xfrm>
          <a:off x="790222" y="1066977"/>
          <a:ext cx="10250312" cy="4561664"/>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59479">
                <a:tc>
                  <a:txBody>
                    <a:bodyPr/>
                    <a:lstStyle/>
                    <a:p>
                      <a:pPr algn="ctr"/>
                      <a:r>
                        <a:rPr lang="en-US" b="1" dirty="0">
                          <a:solidFill>
                            <a:schemeClr val="tx1"/>
                          </a:solidFill>
                        </a:rPr>
                        <a:t>METAR Element</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Wind Direction, Speed, &amp; Character</a:t>
                      </a:r>
                    </a:p>
                  </a:txBody>
                  <a:tcPr/>
                </a:tc>
                <a:tc>
                  <a:txBody>
                    <a:bodyPr/>
                    <a:lstStyle/>
                    <a:p>
                      <a:r>
                        <a:rPr lang="en-US" b="1" dirty="0">
                          <a:solidFill>
                            <a:schemeClr val="tx1"/>
                          </a:solidFill>
                        </a:rPr>
                        <a:t>Tens of degrees – Knots, Gusts</a:t>
                      </a:r>
                    </a:p>
                  </a:txBody>
                  <a:tcPr/>
                </a:tc>
                <a:extLst>
                  <a:ext uri="{0D108BD9-81ED-4DB2-BD59-A6C34878D82A}">
                    <a16:rowId xmlns:a16="http://schemas.microsoft.com/office/drawing/2014/main" val="3557842604"/>
                  </a:ext>
                </a:extLst>
              </a:tr>
              <a:tr h="359479">
                <a:tc>
                  <a:txBody>
                    <a:bodyPr/>
                    <a:lstStyle/>
                    <a:p>
                      <a:r>
                        <a:rPr lang="en-US" b="1" dirty="0"/>
                        <a:t>Visibility</a:t>
                      </a:r>
                    </a:p>
                  </a:txBody>
                  <a:tcPr/>
                </a:tc>
                <a:tc>
                  <a:txBody>
                    <a:bodyPr/>
                    <a:lstStyle/>
                    <a:p>
                      <a:r>
                        <a:rPr lang="en-US" b="1" dirty="0"/>
                        <a:t>Up</a:t>
                      </a:r>
                      <a:r>
                        <a:rPr lang="en-US" b="1" baseline="0" dirty="0"/>
                        <a:t> to &amp; including 10 statute miles</a:t>
                      </a:r>
                      <a:endParaRPr lang="en-US" b="1" dirty="0"/>
                    </a:p>
                  </a:txBody>
                  <a:tcPr/>
                </a:tc>
                <a:extLst>
                  <a:ext uri="{0D108BD9-81ED-4DB2-BD59-A6C34878D82A}">
                    <a16:rowId xmlns:a16="http://schemas.microsoft.com/office/drawing/2014/main" val="2078641423"/>
                  </a:ext>
                </a:extLst>
              </a:tr>
              <a:tr h="391907">
                <a:tc>
                  <a:txBody>
                    <a:bodyPr/>
                    <a:lstStyle/>
                    <a:p>
                      <a:r>
                        <a:rPr lang="en-US" b="1" dirty="0"/>
                        <a:t>Runway Visual Range (RVR)</a:t>
                      </a:r>
                    </a:p>
                  </a:txBody>
                  <a:tcPr/>
                </a:tc>
                <a:tc>
                  <a:txBody>
                    <a:bodyPr/>
                    <a:lstStyle/>
                    <a:p>
                      <a:r>
                        <a:rPr lang="en-US" b="1" dirty="0"/>
                        <a:t>At selected sites</a:t>
                      </a:r>
                    </a:p>
                  </a:txBody>
                  <a:tcPr/>
                </a:tc>
                <a:extLst>
                  <a:ext uri="{0D108BD9-81ED-4DB2-BD59-A6C34878D82A}">
                    <a16:rowId xmlns:a16="http://schemas.microsoft.com/office/drawing/2014/main" val="1617635476"/>
                  </a:ext>
                </a:extLst>
              </a:tr>
              <a:tr h="359479">
                <a:tc>
                  <a:txBody>
                    <a:bodyPr/>
                    <a:lstStyle/>
                    <a:p>
                      <a:r>
                        <a:rPr lang="en-US" b="1" dirty="0"/>
                        <a:t>Basic present weather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Type and intensity</a:t>
                      </a:r>
                    </a:p>
                  </a:txBody>
                  <a:tcPr/>
                </a:tc>
                <a:extLst>
                  <a:ext uri="{0D108BD9-81ED-4DB2-BD59-A6C34878D82A}">
                    <a16:rowId xmlns:a16="http://schemas.microsoft.com/office/drawing/2014/main" val="168771215"/>
                  </a:ext>
                </a:extLst>
              </a:tr>
              <a:tr h="361603">
                <a:tc>
                  <a:txBody>
                    <a:bodyPr/>
                    <a:lstStyle/>
                    <a:p>
                      <a:r>
                        <a:rPr lang="en-US" b="1" dirty="0"/>
                        <a:t>Obstructions to vision</a:t>
                      </a:r>
                    </a:p>
                  </a:txBody>
                  <a:tcPr/>
                </a:tc>
                <a:tc>
                  <a:txBody>
                    <a:bodyPr/>
                    <a:lstStyle/>
                    <a:p>
                      <a:r>
                        <a:rPr lang="en-US" b="1" dirty="0"/>
                        <a:t>Fog, mist, haze, &amp; freezing fog</a:t>
                      </a:r>
                    </a:p>
                  </a:txBody>
                  <a:tcPr/>
                </a:tc>
                <a:extLst>
                  <a:ext uri="{0D108BD9-81ED-4DB2-BD59-A6C34878D82A}">
                    <a16:rowId xmlns:a16="http://schemas.microsoft.com/office/drawing/2014/main" val="995343515"/>
                  </a:ext>
                </a:extLst>
              </a:tr>
              <a:tr h="388992">
                <a:tc>
                  <a:txBody>
                    <a:bodyPr/>
                    <a:lstStyle/>
                    <a:p>
                      <a:r>
                        <a:rPr lang="en-US" b="1" dirty="0"/>
                        <a:t>Sky condition</a:t>
                      </a:r>
                    </a:p>
                  </a:txBody>
                  <a:tcPr/>
                </a:tc>
                <a:tc>
                  <a:txBody>
                    <a:bodyPr/>
                    <a:lstStyle/>
                    <a:p>
                      <a:r>
                        <a:rPr lang="en-US" b="1" dirty="0"/>
                        <a:t>Cloud height and amount to 12,000 Ft.</a:t>
                      </a:r>
                      <a:r>
                        <a:rPr lang="en-US" b="1" baseline="0" dirty="0"/>
                        <a:t> AGL</a:t>
                      </a:r>
                    </a:p>
                    <a:p>
                      <a:r>
                        <a:rPr lang="en-US" b="1" baseline="0" dirty="0"/>
                        <a:t>CLR, FEW, SCT, BKN, OVC</a:t>
                      </a:r>
                      <a:endParaRPr lang="en-US" b="1" dirty="0"/>
                    </a:p>
                  </a:txBody>
                  <a:tcPr/>
                </a:tc>
                <a:extLst>
                  <a:ext uri="{0D108BD9-81ED-4DB2-BD59-A6C34878D82A}">
                    <a16:rowId xmlns:a16="http://schemas.microsoft.com/office/drawing/2014/main" val="4200742361"/>
                  </a:ext>
                </a:extLst>
              </a:tr>
              <a:tr h="436418">
                <a:tc>
                  <a:txBody>
                    <a:bodyPr/>
                    <a:lstStyle/>
                    <a:p>
                      <a:r>
                        <a:rPr lang="en-US" b="1" dirty="0"/>
                        <a:t>Ambient</a:t>
                      </a:r>
                      <a:r>
                        <a:rPr lang="en-US" b="1" baseline="0" dirty="0"/>
                        <a:t> &amp; Dew point Temperatures</a:t>
                      </a:r>
                      <a:endParaRPr lang="en-US" b="1" dirty="0"/>
                    </a:p>
                  </a:txBody>
                  <a:tcPr/>
                </a:tc>
                <a:tc>
                  <a:txBody>
                    <a:bodyPr/>
                    <a:lstStyle/>
                    <a:p>
                      <a:r>
                        <a:rPr lang="en-US" b="1" dirty="0"/>
                        <a:t>Degrees Celsius</a:t>
                      </a:r>
                    </a:p>
                  </a:txBody>
                  <a:tcPr/>
                </a:tc>
                <a:extLst>
                  <a:ext uri="{0D108BD9-81ED-4DB2-BD59-A6C34878D82A}">
                    <a16:rowId xmlns:a16="http://schemas.microsoft.com/office/drawing/2014/main" val="1823136619"/>
                  </a:ext>
                </a:extLst>
              </a:tr>
              <a:tr h="349956">
                <a:tc>
                  <a:txBody>
                    <a:bodyPr/>
                    <a:lstStyle/>
                    <a:p>
                      <a:r>
                        <a:rPr lang="en-US" b="1" dirty="0"/>
                        <a:t>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Altimeter Setting In. Hg. </a:t>
                      </a:r>
                    </a:p>
                  </a:txBody>
                  <a:tcPr/>
                </a:tc>
                <a:extLst>
                  <a:ext uri="{0D108BD9-81ED-4DB2-BD59-A6C34878D82A}">
                    <a16:rowId xmlns:a16="http://schemas.microsoft.com/office/drawing/2014/main" val="186350216"/>
                  </a:ext>
                </a:extLst>
              </a:tr>
              <a:tr h="898699">
                <a:tc>
                  <a:txBody>
                    <a:bodyPr/>
                    <a:lstStyle/>
                    <a:p>
                      <a:r>
                        <a:rPr lang="en-US" b="1" dirty="0"/>
                        <a:t>Remarks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Automated, Manual,</a:t>
                      </a:r>
                      <a:r>
                        <a:rPr lang="en-US" b="1" baseline="0" dirty="0"/>
                        <a:t> &amp; Plain Language – depending on service level</a:t>
                      </a:r>
                      <a:endParaRPr lang="en-US" b="1" dirty="0"/>
                    </a:p>
                  </a:txBody>
                  <a:tcPr/>
                </a:tc>
                <a:extLst>
                  <a:ext uri="{0D108BD9-81ED-4DB2-BD59-A6C34878D82A}">
                    <a16:rowId xmlns:a16="http://schemas.microsoft.com/office/drawing/2014/main" val="1277806487"/>
                  </a:ext>
                </a:extLst>
              </a:tr>
            </a:tbl>
          </a:graphicData>
        </a:graphic>
      </p:graphicFrame>
    </p:spTree>
    <p:extLst>
      <p:ext uri="{BB962C8B-B14F-4D97-AF65-F5344CB8AC3E}">
        <p14:creationId xmlns:p14="http://schemas.microsoft.com/office/powerpoint/2010/main" val="1187221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AWOS Information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3323124"/>
              </p:ext>
            </p:extLst>
          </p:nvPr>
        </p:nvGraphicFramePr>
        <p:xfrm>
          <a:off x="1011542" y="954088"/>
          <a:ext cx="10250312" cy="4796472"/>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35796">
                <a:tc>
                  <a:txBody>
                    <a:bodyPr/>
                    <a:lstStyle/>
                    <a:p>
                      <a:pPr algn="ctr"/>
                      <a:r>
                        <a:rPr lang="en-US" b="1" dirty="0">
                          <a:solidFill>
                            <a:schemeClr val="tx1"/>
                          </a:solidFill>
                        </a:rPr>
                        <a:t>AWOS Type</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AWOS-A</a:t>
                      </a:r>
                    </a:p>
                  </a:txBody>
                  <a:tcPr/>
                </a:tc>
                <a:tc>
                  <a:txBody>
                    <a:bodyPr/>
                    <a:lstStyle/>
                    <a:p>
                      <a:r>
                        <a:rPr lang="en-US" b="1" dirty="0">
                          <a:solidFill>
                            <a:schemeClr val="tx1"/>
                          </a:solidFill>
                        </a:rPr>
                        <a:t>Altimeter Setting</a:t>
                      </a:r>
                    </a:p>
                  </a:txBody>
                  <a:tcPr/>
                </a:tc>
                <a:extLst>
                  <a:ext uri="{0D108BD9-81ED-4DB2-BD59-A6C34878D82A}">
                    <a16:rowId xmlns:a16="http://schemas.microsoft.com/office/drawing/2014/main" val="3557842604"/>
                  </a:ext>
                </a:extLst>
              </a:tr>
              <a:tr h="359479">
                <a:tc>
                  <a:txBody>
                    <a:bodyPr/>
                    <a:lstStyle/>
                    <a:p>
                      <a:r>
                        <a:rPr lang="en-US" b="1" dirty="0"/>
                        <a:t>AWOS-AV</a:t>
                      </a:r>
                    </a:p>
                  </a:txBody>
                  <a:tcPr/>
                </a:tc>
                <a:tc>
                  <a:txBody>
                    <a:bodyPr/>
                    <a:lstStyle/>
                    <a:p>
                      <a:r>
                        <a:rPr lang="en-US" b="1" dirty="0"/>
                        <a:t>Altimeter Setting &amp; Visibility</a:t>
                      </a:r>
                    </a:p>
                  </a:txBody>
                  <a:tcPr/>
                </a:tc>
                <a:extLst>
                  <a:ext uri="{0D108BD9-81ED-4DB2-BD59-A6C34878D82A}">
                    <a16:rowId xmlns:a16="http://schemas.microsoft.com/office/drawing/2014/main" val="2078641423"/>
                  </a:ext>
                </a:extLst>
              </a:tr>
              <a:tr h="629089">
                <a:tc>
                  <a:txBody>
                    <a:bodyPr/>
                    <a:lstStyle/>
                    <a:p>
                      <a:r>
                        <a:rPr lang="en-US" b="1" dirty="0"/>
                        <a:t>AWOS-1</a:t>
                      </a:r>
                    </a:p>
                  </a:txBody>
                  <a:tcPr/>
                </a:tc>
                <a:tc>
                  <a:txBody>
                    <a:bodyPr/>
                    <a:lstStyle/>
                    <a:p>
                      <a:r>
                        <a:rPr lang="en-US" b="1" dirty="0"/>
                        <a:t>Altimeter</a:t>
                      </a:r>
                      <a:r>
                        <a:rPr lang="en-US" b="1" baseline="0" dirty="0"/>
                        <a:t> Setting, Wind speed &amp; direction, Temperature, Dew Point, &amp; Density Altitude</a:t>
                      </a:r>
                      <a:endParaRPr lang="en-US" b="1" dirty="0"/>
                    </a:p>
                  </a:txBody>
                  <a:tcPr/>
                </a:tc>
                <a:extLst>
                  <a:ext uri="{0D108BD9-81ED-4DB2-BD59-A6C34878D82A}">
                    <a16:rowId xmlns:a16="http://schemas.microsoft.com/office/drawing/2014/main" val="1617635476"/>
                  </a:ext>
                </a:extLst>
              </a:tr>
              <a:tr h="359479">
                <a:tc>
                  <a:txBody>
                    <a:bodyPr/>
                    <a:lstStyle/>
                    <a:p>
                      <a:r>
                        <a:rPr lang="en-US" b="1" dirty="0"/>
                        <a:t>AWOS-2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AWOS-1</a:t>
                      </a:r>
                      <a:r>
                        <a:rPr lang="en-US" b="1" baseline="0" dirty="0"/>
                        <a:t> plus Visibility</a:t>
                      </a:r>
                      <a:endParaRPr lang="en-US" b="1" dirty="0"/>
                    </a:p>
                  </a:txBody>
                  <a:tcPr/>
                </a:tc>
                <a:extLst>
                  <a:ext uri="{0D108BD9-81ED-4DB2-BD59-A6C34878D82A}">
                    <a16:rowId xmlns:a16="http://schemas.microsoft.com/office/drawing/2014/main" val="168771215"/>
                  </a:ext>
                </a:extLst>
              </a:tr>
              <a:tr h="629089">
                <a:tc>
                  <a:txBody>
                    <a:bodyPr/>
                    <a:lstStyle/>
                    <a:p>
                      <a:r>
                        <a:rPr lang="en-US" b="1" dirty="0"/>
                        <a:t>AWOS-3</a:t>
                      </a:r>
                    </a:p>
                  </a:txBody>
                  <a:tcPr/>
                </a:tc>
                <a:tc>
                  <a:txBody>
                    <a:bodyPr/>
                    <a:lstStyle/>
                    <a:p>
                      <a:r>
                        <a:rPr lang="en-US" b="1" dirty="0"/>
                        <a:t>AWOS-2 plus Cloud &amp; Ceiling Data</a:t>
                      </a:r>
                    </a:p>
                  </a:txBody>
                  <a:tcPr/>
                </a:tc>
                <a:extLst>
                  <a:ext uri="{0D108BD9-81ED-4DB2-BD59-A6C34878D82A}">
                    <a16:rowId xmlns:a16="http://schemas.microsoft.com/office/drawing/2014/main" val="995343515"/>
                  </a:ext>
                </a:extLst>
              </a:tr>
              <a:tr h="388992">
                <a:tc>
                  <a:txBody>
                    <a:bodyPr/>
                    <a:lstStyle/>
                    <a:p>
                      <a:r>
                        <a:rPr lang="en-US" b="1" dirty="0"/>
                        <a:t>AWOS-3P</a:t>
                      </a:r>
                    </a:p>
                  </a:txBody>
                  <a:tcPr/>
                </a:tc>
                <a:tc>
                  <a:txBody>
                    <a:bodyPr/>
                    <a:lstStyle/>
                    <a:p>
                      <a:r>
                        <a:rPr lang="en-US" b="1" dirty="0"/>
                        <a:t>AWOS-3</a:t>
                      </a:r>
                      <a:r>
                        <a:rPr lang="en-US" b="1" baseline="0" dirty="0"/>
                        <a:t> plus Precipitation Discriminator</a:t>
                      </a:r>
                      <a:endParaRPr lang="en-US" b="1" dirty="0"/>
                    </a:p>
                  </a:txBody>
                  <a:tcPr/>
                </a:tc>
                <a:extLst>
                  <a:ext uri="{0D108BD9-81ED-4DB2-BD59-A6C34878D82A}">
                    <a16:rowId xmlns:a16="http://schemas.microsoft.com/office/drawing/2014/main" val="4200742361"/>
                  </a:ext>
                </a:extLst>
              </a:tr>
              <a:tr h="395111">
                <a:tc>
                  <a:txBody>
                    <a:bodyPr/>
                    <a:lstStyle/>
                    <a:p>
                      <a:r>
                        <a:rPr lang="en-US" b="1" dirty="0"/>
                        <a:t>AWOS-3PT</a:t>
                      </a:r>
                    </a:p>
                  </a:txBody>
                  <a:tcPr/>
                </a:tc>
                <a:tc>
                  <a:txBody>
                    <a:bodyPr/>
                    <a:lstStyle/>
                    <a:p>
                      <a:r>
                        <a:rPr lang="en-US" b="1" dirty="0"/>
                        <a:t>AWOS-3P plus Thunderstorm/Lightning</a:t>
                      </a:r>
                    </a:p>
                  </a:txBody>
                  <a:tcPr/>
                </a:tc>
                <a:extLst>
                  <a:ext uri="{0D108BD9-81ED-4DB2-BD59-A6C34878D82A}">
                    <a16:rowId xmlns:a16="http://schemas.microsoft.com/office/drawing/2014/main" val="1823136619"/>
                  </a:ext>
                </a:extLst>
              </a:tr>
              <a:tr h="349956">
                <a:tc>
                  <a:txBody>
                    <a:bodyPr/>
                    <a:lstStyle/>
                    <a:p>
                      <a:r>
                        <a:rPr lang="en-US" b="1" dirty="0"/>
                        <a:t>AWOS-3T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a:t>
                      </a:r>
                      <a:r>
                        <a:rPr lang="en-US" b="1" baseline="0" dirty="0"/>
                        <a:t>-3 plus Thunderstorm/Lightning</a:t>
                      </a:r>
                      <a:endParaRPr lang="en-US" b="1" dirty="0"/>
                    </a:p>
                  </a:txBody>
                  <a:tcPr/>
                </a:tc>
                <a:extLst>
                  <a:ext uri="{0D108BD9-81ED-4DB2-BD59-A6C34878D82A}">
                    <a16:rowId xmlns:a16="http://schemas.microsoft.com/office/drawing/2014/main" val="186350216"/>
                  </a:ext>
                </a:extLst>
              </a:tr>
              <a:tr h="898699">
                <a:tc>
                  <a:txBody>
                    <a:bodyPr/>
                    <a:lstStyle/>
                    <a:p>
                      <a:r>
                        <a:rPr lang="en-US" b="1" dirty="0"/>
                        <a:t>AWOS-4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AWOS-3 plus precipitation type and accumulation, freezing, thunderstorm, &amp; runway surface information</a:t>
                      </a:r>
                    </a:p>
                  </a:txBody>
                  <a:tcPr/>
                </a:tc>
                <a:extLst>
                  <a:ext uri="{0D108BD9-81ED-4DB2-BD59-A6C34878D82A}">
                    <a16:rowId xmlns:a16="http://schemas.microsoft.com/office/drawing/2014/main" val="1277806487"/>
                  </a:ext>
                </a:extLst>
              </a:tr>
            </a:tbl>
          </a:graphicData>
        </a:graphic>
      </p:graphicFrame>
      <p:sp>
        <p:nvSpPr>
          <p:cNvPr id="3" name="Rectangle 2"/>
          <p:cNvSpPr/>
          <p:nvPr/>
        </p:nvSpPr>
        <p:spPr bwMode="auto">
          <a:xfrm>
            <a:off x="1011542" y="3034146"/>
            <a:ext cx="10250312" cy="1849582"/>
          </a:xfrm>
          <a:prstGeom prst="rect">
            <a:avLst/>
          </a:prstGeom>
          <a:solidFill>
            <a:srgbClr val="FFFF00">
              <a:alpha val="47000"/>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00453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8" name="Picture 7" descr="Weather information display - AviationKnowled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2740" y="1395413"/>
            <a:ext cx="3975659" cy="3975659"/>
          </a:xfrm>
          <a:prstGeom prst="rect">
            <a:avLst/>
          </a:prstGeom>
        </p:spPr>
      </p:pic>
      <p:pic>
        <p:nvPicPr>
          <p:cNvPr id="10" name="Content Placeholder 9"/>
          <p:cNvPicPr>
            <a:picLocks noGrp="1" noChangeAspect="1"/>
          </p:cNvPicPr>
          <p:nvPr>
            <p:ph idx="1"/>
          </p:nvPr>
        </p:nvPicPr>
        <p:blipFill rotWithShape="1">
          <a:blip r:embed="rId5">
            <a:extLst>
              <a:ext uri="{28A0092B-C50C-407E-A947-70E740481C1C}">
                <a14:useLocalDpi xmlns:a14="http://schemas.microsoft.com/office/drawing/2010/main" val="0"/>
              </a:ext>
            </a:extLst>
          </a:blip>
          <a:srcRect t="11114" b="14845"/>
          <a:stretch/>
        </p:blipFill>
        <p:spPr>
          <a:xfrm>
            <a:off x="1083378" y="1395413"/>
            <a:ext cx="4027101" cy="3975659"/>
          </a:xfrm>
        </p:spPr>
      </p:pic>
    </p:spTree>
    <p:custDataLst>
      <p:tags r:id="rId1"/>
    </p:custDataLst>
    <p:extLst>
      <p:ext uri="{BB962C8B-B14F-4D97-AF65-F5344CB8AC3E}">
        <p14:creationId xmlns:p14="http://schemas.microsoft.com/office/powerpoint/2010/main" val="1299650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pic>
        <p:nvPicPr>
          <p:cNvPr id="5" name="Content Placeholder 4"/>
          <p:cNvPicPr>
            <a:picLocks noGrp="1" noChangeAspect="1"/>
          </p:cNvPicPr>
          <p:nvPr>
            <p:ph idx="1"/>
          </p:nvPr>
        </p:nvPicPr>
        <p:blipFill rotWithShape="1">
          <a:blip r:embed="rId4"/>
          <a:srcRect t="13576" b="13188"/>
          <a:stretch/>
        </p:blipFill>
        <p:spPr>
          <a:xfrm>
            <a:off x="5609237" y="1361345"/>
            <a:ext cx="5798982" cy="424697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May not show all precipitation</a:t>
            </a:r>
          </a:p>
          <a:p>
            <a:r>
              <a:rPr lang="en-US" kern="0" dirty="0">
                <a:ea typeface="ＭＳ Ｐゴシック" pitchFamily="34" charset="-128"/>
              </a:rPr>
              <a:t>Good for tactical avoidance</a:t>
            </a:r>
          </a:p>
          <a:p>
            <a:r>
              <a:rPr lang="en-US" kern="0" dirty="0">
                <a:ea typeface="ＭＳ Ｐゴシック" pitchFamily="34" charset="-128"/>
              </a:rPr>
              <a:t>New users should seek instruction</a:t>
            </a:r>
          </a:p>
          <a:p>
            <a:endParaRPr lang="en-US" kern="0" dirty="0">
              <a:ea typeface="ＭＳ Ｐゴシック" pitchFamily="34" charset="-128"/>
            </a:endParaRPr>
          </a:p>
        </p:txBody>
      </p:sp>
    </p:spTree>
    <p:custDataLst>
      <p:tags r:id="rId1"/>
    </p:custDataLst>
    <p:extLst>
      <p:ext uri="{BB962C8B-B14F-4D97-AF65-F5344CB8AC3E}">
        <p14:creationId xmlns:p14="http://schemas.microsoft.com/office/powerpoint/2010/main" val="1418993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Strike Finder &amp; Storm Scope</a:t>
            </a:r>
          </a:p>
        </p:txBody>
      </p:sp>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pic>
        <p:nvPicPr>
          <p:cNvPr id="6" name="Picture 5"/>
          <p:cNvPicPr>
            <a:picLocks noChangeAspect="1"/>
          </p:cNvPicPr>
          <p:nvPr/>
        </p:nvPicPr>
        <p:blipFill rotWithShape="1">
          <a:blip r:embed="rId4"/>
          <a:srcRect l="2563" t="6667" r="5296" b="870"/>
          <a:stretch/>
        </p:blipFill>
        <p:spPr>
          <a:xfrm>
            <a:off x="8869041" y="2645470"/>
            <a:ext cx="2715046" cy="2769810"/>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1219200" y="4572000"/>
            <a:ext cx="670560" cy="43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15" name="Group 14"/>
          <p:cNvGrpSpPr/>
          <p:nvPr/>
        </p:nvGrpSpPr>
        <p:grpSpPr>
          <a:xfrm>
            <a:off x="4927600" y="954087"/>
            <a:ext cx="2659557" cy="3163915"/>
            <a:chOff x="1402078" y="1153346"/>
            <a:chExt cx="4014332" cy="4255625"/>
          </a:xfrm>
        </p:grpSpPr>
        <p:pic>
          <p:nvPicPr>
            <p:cNvPr id="8" name="Picture 7"/>
            <p:cNvPicPr>
              <a:picLocks noChangeAspect="1"/>
            </p:cNvPicPr>
            <p:nvPr/>
          </p:nvPicPr>
          <p:blipFill rotWithShape="1">
            <a:blip r:embed="rId5"/>
            <a:srcRect l="2391" t="1215" r="2218" b="1511"/>
            <a:stretch/>
          </p:blipFill>
          <p:spPr>
            <a:xfrm>
              <a:off x="1558580" y="1432528"/>
              <a:ext cx="3695229" cy="3710282"/>
            </a:xfrm>
            <a:prstGeom prst="rect">
              <a:avLst/>
            </a:prstGeom>
          </p:spPr>
        </p:pic>
        <p:sp>
          <p:nvSpPr>
            <p:cNvPr id="10" name="Rectangle 9"/>
            <p:cNvSpPr/>
            <p:nvPr/>
          </p:nvSpPr>
          <p:spPr bwMode="auto">
            <a:xfrm rot="2708044">
              <a:off x="1246427" y="4793573"/>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p:cNvSpPr/>
            <p:nvPr/>
          </p:nvSpPr>
          <p:spPr bwMode="auto">
            <a:xfrm rot="2708044">
              <a:off x="4828694" y="1321069"/>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3" name="Rectangle 12"/>
            <p:cNvSpPr/>
            <p:nvPr/>
          </p:nvSpPr>
          <p:spPr bwMode="auto">
            <a:xfrm rot="8061545">
              <a:off x="1255013" y="1308997"/>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rot="8061545">
              <a:off x="4823594" y="4821255"/>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6" name="Content Placeholder 2"/>
          <p:cNvSpPr txBox="1">
            <a:spLocks/>
          </p:cNvSpPr>
          <p:nvPr/>
        </p:nvSpPr>
        <p:spPr bwMode="auto">
          <a:xfrm>
            <a:off x="571500" y="1280923"/>
            <a:ext cx="3759199" cy="283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Doesn’t show precipitation</a:t>
            </a:r>
          </a:p>
          <a:p>
            <a:r>
              <a:rPr lang="en-US" kern="0" dirty="0">
                <a:ea typeface="ＭＳ Ｐゴシック" pitchFamily="34" charset="-128"/>
              </a:rPr>
              <a:t>Good for tactical avoidance</a:t>
            </a:r>
          </a:p>
          <a:p>
            <a:r>
              <a:rPr lang="en-US" kern="0" dirty="0">
                <a:ea typeface="ＭＳ Ｐゴシック" pitchFamily="34" charset="-128"/>
              </a:rPr>
              <a:t>Instruction recommended for new users</a:t>
            </a:r>
          </a:p>
          <a:p>
            <a:endParaRPr lang="en-US" kern="0" dirty="0">
              <a:ea typeface="ＭＳ Ｐゴシック" pitchFamily="34" charset="-128"/>
            </a:endParaRPr>
          </a:p>
        </p:txBody>
      </p:sp>
    </p:spTree>
    <p:custDataLst>
      <p:tags r:id="rId1"/>
    </p:custDataLst>
    <p:extLst>
      <p:ext uri="{BB962C8B-B14F-4D97-AF65-F5344CB8AC3E}">
        <p14:creationId xmlns:p14="http://schemas.microsoft.com/office/powerpoint/2010/main" val="431366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Portable ADS-B Receivers</a:t>
            </a:r>
          </a:p>
        </p:txBody>
      </p:sp>
      <p:pic>
        <p:nvPicPr>
          <p:cNvPr id="10" name="Content Placeholder 9"/>
          <p:cNvPicPr>
            <a:picLocks noGrp="1" noChangeAspect="1"/>
          </p:cNvPicPr>
          <p:nvPr>
            <p:ph idx="1"/>
          </p:nvPr>
        </p:nvPicPr>
        <p:blipFill rotWithShape="1">
          <a:blip r:embed="rId4">
            <a:extLst>
              <a:ext uri="{28A0092B-C50C-407E-A947-70E740481C1C}">
                <a14:useLocalDpi xmlns:a14="http://schemas.microsoft.com/office/drawing/2010/main" val="0"/>
              </a:ext>
            </a:extLst>
          </a:blip>
          <a:srcRect t="7989" b="5197"/>
          <a:stretch/>
        </p:blipFill>
        <p:spPr>
          <a:xfrm>
            <a:off x="1127365" y="3778426"/>
            <a:ext cx="2557473" cy="1862667"/>
          </a:xfrm>
        </p:spPr>
      </p:pic>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995" y="1325850"/>
            <a:ext cx="2316392" cy="2376195"/>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6688" y="1224635"/>
            <a:ext cx="2534988" cy="1757592"/>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17185" y="1224635"/>
            <a:ext cx="2535953" cy="3245112"/>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91004" y="3252775"/>
            <a:ext cx="2506271" cy="1982931"/>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50977" y="2982227"/>
            <a:ext cx="2346960" cy="2712720"/>
          </a:xfrm>
          <a:prstGeom prst="rect">
            <a:avLst/>
          </a:prstGeom>
        </p:spPr>
      </p:pic>
      <p:pic>
        <p:nvPicPr>
          <p:cNvPr id="16" name="Picture 15"/>
          <p:cNvPicPr>
            <a:picLocks noChangeAspect="1"/>
          </p:cNvPicPr>
          <p:nvPr/>
        </p:nvPicPr>
        <p:blipFill rotWithShape="1">
          <a:blip r:embed="rId10" cstate="print">
            <a:extLst>
              <a:ext uri="{28A0092B-C50C-407E-A947-70E740481C1C}">
                <a14:useLocalDpi xmlns:a14="http://schemas.microsoft.com/office/drawing/2010/main" val="0"/>
              </a:ext>
            </a:extLst>
          </a:blip>
          <a:srcRect l="18349" t="26139" r="4640" b="-1032"/>
          <a:stretch/>
        </p:blipFill>
        <p:spPr>
          <a:xfrm>
            <a:off x="6451339" y="1374385"/>
            <a:ext cx="2596182" cy="1472806"/>
          </a:xfrm>
          <a:prstGeom prst="rect">
            <a:avLst/>
          </a:prstGeom>
        </p:spPr>
      </p:pic>
    </p:spTree>
    <p:custDataLst>
      <p:tags r:id="rId1"/>
    </p:custDataLst>
    <p:extLst>
      <p:ext uri="{BB962C8B-B14F-4D97-AF65-F5344CB8AC3E}">
        <p14:creationId xmlns:p14="http://schemas.microsoft.com/office/powerpoint/2010/main" val="4252684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 Weather</a:t>
            </a:r>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Near Real Time</a:t>
            </a:r>
          </a:p>
          <a:p>
            <a:pPr lvl="1"/>
            <a:r>
              <a:rPr lang="en-US" kern="0" dirty="0">
                <a:ea typeface="ＭＳ Ｐゴシック" pitchFamily="34" charset="-128"/>
              </a:rPr>
              <a:t>2.5 Minute update</a:t>
            </a:r>
          </a:p>
          <a:p>
            <a:pPr lvl="1"/>
            <a:r>
              <a:rPr lang="en-US" kern="0" dirty="0">
                <a:ea typeface="ＭＳ Ｐゴシック" pitchFamily="34" charset="-128"/>
              </a:rPr>
              <a:t>Look for time stamp</a:t>
            </a:r>
          </a:p>
          <a:p>
            <a:r>
              <a:rPr lang="en-US" kern="0" dirty="0">
                <a:ea typeface="ＭＳ Ｐゴシック" pitchFamily="34" charset="-128"/>
              </a:rPr>
              <a:t>Good for strategic planning</a:t>
            </a:r>
          </a:p>
        </p:txBody>
      </p:sp>
      <p:pic>
        <p:nvPicPr>
          <p:cNvPr id="17" name="Content Placeholder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564395" y="1284376"/>
            <a:ext cx="6303756" cy="39957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auto">
          <a:xfrm>
            <a:off x="10412473" y="1928489"/>
            <a:ext cx="474388" cy="1237533"/>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9981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4" descr="Graphical user interface, application, map&#10;&#10;Description automatically generated">
            <a:extLst>
              <a:ext uri="{FF2B5EF4-FFF2-40B4-BE49-F238E27FC236}">
                <a16:creationId xmlns:a16="http://schemas.microsoft.com/office/drawing/2014/main" id="{AF193979-8BF5-C944-FAF6-051D198547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9643" y="954088"/>
            <a:ext cx="8495874" cy="5903912"/>
          </a:xfrm>
          <a:prstGeom prst="rect">
            <a:avLst/>
          </a:prstGeom>
        </p:spPr>
      </p:pic>
    </p:spTree>
    <p:custDataLst>
      <p:tags r:id="rId1"/>
    </p:custDataLst>
    <p:extLst>
      <p:ext uri="{BB962C8B-B14F-4D97-AF65-F5344CB8AC3E}">
        <p14:creationId xmlns:p14="http://schemas.microsoft.com/office/powerpoint/2010/main" val="768069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6" name="Picture 5" descr="A picture containing text, monitor, electronics, display&#10;&#10;Description automatically generated">
            <a:extLst>
              <a:ext uri="{FF2B5EF4-FFF2-40B4-BE49-F238E27FC236}">
                <a16:creationId xmlns:a16="http://schemas.microsoft.com/office/drawing/2014/main" id="{275E6B29-F547-78CC-63B8-26DAA7EAA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584" t="13912" r="16310" b="15001"/>
          <a:stretch/>
        </p:blipFill>
        <p:spPr>
          <a:xfrm>
            <a:off x="571500" y="954088"/>
            <a:ext cx="5404757" cy="4875212"/>
          </a:xfrm>
          <a:prstGeom prst="rect">
            <a:avLst/>
          </a:prstGeom>
        </p:spPr>
      </p:pic>
      <p:pic>
        <p:nvPicPr>
          <p:cNvPr id="8" name="Picture 7" descr="A picture containing text, monitor, control panel&#10;&#10;Description automatically generated">
            <a:extLst>
              <a:ext uri="{FF2B5EF4-FFF2-40B4-BE49-F238E27FC236}">
                <a16:creationId xmlns:a16="http://schemas.microsoft.com/office/drawing/2014/main" id="{ADF53C66-01EA-7BD8-DDA1-7023EB7376D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724" t="15001" r="14702" b="13912"/>
          <a:stretch/>
        </p:blipFill>
        <p:spPr>
          <a:xfrm>
            <a:off x="6727371" y="991394"/>
            <a:ext cx="5264604" cy="4875212"/>
          </a:xfrm>
          <a:prstGeom prst="rect">
            <a:avLst/>
          </a:prstGeom>
        </p:spPr>
      </p:pic>
    </p:spTree>
    <p:custDataLst>
      <p:tags r:id="rId1"/>
    </p:custDataLst>
    <p:extLst>
      <p:ext uri="{BB962C8B-B14F-4D97-AF65-F5344CB8AC3E}">
        <p14:creationId xmlns:p14="http://schemas.microsoft.com/office/powerpoint/2010/main" val="7318630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pic>
        <p:nvPicPr>
          <p:cNvPr id="6" name="Picture 5" descr="A picture containing text, monitor, electronics, display&#10;&#10;Description automatically generated">
            <a:extLst>
              <a:ext uri="{FF2B5EF4-FFF2-40B4-BE49-F238E27FC236}">
                <a16:creationId xmlns:a16="http://schemas.microsoft.com/office/drawing/2014/main" id="{6EAD3C74-5913-0923-51EB-291B77CBA2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726" t="2222" r="14881" b="25238"/>
          <a:stretch/>
        </p:blipFill>
        <p:spPr>
          <a:xfrm>
            <a:off x="2530929" y="941614"/>
            <a:ext cx="6711044" cy="4974771"/>
          </a:xfrm>
          <a:prstGeom prst="rect">
            <a:avLst/>
          </a:prstGeom>
        </p:spPr>
      </p:pic>
    </p:spTree>
    <p:custDataLst>
      <p:tags r:id="rId1"/>
    </p:custDataLst>
    <p:extLst>
      <p:ext uri="{BB962C8B-B14F-4D97-AF65-F5344CB8AC3E}">
        <p14:creationId xmlns:p14="http://schemas.microsoft.com/office/powerpoint/2010/main" val="18829870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34</a:t>
            </a:fld>
            <a:endParaRPr lang="en-US" dirty="0"/>
          </a:p>
        </p:txBody>
      </p:sp>
      <p:pic>
        <p:nvPicPr>
          <p:cNvPr id="6" name="Picture 5" descr="Graphical user interface&#10;&#10;Description automatically generated">
            <a:extLst>
              <a:ext uri="{FF2B5EF4-FFF2-40B4-BE49-F238E27FC236}">
                <a16:creationId xmlns:a16="http://schemas.microsoft.com/office/drawing/2014/main" id="{2B75D7F4-6B1C-F2D7-9F16-6E4B708067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41" t="16191" r="21845" b="18572"/>
          <a:stretch/>
        </p:blipFill>
        <p:spPr>
          <a:xfrm>
            <a:off x="138320" y="1191986"/>
            <a:ext cx="6237514" cy="4474028"/>
          </a:xfrm>
          <a:prstGeom prst="rect">
            <a:avLst/>
          </a:prstGeom>
        </p:spPr>
      </p:pic>
      <p:pic>
        <p:nvPicPr>
          <p:cNvPr id="8" name="Picture 7" descr="Graphical user interface&#10;&#10;Description automatically generated">
            <a:extLst>
              <a:ext uri="{FF2B5EF4-FFF2-40B4-BE49-F238E27FC236}">
                <a16:creationId xmlns:a16="http://schemas.microsoft.com/office/drawing/2014/main" id="{E663D06A-FFF9-469E-734C-5523D0B87E3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33" t="7381" r="15238" b="22381"/>
          <a:stretch/>
        </p:blipFill>
        <p:spPr>
          <a:xfrm>
            <a:off x="5913192" y="1191984"/>
            <a:ext cx="6278808" cy="4474029"/>
          </a:xfrm>
          <a:prstGeom prst="rect">
            <a:avLst/>
          </a:prstGeom>
        </p:spPr>
      </p:pic>
    </p:spTree>
    <p:custDataLst>
      <p:tags r:id="rId1"/>
    </p:custDataLst>
    <p:extLst>
      <p:ext uri="{BB962C8B-B14F-4D97-AF65-F5344CB8AC3E}">
        <p14:creationId xmlns:p14="http://schemas.microsoft.com/office/powerpoint/2010/main" val="570448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35</a:t>
            </a:fld>
            <a:endParaRPr lang="en-US" dirty="0"/>
          </a:p>
        </p:txBody>
      </p:sp>
      <p:pic>
        <p:nvPicPr>
          <p:cNvPr id="5" name="Picture 4" descr="Graphical user interface&#10;&#10;Description automatically generated">
            <a:extLst>
              <a:ext uri="{FF2B5EF4-FFF2-40B4-BE49-F238E27FC236}">
                <a16:creationId xmlns:a16="http://schemas.microsoft.com/office/drawing/2014/main" id="{6FBBB5B8-0096-C67E-B033-DEABF2554A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726" t="26667" r="35595" b="27143"/>
          <a:stretch/>
        </p:blipFill>
        <p:spPr>
          <a:xfrm>
            <a:off x="129268" y="1216325"/>
            <a:ext cx="6090557" cy="4425349"/>
          </a:xfrm>
          <a:prstGeom prst="rect">
            <a:avLst/>
          </a:prstGeom>
        </p:spPr>
      </p:pic>
      <p:pic>
        <p:nvPicPr>
          <p:cNvPr id="9" name="Picture 8" descr="A view of the ocean from an airplane window&#10;&#10;Description automatically generated with low confidence">
            <a:extLst>
              <a:ext uri="{FF2B5EF4-FFF2-40B4-BE49-F238E27FC236}">
                <a16:creationId xmlns:a16="http://schemas.microsoft.com/office/drawing/2014/main" id="{BE1E02F4-0573-018D-D3E1-9EE33A7ED5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0853" y="1208314"/>
            <a:ext cx="5911147" cy="4433360"/>
          </a:xfrm>
          <a:prstGeom prst="rect">
            <a:avLst/>
          </a:prstGeom>
        </p:spPr>
      </p:pic>
    </p:spTree>
    <p:custDataLst>
      <p:tags r:id="rId1"/>
    </p:custDataLst>
    <p:extLst>
      <p:ext uri="{BB962C8B-B14F-4D97-AF65-F5344CB8AC3E}">
        <p14:creationId xmlns:p14="http://schemas.microsoft.com/office/powerpoint/2010/main" val="36789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black, oven, rack&#10;&#10;Description automatically generated">
            <a:extLst>
              <a:ext uri="{FF2B5EF4-FFF2-40B4-BE49-F238E27FC236}">
                <a16:creationId xmlns:a16="http://schemas.microsoft.com/office/drawing/2014/main" id="{7CC86CC9-23F9-912A-A1C6-2E5862E6487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012" t="19762" r="20596" b="24286"/>
          <a:stretch/>
        </p:blipFill>
        <p:spPr>
          <a:xfrm>
            <a:off x="6295673" y="1355271"/>
            <a:ext cx="5771140" cy="4147457"/>
          </a:xfrm>
          <a:prstGeom prst="rect">
            <a:avLst/>
          </a:prstGeom>
        </p:spPr>
      </p:pic>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36</a:t>
            </a:fld>
            <a:endParaRPr lang="en-US" dirty="0"/>
          </a:p>
        </p:txBody>
      </p:sp>
      <p:pic>
        <p:nvPicPr>
          <p:cNvPr id="5" name="Picture 4" descr="Graphical user interface&#10;&#10;Description automatically generated">
            <a:extLst>
              <a:ext uri="{FF2B5EF4-FFF2-40B4-BE49-F238E27FC236}">
                <a16:creationId xmlns:a16="http://schemas.microsoft.com/office/drawing/2014/main" id="{02335B8D-6AD2-31C2-583D-392BBF9D9FA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405" t="23810" r="23631" b="15714"/>
          <a:stretch/>
        </p:blipFill>
        <p:spPr>
          <a:xfrm>
            <a:off x="571500" y="1355271"/>
            <a:ext cx="5666015" cy="4147457"/>
          </a:xfrm>
          <a:prstGeom prst="rect">
            <a:avLst/>
          </a:prstGeom>
        </p:spPr>
      </p:pic>
    </p:spTree>
    <p:custDataLst>
      <p:tags r:id="rId1"/>
    </p:custDataLst>
    <p:extLst>
      <p:ext uri="{BB962C8B-B14F-4D97-AF65-F5344CB8AC3E}">
        <p14:creationId xmlns:p14="http://schemas.microsoft.com/office/powerpoint/2010/main" val="4250922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pic>
        <p:nvPicPr>
          <p:cNvPr id="5" name="Picture 4" descr="A picture containing outdoor, nature, clouds, day&#10;&#10;Description automatically generated">
            <a:extLst>
              <a:ext uri="{FF2B5EF4-FFF2-40B4-BE49-F238E27FC236}">
                <a16:creationId xmlns:a16="http://schemas.microsoft.com/office/drawing/2014/main" id="{39434C1A-61B6-D1B2-3EE7-AF0DDAA11F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172277" y="191742"/>
            <a:ext cx="7677979" cy="5758484"/>
          </a:xfrm>
          <a:prstGeom prst="rect">
            <a:avLst/>
          </a:prstGeom>
        </p:spPr>
      </p:pic>
    </p:spTree>
    <p:custDataLst>
      <p:tags r:id="rId1"/>
    </p:custDataLst>
    <p:extLst>
      <p:ext uri="{BB962C8B-B14F-4D97-AF65-F5344CB8AC3E}">
        <p14:creationId xmlns:p14="http://schemas.microsoft.com/office/powerpoint/2010/main" val="3059076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38</a:t>
            </a:fld>
            <a:endParaRPr lang="en-US" dirty="0"/>
          </a:p>
        </p:txBody>
      </p:sp>
      <p:pic>
        <p:nvPicPr>
          <p:cNvPr id="6" name="Picture 5" descr="A picture containing sky, outdoor, mountain, nature&#10;&#10;Description automatically generated">
            <a:extLst>
              <a:ext uri="{FF2B5EF4-FFF2-40B4-BE49-F238E27FC236}">
                <a16:creationId xmlns:a16="http://schemas.microsoft.com/office/drawing/2014/main" id="{17BC2372-1341-DCB0-48C3-21CFAF07B9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8963" y="344488"/>
            <a:ext cx="7717971" cy="5788478"/>
          </a:xfrm>
          <a:prstGeom prst="rect">
            <a:avLst/>
          </a:prstGeom>
        </p:spPr>
      </p:pic>
    </p:spTree>
    <p:custDataLst>
      <p:tags r:id="rId1"/>
    </p:custDataLst>
    <p:extLst>
      <p:ext uri="{BB962C8B-B14F-4D97-AF65-F5344CB8AC3E}">
        <p14:creationId xmlns:p14="http://schemas.microsoft.com/office/powerpoint/2010/main" val="117847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39</a:t>
            </a:fld>
            <a:endParaRPr lang="en-US" dirty="0"/>
          </a:p>
        </p:txBody>
      </p:sp>
      <p:pic>
        <p:nvPicPr>
          <p:cNvPr id="5" name="Picture 4" descr="Map&#10;&#10;Description automatically generated">
            <a:extLst>
              <a:ext uri="{FF2B5EF4-FFF2-40B4-BE49-F238E27FC236}">
                <a16:creationId xmlns:a16="http://schemas.microsoft.com/office/drawing/2014/main" id="{24C3D942-730F-CFD9-A635-C1DEA2AC74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4082"/>
            <a:ext cx="9138557" cy="6853918"/>
          </a:xfrm>
          <a:prstGeom prst="rect">
            <a:avLst/>
          </a:prstGeom>
        </p:spPr>
      </p:pic>
    </p:spTree>
    <p:custDataLst>
      <p:tags r:id="rId1"/>
    </p:custDataLst>
    <p:extLst>
      <p:ext uri="{BB962C8B-B14F-4D97-AF65-F5344CB8AC3E}">
        <p14:creationId xmlns:p14="http://schemas.microsoft.com/office/powerpoint/2010/main" val="2644278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Onboard versus IRL</a:t>
            </a:r>
          </a:p>
        </p:txBody>
      </p:sp>
      <p:sp>
        <p:nvSpPr>
          <p:cNvPr id="4" name="Slide Number Placeholder 3"/>
          <p:cNvSpPr>
            <a:spLocks noGrp="1"/>
          </p:cNvSpPr>
          <p:nvPr>
            <p:ph type="sldNum" sz="quarter" idx="4"/>
          </p:nvPr>
        </p:nvSpPr>
        <p:spPr/>
        <p:txBody>
          <a:bodyPr/>
          <a:lstStyle/>
          <a:p>
            <a:fld id="{74438B1A-AF1B-4C8B-993E-1BADE62A2451}" type="slidenum">
              <a:rPr lang="en-US" smtClean="0"/>
              <a:pPr/>
              <a:t>40</a:t>
            </a:fld>
            <a:endParaRPr lang="en-US" dirty="0"/>
          </a:p>
        </p:txBody>
      </p:sp>
      <p:pic>
        <p:nvPicPr>
          <p:cNvPr id="5" name="Picture 4" descr="Graphical user interface&#10;&#10;Description automatically generated">
            <a:extLst>
              <a:ext uri="{FF2B5EF4-FFF2-40B4-BE49-F238E27FC236}">
                <a16:creationId xmlns:a16="http://schemas.microsoft.com/office/drawing/2014/main" id="{06AF06E3-1DE8-61DF-F65B-9ED35E22F6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155" t="26666" r="24881" b="19762"/>
          <a:stretch/>
        </p:blipFill>
        <p:spPr>
          <a:xfrm>
            <a:off x="0" y="1219200"/>
            <a:ext cx="5900059" cy="4561901"/>
          </a:xfrm>
          <a:prstGeom prst="rect">
            <a:avLst/>
          </a:prstGeom>
        </p:spPr>
      </p:pic>
      <p:pic>
        <p:nvPicPr>
          <p:cNvPr id="7" name="Picture 6" descr="A picture containing mountain, outdoor, sky, green&#10;&#10;Description automatically generated">
            <a:extLst>
              <a:ext uri="{FF2B5EF4-FFF2-40B4-BE49-F238E27FC236}">
                <a16:creationId xmlns:a16="http://schemas.microsoft.com/office/drawing/2014/main" id="{4AF5930E-0B40-8659-8E94-5EA4C57F08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5999" y="1200361"/>
            <a:ext cx="6107653" cy="4580740"/>
          </a:xfrm>
          <a:prstGeom prst="rect">
            <a:avLst/>
          </a:prstGeom>
        </p:spPr>
      </p:pic>
    </p:spTree>
    <p:custDataLst>
      <p:tags r:id="rId1"/>
    </p:custDataLst>
    <p:extLst>
      <p:ext uri="{BB962C8B-B14F-4D97-AF65-F5344CB8AC3E}">
        <p14:creationId xmlns:p14="http://schemas.microsoft.com/office/powerpoint/2010/main" val="6081556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41</a:t>
            </a:fld>
            <a:endParaRPr lang="en-US" dirty="0"/>
          </a:p>
        </p:txBody>
      </p:sp>
      <p:pic>
        <p:nvPicPr>
          <p:cNvPr id="5" name="Picture 4" descr="A picture containing text, electronics, monitor, display&#10;&#10;Description automatically generated">
            <a:extLst>
              <a:ext uri="{FF2B5EF4-FFF2-40B4-BE49-F238E27FC236}">
                <a16:creationId xmlns:a16="http://schemas.microsoft.com/office/drawing/2014/main" id="{8F31E252-7C84-DAD5-E23B-AAC009A7BD1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76" t="10714" r="9345" b="8889"/>
          <a:stretch/>
        </p:blipFill>
        <p:spPr>
          <a:xfrm>
            <a:off x="1914102" y="344488"/>
            <a:ext cx="8330564" cy="5729030"/>
          </a:xfrm>
          <a:prstGeom prst="rect">
            <a:avLst/>
          </a:prstGeom>
        </p:spPr>
      </p:pic>
    </p:spTree>
    <p:custDataLst>
      <p:tags r:id="rId1"/>
    </p:custDataLst>
    <p:extLst>
      <p:ext uri="{BB962C8B-B14F-4D97-AF65-F5344CB8AC3E}">
        <p14:creationId xmlns:p14="http://schemas.microsoft.com/office/powerpoint/2010/main" val="786438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 Traffic Control</a:t>
            </a:r>
          </a:p>
        </p:txBody>
      </p:sp>
      <p:sp>
        <p:nvSpPr>
          <p:cNvPr id="3" name="Content Placeholder 2"/>
          <p:cNvSpPr>
            <a:spLocks noGrp="1"/>
          </p:cNvSpPr>
          <p:nvPr>
            <p:ph idx="1"/>
          </p:nvPr>
        </p:nvSpPr>
        <p:spPr>
          <a:xfrm>
            <a:off x="571500" y="1233610"/>
            <a:ext cx="10733617" cy="4391025"/>
          </a:xfrm>
        </p:spPr>
        <p:txBody>
          <a:bodyPr/>
          <a:lstStyle/>
          <a:p>
            <a:r>
              <a:rPr lang="en-US" dirty="0"/>
              <a:t>Limited ability and time to </a:t>
            </a:r>
            <a:br>
              <a:rPr lang="en-US" dirty="0"/>
            </a:br>
            <a:r>
              <a:rPr lang="en-US" dirty="0"/>
              <a:t>forward weather information</a:t>
            </a:r>
          </a:p>
          <a:p>
            <a:r>
              <a:rPr lang="en-US" dirty="0"/>
              <a:t>You can learn a lot by </a:t>
            </a:r>
            <a:br>
              <a:rPr lang="en-US" dirty="0"/>
            </a:br>
            <a:r>
              <a:rPr lang="en-US" dirty="0"/>
              <a:t>just listening.</a:t>
            </a:r>
          </a:p>
          <a:p>
            <a:r>
              <a:rPr lang="en-US" dirty="0"/>
              <a:t>Don’t wait until the last minute</a:t>
            </a:r>
            <a:br>
              <a:rPr lang="en-US" dirty="0"/>
            </a:br>
            <a:r>
              <a:rPr lang="en-US" dirty="0"/>
              <a:t>to make diversion requests.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42</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8037" y="1957893"/>
            <a:ext cx="5500114" cy="366674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8240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Cautions &amp; Tips</a:t>
            </a:r>
          </a:p>
        </p:txBody>
      </p:sp>
      <p:sp>
        <p:nvSpPr>
          <p:cNvPr id="3" name="Content Placeholder 2"/>
          <p:cNvSpPr>
            <a:spLocks noGrp="1"/>
          </p:cNvSpPr>
          <p:nvPr>
            <p:ph idx="1"/>
          </p:nvPr>
        </p:nvSpPr>
        <p:spPr>
          <a:xfrm>
            <a:off x="674602" y="1082100"/>
            <a:ext cx="10911262" cy="4373128"/>
          </a:xfrm>
        </p:spPr>
        <p:txBody>
          <a:bodyPr/>
          <a:lstStyle/>
          <a:p>
            <a:r>
              <a:rPr lang="en-US" dirty="0"/>
              <a:t>Don’t fixate on the equipment</a:t>
            </a:r>
          </a:p>
          <a:p>
            <a:pPr lvl="1"/>
            <a:r>
              <a:rPr lang="en-US" dirty="0"/>
              <a:t>Cockpit displays don’t tell the whole story</a:t>
            </a:r>
          </a:p>
          <a:p>
            <a:pPr lvl="2"/>
            <a:r>
              <a:rPr lang="en-US" dirty="0"/>
              <a:t>We still have to look outside</a:t>
            </a:r>
          </a:p>
          <a:p>
            <a:r>
              <a:rPr lang="en-US" dirty="0"/>
              <a:t>Understand what the displays tell you… and what they don’t.</a:t>
            </a:r>
          </a:p>
          <a:p>
            <a:pPr lvl="1"/>
            <a:r>
              <a:rPr lang="en-US" dirty="0"/>
              <a:t>You may not see all the traffic in your area</a:t>
            </a:r>
          </a:p>
          <a:p>
            <a:pPr lvl="1"/>
            <a:r>
              <a:rPr lang="en-US" dirty="0"/>
              <a:t>or all the weather ahead</a:t>
            </a:r>
          </a:p>
          <a:p>
            <a:r>
              <a:rPr lang="en-US" dirty="0"/>
              <a:t>Make weather avoidance decisions early</a:t>
            </a:r>
          </a:p>
          <a:p>
            <a:pPr lvl="1"/>
            <a:r>
              <a:rPr lang="en-US" dirty="0"/>
              <a:t>Don’t wait till you’re close to choose a route</a:t>
            </a:r>
          </a:p>
          <a:p>
            <a:pPr lvl="1"/>
            <a:r>
              <a:rPr lang="en-US" dirty="0"/>
              <a:t>Refine your decisions as more information </a:t>
            </a:r>
            <a:br>
              <a:rPr lang="en-US" dirty="0"/>
            </a:br>
            <a:r>
              <a:rPr lang="en-US" dirty="0"/>
              <a:t>becomes available</a:t>
            </a:r>
          </a:p>
        </p:txBody>
      </p:sp>
      <p:sp>
        <p:nvSpPr>
          <p:cNvPr id="4" name="Slide Number Placeholder 3"/>
          <p:cNvSpPr>
            <a:spLocks noGrp="1"/>
          </p:cNvSpPr>
          <p:nvPr>
            <p:ph type="sldNum" sz="quarter" idx="4"/>
          </p:nvPr>
        </p:nvSpPr>
        <p:spPr/>
        <p:txBody>
          <a:bodyPr/>
          <a:lstStyle/>
          <a:p>
            <a:fld id="{74438B1A-AF1B-4C8B-993E-1BADE62A2451}" type="slidenum">
              <a:rPr lang="en-US" smtClean="0"/>
              <a:pPr/>
              <a:t>43</a:t>
            </a:fld>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7418" y="3059147"/>
            <a:ext cx="3556599" cy="26264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86873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016" y="220352"/>
            <a:ext cx="11296651" cy="609600"/>
          </a:xfrm>
        </p:spPr>
        <p:txBody>
          <a:bodyPr/>
          <a:lstStyle/>
          <a:p>
            <a:r>
              <a:rPr lang="en-US" dirty="0"/>
              <a:t>Want to know more?</a:t>
            </a:r>
          </a:p>
        </p:txBody>
      </p:sp>
      <p:pic>
        <p:nvPicPr>
          <p:cNvPr id="5" name="Content Placeholder 4"/>
          <p:cNvPicPr>
            <a:picLocks noGrp="1" noChangeAspect="1"/>
          </p:cNvPicPr>
          <p:nvPr>
            <p:ph idx="1"/>
          </p:nvPr>
        </p:nvPicPr>
        <p:blipFill>
          <a:blip r:embed="rId4"/>
          <a:stretch>
            <a:fillRect/>
          </a:stretch>
        </p:blipFill>
        <p:spPr>
          <a:xfrm>
            <a:off x="424016" y="953205"/>
            <a:ext cx="8144797" cy="437604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44</a:t>
            </a:fld>
            <a:endParaRPr lang="en-US" dirty="0"/>
          </a:p>
        </p:txBody>
      </p:sp>
      <p:sp>
        <p:nvSpPr>
          <p:cNvPr id="3" name="TextBox 2"/>
          <p:cNvSpPr txBox="1"/>
          <p:nvPr/>
        </p:nvSpPr>
        <p:spPr bwMode="auto">
          <a:xfrm>
            <a:off x="8807587" y="4697008"/>
            <a:ext cx="338441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C0C0C0"/>
                </a:solidFill>
                <a:hlinkClick r:id="rId5"/>
              </a:rPr>
              <a:t>https://bit.ly/3tmxtrX</a:t>
            </a:r>
            <a:endParaRPr lang="en-US" b="1" dirty="0">
              <a:solidFill>
                <a:srgbClr val="C0C0C0"/>
              </a:solidFill>
            </a:endParaRPr>
          </a:p>
        </p:txBody>
      </p:sp>
      <p:pic>
        <p:nvPicPr>
          <p:cNvPr id="7" name="Picture 6"/>
          <p:cNvPicPr>
            <a:picLocks noChangeAspect="1"/>
          </p:cNvPicPr>
          <p:nvPr/>
        </p:nvPicPr>
        <p:blipFill>
          <a:blip r:embed="rId6"/>
          <a:stretch>
            <a:fillRect/>
          </a:stretch>
        </p:blipFill>
        <p:spPr>
          <a:xfrm>
            <a:off x="9210820" y="1846773"/>
            <a:ext cx="2324424" cy="230537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5088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a:t>Proficiency training works!</a:t>
            </a:r>
          </a:p>
        </p:txBody>
      </p:sp>
      <p:sp>
        <p:nvSpPr>
          <p:cNvPr id="3" name="Content Placeholder 2"/>
          <p:cNvSpPr>
            <a:spLocks noGrp="1"/>
          </p:cNvSpPr>
          <p:nvPr>
            <p:ph idx="1"/>
          </p:nvPr>
        </p:nvSpPr>
        <p:spPr>
          <a:xfrm>
            <a:off x="674602" y="1405731"/>
            <a:ext cx="10733617" cy="4391025"/>
          </a:xfrm>
        </p:spPr>
        <p:txBody>
          <a:bodyPr/>
          <a:lstStyle/>
          <a:p>
            <a:r>
              <a:rPr lang="en-US" dirty="0"/>
              <a:t>Sports</a:t>
            </a:r>
          </a:p>
          <a:p>
            <a:r>
              <a:rPr lang="en-US" dirty="0"/>
              <a:t>Medicine</a:t>
            </a:r>
          </a:p>
          <a:p>
            <a:r>
              <a:rPr lang="en-US" dirty="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45</a:t>
            </a:fld>
            <a:endParaRPr lang="en-US" dirty="0"/>
          </a:p>
        </p:txBody>
      </p:sp>
      <p:pic>
        <p:nvPicPr>
          <p:cNvPr id="8" name="Picture 7" descr="Trapianto di fegato a seguito di una donazione di organi ..."/>
          <p:cNvPicPr>
            <a:picLocks noChangeAspect="1"/>
          </p:cNvPicPr>
          <p:nvPr/>
        </p:nvPicPr>
        <p:blipFill rotWithShape="1">
          <a:blip r:embed="rId4">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custDataLst>
      <p:tags r:id="rId1"/>
    </p:custDataLst>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Training Works</a:t>
            </a:r>
          </a:p>
        </p:txBody>
      </p:sp>
      <p:sp>
        <p:nvSpPr>
          <p:cNvPr id="3" name="Content Placeholder 2"/>
          <p:cNvSpPr>
            <a:spLocks noGrp="1"/>
          </p:cNvSpPr>
          <p:nvPr>
            <p:ph idx="1"/>
          </p:nvPr>
        </p:nvSpPr>
        <p:spPr>
          <a:xfrm>
            <a:off x="657002" y="954088"/>
            <a:ext cx="10733617" cy="4391025"/>
          </a:xfrm>
        </p:spPr>
        <p:txBody>
          <a:bodyPr/>
          <a:lstStyle/>
          <a:p>
            <a:r>
              <a:rPr lang="en-US" dirty="0"/>
              <a:t>Increases confidence</a:t>
            </a:r>
          </a:p>
          <a:p>
            <a:r>
              <a:rPr lang="en-US" dirty="0"/>
              <a:t>Increases comfort</a:t>
            </a:r>
          </a:p>
          <a:p>
            <a:r>
              <a:rPr lang="en-US" dirty="0"/>
              <a:t>Expands horizons</a:t>
            </a:r>
          </a:p>
          <a:p>
            <a:r>
              <a:rPr lang="en-US" dirty="0"/>
              <a:t>Keeps us safe</a:t>
            </a:r>
          </a:p>
        </p:txBody>
      </p:sp>
      <p:sp>
        <p:nvSpPr>
          <p:cNvPr id="4" name="Slide Number Placeholder 3"/>
          <p:cNvSpPr>
            <a:spLocks noGrp="1"/>
          </p:cNvSpPr>
          <p:nvPr>
            <p:ph type="sldNum" sz="quarter" idx="4"/>
          </p:nvPr>
        </p:nvSpPr>
        <p:spPr/>
        <p:txBody>
          <a:bodyPr/>
          <a:lstStyle/>
          <a:p>
            <a:fld id="{74438B1A-AF1B-4C8B-993E-1BADE62A2451}" type="slidenum">
              <a:rPr lang="en-US" smtClean="0"/>
              <a:pPr/>
              <a:t>46</a:t>
            </a:fld>
            <a:endParaRPr lang="en-US" dirty="0"/>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2060"/>
                </a:solidFill>
              </a:rPr>
              <a:t>Earning any WINGS phase qualifies for a Flight Review!</a:t>
            </a:r>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47</a:t>
            </a:fld>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48</a:t>
            </a:fld>
            <a:endParaRPr lang="en-US" dirty="0"/>
          </a:p>
        </p:txBody>
      </p:sp>
      <p:sp>
        <p:nvSpPr>
          <p:cNvPr id="6" name="Content Placeholder 5"/>
          <p:cNvSpPr>
            <a:spLocks noGrp="1"/>
          </p:cNvSpPr>
          <p:nvPr>
            <p:ph idx="1"/>
          </p:nvPr>
        </p:nvSpPr>
        <p:spPr>
          <a:xfrm>
            <a:off x="290920" y="1045288"/>
            <a:ext cx="12118795" cy="4767424"/>
          </a:xfrm>
        </p:spPr>
        <p:txBody>
          <a:bodyPr/>
          <a:lstStyle/>
          <a:p>
            <a:r>
              <a:rPr lang="en-US" dirty="0"/>
              <a:t>AC 00-63A Use of Flight Deck Displays of Digital Weather and Aeronautical Information</a:t>
            </a:r>
          </a:p>
          <a:p>
            <a:pPr lvl="1"/>
            <a:r>
              <a:rPr lang="en-US" dirty="0">
                <a:hlinkClick r:id="rId4"/>
              </a:rPr>
              <a:t>https://www.faa.gov/documentLibrary/media/Advisory_Circular/AC_00-63A.pdf </a:t>
            </a:r>
            <a:endParaRPr lang="en-US" dirty="0"/>
          </a:p>
          <a:p>
            <a:pPr marL="457200" lvl="1" indent="0">
              <a:buNone/>
            </a:pPr>
            <a:endParaRPr lang="en-US" dirty="0"/>
          </a:p>
          <a:p>
            <a:r>
              <a:rPr lang="en-US" dirty="0"/>
              <a:t>AC 90-114B Automatic Dependent Surveillance-Broadcast Operations</a:t>
            </a:r>
          </a:p>
          <a:p>
            <a:pPr lvl="1"/>
            <a:r>
              <a:rPr lang="en-US" dirty="0"/>
              <a:t> </a:t>
            </a:r>
            <a:r>
              <a:rPr lang="en-US" dirty="0">
                <a:hlinkClick r:id="rId5"/>
              </a:rPr>
              <a:t>https://www.faa.gov/documentLibrary/media/Advisory_Circular/AC_90-114B.pdf</a:t>
            </a:r>
            <a:endParaRPr lang="en-US" dirty="0"/>
          </a:p>
          <a:p>
            <a:r>
              <a:rPr lang="en-US" dirty="0"/>
              <a:t>AC 91-92 Pilot’s Guide to a Pre-flight Briefing</a:t>
            </a:r>
          </a:p>
          <a:p>
            <a:pPr lvl="1"/>
            <a:r>
              <a:rPr lang="en-US" sz="2400" dirty="0">
                <a:hlinkClick r:id="rId6"/>
              </a:rPr>
              <a:t>https://www.faa.gov/regulations_policies/advisory</a:t>
            </a:r>
            <a:br>
              <a:rPr lang="en-US" sz="2400" dirty="0">
                <a:hlinkClick r:id="rId6"/>
              </a:rPr>
            </a:br>
            <a:r>
              <a:rPr lang="en-US" sz="2400" dirty="0">
                <a:hlinkClick r:id="rId6"/>
              </a:rPr>
              <a:t>_circulars/</a:t>
            </a:r>
            <a:r>
              <a:rPr lang="en-US" sz="2400" dirty="0" err="1">
                <a:hlinkClick r:id="rId6"/>
              </a:rPr>
              <a:t>index.cfm</a:t>
            </a:r>
            <a:r>
              <a:rPr lang="en-US" sz="2400" dirty="0">
                <a:hlinkClick r:id="rId6"/>
              </a:rPr>
              <a:t>/go/</a:t>
            </a:r>
            <a:r>
              <a:rPr lang="en-US" sz="2400" dirty="0" err="1">
                <a:hlinkClick r:id="rId6"/>
              </a:rPr>
              <a:t>document.information</a:t>
            </a:r>
            <a:r>
              <a:rPr lang="en-US" sz="2400" dirty="0">
                <a:hlinkClick r:id="rId6"/>
              </a:rPr>
              <a:t>/document</a:t>
            </a:r>
            <a:br>
              <a:rPr lang="en-US" sz="2400" dirty="0">
                <a:hlinkClick r:id="rId6"/>
              </a:rPr>
            </a:br>
            <a:r>
              <a:rPr lang="en-US" sz="2400" dirty="0">
                <a:hlinkClick r:id="rId6"/>
              </a:rPr>
              <a:t>ID/1036892</a:t>
            </a:r>
            <a:endParaRPr lang="en-US" sz="2400" dirty="0"/>
          </a:p>
          <a:p>
            <a:pPr lvl="1"/>
            <a:br>
              <a:rPr lang="en-US" dirty="0"/>
            </a:br>
            <a:endParaRPr lang="en-US" dirty="0"/>
          </a:p>
          <a:p>
            <a:pPr marL="457200" lvl="1" indent="0">
              <a:buNone/>
            </a:pPr>
            <a:endParaRPr lang="en-US" dirty="0"/>
          </a:p>
          <a:p>
            <a:pPr marL="0" indent="0">
              <a:buNone/>
            </a:pPr>
            <a:r>
              <a:rPr lang="en-US" sz="2000" dirty="0"/>
              <a:t> </a:t>
            </a:r>
            <a:r>
              <a:rPr lang="en-US" sz="2200" dirty="0"/>
              <a:t>		</a:t>
            </a:r>
          </a:p>
        </p:txBody>
      </p:sp>
    </p:spTree>
    <p:custDataLst>
      <p:tags r:id="rId1"/>
    </p:custDataLst>
    <p:extLst>
      <p:ext uri="{BB962C8B-B14F-4D97-AF65-F5344CB8AC3E}">
        <p14:creationId xmlns:p14="http://schemas.microsoft.com/office/powerpoint/2010/main" val="39551495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00351"/>
            <a:ext cx="11296651" cy="609600"/>
          </a:xfrm>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49</a:t>
            </a:fld>
            <a:endParaRPr lang="en-US" dirty="0"/>
          </a:p>
        </p:txBody>
      </p:sp>
      <p:sp>
        <p:nvSpPr>
          <p:cNvPr id="6" name="Content Placeholder 5"/>
          <p:cNvSpPr>
            <a:spLocks noGrp="1"/>
          </p:cNvSpPr>
          <p:nvPr>
            <p:ph idx="1"/>
          </p:nvPr>
        </p:nvSpPr>
        <p:spPr>
          <a:xfrm>
            <a:off x="571501" y="809951"/>
            <a:ext cx="10224318" cy="4391025"/>
          </a:xfrm>
        </p:spPr>
        <p:txBody>
          <a:bodyPr/>
          <a:lstStyle/>
          <a:p>
            <a:r>
              <a:rPr lang="en-US" dirty="0"/>
              <a:t>Aeronautical Information  Manual</a:t>
            </a:r>
          </a:p>
          <a:p>
            <a:pPr lvl="1"/>
            <a:r>
              <a:rPr lang="en-US" dirty="0">
                <a:hlinkClick r:id="rId4"/>
              </a:rPr>
              <a:t>faa.gov/</a:t>
            </a:r>
            <a:r>
              <a:rPr lang="en-US" dirty="0" err="1">
                <a:hlinkClick r:id="rId4"/>
              </a:rPr>
              <a:t>air_traffic</a:t>
            </a:r>
            <a:r>
              <a:rPr lang="en-US" dirty="0">
                <a:hlinkClick r:id="rId4"/>
              </a:rPr>
              <a:t>/publications/media/aim_basic_dtd_4-20-23.pdf</a:t>
            </a:r>
            <a:endParaRPr lang="en-US" dirty="0"/>
          </a:p>
          <a:p>
            <a:pPr lvl="1"/>
            <a:r>
              <a:rPr lang="en-US" sz="1800" dirty="0"/>
              <a:t>Chapter 7 – Safety of Flight</a:t>
            </a:r>
          </a:p>
          <a:p>
            <a:pPr lvl="2"/>
            <a:r>
              <a:rPr lang="en-US" sz="1400" dirty="0"/>
              <a:t>Section 1 - Meteorology</a:t>
            </a:r>
          </a:p>
          <a:p>
            <a:r>
              <a:rPr lang="en-US" dirty="0"/>
              <a:t>FAA ADS-B Information</a:t>
            </a:r>
          </a:p>
          <a:p>
            <a:pPr lvl="1"/>
            <a:r>
              <a:rPr lang="en-US" dirty="0">
                <a:hlinkClick r:id="rId5"/>
              </a:rPr>
              <a:t>https://www.faa.gov/nextgen/equipadsb/</a:t>
            </a:r>
            <a:r>
              <a:rPr lang="en-US" dirty="0"/>
              <a:t> </a:t>
            </a:r>
          </a:p>
          <a:p>
            <a:r>
              <a:rPr lang="en-US" dirty="0"/>
              <a:t>Automated Surface Observing Systems</a:t>
            </a:r>
          </a:p>
          <a:p>
            <a:pPr lvl="1"/>
            <a:r>
              <a:rPr lang="en-US" sz="1800" dirty="0">
                <a:hlinkClick r:id="rId6"/>
              </a:rPr>
              <a:t>https://www.weather.gov/asos/</a:t>
            </a:r>
            <a:r>
              <a:rPr lang="en-US" sz="1800" dirty="0"/>
              <a:t> </a:t>
            </a:r>
          </a:p>
          <a:p>
            <a:pPr lvl="1"/>
            <a:r>
              <a:rPr lang="en-US" sz="1600" dirty="0">
                <a:hlinkClick r:id="rId7"/>
              </a:rPr>
              <a:t>https://www.faa.gov/air_traffic/weather/asos/</a:t>
            </a:r>
            <a:r>
              <a:rPr lang="en-US" sz="1600" dirty="0"/>
              <a:t> </a:t>
            </a:r>
          </a:p>
          <a:p>
            <a:pPr marL="0" indent="0">
              <a:buNone/>
            </a:pPr>
            <a:r>
              <a:rPr lang="en-US" sz="2000" dirty="0"/>
              <a:t> </a:t>
            </a:r>
            <a:r>
              <a:rPr lang="en-US" sz="2200" dirty="0"/>
              <a:t>		</a:t>
            </a:r>
          </a:p>
        </p:txBody>
      </p:sp>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t="12202" b="12122"/>
          <a:stretch/>
        </p:blipFill>
        <p:spPr>
          <a:xfrm>
            <a:off x="8216448" y="2233342"/>
            <a:ext cx="3460173" cy="3491346"/>
          </a:xfrm>
          <a:prstGeom prst="rect">
            <a:avLst/>
          </a:prstGeom>
          <a:ln>
            <a:noFill/>
          </a:ln>
          <a:effectLst>
            <a:outerShdw blurRad="292100" dist="139700" dir="2700000" algn="tl" rotWithShape="0">
              <a:srgbClr val="333333">
                <a:alpha val="65000"/>
              </a:srgbClr>
            </a:outerShdw>
          </a:effectLst>
        </p:spPr>
      </p:pic>
      <p:sp>
        <p:nvSpPr>
          <p:cNvPr id="7" name="Oval 6">
            <a:extLst>
              <a:ext uri="{FF2B5EF4-FFF2-40B4-BE49-F238E27FC236}">
                <a16:creationId xmlns:a16="http://schemas.microsoft.com/office/drawing/2014/main" id="{999619AB-2650-4DDD-9C1A-D7285EE3847B}"/>
              </a:ext>
            </a:extLst>
          </p:cNvPr>
          <p:cNvSpPr/>
          <p:nvPr/>
        </p:nvSpPr>
        <p:spPr bwMode="auto">
          <a:xfrm>
            <a:off x="11676621" y="44522"/>
            <a:ext cx="383059" cy="363288"/>
          </a:xfrm>
          <a:prstGeom prst="ellipse">
            <a:avLst/>
          </a:prstGeom>
          <a:solidFill>
            <a:srgbClr val="FFFF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5420442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https://www.faa.gov/about/initiatives/gasafetyoutreach</a:t>
            </a:r>
            <a:r>
              <a:rPr lang="en-US" dirty="0"/>
              <a:t>  </a:t>
            </a:r>
            <a:endParaRPr lang="en-US" sz="1200" b="1" dirty="0">
              <a:solidFill>
                <a:srgbClr val="C0C0C0"/>
              </a:solidFill>
            </a:endParaRPr>
          </a:p>
        </p:txBody>
      </p:sp>
      <p:pic>
        <p:nvPicPr>
          <p:cNvPr id="12" name="Picture 11"/>
          <p:cNvPicPr>
            <a:picLocks noChangeAspect="1"/>
          </p:cNvPicPr>
          <p:nvPr/>
        </p:nvPicPr>
        <p:blipFill>
          <a:blip r:embed="rId6"/>
          <a:stretch>
            <a:fillRect/>
          </a:stretch>
        </p:blipFill>
        <p:spPr>
          <a:xfrm>
            <a:off x="9794631" y="3675185"/>
            <a:ext cx="2036838" cy="20136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05942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51</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52</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89924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ustDataLst>
      <p:tags r:id="rId1"/>
    </p:custDataLst>
    <p:extLst>
      <p:ext uri="{BB962C8B-B14F-4D97-AF65-F5344CB8AC3E}">
        <p14:creationId xmlns:p14="http://schemas.microsoft.com/office/powerpoint/2010/main" val="86365028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L56ghMU8"/>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5YDFD77UPU3F-311-5402</_dlc_DocId>
    <_dlc_DocIdUrl xmlns="04289566-cf42-4ce7-aa7c-2469c3d4502e">
      <Url>https://avssp.faa.gov/avs/afsfaast/_layouts/15/DocIdRedir.aspx?ID=5YDFD77UPU3F-311-5402</Url>
      <Description>5YDFD77UPU3F-311-5402</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001EE901-2E7E-45DD-98FC-6EA603182491}"/>
</file>

<file path=docProps/app.xml><?xml version="1.0" encoding="utf-8"?>
<Properties xmlns="http://schemas.openxmlformats.org/officeDocument/2006/extended-properties" xmlns:vt="http://schemas.openxmlformats.org/officeDocument/2006/docPropsVTypes">
  <Template/>
  <TotalTime>16575</TotalTime>
  <Words>6443</Words>
  <Application>Microsoft Office PowerPoint</Application>
  <PresentationFormat>Widescreen</PresentationFormat>
  <Paragraphs>771</Paragraphs>
  <Slides>53</Slides>
  <Notes>53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53</vt:i4>
      </vt:variant>
    </vt:vector>
  </HeadingPairs>
  <TitlesOfParts>
    <vt:vector size="61" baseType="lpstr">
      <vt:lpstr>Arial</vt:lpstr>
      <vt:lpstr>Calibri</vt:lpstr>
      <vt:lpstr>Cambria</vt:lpstr>
      <vt:lpstr>Helvetica Neue Medium</vt:lpstr>
      <vt:lpstr>Symbol</vt:lpstr>
      <vt:lpstr>Times New Roman</vt:lpstr>
      <vt:lpstr>1_Custom Design</vt:lpstr>
      <vt:lpstr>2_Custom Design</vt:lpstr>
      <vt:lpstr>The National FAA Safety Team Presents</vt:lpstr>
      <vt:lpstr>Welcome</vt:lpstr>
      <vt:lpstr>Overview  </vt:lpstr>
      <vt:lpstr>Resources</vt:lpstr>
      <vt:lpstr>Resources</vt:lpstr>
      <vt:lpstr>Resources</vt:lpstr>
      <vt:lpstr>More on AC 91-92</vt:lpstr>
      <vt:lpstr>Weather analysis and decision making are big parts of our job.</vt:lpstr>
      <vt:lpstr>Preflight to tie down</vt:lpstr>
      <vt:lpstr>Pre-flight Self-Briefing</vt:lpstr>
      <vt:lpstr>Pre-flight Know Before You Go</vt:lpstr>
      <vt:lpstr>Sample Pre-flight Self-Briefing Resources</vt:lpstr>
      <vt:lpstr>In-flight Weather Sources</vt:lpstr>
      <vt:lpstr>In-flight Weather Service Products – Radio or Datalink</vt:lpstr>
      <vt:lpstr>In-flight Weather Sources</vt:lpstr>
      <vt:lpstr>ADS-B – In Applications</vt:lpstr>
      <vt:lpstr>ADS-R </vt:lpstr>
      <vt:lpstr>TIS-B</vt:lpstr>
      <vt:lpstr>Caution</vt:lpstr>
      <vt:lpstr>FIS-B</vt:lpstr>
      <vt:lpstr>FIS-B Products</vt:lpstr>
      <vt:lpstr>In-flight Weather Sources</vt:lpstr>
      <vt:lpstr>In-flight Weather Sources</vt:lpstr>
      <vt:lpstr>ASOS Information</vt:lpstr>
      <vt:lpstr>AWOS Information</vt:lpstr>
      <vt:lpstr>Airborne Weather Radar</vt:lpstr>
      <vt:lpstr>Airborne Weather Radar</vt:lpstr>
      <vt:lpstr>Strike Finder &amp; Storm Scope</vt:lpstr>
      <vt:lpstr>Portable ADS-B Receivers</vt:lpstr>
      <vt:lpstr>XM Weather</vt:lpstr>
      <vt:lpstr>Onboard versus IRL</vt:lpstr>
      <vt:lpstr>Onboard versus IRL</vt:lpstr>
      <vt:lpstr>Onboard versus IRL</vt:lpstr>
      <vt:lpstr>Onboard versus IRL</vt:lpstr>
      <vt:lpstr>Onboard versus IRL</vt:lpstr>
      <vt:lpstr>Onboard versus IRL</vt:lpstr>
      <vt:lpstr>Onboard versus IRL</vt:lpstr>
      <vt:lpstr>PowerPoint Presentation</vt:lpstr>
      <vt:lpstr>PowerPoint Presentation</vt:lpstr>
      <vt:lpstr>Onboard versus IRL</vt:lpstr>
      <vt:lpstr>PowerPoint Presentation</vt:lpstr>
      <vt:lpstr>Air Traffic Control</vt:lpstr>
      <vt:lpstr>Cautions &amp; Tips</vt:lpstr>
      <vt:lpstr>Want to know more?</vt:lpstr>
      <vt:lpstr>Proficiency training works!</vt:lpstr>
      <vt:lpstr>Proficiency Training Works</vt:lpstr>
      <vt:lpstr>Why WINGS?</vt:lpstr>
      <vt:lpstr>References</vt:lpstr>
      <vt:lpstr>References</vt:lpstr>
      <vt:lpstr>Safety Management Systems (SMS) Coming to General Aviation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612</cp:revision>
  <dcterms:created xsi:type="dcterms:W3CDTF">2005-01-28T20:32:53Z</dcterms:created>
  <dcterms:modified xsi:type="dcterms:W3CDTF">2023-09-20T15:13:05Z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376be257-bff2-4537-8b03-6570582bb127</vt:lpwstr>
  </property>
  <property fmtid="{D5CDD505-2E9C-101B-9397-08002B2CF9AE}" pid="4" name="ArticulateGUID">
    <vt:lpwstr>1A634F0A-0996-4E84-9417-A2AD3CA6E542</vt:lpwstr>
  </property>
  <property fmtid="{D5CDD505-2E9C-101B-9397-08002B2CF9AE}" pid="5" name="ArticulatePath">
    <vt:lpwstr>https://avssp.faa.gov/avs/afsfaast/Approved%20Resources/NPP%20Resources/FY%202022%20NPP%20Resources/Operations/NPP%2014%20Topic%20of%20the%20Month/11%20-%20Aug%20Weather/22-11-Aug-TOM-in%20flight%20Wx%20Resources-PPT-Rev%20DRAFT%200</vt:lpwstr>
  </property>
</Properties>
</file>