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notesSlides/notesSlide13.xml" ContentType="application/vnd.openxmlformats-officedocument.presentationml.notesSlide+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notesSlides/notesSlide15.xml" ContentType="application/vnd.openxmlformats-officedocument.presentationml.notesSlide+xml"/>
  <Override PartName="/ppt/tags/tag20.xml" ContentType="application/vnd.openxmlformats-officedocument.presentationml.tags+xml"/>
  <Override PartName="/ppt/notesSlides/notesSlide16.xml" ContentType="application/vnd.openxmlformats-officedocument.presentationml.notesSlide+xml"/>
  <Override PartName="/ppt/tags/tag21.xml" ContentType="application/vnd.openxmlformats-officedocument.presentationml.tags+xml"/>
  <Override PartName="/ppt/notesSlides/notesSlide17.xml" ContentType="application/vnd.openxmlformats-officedocument.presentationml.notesSlide+xml"/>
  <Override PartName="/ppt/tags/tag22.xml" ContentType="application/vnd.openxmlformats-officedocument.presentationml.tags+xml"/>
  <Override PartName="/ppt/notesSlides/notesSlide18.xml" ContentType="application/vnd.openxmlformats-officedocument.presentationml.notesSlide+xml"/>
  <Override PartName="/ppt/tags/tag23.xml" ContentType="application/vnd.openxmlformats-officedocument.presentationml.tags+xml"/>
  <Override PartName="/ppt/notesSlides/notesSlide19.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25.xml" ContentType="application/vnd.openxmlformats-officedocument.presentationml.tags+xml"/>
  <Override PartName="/ppt/notesSlides/notesSlide21.xml" ContentType="application/vnd.openxmlformats-officedocument.presentationml.notesSlide+xml"/>
  <Override PartName="/ppt/tags/tag26.xml" ContentType="application/vnd.openxmlformats-officedocument.presentationml.tags+xml"/>
  <Override PartName="/ppt/notesSlides/notesSlide22.xml" ContentType="application/vnd.openxmlformats-officedocument.presentationml.notesSlide+xml"/>
  <Override PartName="/ppt/tags/tag27.xml" ContentType="application/vnd.openxmlformats-officedocument.presentationml.tags+xml"/>
  <Override PartName="/ppt/notesSlides/notesSlide23.xml" ContentType="application/vnd.openxmlformats-officedocument.presentationml.notesSlide+xml"/>
  <Override PartName="/ppt/tags/tag28.xml" ContentType="application/vnd.openxmlformats-officedocument.presentationml.tags+xml"/>
  <Override PartName="/ppt/notesSlides/notesSlide24.xml" ContentType="application/vnd.openxmlformats-officedocument.presentationml.notesSlide+xml"/>
  <Override PartName="/ppt/tags/tag29.xml" ContentType="application/vnd.openxmlformats-officedocument.presentationml.tags+xml"/>
  <Override PartName="/ppt/notesSlides/notesSlide25.xml" ContentType="application/vnd.openxmlformats-officedocument.presentationml.notesSlide+xml"/>
  <Override PartName="/ppt/tags/tag30.xml" ContentType="application/vnd.openxmlformats-officedocument.presentationml.tags+xml"/>
  <Override PartName="/ppt/notesSlides/notesSlide26.xml" ContentType="application/vnd.openxmlformats-officedocument.presentationml.notesSlide+xml"/>
  <Override PartName="/ppt/tags/tag31.xml" ContentType="application/vnd.openxmlformats-officedocument.presentationml.tags+xml"/>
  <Override PartName="/ppt/notesSlides/notesSlide27.xml" ContentType="application/vnd.openxmlformats-officedocument.presentationml.notesSlide+xml"/>
  <Override PartName="/ppt/tags/tag32.xml" ContentType="application/vnd.openxmlformats-officedocument.presentationml.tags+xml"/>
  <Override PartName="/ppt/notesSlides/notesSlide28.xml" ContentType="application/vnd.openxmlformats-officedocument.presentationml.notesSlide+xml"/>
  <Override PartName="/ppt/tags/tag33.xml" ContentType="application/vnd.openxmlformats-officedocument.presentationml.tags+xml"/>
  <Override PartName="/ppt/notesSlides/notesSlide29.xml" ContentType="application/vnd.openxmlformats-officedocument.presentationml.notesSlide+xml"/>
  <Override PartName="/ppt/tags/tag34.xml" ContentType="application/vnd.openxmlformats-officedocument.presentationml.tags+xml"/>
  <Override PartName="/ppt/notesSlides/notesSlide30.xml" ContentType="application/vnd.openxmlformats-officedocument.presentationml.notesSlide+xml"/>
  <Override PartName="/ppt/tags/tag35.xml" ContentType="application/vnd.openxmlformats-officedocument.presentationml.tags+xml"/>
  <Override PartName="/ppt/notesSlides/notesSlide31.xml" ContentType="application/vnd.openxmlformats-officedocument.presentationml.notesSlide+xml"/>
  <Override PartName="/ppt/tags/tag36.xml" ContentType="application/vnd.openxmlformats-officedocument.presentationml.tags+xml"/>
  <Override PartName="/ppt/notesSlides/notesSlide32.xml" ContentType="application/vnd.openxmlformats-officedocument.presentationml.notesSlide+xml"/>
  <Override PartName="/ppt/tags/tag37.xml" ContentType="application/vnd.openxmlformats-officedocument.presentationml.tags+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40"/>
  </p:notesMasterIdLst>
  <p:handoutMasterIdLst>
    <p:handoutMasterId r:id="rId41"/>
  </p:handoutMasterIdLst>
  <p:sldIdLst>
    <p:sldId id="273" r:id="rId7"/>
    <p:sldId id="339" r:id="rId8"/>
    <p:sldId id="344" r:id="rId9"/>
    <p:sldId id="316" r:id="rId10"/>
    <p:sldId id="275" r:id="rId11"/>
    <p:sldId id="321" r:id="rId12"/>
    <p:sldId id="312" r:id="rId13"/>
    <p:sldId id="319" r:id="rId14"/>
    <p:sldId id="293" r:id="rId15"/>
    <p:sldId id="258" r:id="rId16"/>
    <p:sldId id="270" r:id="rId17"/>
    <p:sldId id="271" r:id="rId18"/>
    <p:sldId id="276" r:id="rId19"/>
    <p:sldId id="272" r:id="rId20"/>
    <p:sldId id="320" r:id="rId21"/>
    <p:sldId id="274" r:id="rId22"/>
    <p:sldId id="329" r:id="rId23"/>
    <p:sldId id="330" r:id="rId24"/>
    <p:sldId id="331" r:id="rId25"/>
    <p:sldId id="332" r:id="rId26"/>
    <p:sldId id="333" r:id="rId27"/>
    <p:sldId id="334" r:id="rId28"/>
    <p:sldId id="335" r:id="rId29"/>
    <p:sldId id="336" r:id="rId30"/>
    <p:sldId id="338" r:id="rId31"/>
    <p:sldId id="337" r:id="rId32"/>
    <p:sldId id="324" r:id="rId33"/>
    <p:sldId id="340" r:id="rId34"/>
    <p:sldId id="488" r:id="rId35"/>
    <p:sldId id="288" r:id="rId36"/>
    <p:sldId id="290" r:id="rId37"/>
    <p:sldId id="291" r:id="rId38"/>
    <p:sldId id="341" r:id="rId39"/>
  </p:sldIdLst>
  <p:sldSz cx="12192000" cy="6858000"/>
  <p:notesSz cx="7010400" cy="9236075"/>
  <p:custDataLst>
    <p:tags r:id="rId42"/>
  </p:custDataLst>
  <p:defaultTextStyle>
    <a:defPPr>
      <a:defRPr lang="en-US"/>
    </a:defPPr>
    <a:lvl1pPr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72" autoAdjust="0"/>
    <p:restoredTop sz="53253" autoAdjust="0"/>
  </p:normalViewPr>
  <p:slideViewPr>
    <p:cSldViewPr snapToGrid="0">
      <p:cViewPr varScale="1">
        <p:scale>
          <a:sx n="52" d="100"/>
          <a:sy n="52" d="100"/>
        </p:scale>
        <p:origin x="1614" y="60"/>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40" d="100"/>
        <a:sy n="140" d="100"/>
      </p:scale>
      <p:origin x="0" y="-142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tags" Target="tags/tag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cs typeface="+mn-cs"/>
              </a:defRPr>
            </a:lvl1pPr>
          </a:lstStyle>
          <a:p>
            <a:pPr>
              <a:defRPr/>
            </a:pPr>
            <a:endParaRPr lang="en-US" dirty="0"/>
          </a:p>
        </p:txBody>
      </p:sp>
      <p:sp>
        <p:nvSpPr>
          <p:cNvPr id="24579" name="Rectangle 3"/>
          <p:cNvSpPr>
            <a:spLocks noGrp="1" noChangeArrowheads="1"/>
          </p:cNvSpPr>
          <p:nvPr>
            <p:ph type="dt" sz="quarter" idx="1"/>
          </p:nvPr>
        </p:nvSpPr>
        <p:spPr bwMode="auto">
          <a:xfrm>
            <a:off x="3971925"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cs typeface="+mn-cs"/>
              </a:defRPr>
            </a:lvl1pPr>
          </a:lstStyle>
          <a:p>
            <a:pPr>
              <a:defRPr/>
            </a:pPr>
            <a:endParaRPr lang="en-US" dirty="0"/>
          </a:p>
        </p:txBody>
      </p:sp>
      <p:sp>
        <p:nvSpPr>
          <p:cNvPr id="24580" name="Rectangle 4"/>
          <p:cNvSpPr>
            <a:spLocks noGrp="1" noChangeArrowheads="1"/>
          </p:cNvSpPr>
          <p:nvPr>
            <p:ph type="ftr" sz="quarter" idx="2"/>
          </p:nvPr>
        </p:nvSpPr>
        <p:spPr bwMode="auto">
          <a:xfrm>
            <a:off x="0"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cs typeface="+mn-cs"/>
              </a:defRPr>
            </a:lvl1pPr>
          </a:lstStyle>
          <a:p>
            <a:pPr>
              <a:defRPr/>
            </a:pPr>
            <a:endParaRPr lang="en-US" dirty="0"/>
          </a:p>
        </p:txBody>
      </p:sp>
      <p:sp>
        <p:nvSpPr>
          <p:cNvPr id="24581" name="Rectangle 5"/>
          <p:cNvSpPr>
            <a:spLocks noGrp="1" noChangeArrowheads="1"/>
          </p:cNvSpPr>
          <p:nvPr>
            <p:ph type="sldNum" sz="quarter" idx="3"/>
          </p:nvPr>
        </p:nvSpPr>
        <p:spPr bwMode="auto">
          <a:xfrm>
            <a:off x="3971925"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defRPr sz="1200">
                <a:latin typeface="Times New Roman" panose="02020603050405020304" pitchFamily="18" charset="0"/>
              </a:defRPr>
            </a:lvl1pPr>
          </a:lstStyle>
          <a:p>
            <a:fld id="{914B4BD4-5DA8-4E18-9C8E-6F46143875AE}" type="slidenum">
              <a:rPr lang="en-US" altLang="en-US"/>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cs typeface="+mn-cs"/>
              </a:defRPr>
            </a:lvl1pPr>
          </a:lstStyle>
          <a:p>
            <a:pPr>
              <a:defRPr/>
            </a:pPr>
            <a:endParaRPr lang="en-US" dirty="0"/>
          </a:p>
        </p:txBody>
      </p:sp>
      <p:sp>
        <p:nvSpPr>
          <p:cNvPr id="21507" name="Rectangle 3"/>
          <p:cNvSpPr>
            <a:spLocks noGrp="1" noChangeArrowheads="1"/>
          </p:cNvSpPr>
          <p:nvPr>
            <p:ph type="dt" idx="1"/>
          </p:nvPr>
        </p:nvSpPr>
        <p:spPr bwMode="auto">
          <a:xfrm>
            <a:off x="3971925"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428625" y="692150"/>
            <a:ext cx="61563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35038" y="4387850"/>
            <a:ext cx="5140325"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1510" name="Rectangle 6"/>
          <p:cNvSpPr>
            <a:spLocks noGrp="1" noChangeArrowheads="1"/>
          </p:cNvSpPr>
          <p:nvPr>
            <p:ph type="ftr" sz="quarter" idx="4"/>
          </p:nvPr>
        </p:nvSpPr>
        <p:spPr bwMode="auto">
          <a:xfrm>
            <a:off x="0"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cs typeface="+mn-cs"/>
              </a:defRPr>
            </a:lvl1pPr>
          </a:lstStyle>
          <a:p>
            <a:pPr>
              <a:defRPr/>
            </a:pPr>
            <a:endParaRPr lang="en-US" dirty="0"/>
          </a:p>
        </p:txBody>
      </p:sp>
      <p:sp>
        <p:nvSpPr>
          <p:cNvPr id="21511" name="Rectangle 7"/>
          <p:cNvSpPr>
            <a:spLocks noGrp="1" noChangeArrowheads="1"/>
          </p:cNvSpPr>
          <p:nvPr>
            <p:ph type="sldNum" sz="quarter" idx="5"/>
          </p:nvPr>
        </p:nvSpPr>
        <p:spPr bwMode="auto">
          <a:xfrm>
            <a:off x="3971925" y="8774113"/>
            <a:ext cx="3038475" cy="461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defRPr sz="1200">
                <a:latin typeface="Times New Roman" panose="02020603050405020304" pitchFamily="18" charset="0"/>
              </a:defRPr>
            </a:lvl1pPr>
          </a:lstStyle>
          <a:p>
            <a:fld id="{A653D137-0C8E-440A-BE2F-43CE5004422D}" type="slidenum">
              <a:rPr lang="en-US" altLang="en-US"/>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p:txBody>
          <a:bodyPr/>
          <a:lstStyle>
            <a:lvl1pPr defTabSz="911225" eaLnBrk="0" hangingPunct="0">
              <a:spcBef>
                <a:spcPct val="30000"/>
              </a:spcBef>
              <a:defRPr sz="1200">
                <a:solidFill>
                  <a:schemeClr val="tx1"/>
                </a:solidFill>
                <a:latin typeface="Times New Roman" panose="02020603050405020304" pitchFamily="18" charset="0"/>
              </a:defRPr>
            </a:lvl1pPr>
            <a:lvl2pPr marL="742950" indent="-285750" defTabSz="911225" eaLnBrk="0" hangingPunct="0">
              <a:spcBef>
                <a:spcPct val="30000"/>
              </a:spcBef>
              <a:defRPr sz="1200">
                <a:solidFill>
                  <a:schemeClr val="tx1"/>
                </a:solidFill>
                <a:latin typeface="Times New Roman" panose="02020603050405020304" pitchFamily="18" charset="0"/>
              </a:defRPr>
            </a:lvl2pPr>
            <a:lvl3pPr marL="1143000" indent="-228600" defTabSz="911225" eaLnBrk="0" hangingPunct="0">
              <a:spcBef>
                <a:spcPct val="30000"/>
              </a:spcBef>
              <a:defRPr sz="1200">
                <a:solidFill>
                  <a:schemeClr val="tx1"/>
                </a:solidFill>
                <a:latin typeface="Times New Roman" panose="02020603050405020304" pitchFamily="18" charset="0"/>
              </a:defRPr>
            </a:lvl3pPr>
            <a:lvl4pPr marL="1600200" indent="-228600" defTabSz="911225" eaLnBrk="0" hangingPunct="0">
              <a:spcBef>
                <a:spcPct val="30000"/>
              </a:spcBef>
              <a:defRPr sz="1200">
                <a:solidFill>
                  <a:schemeClr val="tx1"/>
                </a:solidFill>
                <a:latin typeface="Times New Roman" panose="02020603050405020304" pitchFamily="18" charset="0"/>
              </a:defRPr>
            </a:lvl4pPr>
            <a:lvl5pPr marL="2057400" indent="-228600" defTabSz="911225" eaLnBrk="0" hangingPunct="0">
              <a:spcBef>
                <a:spcPct val="30000"/>
              </a:spcBef>
              <a:defRPr sz="1200">
                <a:solidFill>
                  <a:schemeClr val="tx1"/>
                </a:solidFill>
                <a:latin typeface="Times New Roman" panose="02020603050405020304" pitchFamily="18" charset="0"/>
              </a:defRPr>
            </a:lvl5pPr>
            <a:lvl6pPr marL="2514600" indent="-228600" defTabSz="9112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12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12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12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61F1B7-F9DC-4766-83F4-82034A82122E}" type="slidenum">
              <a:rPr lang="en-US" altLang="en-US"/>
              <a:pPr eaLnBrk="1" hangingPunct="1">
                <a:spcBef>
                  <a:spcPct val="0"/>
                </a:spcBef>
              </a:pPr>
              <a:t>1</a:t>
            </a:fld>
            <a:endParaRPr lang="en-US" altLang="en-US" dirty="0"/>
          </a:p>
        </p:txBody>
      </p:sp>
      <p:sp>
        <p:nvSpPr>
          <p:cNvPr id="15363" name="Rectangle 2"/>
          <p:cNvSpPr>
            <a:spLocks noGrp="1" noRot="1" noChangeAspect="1" noChangeArrowheads="1" noTextEdit="1"/>
          </p:cNvSpPr>
          <p:nvPr>
            <p:ph type="sldImg"/>
          </p:nvPr>
        </p:nvSpPr>
        <p:spPr>
          <a:xfrm>
            <a:off x="428625" y="692150"/>
            <a:ext cx="6156325" cy="3463925"/>
          </a:xfrm>
          <a:ln/>
        </p:spPr>
      </p:sp>
      <p:sp>
        <p:nvSpPr>
          <p:cNvPr id="15364" name="Rectangle 3"/>
          <p:cNvSpPr>
            <a:spLocks noGrp="1" noChangeArrowheads="1"/>
          </p:cNvSpPr>
          <p:nvPr>
            <p:ph type="body" idx="1"/>
          </p:nvPr>
        </p:nvSpPr>
        <p:spPr>
          <a:noFill/>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2022/12-07-277(I)PP  </a:t>
            </a:r>
            <a:r>
              <a:rPr lang="en-US" dirty="0">
                <a:latin typeface="Times New Roman" pitchFamily="18" charset="0"/>
                <a:ea typeface="ＭＳ Ｐゴシック" pitchFamily="34" charset="-128"/>
              </a:rPr>
              <a:t>Original Author: J. Kelley 2023 POC: K. Clover, National FAASTeam Program</a:t>
            </a:r>
            <a:r>
              <a:rPr lang="en-US" baseline="0" dirty="0">
                <a:latin typeface="Times New Roman" pitchFamily="18" charset="0"/>
                <a:ea typeface="ＭＳ Ｐゴシック" pitchFamily="34" charset="-128"/>
              </a:rPr>
              <a:t> Mgr. (Operations) </a:t>
            </a:r>
            <a:r>
              <a:rPr lang="en-US" dirty="0">
                <a:latin typeface="Times New Roman" pitchFamily="18" charset="0"/>
                <a:ea typeface="ＭＳ Ｐゴシック" pitchFamily="34" charset="-128"/>
              </a:rPr>
              <a:t>Office 562-888-2020</a:t>
            </a: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Exhaust Systems</a:t>
            </a:r>
            <a:endParaRPr lang="en-US" dirty="0">
              <a:latin typeface="Times New Roman" pitchFamily="18" charset="0"/>
              <a:ea typeface="ＭＳ Ｐゴシック" pitchFamily="34" charset="-128"/>
            </a:endParaRPr>
          </a:p>
          <a:p>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Script -  </a:t>
            </a:r>
            <a:r>
              <a:rPr lang="en-US" sz="1200" kern="1200" dirty="0">
                <a:solidFill>
                  <a:schemeClr val="tx1"/>
                </a:solidFill>
                <a:effectLst/>
                <a:latin typeface="Times New Roman" pitchFamily="18" charset="0"/>
                <a:ea typeface="+mn-ea"/>
                <a:cs typeface="+mn-cs"/>
              </a:rPr>
              <a:t>We have included a script of suggested dialog with most slides.  The script will always appear in a </a:t>
            </a:r>
            <a:r>
              <a:rPr lang="en-US" sz="1200" b="1" kern="1200" dirty="0">
                <a:solidFill>
                  <a:schemeClr val="tx1"/>
                </a:solidFill>
                <a:effectLst/>
                <a:latin typeface="Times New Roman" pitchFamily="18" charset="0"/>
                <a:ea typeface="+mn-ea"/>
                <a:cs typeface="+mn-cs"/>
              </a:rPr>
              <a:t>non-italic font</a:t>
            </a:r>
            <a:r>
              <a:rPr lang="en-US" sz="1200" kern="1200" dirty="0">
                <a:solidFill>
                  <a:schemeClr val="tx1"/>
                </a:solidFill>
                <a:effectLst/>
                <a:latin typeface="Times New Roman" pitchFamily="18" charset="0"/>
                <a:ea typeface="+mn-ea"/>
                <a:cs typeface="+mn-cs"/>
              </a:rPr>
              <a:t>.  Presenters may read the script or modify it to suit their own presentation style.  </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Presentation Instructions - </a:t>
            </a:r>
            <a:r>
              <a:rPr lang="en-US" sz="1200" i="1" kern="1200" dirty="0">
                <a:solidFill>
                  <a:schemeClr val="tx1"/>
                </a:solidFill>
                <a:effectLst/>
                <a:latin typeface="Times New Roman" pitchFamily="18" charset="0"/>
                <a:ea typeface="+mn-ea"/>
                <a:cs typeface="+mn-cs"/>
              </a:rPr>
              <a:t>(stage direction and  presentation suggestions) will be preceded by a  </a:t>
            </a:r>
            <a:r>
              <a:rPr lang="en-US" sz="1200" b="1" kern="1200" dirty="0">
                <a:solidFill>
                  <a:schemeClr val="tx1"/>
                </a:solidFill>
                <a:effectLst/>
                <a:latin typeface="Times New Roman" pitchFamily="18" charset="0"/>
                <a:ea typeface="+mn-ea"/>
                <a:cs typeface="+mn-cs"/>
              </a:rPr>
              <a:t>Bold header: </a:t>
            </a:r>
            <a:r>
              <a:rPr lang="en-US" sz="1200" i="1" kern="1200" dirty="0">
                <a:solidFill>
                  <a:schemeClr val="tx1"/>
                </a:solidFill>
                <a:effectLst/>
                <a:latin typeface="Times New Roman" pitchFamily="18" charset="0"/>
                <a:ea typeface="+mn-ea"/>
                <a:cs typeface="+mn-cs"/>
              </a:rPr>
              <a:t>the instructions themselves will be in </a:t>
            </a:r>
            <a:r>
              <a:rPr lang="en-US" sz="1200" b="1" i="1" kern="1200" dirty="0">
                <a:solidFill>
                  <a:schemeClr val="tx1"/>
                </a:solidFill>
                <a:effectLst/>
                <a:latin typeface="Times New Roman" pitchFamily="18" charset="0"/>
                <a:ea typeface="+mn-ea"/>
                <a:cs typeface="+mn-cs"/>
              </a:rPr>
              <a:t>Italic fonts</a:t>
            </a:r>
            <a:r>
              <a:rPr lang="en-US" sz="1200" i="1" kern="1200" dirty="0">
                <a:solidFill>
                  <a:schemeClr val="tx1"/>
                </a:solidFill>
                <a:effectLst/>
                <a:latin typeface="Times New Roman" pitchFamily="18" charset="0"/>
                <a:ea typeface="+mn-ea"/>
                <a:cs typeface="+mn-cs"/>
              </a:rPr>
              <a:t>.  See slide 2, for an example of slides with Presentation Instructions only.</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Program control instructions - </a:t>
            </a:r>
            <a:r>
              <a:rPr lang="en-US" sz="1200" i="1" kern="1200" dirty="0">
                <a:solidFill>
                  <a:schemeClr val="tx1"/>
                </a:solidFill>
                <a:effectLst/>
                <a:latin typeface="Times New Roman" pitchFamily="18" charset="0"/>
                <a:ea typeface="+mn-ea"/>
                <a:cs typeface="+mn-cs"/>
              </a:rPr>
              <a:t>will be in bold fonts and look like this:  </a:t>
            </a:r>
            <a:r>
              <a:rPr lang="en-US" sz="1200" b="1" kern="1200" dirty="0">
                <a:solidFill>
                  <a:schemeClr val="tx1"/>
                </a:solidFill>
                <a:effectLst/>
                <a:latin typeface="Times New Roman" pitchFamily="18" charset="0"/>
                <a:ea typeface="+mn-ea"/>
                <a:cs typeface="+mn-cs"/>
              </a:rPr>
              <a:t>(Click) </a:t>
            </a:r>
            <a:r>
              <a:rPr lang="en-US" sz="1200" i="1" kern="1200" dirty="0">
                <a:solidFill>
                  <a:schemeClr val="tx1"/>
                </a:solidFill>
                <a:effectLst/>
                <a:latin typeface="Times New Roman" pitchFamily="18" charset="0"/>
                <a:ea typeface="+mn-ea"/>
                <a:cs typeface="+mn-cs"/>
              </a:rPr>
              <a:t>for building information within a slide;  or this:  </a:t>
            </a:r>
            <a:r>
              <a:rPr lang="en-US" sz="1200" b="1" kern="1200" dirty="0">
                <a:solidFill>
                  <a:schemeClr val="tx1"/>
                </a:solidFill>
                <a:effectLst/>
                <a:latin typeface="Times New Roman" pitchFamily="18" charset="0"/>
                <a:ea typeface="+mn-ea"/>
                <a:cs typeface="+mn-cs"/>
              </a:rPr>
              <a:t>(Next Slide) </a:t>
            </a:r>
            <a:r>
              <a:rPr lang="en-US" sz="1200" i="1" kern="1200" dirty="0">
                <a:solidFill>
                  <a:schemeClr val="tx1"/>
                </a:solidFill>
                <a:effectLst/>
                <a:latin typeface="Times New Roman" pitchFamily="18" charset="0"/>
                <a:ea typeface="+mn-ea"/>
                <a:cs typeface="+mn-cs"/>
              </a:rPr>
              <a:t>for slide advance.</a:t>
            </a:r>
          </a:p>
          <a:p>
            <a:pPr marL="171450" lvl="0" indent="-171450">
              <a:buFont typeface="Arial" panose="020B0604020202020204" pitchFamily="34" charset="0"/>
              <a:buChar char="•"/>
            </a:pPr>
            <a:endParaRPr lang="en-US" sz="1200" kern="1200" dirty="0">
              <a:solidFill>
                <a:schemeClr val="tx1"/>
              </a:solidFill>
              <a:effectLst/>
              <a:latin typeface="Times New Roman" pitchFamily="18" charset="0"/>
              <a:ea typeface="+mn-ea"/>
              <a:cs typeface="+mn-cs"/>
            </a:endParaRPr>
          </a:p>
          <a:p>
            <a:pPr marL="171450" lvl="0" indent="-171450">
              <a:buFont typeface="Arial" panose="020B0604020202020204" pitchFamily="34" charset="0"/>
              <a:buChar char="•"/>
            </a:pPr>
            <a:r>
              <a:rPr lang="en-US" sz="1200" b="1" kern="1200" dirty="0">
                <a:solidFill>
                  <a:schemeClr val="tx1"/>
                </a:solidFill>
                <a:effectLst/>
                <a:latin typeface="Times New Roman" pitchFamily="18" charset="0"/>
                <a:ea typeface="+mn-ea"/>
                <a:cs typeface="+mn-cs"/>
              </a:rPr>
              <a:t>Background information - </a:t>
            </a:r>
            <a:r>
              <a:rPr lang="en-US" sz="1200" i="1" kern="1200" dirty="0">
                <a:solidFill>
                  <a:schemeClr val="tx1"/>
                </a:solidFill>
                <a:effectLst/>
                <a:latin typeface="Times New Roman" pitchFamily="18" charset="0"/>
                <a:ea typeface="+mn-ea"/>
                <a:cs typeface="+mn-cs"/>
              </a:rPr>
              <a:t>Some slides may contain background information that supports the concepts presented in the program.  </a:t>
            </a:r>
            <a:br>
              <a:rPr lang="en-US" sz="1200" i="1" kern="1200" dirty="0">
                <a:solidFill>
                  <a:schemeClr val="tx1"/>
                </a:solidFill>
                <a:effectLst/>
                <a:latin typeface="Times New Roman" pitchFamily="18" charset="0"/>
                <a:ea typeface="+mn-ea"/>
                <a:cs typeface="+mn-cs"/>
              </a:rPr>
            </a:br>
            <a:r>
              <a:rPr lang="en-US" sz="1200" i="1" kern="1200" dirty="0">
                <a:solidFill>
                  <a:schemeClr val="tx1"/>
                </a:solidFill>
                <a:effectLst/>
                <a:latin typeface="Times New Roman" pitchFamily="18" charset="0"/>
                <a:ea typeface="+mn-ea"/>
                <a:cs typeface="+mn-cs"/>
              </a:rPr>
              <a:t>Background information will always appear last and will be preceded by a bold  </a:t>
            </a:r>
            <a:r>
              <a:rPr lang="en-US" sz="1200" b="1" kern="1200" dirty="0">
                <a:solidFill>
                  <a:schemeClr val="tx1"/>
                </a:solidFill>
                <a:effectLst/>
                <a:latin typeface="Times New Roman" pitchFamily="18" charset="0"/>
                <a:ea typeface="+mn-ea"/>
                <a:cs typeface="+mn-cs"/>
              </a:rPr>
              <a:t>Background: </a:t>
            </a:r>
            <a:r>
              <a:rPr lang="en-US" sz="1200" i="1" kern="1200" dirty="0">
                <a:solidFill>
                  <a:schemeClr val="tx1"/>
                </a:solidFill>
                <a:effectLst/>
                <a:latin typeface="Times New Roman" pitchFamily="18" charset="0"/>
                <a:ea typeface="+mn-ea"/>
                <a:cs typeface="+mn-cs"/>
              </a:rPr>
              <a:t>identification.</a:t>
            </a:r>
            <a:endParaRPr lang="en-US" sz="1200" kern="1200" dirty="0">
              <a:solidFill>
                <a:schemeClr val="tx1"/>
              </a:solidFill>
              <a:effectLst/>
              <a:latin typeface="Times New Roman" pitchFamily="18" charset="0"/>
              <a:ea typeface="+mn-ea"/>
              <a:cs typeface="+mn-cs"/>
            </a:endParaRP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b="1" i="0" dirty="0">
                <a:latin typeface="Times New Roman" pitchFamily="18" charset="0"/>
                <a:ea typeface="ＭＳ Ｐゴシック" pitchFamily="34" charset="-128"/>
              </a:rPr>
              <a:t>(Next</a:t>
            </a:r>
            <a:r>
              <a:rPr lang="en-US" b="1" i="0" baseline="0" dirty="0">
                <a:latin typeface="Times New Roman" pitchFamily="18" charset="0"/>
                <a:ea typeface="ＭＳ Ｐゴシック" pitchFamily="34" charset="-128"/>
              </a:rPr>
              <a:t> Slide)</a:t>
            </a:r>
            <a:endParaRPr lang="en-US" b="1" i="0"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rPr>
              <a:t>Presentation Note: </a:t>
            </a:r>
            <a:r>
              <a:rPr kumimoji="0" lang="en-US" altLang="en-US" sz="1200" b="0" i="1"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rPr>
              <a:t>Here’s where you can discuss venue logistics, acknowledge sponsors, and deliver other information you want your audience to know initially.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1"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rPr>
              <a:t>You can add slides after this one to fit your situation.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1"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1" i="0"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rPr>
              <a:t>(Next Slide) </a:t>
            </a:r>
            <a:endParaRPr kumimoji="0" lang="en-US" altLang="en-US" sz="1200" b="0" i="1" u="none" strike="noStrike" kern="1200" cap="none" spc="0" normalizeH="0" baseline="0" noProof="0" dirty="0">
              <a:ln>
                <a:noFill/>
              </a:ln>
              <a:solidFill>
                <a:prstClr val="black"/>
              </a:solidFill>
              <a:effectLst/>
              <a:uLnTx/>
              <a:uFillTx/>
              <a:latin typeface="Times New Roman" pitchFamily="18" charset="0"/>
              <a:ea typeface="ＭＳ Ｐゴシック" pitchFamily="34" charset="-128"/>
              <a:cs typeface="+mn-cs"/>
            </a:endParaRP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a:t>
            </a:fld>
            <a:endParaRPr lang="en-US" altLang="en-US" dirty="0"/>
          </a:p>
        </p:txBody>
      </p:sp>
    </p:spTree>
    <p:extLst>
      <p:ext uri="{BB962C8B-B14F-4D97-AF65-F5344CB8AC3E}">
        <p14:creationId xmlns:p14="http://schemas.microsoft.com/office/powerpoint/2010/main" val="4279345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xfrm>
            <a:off x="331788" y="696913"/>
            <a:ext cx="6197600" cy="3486150"/>
          </a:xfrm>
          <a:ln/>
        </p:spPr>
      </p:sp>
      <p:sp>
        <p:nvSpPr>
          <p:cNvPr id="19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The General Aviation Joint Safety Committee has noted accident causes related to inadequate and inspection of aircraft exhaust systems.  This program will discuss common General Aviation exhaust systems, repair or replacement of exhaust system components, and methods of joining components.  We’ll also look at some relevant accident cases.</a:t>
            </a:r>
            <a:endParaRPr lang="en-US" b="1" dirty="0">
              <a:latin typeface="Times New Roman" pitchFamily="18" charset="0"/>
              <a:ea typeface="ＭＳ Ｐゴシック" pitchFamily="34" charset="-128"/>
            </a:endParaRP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194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6619D15-89D6-4F09-AF1E-9B215C6E1F7C}"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NTSB Data from 2011 through 2019 reveals that there have been 23 accidents/incidents directly linked to exhaust system failures in various GA aircraft incorporating multiple engine types.  </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4</a:t>
            </a:fld>
            <a:endParaRPr lang="en-US" altLang="en-US" dirty="0"/>
          </a:p>
        </p:txBody>
      </p:sp>
    </p:spTree>
    <p:extLst>
      <p:ext uri="{BB962C8B-B14F-4D97-AF65-F5344CB8AC3E}">
        <p14:creationId xmlns:p14="http://schemas.microsoft.com/office/powerpoint/2010/main" val="3508303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The pilot of a turbocharged aircraft who experiences a sudden unexplained loss of manifold pressure in-flight should assume that an exhaust failure may have occurred and put the airplane on the ground at the earliest possible moment. If the aircraft is a twin, the pilot should consider shutting down and securing the engine to minimize the threat of in-flight fire. </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5</a:t>
            </a:fld>
            <a:endParaRPr lang="en-US" dirty="0"/>
          </a:p>
        </p:txBody>
      </p:sp>
    </p:spTree>
    <p:extLst>
      <p:ext uri="{BB962C8B-B14F-4D97-AF65-F5344CB8AC3E}">
        <p14:creationId xmlns:p14="http://schemas.microsoft.com/office/powerpoint/2010/main" val="3385289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Air circulating around the engine exhaust pipes warms many light airplane cabins. </a:t>
            </a:r>
            <a:r>
              <a:rPr lang="en-US" baseline="0" dirty="0"/>
              <a:t> T</a:t>
            </a:r>
            <a:r>
              <a:rPr lang="en-US" dirty="0"/>
              <a:t>he most common exhaust system component failures are muffler or exhaust gas-to-air heat exchanger related.</a:t>
            </a:r>
            <a:r>
              <a:rPr lang="en-US" baseline="0" dirty="0"/>
              <a:t> </a:t>
            </a:r>
            <a:r>
              <a:rPr lang="en-US" dirty="0"/>
              <a:t>Failures</a:t>
            </a:r>
            <a:r>
              <a:rPr lang="en-US" baseline="0" dirty="0"/>
              <a:t> </a:t>
            </a:r>
            <a:r>
              <a:rPr lang="en-US" dirty="0"/>
              <a:t>in the heat exchanger surface (usually in the outer wall) allow</a:t>
            </a:r>
            <a:r>
              <a:rPr lang="en-US" baseline="0" dirty="0"/>
              <a:t> </a:t>
            </a:r>
            <a:r>
              <a:rPr lang="en-US" dirty="0"/>
              <a:t>exhaust gases to escape directly into the cabin heat system. This can result in carbon monoxide (CO) exposure.  When this occurs in a plane, the result could be an accident.</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imes New Roman" pitchFamily="18" charset="0"/>
                <a:ea typeface="+mn-ea"/>
                <a:cs typeface="+mn-cs"/>
              </a:rPr>
              <a:t>(Next Slide) </a:t>
            </a:r>
          </a:p>
          <a:p>
            <a:endParaRPr lang="en-US" dirty="0"/>
          </a:p>
          <a:p>
            <a:endParaRPr lang="en-US" dirty="0"/>
          </a:p>
        </p:txBody>
      </p:sp>
      <p:sp>
        <p:nvSpPr>
          <p:cNvPr id="4" name="Slide Number Placeholder 3"/>
          <p:cNvSpPr>
            <a:spLocks noGrp="1"/>
          </p:cNvSpPr>
          <p:nvPr>
            <p:ph type="sldNum" sz="quarter" idx="10"/>
          </p:nvPr>
        </p:nvSpPr>
        <p:spPr/>
        <p:txBody>
          <a:bodyPr/>
          <a:lstStyle/>
          <a:p>
            <a:fld id="{E30E2B38-4C51-42BF-9354-60F63ABDE461}" type="slidenum">
              <a:rPr lang="en-US" smtClean="0"/>
              <a:t>6</a:t>
            </a:fld>
            <a:endParaRPr lang="en-US" dirty="0"/>
          </a:p>
        </p:txBody>
      </p:sp>
    </p:spTree>
    <p:extLst>
      <p:ext uri="{BB962C8B-B14F-4D97-AF65-F5344CB8AC3E}">
        <p14:creationId xmlns:p14="http://schemas.microsoft.com/office/powerpoint/2010/main" val="18627381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The most common exhaust system failures contributing to General Aviation accidents are Muffler Failures – internal baffles and external mounts. Exhaust system leaks leading to noxious fume/CO poisoning. Exhaust system cracks causing heat impingement/fire.</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7</a:t>
            </a:fld>
            <a:endParaRPr lang="en-US" altLang="en-US" dirty="0"/>
          </a:p>
        </p:txBody>
      </p:sp>
    </p:spTree>
    <p:extLst>
      <p:ext uri="{BB962C8B-B14F-4D97-AF65-F5344CB8AC3E}">
        <p14:creationId xmlns:p14="http://schemas.microsoft.com/office/powerpoint/2010/main" val="1524222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WPR19FA178:  The pilot and passenger departed from a paved runway on a local flight in an amphibious airplane. The passenger described the airplane's rate of climb after takeoff as "slow" and stated that it was apparent that the plane would not clear the 50-ft-tall trees ahead. A witness described the aircraft as "struggling to gain altitude" and noticed a "definite power loss." The pilot performed a forced landing on a river, where the plane immediately nosed over and began filling with water. The landing gear was extended, and the water rudders were retracted. The landing gear position indicators were operational and indicated that the landing gear was extended. The position of the landing gear likely resulted in the airplane nosing over upon impact with the water. An examination of the engine revealed that the muffler baffles had broken at the weld point. The left muffler baffling moved freely inside the muffler. The right muffler baffling was turned 180° and obstructed the exhaust outlet. A test run of the engine with the mufflers installed was unsuccessful; however, upon removal of the mufflers, the engine was performed with no anomalies. There is no requirement to check the inside of a muffler during annual or 100-hour inspections to ensure that the baffling is intact. How long these mufflers had been in this condition could not be determined. The airflow restriction caused by the separated baffling likely resulted in a partial loss of engine power and the airplane's subsequent inability to climb after takeoff.</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8</a:t>
            </a:fld>
            <a:endParaRPr lang="en-US" altLang="en-US" dirty="0"/>
          </a:p>
        </p:txBody>
      </p:sp>
    </p:spTree>
    <p:extLst>
      <p:ext uri="{BB962C8B-B14F-4D97-AF65-F5344CB8AC3E}">
        <p14:creationId xmlns:p14="http://schemas.microsoft.com/office/powerpoint/2010/main" val="13390551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xfrm>
            <a:off x="428625" y="692150"/>
            <a:ext cx="6156325" cy="3463925"/>
          </a:xfrm>
          <a:ln/>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Tx/>
              <a:buNone/>
            </a:pPr>
            <a:r>
              <a:rPr lang="en-US" dirty="0"/>
              <a:t>It is generally recommended that exhaust stacks, mufflers,</a:t>
            </a:r>
            <a:r>
              <a:rPr lang="en-US" baseline="0" dirty="0"/>
              <a:t> </a:t>
            </a:r>
            <a:r>
              <a:rPr lang="en-US" dirty="0"/>
              <a:t>tailpipes, etc., be replaced with new or reconditioned components</a:t>
            </a:r>
            <a:r>
              <a:rPr lang="en-US" baseline="0" dirty="0"/>
              <a:t> by a qualified repair station </a:t>
            </a:r>
            <a:r>
              <a:rPr lang="en-US" dirty="0"/>
              <a:t>rather than repaired.  Special jigs,</a:t>
            </a:r>
            <a:r>
              <a:rPr lang="en-US" baseline="0" dirty="0"/>
              <a:t> tools, and welding skills are needed to make a proper repair. </a:t>
            </a:r>
          </a:p>
          <a:p>
            <a:pPr marL="0" indent="0">
              <a:buFontTx/>
              <a:buNone/>
            </a:pPr>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imes New Roman" pitchFamily="18" charset="0"/>
                <a:ea typeface="+mn-ea"/>
                <a:cs typeface="+mn-cs"/>
              </a:rPr>
              <a:t>(Next Slide) </a:t>
            </a:r>
          </a:p>
          <a:p>
            <a:pPr marL="0" indent="0">
              <a:buFontTx/>
              <a:buNone/>
            </a:pPr>
            <a:endParaRPr lang="en-US" dirty="0"/>
          </a:p>
        </p:txBody>
      </p:sp>
      <p:sp>
        <p:nvSpPr>
          <p:cNvPr id="31748" name="Footer Placeholder 1"/>
          <p:cNvSpPr>
            <a:spLocks noGrp="1"/>
          </p:cNvSpPr>
          <p:nvPr>
            <p:ph type="ftr" sz="quarter" idx="4"/>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defRPr>
            </a:lvl1pPr>
            <a:lvl2pPr marL="742950" indent="-285750" defTabSz="911225" eaLnBrk="0" hangingPunct="0">
              <a:defRPr sz="2400">
                <a:solidFill>
                  <a:schemeClr val="tx1"/>
                </a:solidFill>
                <a:latin typeface="Arial" charset="0"/>
              </a:defRPr>
            </a:lvl2pPr>
            <a:lvl3pPr marL="1143000" indent="-228600" defTabSz="911225" eaLnBrk="0" hangingPunct="0">
              <a:defRPr sz="2400">
                <a:solidFill>
                  <a:schemeClr val="tx1"/>
                </a:solidFill>
                <a:latin typeface="Arial" charset="0"/>
              </a:defRPr>
            </a:lvl3pPr>
            <a:lvl4pPr marL="1600200" indent="-228600" defTabSz="911225" eaLnBrk="0" hangingPunct="0">
              <a:defRPr sz="2400">
                <a:solidFill>
                  <a:schemeClr val="tx1"/>
                </a:solidFill>
                <a:latin typeface="Arial" charset="0"/>
              </a:defRPr>
            </a:lvl4pPr>
            <a:lvl5pPr marL="2057400" indent="-228600" defTabSz="911225" eaLnBrk="0" hangingPunct="0">
              <a:defRPr sz="2400">
                <a:solidFill>
                  <a:schemeClr val="tx1"/>
                </a:solidFill>
                <a:latin typeface="Arial" charset="0"/>
              </a:defRPr>
            </a:lvl5pPr>
            <a:lvl6pPr marL="2514600" indent="-228600" defTabSz="911225" eaLnBrk="0" fontAlgn="base" hangingPunct="0">
              <a:spcBef>
                <a:spcPct val="50000"/>
              </a:spcBef>
              <a:spcAft>
                <a:spcPct val="0"/>
              </a:spcAft>
              <a:buChar char="•"/>
              <a:defRPr sz="2400">
                <a:solidFill>
                  <a:schemeClr val="tx1"/>
                </a:solidFill>
                <a:latin typeface="Arial" charset="0"/>
              </a:defRPr>
            </a:lvl6pPr>
            <a:lvl7pPr marL="2971800" indent="-228600" defTabSz="911225" eaLnBrk="0" fontAlgn="base" hangingPunct="0">
              <a:spcBef>
                <a:spcPct val="50000"/>
              </a:spcBef>
              <a:spcAft>
                <a:spcPct val="0"/>
              </a:spcAft>
              <a:buChar char="•"/>
              <a:defRPr sz="2400">
                <a:solidFill>
                  <a:schemeClr val="tx1"/>
                </a:solidFill>
                <a:latin typeface="Arial" charset="0"/>
              </a:defRPr>
            </a:lvl7pPr>
            <a:lvl8pPr marL="3429000" indent="-228600" defTabSz="911225" eaLnBrk="0" fontAlgn="base" hangingPunct="0">
              <a:spcBef>
                <a:spcPct val="50000"/>
              </a:spcBef>
              <a:spcAft>
                <a:spcPct val="0"/>
              </a:spcAft>
              <a:buChar char="•"/>
              <a:defRPr sz="2400">
                <a:solidFill>
                  <a:schemeClr val="tx1"/>
                </a:solidFill>
                <a:latin typeface="Arial" charset="0"/>
              </a:defRPr>
            </a:lvl8pPr>
            <a:lvl9pPr marL="3886200" indent="-228600" defTabSz="911225" eaLnBrk="0" fontAlgn="base" hangingPunct="0">
              <a:spcBef>
                <a:spcPct val="50000"/>
              </a:spcBef>
              <a:spcAft>
                <a:spcPct val="0"/>
              </a:spcAft>
              <a:buChar char="•"/>
              <a:defRPr sz="2400">
                <a:solidFill>
                  <a:schemeClr val="tx1"/>
                </a:solidFill>
                <a:latin typeface="Arial" charset="0"/>
              </a:defRPr>
            </a:lvl9pPr>
          </a:lstStyle>
          <a:p>
            <a:pPr eaLnBrk="1" hangingPunct="1"/>
            <a:r>
              <a:rPr lang="en-US" sz="1200" dirty="0">
                <a:solidFill>
                  <a:prstClr val="black"/>
                </a:solidFill>
              </a:rPr>
              <a:t>none</a:t>
            </a:r>
          </a:p>
        </p:txBody>
      </p:sp>
    </p:spTree>
    <p:extLst>
      <p:ext uri="{BB962C8B-B14F-4D97-AF65-F5344CB8AC3E}">
        <p14:creationId xmlns:p14="http://schemas.microsoft.com/office/powerpoint/2010/main" val="31941001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Nearly all maintenance and inspections address situations with the potential for significant damage or harm if not performed correctly. </a:t>
            </a:r>
          </a:p>
          <a:p>
            <a:endParaRPr lang="en-US" dirty="0"/>
          </a:p>
          <a:p>
            <a:r>
              <a:rPr lang="en-US" dirty="0"/>
              <a:t>Inspectors aim to identify deficiencies and confirm the</a:t>
            </a:r>
            <a:r>
              <a:rPr lang="en-US" baseline="0" dirty="0"/>
              <a:t> airworthiness status to </a:t>
            </a:r>
            <a:r>
              <a:rPr lang="en-US" dirty="0"/>
              <a:t>reduce the likelihood of mishaps.</a:t>
            </a:r>
          </a:p>
          <a:p>
            <a:endParaRPr lang="en-US" dirty="0"/>
          </a:p>
          <a:p>
            <a:r>
              <a:rPr lang="en-US" dirty="0"/>
              <a:t>Exhaust system components require special attention. </a:t>
            </a:r>
          </a:p>
          <a:p>
            <a:endParaRPr lang="en-US" dirty="0"/>
          </a:p>
          <a:p>
            <a:r>
              <a:rPr lang="en-US" dirty="0"/>
              <a:t>A primary</a:t>
            </a:r>
            <a:r>
              <a:rPr lang="en-US" baseline="0" dirty="0"/>
              <a:t> reason for most exhaust system failures is inadequate and infrequent inspections/checks and the need for routine and preventive maintenance between inspections.  Exhaust systems deteriorate due to engine operating temperatures, vibrations that cause metal fatigue in stress concentration areas, and wear at joints or connections. </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10"/>
          </p:nvPr>
        </p:nvSpPr>
        <p:spPr/>
        <p:txBody>
          <a:bodyPr/>
          <a:lstStyle/>
          <a:p>
            <a:fld id="{25692B1B-29A9-49C7-8CF8-62088B8874DD}"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13152094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V-band clamps have become the preferred connection for many exhaust or intake systems.</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11</a:t>
            </a:fld>
            <a:endParaRPr lang="en-US" dirty="0"/>
          </a:p>
        </p:txBody>
      </p:sp>
    </p:spTree>
    <p:extLst>
      <p:ext uri="{BB962C8B-B14F-4D97-AF65-F5344CB8AC3E}">
        <p14:creationId xmlns:p14="http://schemas.microsoft.com/office/powerpoint/2010/main" val="2991072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As torque is applied to the coupling nut, the retainer applies an inward radial force compressing the flange together. Unlike bolted flanges, the retainer applies a uniform and equal closing force around the entire circumference of the flange during and after tightening.</a:t>
            </a:r>
          </a:p>
          <a:p>
            <a:endParaRPr lang="en-US" dirty="0"/>
          </a:p>
          <a:p>
            <a:r>
              <a:rPr lang="en-US" dirty="0"/>
              <a:t>Once tightened, friction between the flanges and V-retainer helps reduce the bolt and clamp load.</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12</a:t>
            </a:fld>
            <a:endParaRPr lang="en-US" dirty="0"/>
          </a:p>
        </p:txBody>
      </p:sp>
    </p:spTree>
    <p:extLst>
      <p:ext uri="{BB962C8B-B14F-4D97-AF65-F5344CB8AC3E}">
        <p14:creationId xmlns:p14="http://schemas.microsoft.com/office/powerpoint/2010/main" val="1468119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For acceptable results, maintainers must follow the manufacturers’ guidelines in using V-band gaskets</a:t>
            </a:r>
            <a:r>
              <a:rPr lang="en-US" baseline="0" dirty="0"/>
              <a:t> and safety wire to secure the V-band.  The procedure is not as simple as it sounds.  The next slides will detail what maintainers must do to ensure a safe and secure installation.</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13</a:t>
            </a:fld>
            <a:endParaRPr lang="en-US" dirty="0"/>
          </a:p>
        </p:txBody>
      </p:sp>
    </p:spTree>
    <p:extLst>
      <p:ext uri="{BB962C8B-B14F-4D97-AF65-F5344CB8AC3E}">
        <p14:creationId xmlns:p14="http://schemas.microsoft.com/office/powerpoint/2010/main" val="23593616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For a V-band clamp to work correctly, tubes and components of the coupling must be joined and aligned before installing the coupling. </a:t>
            </a:r>
          </a:p>
          <a:p>
            <a:endParaRPr lang="en-US" dirty="0"/>
          </a:p>
          <a:p>
            <a:r>
              <a:rPr lang="en-US" dirty="0"/>
              <a:t>The flanges must also be aligned correctly before coupling installation to prevent failures.</a:t>
            </a:r>
          </a:p>
          <a:p>
            <a:r>
              <a:rPr lang="en-US" dirty="0"/>
              <a:t>Ensure the V-band does not bottom out on the flange before reaching the required torque.</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14</a:t>
            </a:fld>
            <a:endParaRPr lang="en-US" dirty="0"/>
          </a:p>
        </p:txBody>
      </p:sp>
    </p:spTree>
    <p:extLst>
      <p:ext uri="{BB962C8B-B14F-4D97-AF65-F5344CB8AC3E}">
        <p14:creationId xmlns:p14="http://schemas.microsoft.com/office/powerpoint/2010/main" val="37267530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The installation process should include torquing the latch to its proper torque value, then seating the coupling and re-torquing it until the torque value is stable.</a:t>
            </a:r>
          </a:p>
          <a:p>
            <a:endParaRPr lang="en-US" dirty="0"/>
          </a:p>
          <a:p>
            <a:r>
              <a:rPr lang="en-US" dirty="0"/>
              <a:t>Tapping the coupling with a rubber mallet can help to seat the coupling while re-torquing.</a:t>
            </a:r>
          </a:p>
          <a:p>
            <a:endParaRPr lang="en-US" dirty="0"/>
          </a:p>
          <a:p>
            <a:r>
              <a:rPr lang="en-US" dirty="0"/>
              <a:t>Safety wire as needed.</a:t>
            </a:r>
          </a:p>
          <a:p>
            <a:endParaRPr lang="en-US" dirty="0"/>
          </a:p>
          <a:p>
            <a:r>
              <a:rPr lang="en-US" dirty="0"/>
              <a:t>A link</a:t>
            </a:r>
            <a:r>
              <a:rPr lang="en-US" baseline="0" dirty="0"/>
              <a:t> is provided to a YouTube video from GE Aviation which shows a demonstration of installing a V-band. (You must have internet access to make the link work)       https://youtu.be/-gimmqTA6zk</a:t>
            </a:r>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15</a:t>
            </a:fld>
            <a:endParaRPr lang="en-US" dirty="0"/>
          </a:p>
        </p:txBody>
      </p:sp>
    </p:spTree>
    <p:extLst>
      <p:ext uri="{BB962C8B-B14F-4D97-AF65-F5344CB8AC3E}">
        <p14:creationId xmlns:p14="http://schemas.microsoft.com/office/powerpoint/2010/main" val="22338892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Exhaust leaks are inherently much more dangerous than induction leaks, because of the possibility of introducing carbon monoxide to the cabin air supply of course but also the very serious threat of in-flight fire. Fortunately, exhaust leaks are usually a lot easier to detect because they typically leave brightly-colored exhaust stains (and sometimes obvious heat damage) that can be detected visually during an engine-compartment inspection. </a:t>
            </a:r>
          </a:p>
          <a:p>
            <a:endParaRPr lang="en-US" b="0" dirty="0"/>
          </a:p>
          <a:p>
            <a:r>
              <a:rPr lang="en-US" b="0" dirty="0"/>
              <a:t>Next let’s take a look at 5 accidents with exhaust system causal factors from the NTSB data base. We’ve included the NTSB File numbers on screen if you’d like to read the entire reports.</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16</a:t>
            </a:fld>
            <a:endParaRPr lang="en-US" dirty="0"/>
          </a:p>
        </p:txBody>
      </p:sp>
    </p:spTree>
    <p:extLst>
      <p:ext uri="{BB962C8B-B14F-4D97-AF65-F5344CB8AC3E}">
        <p14:creationId xmlns:p14="http://schemas.microsoft.com/office/powerpoint/2010/main" val="5253931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CEN17FA207 The private pilot was performing a visual flight rules cross-country flight after purchasing the airplane. After flying for about 1 </a:t>
            </a:r>
            <a:r>
              <a:rPr lang="en-US" dirty="0" err="1"/>
              <a:t>hr</a:t>
            </a:r>
            <a:r>
              <a:rPr lang="en-US" dirty="0"/>
              <a:t> 20 minutes, the aircraft suddenly entered a spiraling descent from cruise flight. Witnesses observed the plane flying erratically at a low altitude before it impacted an open field; they stated that the engine was running until impact. Toxicological testing of specimens taken from the pilot found 55% carbon monoxide saturation in the blood. At carbon monoxide levels above 40%, people typically experience incapacitating symptoms such as severe confusion, agitation, seizures, loss of consciousness, and death. Examination of the airplane's heat exchanger showed that the outside casing had either previously been repaired or had been constructed initially of metals with different properties. About one-half of the casing was discolored and exhibited varying signs of corrosion (the other half did not). Small holes were found where corrosion had occurred in the casing material. The holes from the corrosion provided a means for carbon monoxide to enter the cockpit from the exhaust system. Federal guidelines for annual aircraft inspections require inspecting the exhaust systems for cracks, defects, and improper attachment during each 100-hour or annual aircraft inspection. Maintenance logbooks indicated that the airplane's most recent annual inspection was completed less than one month before the accident. The available maintenance logbooks did not contain any record of repairs or replacement of the heat exchanger. However, the heat exchanger condition indicates an insufficient annual inspection that did not detect and correct the corroded heat exchanger.</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17</a:t>
            </a:fld>
            <a:endParaRPr lang="en-US" altLang="en-US"/>
          </a:p>
        </p:txBody>
      </p:sp>
    </p:spTree>
    <p:extLst>
      <p:ext uri="{BB962C8B-B14F-4D97-AF65-F5344CB8AC3E}">
        <p14:creationId xmlns:p14="http://schemas.microsoft.com/office/powerpoint/2010/main" val="1397373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CEN17FA207 </a:t>
            </a:r>
            <a:r>
              <a:rPr lang="en-US" dirty="0"/>
              <a:t>It is likely that impairment caused by acute carbon monoxide poisoning led to the pilot's loss of airplane control. The corrosion in the heat exchanger allowed carbon monoxide to enter the cabin. Page 2 of 8 CEN17FA207 Probable Cause and Findings The National Transportation Safety Board determines the probable cause(s) of this accident: The pilot's loss of control due to impairment from carbon monoxide poisoning. Contributing to the accident were the corrosion of the heat exchanger and the failure of maintenance personnel to adequately inspect and repair or replace the exchanger during the most recent annual inspection.</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18</a:t>
            </a:fld>
            <a:endParaRPr lang="en-US" altLang="en-US"/>
          </a:p>
        </p:txBody>
      </p:sp>
    </p:spTree>
    <p:extLst>
      <p:ext uri="{BB962C8B-B14F-4D97-AF65-F5344CB8AC3E}">
        <p14:creationId xmlns:p14="http://schemas.microsoft.com/office/powerpoint/2010/main" val="21008665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CEN20LA256 The pilot departed in the multi-engine airplane and proceeded east. The aircraft turned north and impacted trees about 30 nm west of the last flight track data. A postimpact fire ensued, and the wreckage was destroyed. A witness driving near the accident site said the airplane flew low, and she thought the aircraft would land. Another witness driving near the accident site, observed the aircraft flying “erratically” with flames emitting from the left engine but did not remember seeing smoke in the sky or from the plane. Another witness near the accident site reported that the aircraft was "sputtering" and "popping" as it flew over his home. Post-accident examination showed that the plane descended through trees and was highly fragmented and mostly consumed by fire. Both propellers had indications consistent with low amounts of rotational energy. The right engine propeller blades were at a blade angle near feather pitch at impact, and the left engine propeller blades appeared fully feathered. All engine control levers were found full forward except the left engine propeller lever, which was full aft.</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19</a:t>
            </a:fld>
            <a:endParaRPr lang="en-US" altLang="en-US"/>
          </a:p>
        </p:txBody>
      </p:sp>
    </p:spTree>
    <p:extLst>
      <p:ext uri="{BB962C8B-B14F-4D97-AF65-F5344CB8AC3E}">
        <p14:creationId xmlns:p14="http://schemas.microsoft.com/office/powerpoint/2010/main" val="37727603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CEN20LA256 </a:t>
            </a:r>
            <a:r>
              <a:rPr lang="en-US" dirty="0"/>
              <a:t>Additional examination revealed that the right magneto installed on the left engine would not rotate due to a failed bearing. The failure signatures were indicative of a loss of lubrication in the bearing. The airplane likely experienced at least a partial loss of engine power in the left engine as a result. The evidence is consistent with the pilot attempting to shut down the left engine due to the failed magneto and failing to maintain single-engine flight resulting in an impact with trees and terrain. Both engine exhaust systems were unairworthy due to very thin metal, holes, cracks, and signs of oxidative degradation. Exhaust leaks can result in an inflight fire. However, the post-impact fire prevented determination if an inflight fire occurred, and the witness testimony of flames coming from the engine could not be verified.</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20</a:t>
            </a:fld>
            <a:endParaRPr lang="en-US" altLang="en-US"/>
          </a:p>
        </p:txBody>
      </p:sp>
    </p:spTree>
    <p:extLst>
      <p:ext uri="{BB962C8B-B14F-4D97-AF65-F5344CB8AC3E}">
        <p14:creationId xmlns:p14="http://schemas.microsoft.com/office/powerpoint/2010/main" val="25999039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ERA18LA214 On August 12, 2018, at about 0840 Eastern daylight time, </a:t>
            </a:r>
            <a:r>
              <a:rPr lang="en-US" dirty="0" err="1"/>
              <a:t>Pipistral</a:t>
            </a:r>
            <a:r>
              <a:rPr lang="en-US" dirty="0"/>
              <a:t> Sinus 912, N467L, was destroyed when it was involved in an accident near West Palm Beach, Florida. The private pilot was not injured. The airplane was operated as a Title 14 Code of Federal Regulations Part 91 personal flight. </a:t>
            </a:r>
          </a:p>
          <a:p>
            <a:endParaRPr lang="en-US" dirty="0"/>
          </a:p>
          <a:p>
            <a:r>
              <a:rPr lang="en-US" dirty="0"/>
              <a:t>According to the pilot of the motor glider, after dropping off a passenger from a previous flight, he restarted the engine and taxied out to runway 27R. After checking his instrument gauges, he made a radio call indicating that he would remain in the traffic pattern. During takeoff, he noticed the engine sounded "a little rough," as he turned downwind, he started to smell smoke. He shut down the engine and returned for landing. The landing was uneventful, but the pilot noticed flames below the right door when the aircraft stopped. After he exited the airplane, the fire grew and eventually consumed the airplane.</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21</a:t>
            </a:fld>
            <a:endParaRPr lang="en-US" altLang="en-US"/>
          </a:p>
        </p:txBody>
      </p:sp>
    </p:spTree>
    <p:extLst>
      <p:ext uri="{BB962C8B-B14F-4D97-AF65-F5344CB8AC3E}">
        <p14:creationId xmlns:p14="http://schemas.microsoft.com/office/powerpoint/2010/main" val="34109189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ERA18LA214 </a:t>
            </a:r>
            <a:r>
              <a:rPr lang="en-US" dirty="0"/>
              <a:t>Post-accident examination of the airplane’s engine by a Federal Aviation Administration inspector revealed that the fire consumed the cockpit. The motor glider’s engine examination revealed that the exhaust manifold was cracked. Further examination of the exhaust manifold by the NTSB Materials Laboratory showed that the fracture and cracking of the exhaust manifold tubes were due to fatigue. In each failed manifold tube, the fatigue cracking initiated on the inner surface near circumferential welds and propagated through to the outer surface, indicating that the fatigue cracks were likely present before the accident. The fatigue cracking at the fitting led to a complete fracture, whereas the cracking in the opposite tube elbow had progressed only part way.</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 </a:t>
            </a: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22</a:t>
            </a:fld>
            <a:endParaRPr lang="en-US" altLang="en-US"/>
          </a:p>
        </p:txBody>
      </p:sp>
    </p:spTree>
    <p:extLst>
      <p:ext uri="{BB962C8B-B14F-4D97-AF65-F5344CB8AC3E}">
        <p14:creationId xmlns:p14="http://schemas.microsoft.com/office/powerpoint/2010/main" val="26010611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ANC16FA065   </a:t>
            </a:r>
            <a:r>
              <a:rPr lang="en-US" dirty="0"/>
              <a:t>The private pilot departed in his float-equipped, experimental, amateur-built airplane during day-visual meteorological conditions. According to a friend of the pilot, the purpose of the flight was to fly over a proposed hunting site and then return. About 90 minutes later, multiple witnesses saw the airplane complete two low-level, high-speed, 360° right turns over a residential neighborhood. The witnesses said the airplane's first 360° turn was accomplished at 150 and 200 ft above ground level, but the second turn was much lower. Witnesses near the accident site reported that, as the airplane completed the second, steep, 360° turn, the nose of the aircraft pitched down, and the plane began a rapid nose-down descent. The engine rpm then increased significantly, and the wings rolled level just before the airplane impacted a stand of tall trees adjacent to a home. The aircraft subsequently descended onto a neighborhood road and came to rest inverted. A post-crash fire ensued about 30 seconds after impact, quickly engulfing the entire plane. According to family members and close friends, this was highly unusual behavior for this pilot.</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a:t>(Next Slide)</a:t>
            </a:r>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23</a:t>
            </a:fld>
            <a:endParaRPr lang="en-US" altLang="en-US"/>
          </a:p>
        </p:txBody>
      </p:sp>
    </p:spTree>
    <p:extLst>
      <p:ext uri="{BB962C8B-B14F-4D97-AF65-F5344CB8AC3E}">
        <p14:creationId xmlns:p14="http://schemas.microsoft.com/office/powerpoint/2010/main" val="130842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ANC16FA065 Post-accident</a:t>
            </a:r>
            <a:r>
              <a:rPr lang="en-US" dirty="0"/>
              <a:t> examination of the airplane's exhaust system revealed that the muffler can assembly was cracked around most of its circumference near the inlet portion of the muffler, which would have allowed exhaust gases to enter the cockpit/cabin. Toxicology tests revealed 48% carboxyhemoglobin (carbon monoxide) in the pilot's blood. The pilot was a nonsmoker, and nonsmokers normally have no more than 3% carboxyhemoglobin. The pilot's cause of death was extensive blunt force trauma, including lacerations of the aorta, heart, and liver, and there was no soot found in his trachea. Although there was a postimpact fire, given the extensive blunt force injuries the pilot sustained and the lack of soot in his trachea, the pilot's elevated carboxyhemoglobin level was likely from acute exposure to carbon monoxide during the 90-minute flight and not from postimpact fire.</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24</a:t>
            </a:fld>
            <a:endParaRPr lang="en-US" altLang="en-US"/>
          </a:p>
        </p:txBody>
      </p:sp>
    </p:spTree>
    <p:extLst>
      <p:ext uri="{BB962C8B-B14F-4D97-AF65-F5344CB8AC3E}">
        <p14:creationId xmlns:p14="http://schemas.microsoft.com/office/powerpoint/2010/main" val="2204239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WPR15IA263 On September 21, 2015, at about 0645 mountain daylight time, a Cessna T206H, N7269T, experienced an in-flight fire during its initial climb from Idaho Falls Regional Airport, Idaho Falls, Idaho. The airplane was being operated as an aerial survey flight under the provisions of 14 Code of Federal Regulations Part 91. The flight instructor and passenger/camera operator sustained minor injuries related to smoke inhalation. The airplane sustained minor damage. The local flight departed Idaho Falls at about 0640; visual meteorological conditions prevailed, and no flight plan had been filed. The pilot reported that he performed a preflight inspection, and the passenger checked the external camera equipment before the flight. No anomalies were noted, and the engine run-up was normal. During the initial climb, the pilot retracted the flaps and having reached about 200 ft above ground level, the passenger began to see smoke. The pilot initiated a turn to the crosswind leg, and smoke rapidly filled the cabin. The passenger opened the side window and, concerned that it may fan the source of the smoke, the pilot asked him to close it. The pilot then put on his oxygen cannula, but it did not provide relief, and by now he was having trouble breathing due to the smoke density. The smoke was now obscuring the instrument panel, but he could partially see the runway and immediately turned the airplane towards it. He opened his side window and put his head outside for a better view. However, the force of the wind made breathing difficult. The pilot then pushed the airplane's nose down, initiating a steep dive to the runway. He could not recall the final stages of the landing, but as soon as the airplane touched the ground, he applied full brake action, locking up the wheels. Once they had stopped, the pilot shut off the fuel mixture control, and they rapidly egressed.</a:t>
            </a:r>
            <a:endParaRPr lang="en-US" b="0" dirty="0"/>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25</a:t>
            </a:fld>
            <a:endParaRPr lang="en-US" altLang="en-US"/>
          </a:p>
        </p:txBody>
      </p:sp>
    </p:spTree>
    <p:extLst>
      <p:ext uri="{BB962C8B-B14F-4D97-AF65-F5344CB8AC3E}">
        <p14:creationId xmlns:p14="http://schemas.microsoft.com/office/powerpoint/2010/main" val="34543723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WPR15IA263 The airplane sustained thermal damage to the right side of the firewall, the upper and lower engine cowlings, and the forward right section of the fuselage skin, which had burned through to the cabin at the air inlet door. The fire location being so near the air inlet forced smoke into the airplane's fresh air intake system. Subsequent examination revealed that the wastegate overboard exhaust tailpipe had come away from the turbocharger housing. The turbocharger housing outlet was directly in line with the battery mounting tray on the right side of the firewall. The battery had partially melted, and both its positive and negative electrical connecting cables had partially melted. Both cables exhibited globular damage to their copper conductors consistent with arcing and an electrical short circuit. Cessna Service Bulletin SB99-71-06, released December 6, 1999, recommended the installation of a tailpipe lanyard to "provide a safety link ensuring positive turbocharger exhaust tailpipe retention should the clamp become loose." No lanyard was found on the airplane, and no record in the maintenance logbooks indicated that the service bulletin had been complied with. The service bulletin affected 111 Cessna T206H airplanes, and records provided by Cessna revealed that in the 2-year period Page 4 of 6 WPR15IA263 following issuance of the service bulletin, 91 of the service bulletin's sub-assembly components were sold, with sales then averaging about 3 per year through to 2015. Federal Aviation Administration regulations do not require compliance with service bulletins for aircraft operating under the provisions of 14 Code of Federal Regulations Part 91. The airplane experienced a similar separation of the tailpipe during takeoff on April 28, 2015. On this occasion, smoke was again drawn into the cockpit, but damage was limited to the battery and its associated cables. Maintenance records indicated that the tailpipe clamp and gaskets were replaced following the event. </a:t>
            </a:r>
          </a:p>
          <a:p>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r>
              <a:rPr kumimoji="0" lang="en-US" sz="1200" b="1" i="0" u="none" strike="noStrike" kern="1200" cap="none" spc="0" normalizeH="0" baseline="0" noProof="0" dirty="0">
                <a:ln>
                  <a:noFill/>
                </a:ln>
                <a:solidFill>
                  <a:srgbClr val="000000"/>
                </a:solidFill>
                <a:effectLst/>
                <a:uLnTx/>
                <a:uFillTx/>
                <a:latin typeface="Times New Roman" pitchFamily="18" charset="0"/>
                <a:ea typeface="+mn-ea"/>
                <a:cs typeface="+mn-cs"/>
              </a:rPr>
              <a:t>(Next Slide)</a:t>
            </a: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26</a:t>
            </a:fld>
            <a:endParaRPr lang="en-US" altLang="en-US"/>
          </a:p>
        </p:txBody>
      </p:sp>
    </p:spTree>
    <p:extLst>
      <p:ext uri="{BB962C8B-B14F-4D97-AF65-F5344CB8AC3E}">
        <p14:creationId xmlns:p14="http://schemas.microsoft.com/office/powerpoint/2010/main" val="645679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r>
              <a:rPr lang="en-US" dirty="0"/>
              <a:t>A few closing points:</a:t>
            </a:r>
            <a:r>
              <a:rPr lang="en-US" baseline="0" dirty="0"/>
              <a:t>  </a:t>
            </a:r>
            <a:r>
              <a:rPr lang="en-US" dirty="0"/>
              <a:t>Knowledge and education are key to the maintenance of exhaust system.</a:t>
            </a:r>
            <a:r>
              <a:rPr lang="en-US" baseline="0" dirty="0"/>
              <a:t>  </a:t>
            </a:r>
            <a:r>
              <a:rPr lang="en-US" dirty="0"/>
              <a:t>Make sure your maintainers reference the appropriate service information and inspect exhaust system components closely.</a:t>
            </a:r>
            <a:r>
              <a:rPr lang="en-US" baseline="0" dirty="0"/>
              <a:t>  Inspection is important for pilots too.  We should closely inspect all accessible exhaust system components during preflight. </a:t>
            </a:r>
            <a:r>
              <a:rPr lang="en-US" dirty="0"/>
              <a:t>Remember: there is an increased danger of fire and/or carbon monoxide if the exhaust system is not inspected and maintained</a:t>
            </a:r>
            <a:r>
              <a:rPr lang="en-US" baseline="0" dirty="0"/>
              <a:t> in an airworthy condition.</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Times New Roman" pitchFamily="18" charset="0"/>
                <a:ea typeface="+mn-ea"/>
                <a:cs typeface="+mn-cs"/>
              </a:rPr>
              <a:t>(Next Slide) </a:t>
            </a:r>
          </a:p>
          <a:p>
            <a:endParaRPr lang="en-US" dirty="0"/>
          </a:p>
        </p:txBody>
      </p:sp>
      <p:sp>
        <p:nvSpPr>
          <p:cNvPr id="4" name="Slide Number Placeholder 3"/>
          <p:cNvSpPr>
            <a:spLocks noGrp="1"/>
          </p:cNvSpPr>
          <p:nvPr>
            <p:ph type="sldNum" sz="quarter" idx="10"/>
          </p:nvPr>
        </p:nvSpPr>
        <p:spPr/>
        <p:txBody>
          <a:bodyPr/>
          <a:lstStyle/>
          <a:p>
            <a:fld id="{D54A8F51-2BC2-4449-9879-932A53CF5422}" type="slidenum">
              <a:rPr lang="en-US" smtClean="0"/>
              <a:t>27</a:t>
            </a:fld>
            <a:endParaRPr lang="en-US" dirty="0"/>
          </a:p>
        </p:txBody>
      </p:sp>
    </p:spTree>
    <p:extLst>
      <p:ext uri="{BB962C8B-B14F-4D97-AF65-F5344CB8AC3E}">
        <p14:creationId xmlns:p14="http://schemas.microsoft.com/office/powerpoint/2010/main" val="34632975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8625" y="692150"/>
            <a:ext cx="6156325" cy="346392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ALC-498 course at FAASafety.gov is designed to give you an overview of guidance about aircraft exhaust systems, types, repairs, and inspections, as well as best practices for maintenance. As Maintenance Technicians, Pilots, and aircraft owners, we encourage you to take this course.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The QR code on screen will take you to the course.  Or navigate to faasafety.gov and search the course catalog.</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endParaRPr lang="en-US" dirty="0"/>
          </a:p>
        </p:txBody>
      </p:sp>
      <p:sp>
        <p:nvSpPr>
          <p:cNvPr id="4" name="Slide Number Placeholder 3"/>
          <p:cNvSpPr>
            <a:spLocks noGrp="1"/>
          </p:cNvSpPr>
          <p:nvPr>
            <p:ph type="sldNum" sz="quarter" idx="5"/>
          </p:nvPr>
        </p:nvSpPr>
        <p:spPr/>
        <p:txBody>
          <a:bodyPr/>
          <a:lstStyle/>
          <a:p>
            <a:fld id="{A653D137-0C8E-440A-BE2F-43CE5004422D}" type="slidenum">
              <a:rPr lang="en-US" altLang="en-US" smtClean="0"/>
              <a:pPr/>
              <a:t>28</a:t>
            </a:fld>
            <a:endParaRPr lang="en-US" altLang="en-US" dirty="0"/>
          </a:p>
        </p:txBody>
      </p:sp>
    </p:spTree>
    <p:extLst>
      <p:ext uri="{BB962C8B-B14F-4D97-AF65-F5344CB8AC3E}">
        <p14:creationId xmlns:p14="http://schemas.microsoft.com/office/powerpoint/2010/main" val="1102574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Your information or leave blank.</a:t>
            </a:r>
          </a:p>
          <a:p>
            <a:r>
              <a:rPr lang="en-US" i="1" dirty="0">
                <a:latin typeface="Times New Roman" pitchFamily="18" charset="0"/>
                <a:ea typeface="ＭＳ Ｐゴシック" pitchFamily="34" charset="-128"/>
              </a:rPr>
              <a:t>   </a:t>
            </a: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a:t>
            </a:r>
            <a:r>
              <a:rPr lang="en-US" b="1" i="1" dirty="0">
                <a:latin typeface="Times New Roman" pitchFamily="18" charset="0"/>
              </a:rPr>
              <a:t>WINGS</a:t>
            </a:r>
            <a:r>
              <a:rPr lang="en-US" dirty="0">
                <a:latin typeface="Times New Roman" pitchFamily="18" charset="0"/>
              </a:rPr>
              <a:t>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31</a:t>
            </a:fld>
            <a:endParaRPr lang="en-US" dirty="0"/>
          </a:p>
        </p:txBody>
      </p:sp>
    </p:spTree>
    <p:extLst>
      <p:ext uri="{BB962C8B-B14F-4D97-AF65-F5344CB8AC3E}">
        <p14:creationId xmlns:p14="http://schemas.microsoft.com/office/powerpoint/2010/main" val="6574096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32</a:t>
            </a:fld>
            <a:endParaRPr lang="en-US" dirty="0"/>
          </a:p>
        </p:txBody>
      </p:sp>
    </p:spTree>
    <p:extLst>
      <p:ext uri="{BB962C8B-B14F-4D97-AF65-F5344CB8AC3E}">
        <p14:creationId xmlns:p14="http://schemas.microsoft.com/office/powerpoint/2010/main" val="3526590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p:cNvSpPr>
            <a:spLocks noGrp="1" noChangeArrowheads="1"/>
          </p:cNvSpPr>
          <p:nvPr>
            <p:ph type="sldNum" sz="quarter" idx="5"/>
          </p:nvPr>
        </p:nvSpPr>
        <p:spPr/>
        <p:txBody>
          <a:bodyPr/>
          <a:lstStyle>
            <a:lvl1pPr defTabSz="911225" eaLnBrk="0" hangingPunct="0">
              <a:spcBef>
                <a:spcPct val="30000"/>
              </a:spcBef>
              <a:defRPr sz="1200">
                <a:solidFill>
                  <a:schemeClr val="tx1"/>
                </a:solidFill>
                <a:latin typeface="Times New Roman" panose="02020603050405020304" pitchFamily="18" charset="0"/>
              </a:defRPr>
            </a:lvl1pPr>
            <a:lvl2pPr marL="742950" indent="-285750" defTabSz="911225" eaLnBrk="0" hangingPunct="0">
              <a:spcBef>
                <a:spcPct val="30000"/>
              </a:spcBef>
              <a:defRPr sz="1200">
                <a:solidFill>
                  <a:schemeClr val="tx1"/>
                </a:solidFill>
                <a:latin typeface="Times New Roman" panose="02020603050405020304" pitchFamily="18" charset="0"/>
              </a:defRPr>
            </a:lvl2pPr>
            <a:lvl3pPr marL="1143000" indent="-228600" defTabSz="911225" eaLnBrk="0" hangingPunct="0">
              <a:spcBef>
                <a:spcPct val="30000"/>
              </a:spcBef>
              <a:defRPr sz="1200">
                <a:solidFill>
                  <a:schemeClr val="tx1"/>
                </a:solidFill>
                <a:latin typeface="Times New Roman" panose="02020603050405020304" pitchFamily="18" charset="0"/>
              </a:defRPr>
            </a:lvl3pPr>
            <a:lvl4pPr marL="1600200" indent="-228600" defTabSz="911225" eaLnBrk="0" hangingPunct="0">
              <a:spcBef>
                <a:spcPct val="30000"/>
              </a:spcBef>
              <a:defRPr sz="1200">
                <a:solidFill>
                  <a:schemeClr val="tx1"/>
                </a:solidFill>
                <a:latin typeface="Times New Roman" panose="02020603050405020304" pitchFamily="18" charset="0"/>
              </a:defRPr>
            </a:lvl4pPr>
            <a:lvl5pPr marL="2057400" indent="-228600" defTabSz="911225" eaLnBrk="0" hangingPunct="0">
              <a:spcBef>
                <a:spcPct val="30000"/>
              </a:spcBef>
              <a:defRPr sz="1200">
                <a:solidFill>
                  <a:schemeClr val="tx1"/>
                </a:solidFill>
                <a:latin typeface="Times New Roman" panose="02020603050405020304" pitchFamily="18" charset="0"/>
              </a:defRPr>
            </a:lvl5pPr>
            <a:lvl6pPr marL="2514600" indent="-228600" defTabSz="91122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1122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1122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11225" eaLnBrk="0" fontAlgn="base" hangingPunct="0">
              <a:spcBef>
                <a:spcPct val="30000"/>
              </a:spcBef>
              <a:spcAft>
                <a:spcPct val="0"/>
              </a:spcAft>
              <a:defRPr sz="1200">
                <a:solidFill>
                  <a:schemeClr val="tx1"/>
                </a:solidFill>
                <a:latin typeface="Times New Roman" panose="02020603050405020304" pitchFamily="18" charset="0"/>
              </a:defRPr>
            </a:lvl9pPr>
          </a:lstStyle>
          <a:p>
            <a:pPr eaLnBrk="1" hangingPunct="1">
              <a:spcBef>
                <a:spcPct val="0"/>
              </a:spcBef>
            </a:pPr>
            <a:fld id="{E561F1B7-F9DC-4766-83F4-82034A82122E}" type="slidenum">
              <a:rPr lang="en-US" altLang="en-US"/>
              <a:pPr eaLnBrk="1" hangingPunct="1">
                <a:spcBef>
                  <a:spcPct val="0"/>
                </a:spcBef>
              </a:pPr>
              <a:t>33</a:t>
            </a:fld>
            <a:endParaRPr lang="en-US" altLang="en-US" dirty="0"/>
          </a:p>
        </p:txBody>
      </p:sp>
      <p:sp>
        <p:nvSpPr>
          <p:cNvPr id="15363" name="Rectangle 2"/>
          <p:cNvSpPr>
            <a:spLocks noGrp="1" noRot="1" noChangeAspect="1" noChangeArrowheads="1" noTextEdit="1"/>
          </p:cNvSpPr>
          <p:nvPr>
            <p:ph type="sldImg"/>
          </p:nvPr>
        </p:nvSpPr>
        <p:spPr>
          <a:xfrm>
            <a:off x="428625" y="692150"/>
            <a:ext cx="6156325" cy="3463925"/>
          </a:xfrm>
          <a:ln/>
        </p:spPr>
      </p:sp>
      <p:sp>
        <p:nvSpPr>
          <p:cNvPr id="15364" name="Rectangle 3"/>
          <p:cNvSpPr>
            <a:spLocks noGrp="1" noChangeArrowheads="1"/>
          </p:cNvSpPr>
          <p:nvPr>
            <p:ph type="body" idx="1"/>
          </p:nvPr>
        </p:nvSpPr>
        <p:spPr>
          <a:noFill/>
        </p:spPr>
        <p:txBody>
          <a:bodyPr/>
          <a:lstStyle/>
          <a:p>
            <a:pPr eaLnBrk="1" hangingPunct="1"/>
            <a:endParaRPr lang="en-US" i="1" dirty="0">
              <a:latin typeface="Times New Roman" pitchFamily="18" charset="0"/>
              <a:ea typeface="ＭＳ Ｐゴシック" pitchFamily="34" charset="-128"/>
            </a:endParaRPr>
          </a:p>
          <a:p>
            <a:pPr eaLnBrk="1" hangingPunct="1"/>
            <a:r>
              <a:rPr lang="en-US" b="1" i="0" dirty="0">
                <a:latin typeface="Times New Roman" pitchFamily="18" charset="0"/>
                <a:ea typeface="ＭＳ Ｐゴシック" pitchFamily="34" charset="-128"/>
              </a:rPr>
              <a:t>(The End</a:t>
            </a:r>
            <a:r>
              <a:rPr lang="en-US" b="1" i="0" baseline="0" dirty="0">
                <a:latin typeface="Times New Roman" pitchFamily="18" charset="0"/>
                <a:ea typeface="ＭＳ Ｐゴシック" pitchFamily="34" charset="-128"/>
              </a:rPr>
              <a:t>)</a:t>
            </a:r>
            <a:endParaRPr lang="en-US" b="1" i="0"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4227629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wmf"/></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2"/>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244862" y="-1588"/>
            <a:ext cx="4947138" cy="692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1080"/>
          <p:cNvGrpSpPr>
            <a:grpSpLocks/>
          </p:cNvGrpSpPr>
          <p:nvPr userDrawn="1"/>
        </p:nvGrpSpPr>
        <p:grpSpPr bwMode="auto">
          <a:xfrm>
            <a:off x="7613649" y="280989"/>
            <a:ext cx="2988733" cy="909637"/>
            <a:chOff x="3803" y="171"/>
            <a:chExt cx="1412" cy="573"/>
          </a:xfrm>
        </p:grpSpPr>
        <p:pic>
          <p:nvPicPr>
            <p:cNvPr id="7" name="Picture 1079"/>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803" y="171"/>
              <a:ext cx="470" cy="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spcBef>
                  <a:spcPct val="0"/>
                </a:spcBef>
                <a:buFontTx/>
                <a:buNone/>
                <a:defRPr/>
              </a:pPr>
              <a:r>
                <a:rPr lang="en-US" sz="1800" b="1" dirty="0">
                  <a:solidFill>
                    <a:schemeClr val="bg1"/>
                  </a:solidFill>
                  <a:cs typeface="Arial" charset="0"/>
                </a:rPr>
                <a:t>Federal Aviation</a:t>
              </a:r>
            </a:p>
            <a:p>
              <a:pPr eaLnBrk="1" hangingPunct="1">
                <a:lnSpc>
                  <a:spcPct val="85000"/>
                </a:lnSpc>
                <a:spcBef>
                  <a:spcPct val="0"/>
                </a:spcBef>
                <a:buFontTx/>
                <a:buNone/>
                <a:defRPr/>
              </a:pPr>
              <a:r>
                <a:rPr lang="en-US" sz="1800" b="1" dirty="0">
                  <a:solidFill>
                    <a:schemeClr val="bg1"/>
                  </a:solidFill>
                  <a:cs typeface="Arial" charset="0"/>
                </a:rPr>
                <a:t>Administration</a:t>
              </a:r>
            </a:p>
          </p:txBody>
        </p:sp>
      </p:grpSp>
      <p:sp>
        <p:nvSpPr>
          <p:cNvPr id="63490" name="Rectangle 1026"/>
          <p:cNvSpPr>
            <a:spLocks noGrp="1" noChangeArrowheads="1"/>
          </p:cNvSpPr>
          <p:nvPr>
            <p:ph type="ctrTitle"/>
          </p:nvPr>
        </p:nvSpPr>
        <p:spPr>
          <a:xfrm>
            <a:off x="594784" y="312738"/>
            <a:ext cx="5444067" cy="1395412"/>
          </a:xfrm>
        </p:spPr>
        <p:txBody>
          <a:bodyPr anchor="t"/>
          <a:lstStyle>
            <a:lvl1pPr>
              <a:defRPr/>
            </a:lvl1pPr>
          </a:lstStyle>
          <a:p>
            <a:pPr lvl="0"/>
            <a:r>
              <a:rPr lang="en-US" noProof="0"/>
              <a:t>Select to edit master title</a:t>
            </a:r>
          </a:p>
        </p:txBody>
      </p:sp>
      <p:sp>
        <p:nvSpPr>
          <p:cNvPr id="63491" name="Rectangle 1027"/>
          <p:cNvSpPr>
            <a:spLocks noGrp="1" noChangeArrowheads="1"/>
          </p:cNvSpPr>
          <p:nvPr>
            <p:ph type="subTitle" idx="1"/>
          </p:nvPr>
        </p:nvSpPr>
        <p:spPr>
          <a:xfrm>
            <a:off x="599018" y="1754188"/>
            <a:ext cx="5439833" cy="1752600"/>
          </a:xfrm>
        </p:spPr>
        <p:txBody>
          <a:bodyPr/>
          <a:lstStyle>
            <a:lvl1pPr marL="0" indent="0">
              <a:buFontTx/>
              <a:buNone/>
              <a:defRPr sz="3200">
                <a:solidFill>
                  <a:schemeClr val="bg2"/>
                </a:solidFill>
              </a:defRPr>
            </a:lvl1pPr>
          </a:lstStyle>
          <a:p>
            <a:endParaRPr lang="en-US" dirty="0"/>
          </a:p>
        </p:txBody>
      </p:sp>
      <p:sp>
        <p:nvSpPr>
          <p:cNvPr id="2" name="Rectangle 1026">
            <a:extLst>
              <a:ext uri="{FF2B5EF4-FFF2-40B4-BE49-F238E27FC236}">
                <a16:creationId xmlns:a16="http://schemas.microsoft.com/office/drawing/2014/main" id="{05C59E4E-50D0-9AB6-FC6B-CB34454ACA4D}"/>
              </a:ext>
            </a:extLst>
          </p:cNvPr>
          <p:cNvSpPr txBox="1">
            <a:spLocks noChangeArrowheads="1"/>
          </p:cNvSpPr>
          <p:nvPr userDrawn="1"/>
        </p:nvSpPr>
        <p:spPr bwMode="auto">
          <a:xfrm>
            <a:off x="303301" y="5267592"/>
            <a:ext cx="6040581" cy="11399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2000" dirty="0"/>
              <a:t>Produced</a:t>
            </a:r>
            <a:r>
              <a:rPr lang="en-US" sz="2000" baseline="0" dirty="0"/>
              <a:t> by: </a:t>
            </a:r>
          </a:p>
          <a:p>
            <a:pPr>
              <a:buNone/>
            </a:pPr>
            <a:r>
              <a:rPr lang="en-US" sz="2000" i="0" baseline="0" dirty="0"/>
              <a:t>The National FAA Safety Team (FAASTeam)</a:t>
            </a:r>
          </a:p>
        </p:txBody>
      </p:sp>
    </p:spTree>
    <p:custDataLst>
      <p:tags r:id="rId1"/>
    </p:custDataLst>
    <p:extLst>
      <p:ext uri="{BB962C8B-B14F-4D97-AF65-F5344CB8AC3E}">
        <p14:creationId xmlns:p14="http://schemas.microsoft.com/office/powerpoint/2010/main" val="40043008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43467" y="6248400"/>
            <a:ext cx="2230967" cy="457200"/>
          </a:xfrm>
        </p:spPr>
        <p:txBody>
          <a:bodyPr/>
          <a:lstStyle>
            <a:lvl1pPr>
              <a:defRPr>
                <a:solidFill>
                  <a:schemeClr val="bg1">
                    <a:lumMod val="75000"/>
                  </a:schemeClr>
                </a:solidFill>
              </a:defRPr>
            </a:lvl1pPr>
          </a:lstStyle>
          <a:p>
            <a:pPr>
              <a:defRPr/>
            </a:pPr>
            <a:endParaRPr lang="en-US" dirty="0"/>
          </a:p>
        </p:txBody>
      </p:sp>
      <p:sp>
        <p:nvSpPr>
          <p:cNvPr id="5" name="Footer Placeholder 4"/>
          <p:cNvSpPr>
            <a:spLocks noGrp="1"/>
          </p:cNvSpPr>
          <p:nvPr>
            <p:ph type="ftr" sz="quarter" idx="11"/>
          </p:nvPr>
        </p:nvSpPr>
        <p:spPr>
          <a:xfrm>
            <a:off x="2929467" y="6248400"/>
            <a:ext cx="3860800" cy="457200"/>
          </a:xfrm>
        </p:spPr>
        <p:txBody>
          <a:bodyPr/>
          <a:lstStyle>
            <a:lvl1pPr>
              <a:defRPr>
                <a:solidFill>
                  <a:schemeClr val="bg1">
                    <a:lumMod val="75000"/>
                  </a:schemeClr>
                </a:solidFill>
              </a:defRPr>
            </a:lvl1pPr>
          </a:lstStyle>
          <a:p>
            <a:pPr>
              <a:defRPr/>
            </a:pPr>
            <a:endParaRPr lang="en-US" dirty="0"/>
          </a:p>
        </p:txBody>
      </p:sp>
      <p:sp>
        <p:nvSpPr>
          <p:cNvPr id="6" name="Slide Number Placeholder 5"/>
          <p:cNvSpPr>
            <a:spLocks noGrp="1"/>
          </p:cNvSpPr>
          <p:nvPr>
            <p:ph type="sldNum" sz="quarter" idx="12"/>
          </p:nvPr>
        </p:nvSpPr>
        <p:spPr>
          <a:xfrm>
            <a:off x="8847667" y="6248400"/>
            <a:ext cx="2540000" cy="457200"/>
          </a:xfrm>
        </p:spPr>
        <p:txBody>
          <a:bodyPr/>
          <a:lstStyle>
            <a:lvl1pPr>
              <a:defRPr/>
            </a:lvl1pPr>
          </a:lstStyle>
          <a:p>
            <a:fld id="{1CB98EF7-C445-4117-B83D-AF053EDE62BF}" type="slidenum">
              <a:rPr lang="en-US" altLang="en-US"/>
              <a:pPr/>
              <a:t>‹#›</a:t>
            </a:fld>
            <a:endParaRPr lang="en-US" altLang="en-US" dirty="0"/>
          </a:p>
        </p:txBody>
      </p:sp>
    </p:spTree>
    <p:custDataLst>
      <p:tags r:id="rId1"/>
    </p:custDataLst>
    <p:extLst>
      <p:ext uri="{BB962C8B-B14F-4D97-AF65-F5344CB8AC3E}">
        <p14:creationId xmlns:p14="http://schemas.microsoft.com/office/powerpoint/2010/main" val="32595381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fld id="{788662C3-CAF1-4A07-BBF7-0F20288BAEB7}" type="slidenum">
              <a:rPr lang="en-US" altLang="en-US"/>
              <a:pPr/>
              <a:t>‹#›</a:t>
            </a:fld>
            <a:endParaRPr lang="en-US" altLang="en-US" dirty="0"/>
          </a:p>
        </p:txBody>
      </p:sp>
    </p:spTree>
    <p:extLst>
      <p:ext uri="{BB962C8B-B14F-4D97-AF65-F5344CB8AC3E}">
        <p14:creationId xmlns:p14="http://schemas.microsoft.com/office/powerpoint/2010/main" val="28764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9"/>
          <p:cNvSpPr>
            <a:spLocks noGrp="1" noChangeArrowheads="1"/>
          </p:cNvSpPr>
          <p:nvPr>
            <p:ph type="dt" sz="half" idx="10"/>
          </p:nvPr>
        </p:nvSpPr>
        <p:spPr>
          <a:ln/>
        </p:spPr>
        <p:txBody>
          <a:bodyPr/>
          <a:lstStyle>
            <a:lvl1pPr>
              <a:defRPr/>
            </a:lvl1pPr>
          </a:lstStyle>
          <a:p>
            <a:pPr>
              <a:defRPr/>
            </a:pPr>
            <a:endParaRPr lang="en-US" dirty="0"/>
          </a:p>
        </p:txBody>
      </p:sp>
      <p:sp>
        <p:nvSpPr>
          <p:cNvPr id="4"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11"/>
          <p:cNvSpPr>
            <a:spLocks noGrp="1" noChangeArrowheads="1"/>
          </p:cNvSpPr>
          <p:nvPr>
            <p:ph type="sldNum" sz="quarter" idx="12"/>
          </p:nvPr>
        </p:nvSpPr>
        <p:spPr>
          <a:ln/>
        </p:spPr>
        <p:txBody>
          <a:bodyPr/>
          <a:lstStyle>
            <a:lvl1pPr>
              <a:defRPr/>
            </a:lvl1pPr>
          </a:lstStyle>
          <a:p>
            <a:fld id="{EA3CCF9F-6AAA-4980-AFE0-900B3DECA8D6}" type="slidenum">
              <a:rPr lang="en-US" altLang="en-US"/>
              <a:pPr/>
              <a:t>‹#›</a:t>
            </a:fld>
            <a:endParaRPr lang="en-US" altLang="en-US" dirty="0"/>
          </a:p>
        </p:txBody>
      </p:sp>
    </p:spTree>
    <p:extLst>
      <p:ext uri="{BB962C8B-B14F-4D97-AF65-F5344CB8AC3E}">
        <p14:creationId xmlns:p14="http://schemas.microsoft.com/office/powerpoint/2010/main" val="437398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en-US" dirty="0"/>
          </a:p>
        </p:txBody>
      </p:sp>
      <p:sp>
        <p:nvSpPr>
          <p:cNvPr id="3"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11"/>
          <p:cNvSpPr>
            <a:spLocks noGrp="1" noChangeArrowheads="1"/>
          </p:cNvSpPr>
          <p:nvPr>
            <p:ph type="sldNum" sz="quarter" idx="12"/>
          </p:nvPr>
        </p:nvSpPr>
        <p:spPr>
          <a:ln/>
        </p:spPr>
        <p:txBody>
          <a:bodyPr/>
          <a:lstStyle>
            <a:lvl1pPr>
              <a:defRPr/>
            </a:lvl1pPr>
          </a:lstStyle>
          <a:p>
            <a:fld id="{7F3EDA8B-4043-4E66-990A-EBF8F946C053}" type="slidenum">
              <a:rPr lang="en-US" altLang="en-US"/>
              <a:pPr/>
              <a:t>‹#›</a:t>
            </a:fld>
            <a:endParaRPr lang="en-US" altLang="en-US" dirty="0"/>
          </a:p>
        </p:txBody>
      </p:sp>
    </p:spTree>
    <p:extLst>
      <p:ext uri="{BB962C8B-B14F-4D97-AF65-F5344CB8AC3E}">
        <p14:creationId xmlns:p14="http://schemas.microsoft.com/office/powerpoint/2010/main" val="325898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9"/>
          <p:cNvSpPr>
            <a:spLocks noGrp="1" noChangeArrowheads="1"/>
          </p:cNvSpPr>
          <p:nvPr>
            <p:ph type="dt" sz="half" idx="10"/>
          </p:nvPr>
        </p:nvSpPr>
        <p:spPr>
          <a:ln/>
        </p:spPr>
        <p:txBody>
          <a:bodyPr/>
          <a:lstStyle>
            <a:lvl1pPr>
              <a:defRPr/>
            </a:lvl1pPr>
          </a:lstStyle>
          <a:p>
            <a:pPr>
              <a:defRPr/>
            </a:pPr>
            <a:endParaRPr lang="en-US" dirty="0"/>
          </a:p>
        </p:txBody>
      </p:sp>
      <p:sp>
        <p:nvSpPr>
          <p:cNvPr id="6" name="Rectangle 10"/>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11"/>
          <p:cNvSpPr>
            <a:spLocks noGrp="1" noChangeArrowheads="1"/>
          </p:cNvSpPr>
          <p:nvPr>
            <p:ph type="sldNum" sz="quarter" idx="12"/>
          </p:nvPr>
        </p:nvSpPr>
        <p:spPr>
          <a:ln/>
        </p:spPr>
        <p:txBody>
          <a:bodyPr/>
          <a:lstStyle>
            <a:lvl1pPr>
              <a:defRPr/>
            </a:lvl1pPr>
          </a:lstStyle>
          <a:p>
            <a:fld id="{3387B9B4-154A-4421-8EFE-3FBB9E4BD6A7}" type="slidenum">
              <a:rPr lang="en-US" altLang="en-US"/>
              <a:pPr/>
              <a:t>‹#›</a:t>
            </a:fld>
            <a:endParaRPr lang="en-US" altLang="en-US" dirty="0"/>
          </a:p>
        </p:txBody>
      </p:sp>
    </p:spTree>
    <p:extLst>
      <p:ext uri="{BB962C8B-B14F-4D97-AF65-F5344CB8AC3E}">
        <p14:creationId xmlns:p14="http://schemas.microsoft.com/office/powerpoint/2010/main" val="2209586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buFontTx/>
              <a:buChar char="•"/>
              <a:defRPr/>
            </a:pPr>
            <a:endParaRPr lang="en-US" altLang="en-US" sz="2400" dirty="0"/>
          </a:p>
        </p:txBody>
      </p:sp>
      <p:sp>
        <p:nvSpPr>
          <p:cNvPr id="10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10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9" name="Rectangle 9"/>
          <p:cNvSpPr>
            <a:spLocks noGrp="1" noChangeArrowheads="1"/>
          </p:cNvSpPr>
          <p:nvPr>
            <p:ph type="dt" sz="half" idx="2"/>
          </p:nvPr>
        </p:nvSpPr>
        <p:spPr bwMode="auto">
          <a:xfrm>
            <a:off x="679452" y="6248400"/>
            <a:ext cx="23156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cs typeface="+mn-cs"/>
              </a:defRPr>
            </a:lvl1pPr>
          </a:lstStyle>
          <a:p>
            <a:pPr>
              <a:defRPr/>
            </a:pPr>
            <a:endParaRPr lang="en-US" dirty="0"/>
          </a:p>
        </p:txBody>
      </p:sp>
      <p:sp>
        <p:nvSpPr>
          <p:cNvPr id="56330" name="Rectangle 10"/>
          <p:cNvSpPr>
            <a:spLocks noGrp="1" noChangeArrowheads="1"/>
          </p:cNvSpPr>
          <p:nvPr>
            <p:ph type="ftr" sz="quarter" idx="3"/>
          </p:nvPr>
        </p:nvSpPr>
        <p:spPr bwMode="auto">
          <a:xfrm>
            <a:off x="30861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cs typeface="+mn-cs"/>
              </a:defRPr>
            </a:lvl1pPr>
          </a:lstStyle>
          <a:p>
            <a:pPr>
              <a:defRPr/>
            </a:pPr>
            <a:endParaRPr lang="en-US" dirty="0"/>
          </a:p>
        </p:txBody>
      </p:sp>
      <p:sp>
        <p:nvSpPr>
          <p:cNvPr id="56331" name="Rectangle 11"/>
          <p:cNvSpPr>
            <a:spLocks noGrp="1" noChangeArrowheads="1"/>
          </p:cNvSpPr>
          <p:nvPr>
            <p:ph type="sldNum" sz="quarter" idx="4"/>
          </p:nvPr>
        </p:nvSpPr>
        <p:spPr bwMode="auto">
          <a:xfrm>
            <a:off x="8868833"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A6A6A6"/>
                </a:solidFill>
                <a:latin typeface="Times New Roman" panose="02020603050405020304" pitchFamily="18" charset="0"/>
              </a:defRPr>
            </a:lvl1pPr>
          </a:lstStyle>
          <a:p>
            <a:fld id="{E1CA463A-00C3-4F7C-8856-81BD7B18A2F2}" type="slidenum">
              <a:rPr lang="en-US" altLang="en-US"/>
              <a:pPr/>
              <a:t>‹#›</a:t>
            </a:fld>
            <a:endParaRPr lang="en-US" altLang="en-US" dirty="0"/>
          </a:p>
        </p:txBody>
      </p:sp>
      <p:grpSp>
        <p:nvGrpSpPr>
          <p:cNvPr id="1032" name="Group 25"/>
          <p:cNvGrpSpPr>
            <a:grpSpLocks/>
          </p:cNvGrpSpPr>
          <p:nvPr userDrawn="1"/>
        </p:nvGrpSpPr>
        <p:grpSpPr bwMode="auto">
          <a:xfrm>
            <a:off x="7732185" y="6126163"/>
            <a:ext cx="2154767" cy="660400"/>
            <a:chOff x="3653" y="3859"/>
            <a:chExt cx="1018" cy="416"/>
          </a:xfrm>
        </p:grpSpPr>
        <p:pic>
          <p:nvPicPr>
            <p:cNvPr id="1035"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653" y="3859"/>
              <a:ext cx="359"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6"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spcBef>
                  <a:spcPct val="0"/>
                </a:spcBef>
                <a:buFontTx/>
                <a:buNone/>
                <a:defRPr/>
              </a:pPr>
              <a:r>
                <a:rPr lang="en-US" sz="1200" b="1" dirty="0">
                  <a:solidFill>
                    <a:schemeClr val="bg1"/>
                  </a:solidFill>
                  <a:cs typeface="Arial" charset="0"/>
                </a:rPr>
                <a:t>Federal Aviation</a:t>
              </a:r>
            </a:p>
            <a:p>
              <a:pPr eaLnBrk="1" hangingPunct="1">
                <a:lnSpc>
                  <a:spcPct val="85000"/>
                </a:lnSpc>
                <a:spcBef>
                  <a:spcPct val="0"/>
                </a:spcBef>
                <a:buFontTx/>
                <a:buNone/>
                <a:defRPr/>
              </a:pPr>
              <a:r>
                <a:rPr lang="en-US" sz="1200" b="1" dirty="0">
                  <a:solidFill>
                    <a:schemeClr val="bg1"/>
                  </a:solidFill>
                  <a:cs typeface="Arial" charset="0"/>
                </a:rPr>
                <a:t>Administration</a:t>
              </a:r>
            </a:p>
          </p:txBody>
        </p:sp>
      </p:grpSp>
      <p:sp>
        <p:nvSpPr>
          <p:cNvPr id="1033"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b="1" dirty="0">
                <a:solidFill>
                  <a:srgbClr val="C0C0C0"/>
                </a:solidFill>
                <a:cs typeface="Arial" charset="0"/>
              </a:rPr>
              <a:t>&lt;Presentation Title – Change on Master Slide&gt;</a:t>
            </a:r>
            <a:endParaRPr lang="en-US" sz="1200" dirty="0">
              <a:solidFill>
                <a:srgbClr val="C0C0C0"/>
              </a:solidFill>
              <a:cs typeface="Arial" charset="0"/>
            </a:endParaRPr>
          </a:p>
        </p:txBody>
      </p:sp>
      <p:sp>
        <p:nvSpPr>
          <p:cNvPr id="1034"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dirty="0">
                <a:solidFill>
                  <a:srgbClr val="C0C0C0"/>
                </a:solidFill>
                <a:cs typeface="Arial" charset="0"/>
              </a:rPr>
              <a:t>&lt;Date of Presentation – Change on Master Slide&gt;</a:t>
            </a:r>
          </a:p>
        </p:txBody>
      </p:sp>
    </p:spTree>
    <p:custDataLst>
      <p:tags r:id="rId8"/>
    </p:custDataLst>
  </p:cSld>
  <p:clrMap bg1="lt1" tx1="dk1" bg2="lt2" tx2="dk2" accent1="accent1" accent2="accent2" accent3="accent3" accent4="accent4" accent5="accent5" accent6="accent6" hlink="hlink" folHlink="folHlink"/>
  <p:sldLayoutIdLst>
    <p:sldLayoutId id="2147483948" r:id="rId1"/>
    <p:sldLayoutId id="2147483949" r:id="rId2"/>
    <p:sldLayoutId id="2147483944" r:id="rId3"/>
    <p:sldLayoutId id="2147483945" r:id="rId4"/>
    <p:sldLayoutId id="2147483946" r:id="rId5"/>
    <p:sldLayoutId id="2147483947" r:id="rId6"/>
  </p:sldLayoutIdLst>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12"/>
          <p:cNvSpPr>
            <a:spLocks noChangeArrowheads="1"/>
          </p:cNvSpPr>
          <p:nvPr/>
        </p:nvSpPr>
        <p:spPr bwMode="auto">
          <a:xfrm>
            <a:off x="0" y="6035676"/>
            <a:ext cx="12192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400">
                <a:solidFill>
                  <a:schemeClr val="tx1"/>
                </a:solidFill>
                <a:latin typeface="Arial" charset="0"/>
                <a:cs typeface="Arial" charset="0"/>
              </a:defRPr>
            </a:lvl1pPr>
            <a:lvl2pPr marL="742950" indent="-285750" eaLnBrk="0" hangingPunct="0">
              <a:defRPr sz="2400">
                <a:solidFill>
                  <a:schemeClr val="tx1"/>
                </a:solidFill>
                <a:latin typeface="Arial" charset="0"/>
                <a:cs typeface="Arial" charset="0"/>
              </a:defRPr>
            </a:lvl2pPr>
            <a:lvl3pPr marL="1143000" indent="-228600" eaLnBrk="0" hangingPunct="0">
              <a:defRPr sz="2400">
                <a:solidFill>
                  <a:schemeClr val="tx1"/>
                </a:solidFill>
                <a:latin typeface="Arial" charset="0"/>
                <a:cs typeface="Arial" charset="0"/>
              </a:defRPr>
            </a:lvl3pPr>
            <a:lvl4pPr marL="1600200" indent="-228600" eaLnBrk="0" hangingPunct="0">
              <a:defRPr sz="2400">
                <a:solidFill>
                  <a:schemeClr val="tx1"/>
                </a:solidFill>
                <a:latin typeface="Arial" charset="0"/>
                <a:cs typeface="Arial" charset="0"/>
              </a:defRPr>
            </a:lvl4pPr>
            <a:lvl5pPr marL="2057400" indent="-228600" eaLnBrk="0" hangingPunct="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spcBef>
                <a:spcPct val="50000"/>
              </a:spcBef>
              <a:buFontTx/>
              <a:buChar char="•"/>
              <a:defRPr/>
            </a:pPr>
            <a:endParaRPr lang="en-US" altLang="en-US" sz="2400" dirty="0"/>
          </a:p>
        </p:txBody>
      </p:sp>
      <p:sp>
        <p:nvSpPr>
          <p:cNvPr id="2051"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Select to edit master title</a:t>
            </a:r>
          </a:p>
        </p:txBody>
      </p:sp>
      <p:sp>
        <p:nvSpPr>
          <p:cNvPr id="2052"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Select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9" name="Rectangle 9"/>
          <p:cNvSpPr>
            <a:spLocks noGrp="1" noChangeArrowheads="1"/>
          </p:cNvSpPr>
          <p:nvPr>
            <p:ph type="dt" sz="half" idx="2"/>
          </p:nvPr>
        </p:nvSpPr>
        <p:spPr bwMode="auto">
          <a:xfrm>
            <a:off x="679452" y="6248400"/>
            <a:ext cx="23156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accent6"/>
                </a:solidFill>
                <a:latin typeface="Times New Roman" pitchFamily="18" charset="0"/>
                <a:cs typeface="+mn-cs"/>
              </a:defRPr>
            </a:lvl1pPr>
          </a:lstStyle>
          <a:p>
            <a:pPr>
              <a:defRPr/>
            </a:pPr>
            <a:endParaRPr lang="en-US" dirty="0"/>
          </a:p>
        </p:txBody>
      </p:sp>
      <p:sp>
        <p:nvSpPr>
          <p:cNvPr id="56330" name="Rectangle 10"/>
          <p:cNvSpPr>
            <a:spLocks noGrp="1" noChangeArrowheads="1"/>
          </p:cNvSpPr>
          <p:nvPr>
            <p:ph type="ftr" sz="quarter" idx="3"/>
          </p:nvPr>
        </p:nvSpPr>
        <p:spPr bwMode="auto">
          <a:xfrm>
            <a:off x="30861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accent6"/>
                </a:solidFill>
                <a:latin typeface="Times New Roman" pitchFamily="18" charset="0"/>
                <a:cs typeface="+mn-cs"/>
              </a:defRPr>
            </a:lvl1pPr>
          </a:lstStyle>
          <a:p>
            <a:pPr>
              <a:defRPr/>
            </a:pPr>
            <a:endParaRPr lang="en-US" dirty="0"/>
          </a:p>
        </p:txBody>
      </p:sp>
      <p:sp>
        <p:nvSpPr>
          <p:cNvPr id="56331" name="Rectangle 11"/>
          <p:cNvSpPr>
            <a:spLocks noGrp="1" noChangeArrowheads="1"/>
          </p:cNvSpPr>
          <p:nvPr>
            <p:ph type="sldNum" sz="quarter" idx="4"/>
          </p:nvPr>
        </p:nvSpPr>
        <p:spPr bwMode="auto">
          <a:xfrm>
            <a:off x="8868833"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2D2D8A"/>
                </a:solidFill>
                <a:latin typeface="Times New Roman" panose="02020603050405020304" pitchFamily="18" charset="0"/>
              </a:defRPr>
            </a:lvl1pPr>
          </a:lstStyle>
          <a:p>
            <a:fld id="{0D42E69C-8C30-4FE8-BB38-54780AA6A3BC}" type="slidenum">
              <a:rPr lang="en-US" altLang="en-US"/>
              <a:pPr/>
              <a:t>‹#›</a:t>
            </a:fld>
            <a:endParaRPr lang="en-US" altLang="en-US" dirty="0"/>
          </a:p>
        </p:txBody>
      </p:sp>
      <p:grpSp>
        <p:nvGrpSpPr>
          <p:cNvPr id="2056" name="Group 25"/>
          <p:cNvGrpSpPr>
            <a:grpSpLocks/>
          </p:cNvGrpSpPr>
          <p:nvPr userDrawn="1"/>
        </p:nvGrpSpPr>
        <p:grpSpPr bwMode="auto">
          <a:xfrm>
            <a:off x="7611535" y="6126163"/>
            <a:ext cx="2275417" cy="660400"/>
            <a:chOff x="3596" y="3859"/>
            <a:chExt cx="1075" cy="416"/>
          </a:xfrm>
        </p:grpSpPr>
        <p:pic>
          <p:nvPicPr>
            <p:cNvPr id="2059"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596" y="3859"/>
              <a:ext cx="416" cy="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0"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lnSpc>
                  <a:spcPct val="85000"/>
                </a:lnSpc>
                <a:spcBef>
                  <a:spcPct val="0"/>
                </a:spcBef>
                <a:buFontTx/>
                <a:buNone/>
                <a:defRPr/>
              </a:pPr>
              <a:r>
                <a:rPr lang="en-US" sz="1200" b="1" dirty="0">
                  <a:solidFill>
                    <a:srgbClr val="2D2D8A"/>
                  </a:solidFill>
                  <a:cs typeface="Arial" charset="0"/>
                </a:rPr>
                <a:t>Federal Aviation</a:t>
              </a:r>
            </a:p>
            <a:p>
              <a:pPr eaLnBrk="1" hangingPunct="1">
                <a:lnSpc>
                  <a:spcPct val="85000"/>
                </a:lnSpc>
                <a:spcBef>
                  <a:spcPct val="0"/>
                </a:spcBef>
                <a:buFontTx/>
                <a:buNone/>
                <a:defRPr/>
              </a:pPr>
              <a:r>
                <a:rPr lang="en-US" sz="1200" b="1" dirty="0">
                  <a:solidFill>
                    <a:srgbClr val="2D2D8A"/>
                  </a:solidFill>
                  <a:cs typeface="Arial" charset="0"/>
                </a:rPr>
                <a:t>Administration</a:t>
              </a:r>
            </a:p>
          </p:txBody>
        </p:sp>
      </p:grpSp>
      <p:sp>
        <p:nvSpPr>
          <p:cNvPr id="2057"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b="1" dirty="0">
                <a:solidFill>
                  <a:srgbClr val="C0C0C0"/>
                </a:solidFill>
                <a:cs typeface="Arial" charset="0"/>
              </a:rPr>
              <a:t>&lt;Presentation Title – Change on Master Slide&gt;</a:t>
            </a:r>
            <a:endParaRPr lang="en-US" sz="1200" dirty="0">
              <a:solidFill>
                <a:srgbClr val="C0C0C0"/>
              </a:solidFill>
              <a:cs typeface="Arial" charset="0"/>
            </a:endParaRPr>
          </a:p>
        </p:txBody>
      </p:sp>
      <p:sp>
        <p:nvSpPr>
          <p:cNvPr id="2058"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200" dirty="0">
                <a:solidFill>
                  <a:srgbClr val="C0C0C0"/>
                </a:solidFill>
                <a:cs typeface="Arial" charset="0"/>
              </a:rPr>
              <a:t>&lt;Date of Presentation – Change on Master Slide&gt;</a:t>
            </a:r>
          </a:p>
        </p:txBody>
      </p:sp>
    </p:spTree>
  </p:cSld>
  <p:clrMap bg1="lt1" tx1="dk1" bg2="lt2" tx2="dk2" accent1="accent1" accent2="accent2" accent3="accent3" accent4="accent4" accent5="accent5" accent6="accent6" hlink="hlink" folHlink="folHlink"/>
  <p:hf hdr="0" ftr="0" dt="0"/>
  <p:txStyles>
    <p:title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eaLnBrk="0" fontAlgn="base" hangingPunct="0">
        <a:spcBef>
          <a:spcPct val="20000"/>
        </a:spcBef>
        <a:spcAft>
          <a:spcPct val="0"/>
        </a:spcAft>
        <a:buChar char="•"/>
        <a:defRPr sz="28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4.jpe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8.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hyperlink" Target="https://youtu.be/-gimmqTA6zk" TargetMode="Externa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22.png"/><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1.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2.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4.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tags" Target="../tags/tag25.xml"/><Relationship Id="rId4" Type="http://schemas.openxmlformats.org/officeDocument/2006/relationships/image" Target="../media/image2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8.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9.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hyperlink" Target="https://www.faasafety.gov/gslac/ALC/course_catalog.aspx" TargetMode="External"/><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38.png"/><Relationship Id="rId5" Type="http://schemas.openxmlformats.org/officeDocument/2006/relationships/hyperlink" Target="https://www.faa.gov/about/initiatives/sms" TargetMode="Externa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35.xml"/><Relationship Id="rId5" Type="http://schemas.openxmlformats.org/officeDocument/2006/relationships/image" Target="../media/image41.png"/><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36.xml"/><Relationship Id="rId6" Type="http://schemas.openxmlformats.org/officeDocument/2006/relationships/image" Target="../media/image44.jpeg"/><Relationship Id="rId5" Type="http://schemas.openxmlformats.org/officeDocument/2006/relationships/image" Target="../media/image43.png"/><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sers\afs805pc\Documents\Templates\FAAST-line.png">
            <a:extLst>
              <a:ext uri="{FF2B5EF4-FFF2-40B4-BE49-F238E27FC236}">
                <a16:creationId xmlns:a16="http://schemas.microsoft.com/office/drawing/2014/main" id="{487157D2-B02E-74B9-90AA-E7CA37F37D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4" r="9397"/>
          <a:stretch/>
        </p:blipFill>
        <p:spPr bwMode="auto">
          <a:xfrm>
            <a:off x="-42751" y="6510528"/>
            <a:ext cx="7284800" cy="340187"/>
          </a:xfrm>
          <a:prstGeom prst="rect">
            <a:avLst/>
          </a:prstGeom>
          <a:noFill/>
          <a:extLst>
            <a:ext uri="{909E8E84-426E-40DD-AFC4-6F175D3DCCD1}">
              <a14:hiddenFill xmlns:a14="http://schemas.microsoft.com/office/drawing/2010/main">
                <a:solidFill>
                  <a:srgbClr val="FFFFFF"/>
                </a:solidFill>
              </a14:hiddenFill>
            </a:ext>
          </a:extLst>
        </p:spPr>
      </p:pic>
      <p:sp>
        <p:nvSpPr>
          <p:cNvPr id="5123" name="Rectangle 12"/>
          <p:cNvSpPr>
            <a:spLocks noGrp="1" noChangeArrowheads="1"/>
          </p:cNvSpPr>
          <p:nvPr>
            <p:ph type="subTitle" idx="1"/>
          </p:nvPr>
        </p:nvSpPr>
        <p:spPr>
          <a:xfrm flipV="1">
            <a:off x="1797050" y="3506788"/>
            <a:ext cx="4256088" cy="696912"/>
          </a:xfrm>
        </p:spPr>
        <p:txBody>
          <a:bodyPr/>
          <a:lstStyle/>
          <a:p>
            <a:pPr eaLnBrk="1" hangingPunct="1"/>
            <a:r>
              <a:rPr lang="en-US" altLang="en-US" dirty="0">
                <a:solidFill>
                  <a:schemeClr val="tx1"/>
                </a:solidFill>
              </a:rPr>
              <a:t> </a:t>
            </a:r>
          </a:p>
          <a:p>
            <a:pPr eaLnBrk="1" hangingPunct="1"/>
            <a:endParaRPr lang="en-US" altLang="en-US" dirty="0">
              <a:solidFill>
                <a:schemeClr val="tx1"/>
              </a:solidFill>
            </a:endParaRPr>
          </a:p>
        </p:txBody>
      </p:sp>
      <p:sp>
        <p:nvSpPr>
          <p:cNvPr id="5" name="Rectangle 11"/>
          <p:cNvSpPr txBox="1">
            <a:spLocks noChangeArrowheads="1"/>
          </p:cNvSpPr>
          <p:nvPr/>
        </p:nvSpPr>
        <p:spPr bwMode="auto">
          <a:xfrm>
            <a:off x="333885" y="498384"/>
            <a:ext cx="5719253" cy="1310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r>
              <a:rPr lang="en-US" altLang="en-US" kern="0" dirty="0"/>
              <a:t>The National FAA Safety Team Presents</a:t>
            </a:r>
            <a:endParaRPr lang="en-US" altLang="en-US" sz="3600" kern="0" dirty="0">
              <a:solidFill>
                <a:schemeClr val="tx1"/>
              </a:solidFill>
            </a:endParaRPr>
          </a:p>
        </p:txBody>
      </p:sp>
      <p:pic>
        <p:nvPicPr>
          <p:cNvPr id="2" name="Picture 2" descr="C:\Users\afs805pc\Documents\Templates\FAAST-line.png">
            <a:extLst>
              <a:ext uri="{FF2B5EF4-FFF2-40B4-BE49-F238E27FC236}">
                <a16:creationId xmlns:a16="http://schemas.microsoft.com/office/drawing/2014/main" id="{9C26732F-825C-B1D9-09B9-48AEC97ECB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242049" cy="34738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027">
            <a:extLst>
              <a:ext uri="{FF2B5EF4-FFF2-40B4-BE49-F238E27FC236}">
                <a16:creationId xmlns:a16="http://schemas.microsoft.com/office/drawing/2014/main" id="{68762E61-1D1A-2F02-08F2-C1A885005094}"/>
              </a:ext>
            </a:extLst>
          </p:cNvPr>
          <p:cNvSpPr txBox="1">
            <a:spLocks noChangeArrowheads="1"/>
          </p:cNvSpPr>
          <p:nvPr/>
        </p:nvSpPr>
        <p:spPr bwMode="auto">
          <a:xfrm>
            <a:off x="376747" y="1890738"/>
            <a:ext cx="6158165" cy="194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Tx/>
              <a:buNone/>
              <a:defRPr sz="3200" b="1" baseline="0">
                <a:solidFill>
                  <a:schemeClr val="bg2"/>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Topic of the Month</a:t>
            </a:r>
            <a:br>
              <a:rPr lang="en-US" dirty="0"/>
            </a:br>
            <a:r>
              <a:rPr lang="en-US" dirty="0"/>
              <a:t>September	</a:t>
            </a:r>
          </a:p>
          <a:p>
            <a:r>
              <a:rPr lang="en-US" dirty="0"/>
              <a:t>GA Aircraft Exhaust Systems</a:t>
            </a:r>
          </a:p>
        </p:txBody>
      </p:sp>
      <p:sp>
        <p:nvSpPr>
          <p:cNvPr id="6" name="Text Box 1051">
            <a:extLst>
              <a:ext uri="{FF2B5EF4-FFF2-40B4-BE49-F238E27FC236}">
                <a16:creationId xmlns:a16="http://schemas.microsoft.com/office/drawing/2014/main" id="{4D5C70D0-EEA5-F155-51A3-DD94CCAA72E4}"/>
              </a:ext>
            </a:extLst>
          </p:cNvPr>
          <p:cNvSpPr txBox="1">
            <a:spLocks noChangeArrowheads="1"/>
          </p:cNvSpPr>
          <p:nvPr/>
        </p:nvSpPr>
        <p:spPr bwMode="auto">
          <a:xfrm>
            <a:off x="376747" y="4295285"/>
            <a:ext cx="643043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600" dirty="0">
                <a:solidFill>
                  <a:srgbClr val="1D2F68"/>
                </a:solidFill>
                <a:cs typeface="Arial" charset="0"/>
              </a:rPr>
              <a:t>Presented by: </a:t>
            </a:r>
          </a:p>
          <a:p>
            <a:pPr eaLnBrk="1" hangingPunct="1">
              <a:buFontTx/>
              <a:buNone/>
              <a:defRPr/>
            </a:pPr>
            <a:r>
              <a:rPr lang="en-US" sz="1600" dirty="0">
                <a:solidFill>
                  <a:srgbClr val="1D2F68"/>
                </a:solidFill>
                <a:cs typeface="Arial" charset="0"/>
              </a:rPr>
              <a:t>Date:</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F21FE-8FA0-9613-9E59-C74A7D71E35B}"/>
              </a:ext>
            </a:extLst>
          </p:cNvPr>
          <p:cNvSpPr>
            <a:spLocks noGrp="1"/>
          </p:cNvSpPr>
          <p:nvPr>
            <p:ph type="title"/>
          </p:nvPr>
        </p:nvSpPr>
        <p:spPr/>
        <p:txBody>
          <a:bodyPr/>
          <a:lstStyle/>
          <a:p>
            <a:r>
              <a:rPr lang="en-US" altLang="en-US" dirty="0">
                <a:latin typeface="Arial"/>
                <a:ea typeface="ＭＳ Ｐゴシック" pitchFamily="34" charset="-128"/>
              </a:rPr>
              <a:t>Welcome</a:t>
            </a:r>
            <a:endParaRPr lang="en-US" dirty="0"/>
          </a:p>
        </p:txBody>
      </p:sp>
      <p:sp>
        <p:nvSpPr>
          <p:cNvPr id="3" name="Content Placeholder 2">
            <a:extLst>
              <a:ext uri="{FF2B5EF4-FFF2-40B4-BE49-F238E27FC236}">
                <a16:creationId xmlns:a16="http://schemas.microsoft.com/office/drawing/2014/main" id="{A68F14E6-77B7-0F3A-C998-00559588A23F}"/>
              </a:ext>
            </a:extLst>
          </p:cNvPr>
          <p:cNvSpPr>
            <a:spLocks noGrp="1"/>
          </p:cNvSpPr>
          <p:nvPr>
            <p:ph idx="1"/>
          </p:nvPr>
        </p:nvSpPr>
        <p:spPr/>
        <p:txBody>
          <a:bodyPr/>
          <a:lstStyle/>
          <a:p>
            <a:pPr eaLnBrk="1" hangingPunct="1">
              <a:defRPr/>
            </a:pPr>
            <a:r>
              <a:rPr lang="en-US" altLang="en-US" dirty="0">
                <a:solidFill>
                  <a:srgbClr val="000000"/>
                </a:solidFill>
                <a:latin typeface="Arial"/>
                <a:ea typeface="ＭＳ Ｐゴシック" pitchFamily="34" charset="-128"/>
              </a:rPr>
              <a:t>Exits</a:t>
            </a:r>
          </a:p>
          <a:p>
            <a:pPr eaLnBrk="1" hangingPunct="1">
              <a:defRPr/>
            </a:pPr>
            <a:r>
              <a:rPr lang="en-US" altLang="en-US" dirty="0">
                <a:solidFill>
                  <a:srgbClr val="000000"/>
                </a:solidFill>
                <a:latin typeface="Arial"/>
                <a:ea typeface="ＭＳ Ｐゴシック" pitchFamily="34" charset="-128"/>
              </a:rPr>
              <a:t>Restrooms</a:t>
            </a:r>
          </a:p>
          <a:p>
            <a:pPr eaLnBrk="1" hangingPunct="1">
              <a:defRPr/>
            </a:pPr>
            <a:r>
              <a:rPr lang="en-US" altLang="en-US" dirty="0">
                <a:solidFill>
                  <a:srgbClr val="000000"/>
                </a:solidFill>
                <a:latin typeface="Arial"/>
                <a:ea typeface="ＭＳ Ｐゴシック" pitchFamily="34" charset="-128"/>
              </a:rPr>
              <a:t>Emergency Evacuation</a:t>
            </a:r>
          </a:p>
          <a:p>
            <a:pPr eaLnBrk="1" hangingPunct="1">
              <a:defRPr/>
            </a:pPr>
            <a:r>
              <a:rPr lang="en-US" altLang="en-US" dirty="0">
                <a:solidFill>
                  <a:srgbClr val="000000"/>
                </a:solidFill>
                <a:latin typeface="Arial"/>
                <a:ea typeface="ＭＳ Ｐゴシック" pitchFamily="34" charset="-128"/>
              </a:rPr>
              <a:t>Breaks </a:t>
            </a:r>
          </a:p>
          <a:p>
            <a:pPr eaLnBrk="1" hangingPunct="1">
              <a:defRPr/>
            </a:pPr>
            <a:r>
              <a:rPr lang="en-US" altLang="en-US" dirty="0">
                <a:solidFill>
                  <a:srgbClr val="000000"/>
                </a:solidFill>
                <a:latin typeface="Arial"/>
                <a:ea typeface="ＭＳ Ｐゴシック" pitchFamily="34" charset="-128"/>
              </a:rPr>
              <a:t>Sponsor Acknowledgment</a:t>
            </a:r>
          </a:p>
          <a:p>
            <a:pPr eaLnBrk="1" hangingPunct="1">
              <a:defRPr/>
            </a:pPr>
            <a:r>
              <a:rPr lang="en-US" altLang="en-US" dirty="0">
                <a:solidFill>
                  <a:srgbClr val="000000"/>
                </a:solidFill>
                <a:latin typeface="Arial"/>
                <a:ea typeface="ＭＳ Ｐゴシック" pitchFamily="34" charset="-128"/>
              </a:rPr>
              <a:t>Set phones &amp; pagers to silent or off</a:t>
            </a:r>
          </a:p>
          <a:p>
            <a:pPr eaLnBrk="1" hangingPunct="1">
              <a:defRPr/>
            </a:pPr>
            <a:r>
              <a:rPr lang="en-US" altLang="en-US" dirty="0">
                <a:solidFill>
                  <a:srgbClr val="000000"/>
                </a:solidFill>
                <a:latin typeface="Arial"/>
                <a:ea typeface="ＭＳ Ｐゴシック" pitchFamily="34" charset="-128"/>
              </a:rPr>
              <a:t>Other information</a:t>
            </a:r>
          </a:p>
          <a:p>
            <a:pPr marL="0" indent="0">
              <a:buNone/>
            </a:pPr>
            <a:endParaRPr lang="en-US" dirty="0"/>
          </a:p>
        </p:txBody>
      </p:sp>
      <p:sp>
        <p:nvSpPr>
          <p:cNvPr id="4" name="Slide Number Placeholder 3">
            <a:extLst>
              <a:ext uri="{FF2B5EF4-FFF2-40B4-BE49-F238E27FC236}">
                <a16:creationId xmlns:a16="http://schemas.microsoft.com/office/drawing/2014/main" id="{7F262A11-0659-6493-4EE7-7E0E465D2AA4}"/>
              </a:ext>
            </a:extLst>
          </p:cNvPr>
          <p:cNvSpPr>
            <a:spLocks noGrp="1"/>
          </p:cNvSpPr>
          <p:nvPr>
            <p:ph type="sldNum" sz="quarter" idx="12"/>
          </p:nvPr>
        </p:nvSpPr>
        <p:spPr/>
        <p:txBody>
          <a:bodyPr/>
          <a:lstStyle/>
          <a:p>
            <a:fld id="{1CB98EF7-C445-4117-B83D-AF053EDE62BF}" type="slidenum">
              <a:rPr lang="en-US" altLang="en-US" smtClean="0"/>
              <a:pPr/>
              <a:t>2</a:t>
            </a:fld>
            <a:endParaRPr lang="en-US" altLang="en-US" dirty="0"/>
          </a:p>
        </p:txBody>
      </p:sp>
      <p:pic>
        <p:nvPicPr>
          <p:cNvPr id="6" name="Picture 5" descr="A group of people sitting in chairs&#10;&#10;Description automatically generated with low confidence">
            <a:extLst>
              <a:ext uri="{FF2B5EF4-FFF2-40B4-BE49-F238E27FC236}">
                <a16:creationId xmlns:a16="http://schemas.microsoft.com/office/drawing/2014/main" id="{263ADE63-B337-10EF-3A7A-D002AA552FF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1231" y="2366050"/>
            <a:ext cx="4296919" cy="298382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52844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90746" y="343297"/>
            <a:ext cx="11296651" cy="609600"/>
          </a:xfrm>
        </p:spPr>
        <p:txBody>
          <a:bodyPr/>
          <a:lstStyle/>
          <a:p>
            <a:r>
              <a:rPr lang="en-US" dirty="0">
                <a:ea typeface="ＭＳ Ｐゴシック" pitchFamily="34" charset="-128"/>
              </a:rPr>
              <a:t>Overview	</a:t>
            </a:r>
          </a:p>
        </p:txBody>
      </p:sp>
      <p:sp>
        <p:nvSpPr>
          <p:cNvPr id="10" name="TextBox 9"/>
          <p:cNvSpPr txBox="1"/>
          <p:nvPr/>
        </p:nvSpPr>
        <p:spPr bwMode="auto">
          <a:xfrm>
            <a:off x="6360336" y="5265128"/>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Safety Committee</a:t>
            </a:r>
          </a:p>
        </p:txBody>
      </p:sp>
      <p:grpSp>
        <p:nvGrpSpPr>
          <p:cNvPr id="7" name="Group 6"/>
          <p:cNvGrpSpPr/>
          <p:nvPr/>
        </p:nvGrpSpPr>
        <p:grpSpPr>
          <a:xfrm>
            <a:off x="7823870" y="831540"/>
            <a:ext cx="3126786" cy="4156699"/>
            <a:chOff x="7823870" y="831540"/>
            <a:chExt cx="3126786" cy="4156699"/>
          </a:xfrm>
        </p:grpSpPr>
        <p:sp>
          <p:nvSpPr>
            <p:cNvPr id="2" name="Rectangle 1"/>
            <p:cNvSpPr/>
            <p:nvPr/>
          </p:nvSpPr>
          <p:spPr bwMode="auto">
            <a:xfrm rot="589267">
              <a:off x="7823870" y="831540"/>
              <a:ext cx="173463" cy="3894490"/>
            </a:xfrm>
            <a:prstGeom prst="rect">
              <a:avLst/>
            </a:prstGeom>
            <a:solidFill>
              <a:schemeClr val="accent1">
                <a:lumMod val="75000"/>
              </a:schemeClr>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pic>
          <p:nvPicPr>
            <p:cNvPr id="4" name="Picture 3"/>
            <p:cNvPicPr>
              <a:picLocks noChangeAspect="1"/>
            </p:cNvPicPr>
            <p:nvPr/>
          </p:nvPicPr>
          <p:blipFill rotWithShape="1">
            <a:blip r:embed="rId4"/>
            <a:srcRect l="1425" r="2181" b="1760"/>
            <a:stretch/>
          </p:blipFill>
          <p:spPr>
            <a:xfrm rot="591006">
              <a:off x="7973031" y="1100012"/>
              <a:ext cx="2977625" cy="3888227"/>
            </a:xfrm>
            <a:prstGeom prst="rect">
              <a:avLst/>
            </a:prstGeom>
            <a:ln>
              <a:noFill/>
            </a:ln>
            <a:effectLst>
              <a:outerShdw blurRad="292100" dist="139700" dir="2700000" algn="tl" rotWithShape="0">
                <a:srgbClr val="333333">
                  <a:alpha val="65000"/>
                </a:srgbClr>
              </a:outerShdw>
            </a:effectLst>
          </p:spPr>
        </p:pic>
      </p:grpSp>
      <p:sp>
        <p:nvSpPr>
          <p:cNvPr id="6" name="Content Placeholder 2">
            <a:extLst>
              <a:ext uri="{FF2B5EF4-FFF2-40B4-BE49-F238E27FC236}">
                <a16:creationId xmlns:a16="http://schemas.microsoft.com/office/drawing/2014/main" id="{A7030368-BA7E-EDAB-4003-E50174463A4F}"/>
              </a:ext>
            </a:extLst>
          </p:cNvPr>
          <p:cNvSpPr>
            <a:spLocks noGrp="1"/>
          </p:cNvSpPr>
          <p:nvPr>
            <p:ph idx="1"/>
          </p:nvPr>
        </p:nvSpPr>
        <p:spPr>
          <a:xfrm>
            <a:off x="390746" y="1012602"/>
            <a:ext cx="10733617" cy="4391025"/>
          </a:xfrm>
        </p:spPr>
        <p:txBody>
          <a:bodyPr/>
          <a:lstStyle/>
          <a:p>
            <a:pPr eaLnBrk="1" hangingPunct="1">
              <a:defRPr/>
            </a:pPr>
            <a:r>
              <a:rPr lang="en-US" dirty="0">
                <a:solidFill>
                  <a:srgbClr val="000000"/>
                </a:solidFill>
                <a:latin typeface="Arial"/>
              </a:rPr>
              <a:t>Types of exhaust systems</a:t>
            </a:r>
          </a:p>
          <a:p>
            <a:pPr eaLnBrk="1" hangingPunct="1">
              <a:defRPr/>
            </a:pPr>
            <a:r>
              <a:rPr lang="en-US" dirty="0">
                <a:solidFill>
                  <a:srgbClr val="000000"/>
                </a:solidFill>
                <a:latin typeface="Arial"/>
              </a:rPr>
              <a:t>Muffler and Heat </a:t>
            </a:r>
          </a:p>
          <a:p>
            <a:pPr marL="0" indent="0" eaLnBrk="1" hangingPunct="1">
              <a:buNone/>
              <a:defRPr/>
            </a:pPr>
            <a:r>
              <a:rPr lang="en-US" dirty="0">
                <a:solidFill>
                  <a:srgbClr val="000000"/>
                </a:solidFill>
                <a:latin typeface="Arial"/>
              </a:rPr>
              <a:t>    Exchangers</a:t>
            </a:r>
          </a:p>
          <a:p>
            <a:pPr eaLnBrk="1" hangingPunct="1">
              <a:defRPr/>
            </a:pPr>
            <a:r>
              <a:rPr lang="en-US" dirty="0">
                <a:solidFill>
                  <a:srgbClr val="000000"/>
                </a:solidFill>
                <a:latin typeface="Arial"/>
              </a:rPr>
              <a:t>Repairs and Replacements</a:t>
            </a:r>
          </a:p>
          <a:p>
            <a:pPr eaLnBrk="1" hangingPunct="1">
              <a:defRPr/>
            </a:pPr>
            <a:r>
              <a:rPr lang="en-US" dirty="0">
                <a:solidFill>
                  <a:srgbClr val="000000"/>
                </a:solidFill>
                <a:latin typeface="Arial"/>
              </a:rPr>
              <a:t>Joint types V-Band</a:t>
            </a:r>
          </a:p>
          <a:p>
            <a:pPr marL="0" indent="0" eaLnBrk="1" hangingPunct="1">
              <a:buNone/>
              <a:defRPr/>
            </a:pPr>
            <a:r>
              <a:rPr lang="en-US" dirty="0">
                <a:solidFill>
                  <a:srgbClr val="000000"/>
                </a:solidFill>
                <a:latin typeface="Arial"/>
              </a:rPr>
              <a:t>    Flanges and Gaskets</a:t>
            </a:r>
          </a:p>
          <a:p>
            <a:pPr eaLnBrk="1" hangingPunct="1">
              <a:defRPr/>
            </a:pPr>
            <a:r>
              <a:rPr lang="en-US" dirty="0">
                <a:solidFill>
                  <a:srgbClr val="000000"/>
                </a:solidFill>
                <a:latin typeface="Arial"/>
              </a:rPr>
              <a:t>Accident Cases</a:t>
            </a:r>
          </a:p>
          <a:p>
            <a:endParaRPr lang="en-US" dirty="0"/>
          </a:p>
        </p:txBody>
      </p:sp>
    </p:spTree>
    <p:custDataLst>
      <p:tags r:id="rId1"/>
    </p:custDataLst>
    <p:extLst>
      <p:ext uri="{BB962C8B-B14F-4D97-AF65-F5344CB8AC3E}">
        <p14:creationId xmlns:p14="http://schemas.microsoft.com/office/powerpoint/2010/main" val="177881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4"/>
          <a:stretch>
            <a:fillRect/>
          </a:stretch>
        </p:blipFill>
        <p:spPr>
          <a:xfrm>
            <a:off x="4703621" y="1086957"/>
            <a:ext cx="5811982" cy="4217599"/>
          </a:xfrm>
          <a:prstGeom prst="rect">
            <a:avLst/>
          </a:prstGeom>
          <a:ln>
            <a:noFill/>
          </a:ln>
          <a:effectLst>
            <a:outerShdw blurRad="292100" dist="139700" dir="2700000" algn="tl" rotWithShape="0">
              <a:srgbClr val="333333">
                <a:alpha val="65000"/>
              </a:srgbClr>
            </a:outerShdw>
          </a:effectLst>
        </p:spPr>
      </p:pic>
      <p:sp>
        <p:nvSpPr>
          <p:cNvPr id="7170" name="Title 1"/>
          <p:cNvSpPr>
            <a:spLocks noGrp="1"/>
          </p:cNvSpPr>
          <p:nvPr>
            <p:ph type="title"/>
          </p:nvPr>
        </p:nvSpPr>
        <p:spPr>
          <a:xfrm>
            <a:off x="554734" y="140131"/>
            <a:ext cx="8472488" cy="609600"/>
          </a:xfrm>
        </p:spPr>
        <p:txBody>
          <a:bodyPr/>
          <a:lstStyle/>
          <a:p>
            <a:r>
              <a:rPr lang="en-US" altLang="en-US" sz="3600" dirty="0"/>
              <a:t>The Problem</a:t>
            </a:r>
          </a:p>
        </p:txBody>
      </p:sp>
      <p:sp>
        <p:nvSpPr>
          <p:cNvPr id="7171" name="Content Placeholder 2"/>
          <p:cNvSpPr>
            <a:spLocks noGrp="1"/>
          </p:cNvSpPr>
          <p:nvPr>
            <p:ph idx="1"/>
          </p:nvPr>
        </p:nvSpPr>
        <p:spPr>
          <a:xfrm>
            <a:off x="554734" y="1221653"/>
            <a:ext cx="3683491" cy="3948206"/>
          </a:xfrm>
        </p:spPr>
        <p:txBody>
          <a:bodyPr/>
          <a:lstStyle/>
          <a:p>
            <a:pPr marL="0" indent="0">
              <a:buNone/>
            </a:pPr>
            <a:r>
              <a:rPr lang="en-US" altLang="en-US" sz="2400" dirty="0"/>
              <a:t>2011 – 2019</a:t>
            </a:r>
          </a:p>
          <a:p>
            <a:pPr marL="0" indent="0">
              <a:buNone/>
            </a:pPr>
            <a:r>
              <a:rPr lang="en-US" altLang="en-US" sz="2000" dirty="0"/>
              <a:t>23 accidents / incidents* involving GA exhaust system failures </a:t>
            </a:r>
            <a:endParaRPr lang="en-US" altLang="en-US" sz="2400" dirty="0"/>
          </a:p>
          <a:p>
            <a:pPr marL="341313" lvl="1" indent="0">
              <a:buNone/>
            </a:pPr>
            <a:r>
              <a:rPr lang="en-US" altLang="en-US" sz="1800" dirty="0"/>
              <a:t>Various aircraft models</a:t>
            </a:r>
          </a:p>
          <a:p>
            <a:pPr marL="341313" lvl="1" indent="0">
              <a:buNone/>
            </a:pPr>
            <a:r>
              <a:rPr lang="en-US" altLang="en-US" sz="1800" dirty="0"/>
              <a:t>Various engine types</a:t>
            </a:r>
          </a:p>
        </p:txBody>
      </p:sp>
      <p:sp>
        <p:nvSpPr>
          <p:cNvPr id="4" name="Slide Number Placeholder 3"/>
          <p:cNvSpPr>
            <a:spLocks noGrp="1"/>
          </p:cNvSpPr>
          <p:nvPr>
            <p:ph type="sldNum" sz="quarter" idx="12"/>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E11F0B72-8352-482A-A525-291A73A975AD}" type="slidenum">
              <a:rPr lang="en-US" altLang="en-US" sz="1400">
                <a:solidFill>
                  <a:srgbClr val="A6A6A6"/>
                </a:solidFill>
                <a:latin typeface="Times New Roman" panose="02020603050405020304" pitchFamily="18" charset="0"/>
              </a:rPr>
              <a:pPr eaLnBrk="1" hangingPunct="1"/>
              <a:t>4</a:t>
            </a:fld>
            <a:endParaRPr lang="en-US" altLang="en-US" sz="1400" dirty="0">
              <a:solidFill>
                <a:srgbClr val="A6A6A6"/>
              </a:solidFill>
              <a:latin typeface="Times New Roman" panose="02020603050405020304" pitchFamily="18" charset="0"/>
            </a:endParaRPr>
          </a:p>
        </p:txBody>
      </p:sp>
      <p:sp>
        <p:nvSpPr>
          <p:cNvPr id="2" name="TextBox 1"/>
          <p:cNvSpPr txBox="1"/>
          <p:nvPr/>
        </p:nvSpPr>
        <p:spPr bwMode="auto">
          <a:xfrm>
            <a:off x="714756" y="5304556"/>
            <a:ext cx="30051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400" dirty="0"/>
              <a:t>* source: FAA AIDS / NTSB records</a:t>
            </a:r>
          </a:p>
        </p:txBody>
      </p:sp>
    </p:spTree>
    <p:custDataLst>
      <p:tags r:id="rId1"/>
    </p:custDataLst>
    <p:extLst>
      <p:ext uri="{BB962C8B-B14F-4D97-AF65-F5344CB8AC3E}">
        <p14:creationId xmlns:p14="http://schemas.microsoft.com/office/powerpoint/2010/main" val="3718781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History</a:t>
            </a:r>
          </a:p>
        </p:txBody>
      </p:sp>
      <p:sp>
        <p:nvSpPr>
          <p:cNvPr id="3" name="Content Placeholder 2"/>
          <p:cNvSpPr>
            <a:spLocks noGrp="1"/>
          </p:cNvSpPr>
          <p:nvPr>
            <p:ph idx="1"/>
          </p:nvPr>
        </p:nvSpPr>
        <p:spPr>
          <a:xfrm>
            <a:off x="712787" y="1277113"/>
            <a:ext cx="8050213" cy="2682875"/>
          </a:xfrm>
        </p:spPr>
        <p:txBody>
          <a:bodyPr/>
          <a:lstStyle/>
          <a:p>
            <a:r>
              <a:rPr lang="en-US" dirty="0"/>
              <a:t>There have been several V-band/exhaust system failures that have involved accidents.</a:t>
            </a:r>
          </a:p>
          <a:p>
            <a:r>
              <a:rPr lang="en-US" dirty="0"/>
              <a:t>These have prompted Airworthiness Directives as well as manufactures’ bulletins.</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5</a:t>
            </a:fld>
            <a:endParaRPr lang="en-US" dirty="0">
              <a:solidFill>
                <a:srgbClr val="FFFFFF">
                  <a:lumMod val="65000"/>
                </a:srgbClr>
              </a:solidFill>
            </a:endParaRPr>
          </a:p>
        </p:txBody>
      </p:sp>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42970" y="3429000"/>
            <a:ext cx="3545059" cy="2211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5" name="TextBox 4"/>
          <p:cNvSpPr txBox="1"/>
          <p:nvPr/>
        </p:nvSpPr>
        <p:spPr bwMode="auto">
          <a:xfrm>
            <a:off x="1773810" y="4495015"/>
            <a:ext cx="54864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600" b="1" dirty="0"/>
              <a:t>NTSB probable cause:  The fatigue failure of the turbocharger exhaust band clamp.</a:t>
            </a:r>
          </a:p>
        </p:txBody>
      </p:sp>
    </p:spTree>
    <p:custDataLst>
      <p:tags r:id="rId1"/>
    </p:custDataLst>
    <p:extLst>
      <p:ext uri="{BB962C8B-B14F-4D97-AF65-F5344CB8AC3E}">
        <p14:creationId xmlns:p14="http://schemas.microsoft.com/office/powerpoint/2010/main" val="132176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Failures in the heat exchanger surface allow exhaust gases to escape directly into the cabin heat system.</a:t>
            </a:r>
          </a:p>
        </p:txBody>
      </p:sp>
      <p:sp>
        <p:nvSpPr>
          <p:cNvPr id="3" name="Title 2"/>
          <p:cNvSpPr>
            <a:spLocks noGrp="1"/>
          </p:cNvSpPr>
          <p:nvPr>
            <p:ph type="title"/>
          </p:nvPr>
        </p:nvSpPr>
        <p:spPr/>
        <p:txBody>
          <a:bodyPr/>
          <a:lstStyle/>
          <a:p>
            <a:r>
              <a:rPr lang="en-US" dirty="0"/>
              <a:t>Muffler and Heat Exchangers</a:t>
            </a: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8200" y="3276600"/>
            <a:ext cx="5389614" cy="25803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ounded Rectangular Callout 3"/>
          <p:cNvSpPr/>
          <p:nvPr/>
        </p:nvSpPr>
        <p:spPr bwMode="auto">
          <a:xfrm>
            <a:off x="7086600" y="2819400"/>
            <a:ext cx="2286000" cy="510778"/>
          </a:xfrm>
          <a:prstGeom prst="wedgeRoundRectCallou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a:spcBef>
                <a:spcPct val="50000"/>
              </a:spcBef>
              <a:buFontTx/>
              <a:buChar char="•"/>
            </a:pPr>
            <a:endParaRPr lang="en-US" dirty="0"/>
          </a:p>
        </p:txBody>
      </p:sp>
      <p:sp>
        <p:nvSpPr>
          <p:cNvPr id="5" name="Rounded Rectangular Callout 4"/>
          <p:cNvSpPr/>
          <p:nvPr/>
        </p:nvSpPr>
        <p:spPr bwMode="auto">
          <a:xfrm>
            <a:off x="6810374" y="2836426"/>
            <a:ext cx="2562226" cy="919401"/>
          </a:xfrm>
          <a:prstGeom prst="wedgeRoundRectCallout">
            <a:avLst>
              <a:gd name="adj1" fmla="val -48747"/>
              <a:gd name="adj2" fmla="val 136733"/>
              <a:gd name="adj3" fmla="val 16667"/>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algn="ctr">
              <a:spcBef>
                <a:spcPct val="50000"/>
              </a:spcBef>
            </a:pPr>
            <a:r>
              <a:rPr lang="en-US" dirty="0"/>
              <a:t>Heat Exchanger area</a:t>
            </a:r>
          </a:p>
        </p:txBody>
      </p:sp>
    </p:spTree>
    <p:custDataLst>
      <p:tags r:id="rId1"/>
    </p:custDataLst>
    <p:extLst>
      <p:ext uri="{BB962C8B-B14F-4D97-AF65-F5344CB8AC3E}">
        <p14:creationId xmlns:p14="http://schemas.microsoft.com/office/powerpoint/2010/main" val="26846126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375179" y="138922"/>
            <a:ext cx="8472488" cy="609600"/>
          </a:xfrm>
        </p:spPr>
        <p:txBody>
          <a:bodyPr/>
          <a:lstStyle/>
          <a:p>
            <a:r>
              <a:rPr lang="en-US" altLang="en-US" sz="3600" dirty="0"/>
              <a:t>The Problem</a:t>
            </a:r>
          </a:p>
        </p:txBody>
      </p:sp>
      <p:sp>
        <p:nvSpPr>
          <p:cNvPr id="7171" name="Content Placeholder 2"/>
          <p:cNvSpPr>
            <a:spLocks noGrp="1"/>
          </p:cNvSpPr>
          <p:nvPr>
            <p:ph idx="1"/>
          </p:nvPr>
        </p:nvSpPr>
        <p:spPr>
          <a:xfrm>
            <a:off x="495300" y="1054018"/>
            <a:ext cx="8648700" cy="3948206"/>
          </a:xfrm>
        </p:spPr>
        <p:txBody>
          <a:bodyPr/>
          <a:lstStyle/>
          <a:p>
            <a:pPr marL="0" indent="0">
              <a:buNone/>
            </a:pPr>
            <a:r>
              <a:rPr lang="en-US" altLang="en-US" sz="2400" dirty="0"/>
              <a:t>The FAA is concerned about GA exhaust system failures continuing to contribute to accidents/incidents</a:t>
            </a:r>
          </a:p>
          <a:p>
            <a:pPr marL="690563" lvl="1" indent="0">
              <a:buNone/>
            </a:pPr>
            <a:endParaRPr lang="en-US" altLang="en-US" sz="1400" dirty="0"/>
          </a:p>
          <a:p>
            <a:pPr marL="690563" lvl="1" indent="0">
              <a:buNone/>
            </a:pPr>
            <a:r>
              <a:rPr lang="en-US" altLang="en-US" dirty="0"/>
              <a:t>Muffler failures – internal baffles, external mounts</a:t>
            </a:r>
          </a:p>
          <a:p>
            <a:pPr marL="690563" lvl="1" indent="0">
              <a:buNone/>
            </a:pPr>
            <a:r>
              <a:rPr lang="en-US" altLang="en-US" dirty="0"/>
              <a:t>Exhaust system leaks – noxious fumes (CO poisoning)</a:t>
            </a:r>
          </a:p>
          <a:p>
            <a:pPr marL="690563" lvl="1" indent="0">
              <a:buNone/>
            </a:pPr>
            <a:r>
              <a:rPr lang="en-US" altLang="en-US" dirty="0"/>
              <a:t>Exhaust system cracks – heat impingement and fire</a:t>
            </a:r>
          </a:p>
        </p:txBody>
      </p:sp>
      <p:sp>
        <p:nvSpPr>
          <p:cNvPr id="4" name="Slide Number Placeholder 3"/>
          <p:cNvSpPr>
            <a:spLocks noGrp="1"/>
          </p:cNvSpPr>
          <p:nvPr>
            <p:ph type="sldNum" sz="quarter" idx="12"/>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E11F0B72-8352-482A-A525-291A73A975AD}" type="slidenum">
              <a:rPr lang="en-US" altLang="en-US" sz="1400">
                <a:solidFill>
                  <a:srgbClr val="A6A6A6"/>
                </a:solidFill>
                <a:latin typeface="Times New Roman" panose="02020603050405020304" pitchFamily="18" charset="0"/>
              </a:rPr>
              <a:pPr eaLnBrk="1" hangingPunct="1"/>
              <a:t>7</a:t>
            </a:fld>
            <a:endParaRPr lang="en-US" altLang="en-US" sz="1400" dirty="0">
              <a:solidFill>
                <a:srgbClr val="A6A6A6"/>
              </a:solidFill>
              <a:latin typeface="Times New Roman" panose="02020603050405020304" pitchFamily="18" charset="0"/>
            </a:endParaRPr>
          </a:p>
        </p:txBody>
      </p:sp>
      <p:pic>
        <p:nvPicPr>
          <p:cNvPr id="7" name="Picture 6"/>
          <p:cNvPicPr>
            <a:picLocks noChangeAspect="1"/>
          </p:cNvPicPr>
          <p:nvPr/>
        </p:nvPicPr>
        <p:blipFill rotWithShape="1">
          <a:blip r:embed="rId4"/>
          <a:srcRect l="4971" t="12089" r="3137" b="43173"/>
          <a:stretch/>
        </p:blipFill>
        <p:spPr>
          <a:xfrm>
            <a:off x="4250414" y="3799395"/>
            <a:ext cx="6665249" cy="2004587"/>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bwMode="auto">
          <a:xfrm>
            <a:off x="9426375" y="2967181"/>
            <a:ext cx="95250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700" i="1" dirty="0"/>
              <a:t>Photo credit: NTSB</a:t>
            </a:r>
            <a:endParaRPr lang="en-US" sz="700" b="1" i="1" dirty="0">
              <a:solidFill>
                <a:srgbClr val="C0C0C0"/>
              </a:solidFill>
            </a:endParaRPr>
          </a:p>
        </p:txBody>
      </p:sp>
      <p:sp>
        <p:nvSpPr>
          <p:cNvPr id="12" name="TextBox 11"/>
          <p:cNvSpPr txBox="1"/>
          <p:nvPr/>
        </p:nvSpPr>
        <p:spPr bwMode="auto">
          <a:xfrm>
            <a:off x="8764482" y="2959486"/>
            <a:ext cx="2582758" cy="215444"/>
          </a:xfrm>
          <a:prstGeom prst="rect">
            <a:avLst/>
          </a:prstGeom>
          <a:solidFill>
            <a:schemeClr val="bg1"/>
          </a:solidFill>
          <a:ln>
            <a:noFill/>
          </a:ln>
          <a:effectLst/>
        </p:spPr>
        <p:txBody>
          <a:bodyPr wrap="none" rtlCol="0">
            <a:spAutoFit/>
          </a:bodyPr>
          <a:lstStyle/>
          <a:p>
            <a:pPr>
              <a:buFontTx/>
              <a:buNone/>
            </a:pPr>
            <a:r>
              <a:rPr lang="en-US" sz="800" dirty="0"/>
              <a:t>22 Jun 2019, Sunriver, OR - 1 Fatal; 1 Serious injury</a:t>
            </a:r>
          </a:p>
        </p:txBody>
      </p:sp>
      <p:sp>
        <p:nvSpPr>
          <p:cNvPr id="4" name="Slide Number Placeholder 3"/>
          <p:cNvSpPr>
            <a:spLocks noGrp="1"/>
          </p:cNvSpPr>
          <p:nvPr>
            <p:ph type="sldNum" sz="quarter" idx="12"/>
          </p:nvPr>
        </p:nvSpPr>
        <p:spPr/>
        <p:txBody>
          <a:bodyPr/>
          <a:lstStyle>
            <a:lvl1pPr eaLnBrk="0" hangingPunct="0">
              <a:defRPr sz="2400">
                <a:solidFill>
                  <a:schemeClr val="tx1"/>
                </a:solidFill>
                <a:latin typeface="Arial" panose="020B0604020202020204" pitchFamily="34" charset="0"/>
                <a:cs typeface="Arial" panose="020B0604020202020204" pitchFamily="34" charset="0"/>
              </a:defRPr>
            </a:lvl1pPr>
            <a:lvl2pPr marL="742950" indent="-285750" eaLnBrk="0" hangingPunct="0">
              <a:defRPr sz="2400">
                <a:solidFill>
                  <a:schemeClr val="tx1"/>
                </a:solidFill>
                <a:latin typeface="Arial" panose="020B0604020202020204" pitchFamily="34" charset="0"/>
                <a:cs typeface="Arial" panose="020B0604020202020204" pitchFamily="34" charset="0"/>
              </a:defRPr>
            </a:lvl2pPr>
            <a:lvl3pPr marL="1143000" indent="-228600" eaLnBrk="0" hangingPunct="0">
              <a:defRPr sz="2400">
                <a:solidFill>
                  <a:schemeClr val="tx1"/>
                </a:solidFill>
                <a:latin typeface="Arial" panose="020B0604020202020204" pitchFamily="34" charset="0"/>
                <a:cs typeface="Arial" panose="020B0604020202020204" pitchFamily="34" charset="0"/>
              </a:defRPr>
            </a:lvl3pPr>
            <a:lvl4pPr marL="1600200" indent="-228600" eaLnBrk="0" hangingPunct="0">
              <a:defRPr sz="2400">
                <a:solidFill>
                  <a:schemeClr val="tx1"/>
                </a:solidFill>
                <a:latin typeface="Arial" panose="020B0604020202020204" pitchFamily="34" charset="0"/>
                <a:cs typeface="Arial" panose="020B0604020202020204" pitchFamily="34" charset="0"/>
              </a:defRPr>
            </a:lvl4pPr>
            <a:lvl5pPr marL="2057400" indent="-228600" eaLnBrk="0" hangingPunct="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eaLnBrk="1" hangingPunct="1"/>
            <a:fld id="{E11F0B72-8352-482A-A525-291A73A975AD}" type="slidenum">
              <a:rPr lang="en-US" altLang="en-US" sz="1400">
                <a:solidFill>
                  <a:srgbClr val="A6A6A6"/>
                </a:solidFill>
                <a:latin typeface="Times New Roman" panose="02020603050405020304" pitchFamily="18" charset="0"/>
              </a:rPr>
              <a:pPr eaLnBrk="1" hangingPunct="1"/>
              <a:t>8</a:t>
            </a:fld>
            <a:endParaRPr lang="en-US" altLang="en-US" sz="1400" dirty="0">
              <a:solidFill>
                <a:srgbClr val="A6A6A6"/>
              </a:solidFill>
              <a:latin typeface="Times New Roman" panose="02020603050405020304" pitchFamily="18" charset="0"/>
            </a:endParaRPr>
          </a:p>
        </p:txBody>
      </p:sp>
      <p:sp>
        <p:nvSpPr>
          <p:cNvPr id="3" name="TextBox 2"/>
          <p:cNvSpPr txBox="1"/>
          <p:nvPr/>
        </p:nvSpPr>
        <p:spPr bwMode="auto">
          <a:xfrm>
            <a:off x="2019301" y="5693821"/>
            <a:ext cx="952505"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700" i="1" dirty="0"/>
              <a:t>Photo credit: NTSB</a:t>
            </a:r>
            <a:endParaRPr lang="en-US" sz="700" b="1" i="1" dirty="0">
              <a:solidFill>
                <a:srgbClr val="C0C0C0"/>
              </a:solidFill>
            </a:endParaRPr>
          </a:p>
        </p:txBody>
      </p:sp>
      <p:pic>
        <p:nvPicPr>
          <p:cNvPr id="8" name="Picture 7"/>
          <p:cNvPicPr>
            <a:picLocks noChangeAspect="1"/>
          </p:cNvPicPr>
          <p:nvPr/>
        </p:nvPicPr>
        <p:blipFill rotWithShape="1">
          <a:blip r:embed="rId4"/>
          <a:srcRect l="36867" t="28942" r="22611" b="25378"/>
          <a:stretch/>
        </p:blipFill>
        <p:spPr>
          <a:xfrm>
            <a:off x="7610057" y="450099"/>
            <a:ext cx="3632635" cy="2408820"/>
          </a:xfrm>
          <a:prstGeom prst="rect">
            <a:avLst/>
          </a:prstGeom>
          <a:ln>
            <a:noFill/>
          </a:ln>
          <a:effectLst>
            <a:outerShdw blurRad="292100" dist="139700" dir="2700000" algn="tl" rotWithShape="0">
              <a:srgbClr val="333333">
                <a:alpha val="65000"/>
              </a:srgbClr>
            </a:outerShdw>
          </a:effectLst>
        </p:spPr>
      </p:pic>
      <p:pic>
        <p:nvPicPr>
          <p:cNvPr id="7" name="Picture 6"/>
          <p:cNvPicPr>
            <a:picLocks noChangeAspect="1"/>
          </p:cNvPicPr>
          <p:nvPr/>
        </p:nvPicPr>
        <p:blipFill rotWithShape="1">
          <a:blip r:embed="rId5"/>
          <a:srcRect l="16885" t="21745" r="17611" b="10212"/>
          <a:stretch/>
        </p:blipFill>
        <p:spPr>
          <a:xfrm>
            <a:off x="702779" y="2321550"/>
            <a:ext cx="5519057" cy="3372271"/>
          </a:xfrm>
          <a:prstGeom prst="rect">
            <a:avLst/>
          </a:prstGeom>
          <a:ln>
            <a:noFill/>
          </a:ln>
          <a:effectLst>
            <a:outerShdw blurRad="292100" dist="139700" dir="2700000" algn="tl" rotWithShape="0">
              <a:srgbClr val="333333">
                <a:alpha val="65000"/>
              </a:srgbClr>
            </a:outerShdw>
          </a:effectLst>
        </p:spPr>
      </p:pic>
      <p:sp>
        <p:nvSpPr>
          <p:cNvPr id="11" name="TextBox 10"/>
          <p:cNvSpPr txBox="1"/>
          <p:nvPr/>
        </p:nvSpPr>
        <p:spPr bwMode="auto">
          <a:xfrm>
            <a:off x="741531" y="897886"/>
            <a:ext cx="486461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t>“Blockage on right muffler due to baffling turned 180</a:t>
            </a:r>
            <a:r>
              <a:rPr lang="en-US" baseline="44000" dirty="0"/>
              <a:t>o</a:t>
            </a:r>
            <a:r>
              <a:rPr lang="en-US" dirty="0"/>
              <a:t> and plugged muffler exhaust.”, </a:t>
            </a:r>
            <a:r>
              <a:rPr lang="en-US" sz="1800" i="1" dirty="0"/>
              <a:t>NTSB</a:t>
            </a:r>
            <a:r>
              <a:rPr lang="en-US" sz="2000" i="1" dirty="0"/>
              <a:t> </a:t>
            </a:r>
          </a:p>
        </p:txBody>
      </p:sp>
      <p:sp>
        <p:nvSpPr>
          <p:cNvPr id="13" name="TextBox 12"/>
          <p:cNvSpPr txBox="1"/>
          <p:nvPr/>
        </p:nvSpPr>
        <p:spPr bwMode="auto">
          <a:xfrm>
            <a:off x="7584150" y="3633831"/>
            <a:ext cx="2911573"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defPPr>
              <a:defRPr lang="en-US"/>
            </a:defPPr>
            <a:lvl1pPr>
              <a:buFontTx/>
              <a:buNone/>
              <a:defRPr sz="1800"/>
            </a:lvl1pPr>
          </a:lstStyle>
          <a:p>
            <a:r>
              <a:rPr lang="en-US" sz="2400" dirty="0"/>
              <a:t>“… available [exhaust] outflow reduction of 89%”</a:t>
            </a:r>
            <a:br>
              <a:rPr lang="en-US" sz="2400" dirty="0"/>
            </a:br>
            <a:r>
              <a:rPr lang="en-US" sz="2400" dirty="0"/>
              <a:t>                         </a:t>
            </a:r>
            <a:r>
              <a:rPr lang="en-US" i="1" dirty="0"/>
              <a:t>NTSB</a:t>
            </a:r>
          </a:p>
        </p:txBody>
      </p:sp>
      <p:sp>
        <p:nvSpPr>
          <p:cNvPr id="7170" name="Title 1"/>
          <p:cNvSpPr>
            <a:spLocks noGrp="1"/>
          </p:cNvSpPr>
          <p:nvPr>
            <p:ph type="title"/>
          </p:nvPr>
        </p:nvSpPr>
        <p:spPr>
          <a:xfrm>
            <a:off x="400299" y="197087"/>
            <a:ext cx="5205845" cy="609600"/>
          </a:xfrm>
          <a:solidFill>
            <a:schemeClr val="bg1"/>
          </a:solidFill>
        </p:spPr>
        <p:txBody>
          <a:bodyPr/>
          <a:lstStyle/>
          <a:p>
            <a:r>
              <a:rPr lang="en-US" altLang="en-US" sz="3600" dirty="0"/>
              <a:t>The Problem - example</a:t>
            </a:r>
          </a:p>
        </p:txBody>
      </p:sp>
    </p:spTree>
    <p:custDataLst>
      <p:tags r:id="rId1"/>
    </p:custDataLst>
    <p:extLst>
      <p:ext uri="{BB962C8B-B14F-4D97-AF65-F5344CB8AC3E}">
        <p14:creationId xmlns:p14="http://schemas.microsoft.com/office/powerpoint/2010/main" val="25974847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660401" y="259144"/>
            <a:ext cx="8472488" cy="609600"/>
          </a:xfrm>
        </p:spPr>
        <p:txBody>
          <a:bodyPr/>
          <a:lstStyle/>
          <a:p>
            <a:r>
              <a:rPr lang="en-US" dirty="0"/>
              <a:t>Replace or Repair?</a:t>
            </a:r>
          </a:p>
        </p:txBody>
      </p:sp>
      <p:sp>
        <p:nvSpPr>
          <p:cNvPr id="2" name="Content Placeholder 1"/>
          <p:cNvSpPr>
            <a:spLocks noGrp="1"/>
          </p:cNvSpPr>
          <p:nvPr>
            <p:ph idx="1"/>
          </p:nvPr>
        </p:nvSpPr>
        <p:spPr>
          <a:xfrm>
            <a:off x="660401" y="1233487"/>
            <a:ext cx="10733617" cy="4391025"/>
          </a:xfrm>
        </p:spPr>
        <p:txBody>
          <a:bodyPr/>
          <a:lstStyle/>
          <a:p>
            <a:pPr marL="0" indent="0">
              <a:buNone/>
            </a:pPr>
            <a:r>
              <a:rPr lang="en-US" b="0" dirty="0"/>
              <a:t>Replace </a:t>
            </a:r>
          </a:p>
          <a:p>
            <a:r>
              <a:rPr lang="en-US" b="0" dirty="0"/>
              <a:t>New or reconditioned components</a:t>
            </a:r>
          </a:p>
          <a:p>
            <a:r>
              <a:rPr lang="en-US" b="0" dirty="0"/>
              <a:t>Qualified repair station.</a:t>
            </a:r>
          </a:p>
          <a:p>
            <a:endParaRPr lang="en-US" b="0" dirty="0"/>
          </a:p>
          <a:p>
            <a:pPr marL="0" indent="0">
              <a:buNone/>
            </a:pPr>
            <a:endParaRPr lang="en-US"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2946" y="2913888"/>
            <a:ext cx="5551304" cy="238810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32476201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Exhaust Components</a:t>
            </a:r>
          </a:p>
        </p:txBody>
      </p:sp>
      <p:sp>
        <p:nvSpPr>
          <p:cNvPr id="3" name="Content Placeholder 2"/>
          <p:cNvSpPr>
            <a:spLocks noGrp="1"/>
          </p:cNvSpPr>
          <p:nvPr>
            <p:ph idx="1"/>
          </p:nvPr>
        </p:nvSpPr>
        <p:spPr>
          <a:xfrm>
            <a:off x="694944" y="1048544"/>
            <a:ext cx="6096000" cy="1371600"/>
          </a:xfrm>
        </p:spPr>
        <p:txBody>
          <a:bodyPr/>
          <a:lstStyle/>
          <a:p>
            <a:r>
              <a:rPr lang="en-US" dirty="0"/>
              <a:t>Exhaust system components require special attention.</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10</a:t>
            </a:fld>
            <a:endParaRPr lang="en-US" dirty="0">
              <a:solidFill>
                <a:srgbClr val="FFFFFF">
                  <a:lumMod val="65000"/>
                </a:srgbClr>
              </a:solidFill>
            </a:endParaRPr>
          </a:p>
        </p:txBody>
      </p:sp>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63000" y="1496678"/>
            <a:ext cx="2594637" cy="38646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4392" y="2564019"/>
            <a:ext cx="3806952" cy="28552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682490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V-Band Usage</a:t>
            </a:r>
          </a:p>
        </p:txBody>
      </p:sp>
      <p:sp>
        <p:nvSpPr>
          <p:cNvPr id="3" name="Content Placeholder 2"/>
          <p:cNvSpPr>
            <a:spLocks noGrp="1"/>
          </p:cNvSpPr>
          <p:nvPr>
            <p:ph idx="1"/>
          </p:nvPr>
        </p:nvSpPr>
        <p:spPr>
          <a:xfrm>
            <a:off x="571500" y="1142366"/>
            <a:ext cx="10733617" cy="4391025"/>
          </a:xfrm>
        </p:spPr>
        <p:txBody>
          <a:bodyPr/>
          <a:lstStyle/>
          <a:p>
            <a:r>
              <a:rPr lang="en-US" dirty="0"/>
              <a:t>V-band clamps have become the preferred connection for many exhaust or intake systems.</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11</a:t>
            </a:fld>
            <a:endParaRPr lang="en-US" dirty="0">
              <a:solidFill>
                <a:srgbClr val="FFFFFF">
                  <a:lumMod val="65000"/>
                </a:srgbClr>
              </a:solidFill>
            </a:endParaRPr>
          </a:p>
        </p:txBody>
      </p:sp>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47480" y="2332991"/>
            <a:ext cx="4557637" cy="32004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685470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455" y="289380"/>
            <a:ext cx="11296651" cy="609600"/>
          </a:xfrm>
        </p:spPr>
        <p:txBody>
          <a:bodyPr/>
          <a:lstStyle/>
          <a:p>
            <a:r>
              <a:rPr lang="en-US" dirty="0"/>
              <a:t>Theory of operation</a:t>
            </a:r>
          </a:p>
        </p:txBody>
      </p:sp>
      <p:sp>
        <p:nvSpPr>
          <p:cNvPr id="3" name="Content Placeholder 2"/>
          <p:cNvSpPr>
            <a:spLocks noGrp="1"/>
          </p:cNvSpPr>
          <p:nvPr>
            <p:ph idx="1"/>
          </p:nvPr>
        </p:nvSpPr>
        <p:spPr>
          <a:xfrm>
            <a:off x="342455" y="1089279"/>
            <a:ext cx="8164513" cy="3429000"/>
          </a:xfrm>
        </p:spPr>
        <p:txBody>
          <a:bodyPr/>
          <a:lstStyle/>
          <a:p>
            <a:r>
              <a:rPr lang="en-US" dirty="0"/>
              <a:t>The V-band he applies a uniform and equal closing force around the entire circumference of the flange.</a:t>
            </a:r>
          </a:p>
          <a:p>
            <a:r>
              <a:rPr lang="en-US" dirty="0"/>
              <a:t>Once tightened, friction between the flanges and V-retainer actually reduce the load on the bolt and clamp.</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12</a:t>
            </a:fld>
            <a:endParaRPr lang="en-US" dirty="0">
              <a:solidFill>
                <a:srgbClr val="FFFFFF">
                  <a:lumMod val="65000"/>
                </a:srgbClr>
              </a:solidFill>
            </a:endParaRPr>
          </a:p>
        </p:txBody>
      </p:sp>
      <p:pic>
        <p:nvPicPr>
          <p:cNvPr id="1026" name="Picture 2" descr="Image result for Aircraft exhaust v-ban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9022" y="2889504"/>
            <a:ext cx="3060084" cy="25424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41567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7" y="55565"/>
            <a:ext cx="8472488" cy="1103312"/>
          </a:xfrm>
        </p:spPr>
        <p:txBody>
          <a:bodyPr/>
          <a:lstStyle/>
          <a:p>
            <a:r>
              <a:rPr lang="en-US" dirty="0"/>
              <a:t>V-band Gasket &amp; Safety Wire</a:t>
            </a:r>
          </a:p>
        </p:txBody>
      </p:sp>
      <p:sp>
        <p:nvSpPr>
          <p:cNvPr id="3" name="Content Placeholder 2"/>
          <p:cNvSpPr>
            <a:spLocks noGrp="1"/>
          </p:cNvSpPr>
          <p:nvPr>
            <p:ph idx="1"/>
          </p:nvPr>
        </p:nvSpPr>
        <p:spPr>
          <a:xfrm>
            <a:off x="490537" y="1200149"/>
            <a:ext cx="10733617" cy="4391025"/>
          </a:xfrm>
        </p:spPr>
        <p:txBody>
          <a:bodyPr/>
          <a:lstStyle/>
          <a:p>
            <a:r>
              <a:rPr lang="en-US" dirty="0"/>
              <a:t>Comply with the manufacture's instructions for use of V-band gaskets.</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13</a:t>
            </a:fld>
            <a:endParaRPr lang="en-US" dirty="0">
              <a:solidFill>
                <a:srgbClr val="FFFFFF">
                  <a:lumMod val="65000"/>
                </a:srgbClr>
              </a:solidFil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53401" y="3395662"/>
            <a:ext cx="1381125"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6784" y="3362324"/>
            <a:ext cx="1381125"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0401" y="2593182"/>
            <a:ext cx="1695017" cy="1671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7909" y="2438401"/>
            <a:ext cx="1381125" cy="1362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60958" y="2365567"/>
            <a:ext cx="2976562" cy="304463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cxnSp>
        <p:nvCxnSpPr>
          <p:cNvPr id="6" name="Straight Arrow Connector 5"/>
          <p:cNvCxnSpPr/>
          <p:nvPr/>
        </p:nvCxnSpPr>
        <p:spPr bwMode="auto">
          <a:xfrm flipV="1">
            <a:off x="7857908" y="4495800"/>
            <a:ext cx="295492" cy="914400"/>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ectangular Callout 8"/>
          <p:cNvSpPr/>
          <p:nvPr/>
        </p:nvSpPr>
        <p:spPr bwMode="auto">
          <a:xfrm>
            <a:off x="5285845" y="4760177"/>
            <a:ext cx="1143000" cy="830997"/>
          </a:xfrm>
          <a:prstGeom prst="wedgeRectCallout">
            <a:avLst>
              <a:gd name="adj1" fmla="val -229762"/>
              <a:gd name="adj2" fmla="val -59572"/>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50000"/>
              </a:spcBef>
            </a:pPr>
            <a:r>
              <a:rPr lang="en-US" dirty="0">
                <a:latin typeface="Arial" charset="0"/>
              </a:rPr>
              <a:t>Safety Wire</a:t>
            </a:r>
          </a:p>
        </p:txBody>
      </p:sp>
      <p:sp>
        <p:nvSpPr>
          <p:cNvPr id="15" name="Rectangular Callout 14"/>
          <p:cNvSpPr/>
          <p:nvPr/>
        </p:nvSpPr>
        <p:spPr bwMode="auto">
          <a:xfrm>
            <a:off x="8963025" y="4998303"/>
            <a:ext cx="1247775" cy="461665"/>
          </a:xfrm>
          <a:prstGeom prst="wedgeRectCallout">
            <a:avLst>
              <a:gd name="adj1" fmla="val -96012"/>
              <a:gd name="adj2" fmla="val -148977"/>
            </a:avLst>
          </a:prstGeom>
          <a:solidFill>
            <a:schemeClr val="bg2">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a:spcBef>
                <a:spcPct val="50000"/>
              </a:spcBef>
            </a:pPr>
            <a:r>
              <a:rPr lang="en-US" dirty="0">
                <a:latin typeface="Arial" charset="0"/>
              </a:rPr>
              <a:t>Gasket</a:t>
            </a:r>
          </a:p>
        </p:txBody>
      </p:sp>
    </p:spTree>
    <p:custDataLst>
      <p:tags r:id="rId1"/>
    </p:custDataLst>
    <p:extLst>
      <p:ext uri="{BB962C8B-B14F-4D97-AF65-F5344CB8AC3E}">
        <p14:creationId xmlns:p14="http://schemas.microsoft.com/office/powerpoint/2010/main" val="3204557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V-band Cautions</a:t>
            </a:r>
          </a:p>
        </p:txBody>
      </p:sp>
      <p:sp>
        <p:nvSpPr>
          <p:cNvPr id="3" name="Content Placeholder 2"/>
          <p:cNvSpPr>
            <a:spLocks noGrp="1"/>
          </p:cNvSpPr>
          <p:nvPr>
            <p:ph idx="1"/>
          </p:nvPr>
        </p:nvSpPr>
        <p:spPr>
          <a:xfrm>
            <a:off x="571501" y="1097281"/>
            <a:ext cx="7414260" cy="4391025"/>
          </a:xfrm>
        </p:spPr>
        <p:txBody>
          <a:bodyPr/>
          <a:lstStyle/>
          <a:p>
            <a:r>
              <a:rPr lang="en-US" dirty="0"/>
              <a:t>Tubes and components of the coupling must be aligned before installing the coupling. The flanges must be aligned correctly to prevent failures.</a:t>
            </a:r>
          </a:p>
          <a:p>
            <a:r>
              <a:rPr lang="en-US" dirty="0"/>
              <a:t>Ensure that the V-band does not bottom out on the flange before reaching the required torque.</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14</a:t>
            </a:fld>
            <a:endParaRPr lang="en-US" dirty="0">
              <a:solidFill>
                <a:srgbClr val="FFFFFF">
                  <a:lumMod val="65000"/>
                </a:srgbClr>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9694" y="3108960"/>
            <a:ext cx="3278457" cy="24653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379388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V-band Cautions</a:t>
            </a:r>
          </a:p>
        </p:txBody>
      </p:sp>
      <p:sp>
        <p:nvSpPr>
          <p:cNvPr id="3" name="Content Placeholder 2"/>
          <p:cNvSpPr>
            <a:spLocks noGrp="1"/>
          </p:cNvSpPr>
          <p:nvPr>
            <p:ph idx="1"/>
          </p:nvPr>
        </p:nvSpPr>
        <p:spPr>
          <a:xfrm>
            <a:off x="712787" y="1178942"/>
            <a:ext cx="8050213" cy="4130675"/>
          </a:xfrm>
        </p:spPr>
        <p:txBody>
          <a:bodyPr/>
          <a:lstStyle/>
          <a:p>
            <a:r>
              <a:rPr lang="en-US" dirty="0"/>
              <a:t>The installation process includes proper torque, seating and retorquing the coupling until the torque value is stable.</a:t>
            </a:r>
          </a:p>
          <a:p>
            <a:r>
              <a:rPr lang="en-US" dirty="0"/>
              <a:t>Tapping the coupling with a rubber mallet can help seating the coupling while retorquing.</a:t>
            </a:r>
          </a:p>
          <a:p>
            <a:r>
              <a:rPr lang="en-US" dirty="0"/>
              <a:t>Safety wire if needed.</a:t>
            </a:r>
          </a:p>
          <a:p>
            <a:pPr marL="0" indent="0">
              <a:buNone/>
            </a:pPr>
            <a:endParaRPr lang="en-US" dirty="0"/>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15</a:t>
            </a:fld>
            <a:endParaRPr lang="en-US" dirty="0">
              <a:solidFill>
                <a:srgbClr val="FFFFFF">
                  <a:lumMod val="65000"/>
                </a:srgbClr>
              </a:solidFill>
            </a:endParaRPr>
          </a:p>
        </p:txBody>
      </p:sp>
      <p:pic>
        <p:nvPicPr>
          <p:cNvPr id="9" name="Picture 8">
            <a:extLst>
              <a:ext uri="{FF2B5EF4-FFF2-40B4-BE49-F238E27FC236}">
                <a16:creationId xmlns:a16="http://schemas.microsoft.com/office/drawing/2014/main" id="{A8F7907A-46DD-D96A-71E6-44CEF65B56B8}"/>
              </a:ext>
            </a:extLst>
          </p:cNvPr>
          <p:cNvPicPr>
            <a:picLocks noChangeAspect="1"/>
          </p:cNvPicPr>
          <p:nvPr/>
        </p:nvPicPr>
        <p:blipFill>
          <a:blip r:embed="rId4"/>
          <a:stretch>
            <a:fillRect/>
          </a:stretch>
        </p:blipFill>
        <p:spPr>
          <a:xfrm>
            <a:off x="9059137" y="2876002"/>
            <a:ext cx="1981477" cy="1971950"/>
          </a:xfrm>
          <a:prstGeom prst="rect">
            <a:avLst/>
          </a:prstGeom>
          <a:ln>
            <a:noFill/>
          </a:ln>
          <a:effectLst>
            <a:outerShdw blurRad="292100" dist="139700" dir="2700000" algn="tl" rotWithShape="0">
              <a:srgbClr val="333333">
                <a:alpha val="65000"/>
              </a:srgbClr>
            </a:outerShdw>
          </a:effectLst>
        </p:spPr>
      </p:pic>
      <p:sp>
        <p:nvSpPr>
          <p:cNvPr id="6" name="TextBox 5">
            <a:extLst>
              <a:ext uri="{FF2B5EF4-FFF2-40B4-BE49-F238E27FC236}">
                <a16:creationId xmlns:a16="http://schemas.microsoft.com/office/drawing/2014/main" id="{3CEB49F1-72BB-78B9-D91F-AA2CD0B0ACF4}"/>
              </a:ext>
            </a:extLst>
          </p:cNvPr>
          <p:cNvSpPr txBox="1"/>
          <p:nvPr/>
        </p:nvSpPr>
        <p:spPr bwMode="auto">
          <a:xfrm>
            <a:off x="7300476" y="5217393"/>
            <a:ext cx="4567675"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b="1" baseline="0" dirty="0">
                <a:hlinkClick r:id="rId5"/>
              </a:rPr>
              <a:t>https://youtu.be/-gimmqTA6zk</a:t>
            </a:r>
            <a:r>
              <a:rPr lang="en-US" b="1" baseline="0" dirty="0"/>
              <a:t> </a:t>
            </a:r>
            <a:endParaRPr lang="en-US" b="1" dirty="0"/>
          </a:p>
        </p:txBody>
      </p:sp>
    </p:spTree>
    <p:custDataLst>
      <p:tags r:id="rId1"/>
    </p:custDataLst>
    <p:extLst>
      <p:ext uri="{BB962C8B-B14F-4D97-AF65-F5344CB8AC3E}">
        <p14:creationId xmlns:p14="http://schemas.microsoft.com/office/powerpoint/2010/main" val="64358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Exhaust Failures</a:t>
            </a:r>
          </a:p>
        </p:txBody>
      </p:sp>
      <p:sp>
        <p:nvSpPr>
          <p:cNvPr id="3" name="Content Placeholder 2"/>
          <p:cNvSpPr>
            <a:spLocks noGrp="1"/>
          </p:cNvSpPr>
          <p:nvPr>
            <p:ph idx="1"/>
          </p:nvPr>
        </p:nvSpPr>
        <p:spPr>
          <a:xfrm>
            <a:off x="250046" y="969985"/>
            <a:ext cx="6831013" cy="4391025"/>
          </a:xfrm>
        </p:spPr>
        <p:txBody>
          <a:bodyPr/>
          <a:lstStyle/>
          <a:p>
            <a:r>
              <a:rPr lang="en-US" dirty="0"/>
              <a:t>With exhaust temperatures reaching up to 1,300 °F, the V-Band Clamp assembly could quickly be compromised if exhaust leaks.</a:t>
            </a:r>
          </a:p>
        </p:txBody>
      </p:sp>
      <p:sp>
        <p:nvSpPr>
          <p:cNvPr id="4" name="Slide Number Placeholder 3"/>
          <p:cNvSpPr>
            <a:spLocks noGrp="1"/>
          </p:cNvSpPr>
          <p:nvPr>
            <p:ph type="sldNum" sz="quarter" idx="4294967295"/>
          </p:nvPr>
        </p:nvSpPr>
        <p:spPr>
          <a:xfrm>
            <a:off x="8763000" y="6248400"/>
            <a:ext cx="1905000" cy="457200"/>
          </a:xfrm>
          <a:prstGeom prst="rect">
            <a:avLst/>
          </a:prstGeom>
        </p:spPr>
        <p:txBody>
          <a:bodyPr/>
          <a:lstStyle/>
          <a:p>
            <a:fld id="{78D3ABA1-EA94-43C0-B992-7CBCC31144F1}" type="slidenum">
              <a:rPr lang="en-US" smtClean="0">
                <a:solidFill>
                  <a:srgbClr val="FFFFFF">
                    <a:lumMod val="65000"/>
                  </a:srgbClr>
                </a:solidFill>
              </a:rPr>
              <a:pPr/>
              <a:t>16</a:t>
            </a:fld>
            <a:endParaRPr lang="en-US" dirty="0">
              <a:solidFill>
                <a:srgbClr val="FFFFFF">
                  <a:lumMod val="65000"/>
                </a:srgbClr>
              </a:solidFill>
            </a:endParaRPr>
          </a:p>
        </p:txBody>
      </p:sp>
      <p:pic>
        <p:nvPicPr>
          <p:cNvPr id="6146" name="Picture 2"/>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40117" y="538844"/>
            <a:ext cx="4701837" cy="4694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6505" y="3037546"/>
            <a:ext cx="4379495" cy="2743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789875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17</a:t>
            </a:fld>
            <a:endParaRPr lang="en-US" altLang="en-US" dirty="0"/>
          </a:p>
        </p:txBody>
      </p:sp>
      <p:pic>
        <p:nvPicPr>
          <p:cNvPr id="4" name="Picture 3" descr="A picture containing text, outdoor, sky, grass&#10;&#10;Description automatically generated">
            <a:extLst>
              <a:ext uri="{FF2B5EF4-FFF2-40B4-BE49-F238E27FC236}">
                <a16:creationId xmlns:a16="http://schemas.microsoft.com/office/drawing/2014/main" id="{444EC1A9-3E89-79A2-ABB3-C1F892161FD9}"/>
              </a:ext>
            </a:extLst>
          </p:cNvPr>
          <p:cNvPicPr>
            <a:picLocks noChangeAspect="1"/>
          </p:cNvPicPr>
          <p:nvPr/>
        </p:nvPicPr>
        <p:blipFill rotWithShape="1">
          <a:blip r:embed="rId4">
            <a:extLst>
              <a:ext uri="{28A0092B-C50C-407E-A947-70E740481C1C}">
                <a14:useLocalDpi xmlns:a14="http://schemas.microsoft.com/office/drawing/2010/main" val="0"/>
              </a:ext>
            </a:extLst>
          </a:blip>
          <a:srcRect b="10811"/>
          <a:stretch/>
        </p:blipFill>
        <p:spPr>
          <a:xfrm>
            <a:off x="1842949" y="407312"/>
            <a:ext cx="3973409" cy="4640176"/>
          </a:xfrm>
          <a:prstGeom prst="rect">
            <a:avLst/>
          </a:prstGeom>
          <a:ln>
            <a:noFill/>
          </a:ln>
          <a:effectLst>
            <a:outerShdw blurRad="292100" dist="139700" dir="2700000" algn="tl" rotWithShape="0">
              <a:srgbClr val="333333">
                <a:alpha val="65000"/>
              </a:srgbClr>
            </a:outerShdw>
          </a:effectLst>
        </p:spPr>
      </p:pic>
      <p:pic>
        <p:nvPicPr>
          <p:cNvPr id="8" name="Picture 7" descr="A picture containing indoor, helmet&#10;&#10;Description automatically generated">
            <a:extLst>
              <a:ext uri="{FF2B5EF4-FFF2-40B4-BE49-F238E27FC236}">
                <a16:creationId xmlns:a16="http://schemas.microsoft.com/office/drawing/2014/main" id="{0093AC2C-6185-9312-5286-847571FE49FF}"/>
              </a:ext>
            </a:extLst>
          </p:cNvPr>
          <p:cNvPicPr>
            <a:picLocks noChangeAspect="1"/>
          </p:cNvPicPr>
          <p:nvPr/>
        </p:nvPicPr>
        <p:blipFill rotWithShape="1">
          <a:blip r:embed="rId5">
            <a:extLst>
              <a:ext uri="{28A0092B-C50C-407E-A947-70E740481C1C}">
                <a14:useLocalDpi xmlns:a14="http://schemas.microsoft.com/office/drawing/2010/main" val="0"/>
              </a:ext>
            </a:extLst>
          </a:blip>
          <a:srcRect b="12697"/>
          <a:stretch/>
        </p:blipFill>
        <p:spPr>
          <a:xfrm>
            <a:off x="6231505" y="407312"/>
            <a:ext cx="4227274" cy="464017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8339723D-C702-69B4-FD33-4F409983568E}"/>
              </a:ext>
            </a:extLst>
          </p:cNvPr>
          <p:cNvSpPr txBox="1"/>
          <p:nvPr/>
        </p:nvSpPr>
        <p:spPr bwMode="auto">
          <a:xfrm>
            <a:off x="2316480" y="5241325"/>
            <a:ext cx="307259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a:t>CEN17FA207 - Wreckage</a:t>
            </a:r>
            <a:r>
              <a:rPr lang="en-US" sz="1800" b="1" dirty="0">
                <a:solidFill>
                  <a:srgbClr val="C0C0C0"/>
                </a:solidFill>
              </a:rPr>
              <a:t> </a:t>
            </a:r>
          </a:p>
        </p:txBody>
      </p:sp>
      <p:sp>
        <p:nvSpPr>
          <p:cNvPr id="6" name="TextBox 5">
            <a:extLst>
              <a:ext uri="{FF2B5EF4-FFF2-40B4-BE49-F238E27FC236}">
                <a16:creationId xmlns:a16="http://schemas.microsoft.com/office/drawing/2014/main" id="{368AD018-165A-CC92-958F-7102FE9585F3}"/>
              </a:ext>
            </a:extLst>
          </p:cNvPr>
          <p:cNvSpPr txBox="1"/>
          <p:nvPr/>
        </p:nvSpPr>
        <p:spPr bwMode="auto">
          <a:xfrm>
            <a:off x="6339840" y="5254288"/>
            <a:ext cx="3779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a:t>CEN17FA207 – Heat Exchanger</a:t>
            </a:r>
            <a:r>
              <a:rPr lang="en-US" sz="1800" b="1" dirty="0">
                <a:solidFill>
                  <a:srgbClr val="C0C0C0"/>
                </a:solidFill>
              </a:rPr>
              <a:t> </a:t>
            </a:r>
          </a:p>
        </p:txBody>
      </p:sp>
    </p:spTree>
    <p:custDataLst>
      <p:tags r:id="rId1"/>
    </p:custDataLst>
    <p:extLst>
      <p:ext uri="{BB962C8B-B14F-4D97-AF65-F5344CB8AC3E}">
        <p14:creationId xmlns:p14="http://schemas.microsoft.com/office/powerpoint/2010/main" val="32526235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18</a:t>
            </a:fld>
            <a:endParaRPr lang="en-US" altLang="en-US"/>
          </a:p>
        </p:txBody>
      </p:sp>
      <p:pic>
        <p:nvPicPr>
          <p:cNvPr id="3" name="Picture 2">
            <a:extLst>
              <a:ext uri="{FF2B5EF4-FFF2-40B4-BE49-F238E27FC236}">
                <a16:creationId xmlns:a16="http://schemas.microsoft.com/office/drawing/2014/main" id="{7723EC04-BA11-2404-B07D-5B9E8B7568BE}"/>
              </a:ext>
            </a:extLst>
          </p:cNvPr>
          <p:cNvPicPr>
            <a:picLocks noChangeAspect="1"/>
          </p:cNvPicPr>
          <p:nvPr/>
        </p:nvPicPr>
        <p:blipFill rotWithShape="1">
          <a:blip r:embed="rId4"/>
          <a:srcRect l="1884" t="2408" r="1565" b="14018"/>
          <a:stretch/>
        </p:blipFill>
        <p:spPr>
          <a:xfrm>
            <a:off x="2426209" y="768096"/>
            <a:ext cx="7363968" cy="4120896"/>
          </a:xfrm>
          <a:prstGeom prst="rect">
            <a:avLst/>
          </a:prstGeom>
          <a:ln>
            <a:noFill/>
          </a:ln>
          <a:effectLst>
            <a:outerShdw blurRad="292100" dist="139700" dir="2700000" algn="tl" rotWithShape="0">
              <a:srgbClr val="333333">
                <a:alpha val="65000"/>
              </a:srgbClr>
            </a:outerShdw>
          </a:effectLst>
        </p:spPr>
      </p:pic>
      <p:sp>
        <p:nvSpPr>
          <p:cNvPr id="4" name="Oval 3">
            <a:extLst>
              <a:ext uri="{FF2B5EF4-FFF2-40B4-BE49-F238E27FC236}">
                <a16:creationId xmlns:a16="http://schemas.microsoft.com/office/drawing/2014/main" id="{0B244D10-A0ED-A099-CD05-7D41E9A901C6}"/>
              </a:ext>
            </a:extLst>
          </p:cNvPr>
          <p:cNvSpPr/>
          <p:nvPr/>
        </p:nvSpPr>
        <p:spPr bwMode="auto">
          <a:xfrm>
            <a:off x="6732104" y="1457740"/>
            <a:ext cx="914400" cy="649188"/>
          </a:xfrm>
          <a:prstGeom prst="ellipse">
            <a:avLst/>
          </a:prstGeom>
          <a:noFill/>
          <a:ln w="76200"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a:spcBef>
                <a:spcPct val="50000"/>
              </a:spcBef>
              <a:buFontTx/>
              <a:buChar char="•"/>
            </a:pPr>
            <a:endParaRPr lang="en-US">
              <a:latin typeface="Arial" charset="0"/>
            </a:endParaRPr>
          </a:p>
        </p:txBody>
      </p:sp>
      <p:sp>
        <p:nvSpPr>
          <p:cNvPr id="8" name="TextBox 7">
            <a:extLst>
              <a:ext uri="{FF2B5EF4-FFF2-40B4-BE49-F238E27FC236}">
                <a16:creationId xmlns:a16="http://schemas.microsoft.com/office/drawing/2014/main" id="{E830AA7C-EB3D-97C4-C185-85AAF6A3C476}"/>
              </a:ext>
            </a:extLst>
          </p:cNvPr>
          <p:cNvSpPr txBox="1"/>
          <p:nvPr/>
        </p:nvSpPr>
        <p:spPr bwMode="auto">
          <a:xfrm>
            <a:off x="4657344" y="5199364"/>
            <a:ext cx="377952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800" b="1" dirty="0"/>
              <a:t>CEN17FA207 – Heat Exchanger</a:t>
            </a:r>
            <a:r>
              <a:rPr lang="en-US" sz="1800" b="1" dirty="0">
                <a:solidFill>
                  <a:srgbClr val="C0C0C0"/>
                </a:solidFill>
              </a:rPr>
              <a:t> </a:t>
            </a:r>
          </a:p>
        </p:txBody>
      </p:sp>
    </p:spTree>
    <p:custDataLst>
      <p:tags r:id="rId1"/>
    </p:custDataLst>
    <p:extLst>
      <p:ext uri="{BB962C8B-B14F-4D97-AF65-F5344CB8AC3E}">
        <p14:creationId xmlns:p14="http://schemas.microsoft.com/office/powerpoint/2010/main" val="6716629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19</a:t>
            </a:fld>
            <a:endParaRPr lang="en-US" altLang="en-US"/>
          </a:p>
        </p:txBody>
      </p:sp>
      <p:pic>
        <p:nvPicPr>
          <p:cNvPr id="4" name="Picture 3" descr="A picture containing outdoor&#10;&#10;Description automatically generated">
            <a:extLst>
              <a:ext uri="{FF2B5EF4-FFF2-40B4-BE49-F238E27FC236}">
                <a16:creationId xmlns:a16="http://schemas.microsoft.com/office/drawing/2014/main" id="{959E9003-CA61-3835-21D9-6E0E960809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90150" y="554471"/>
            <a:ext cx="7611700" cy="4744279"/>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91174B1-9E0B-153B-4B3C-E82E3765E6D7}"/>
              </a:ext>
            </a:extLst>
          </p:cNvPr>
          <p:cNvSpPr txBox="1"/>
          <p:nvPr/>
        </p:nvSpPr>
        <p:spPr bwMode="auto">
          <a:xfrm>
            <a:off x="5167420" y="5404243"/>
            <a:ext cx="185716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CEN20LA256</a:t>
            </a:r>
          </a:p>
        </p:txBody>
      </p:sp>
    </p:spTree>
    <p:custDataLst>
      <p:tags r:id="rId1"/>
    </p:custDataLst>
    <p:extLst>
      <p:ext uri="{BB962C8B-B14F-4D97-AF65-F5344CB8AC3E}">
        <p14:creationId xmlns:p14="http://schemas.microsoft.com/office/powerpoint/2010/main" val="504905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20</a:t>
            </a:fld>
            <a:endParaRPr lang="en-US" altLang="en-US"/>
          </a:p>
        </p:txBody>
      </p:sp>
      <p:pic>
        <p:nvPicPr>
          <p:cNvPr id="4" name="Picture 3" descr="A picture containing text&#10;&#10;Description automatically generated">
            <a:extLst>
              <a:ext uri="{FF2B5EF4-FFF2-40B4-BE49-F238E27FC236}">
                <a16:creationId xmlns:a16="http://schemas.microsoft.com/office/drawing/2014/main" id="{11F50540-CAE3-292A-35CF-114583EBCE1C}"/>
              </a:ext>
            </a:extLst>
          </p:cNvPr>
          <p:cNvPicPr>
            <a:picLocks noChangeAspect="1"/>
          </p:cNvPicPr>
          <p:nvPr/>
        </p:nvPicPr>
        <p:blipFill rotWithShape="1">
          <a:blip r:embed="rId4">
            <a:extLst>
              <a:ext uri="{28A0092B-C50C-407E-A947-70E740481C1C}">
                <a14:useLocalDpi xmlns:a14="http://schemas.microsoft.com/office/drawing/2010/main" val="0"/>
              </a:ext>
            </a:extLst>
          </a:blip>
          <a:srcRect b="10714"/>
          <a:stretch/>
        </p:blipFill>
        <p:spPr>
          <a:xfrm>
            <a:off x="1220759" y="1211891"/>
            <a:ext cx="4361737" cy="3189421"/>
          </a:xfrm>
          <a:prstGeom prst="rect">
            <a:avLst/>
          </a:prstGeom>
        </p:spPr>
      </p:pic>
      <p:pic>
        <p:nvPicPr>
          <p:cNvPr id="6" name="Picture 5" descr="A picture containing text, ground&#10;&#10;Description automatically generated">
            <a:extLst>
              <a:ext uri="{FF2B5EF4-FFF2-40B4-BE49-F238E27FC236}">
                <a16:creationId xmlns:a16="http://schemas.microsoft.com/office/drawing/2014/main" id="{2A0F132B-7E1C-E6FD-8F32-B4A4B1187E54}"/>
              </a:ext>
            </a:extLst>
          </p:cNvPr>
          <p:cNvPicPr>
            <a:picLocks noChangeAspect="1"/>
          </p:cNvPicPr>
          <p:nvPr/>
        </p:nvPicPr>
        <p:blipFill rotWithShape="1">
          <a:blip r:embed="rId5">
            <a:extLst>
              <a:ext uri="{28A0092B-C50C-407E-A947-70E740481C1C}">
                <a14:useLocalDpi xmlns:a14="http://schemas.microsoft.com/office/drawing/2010/main" val="0"/>
              </a:ext>
            </a:extLst>
          </a:blip>
          <a:srcRect b="13023"/>
          <a:stretch/>
        </p:blipFill>
        <p:spPr>
          <a:xfrm>
            <a:off x="6501913" y="1211890"/>
            <a:ext cx="4469328" cy="3189421"/>
          </a:xfrm>
          <a:prstGeom prst="rect">
            <a:avLst/>
          </a:prstGeom>
        </p:spPr>
      </p:pic>
      <p:sp>
        <p:nvSpPr>
          <p:cNvPr id="3" name="TextBox 2">
            <a:extLst>
              <a:ext uri="{FF2B5EF4-FFF2-40B4-BE49-F238E27FC236}">
                <a16:creationId xmlns:a16="http://schemas.microsoft.com/office/drawing/2014/main" id="{8437764A-7762-2CDE-6D70-1901DAE75247}"/>
              </a:ext>
            </a:extLst>
          </p:cNvPr>
          <p:cNvSpPr txBox="1"/>
          <p:nvPr/>
        </p:nvSpPr>
        <p:spPr bwMode="auto">
          <a:xfrm>
            <a:off x="1400150" y="4561870"/>
            <a:ext cx="43617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CEN20LA256 – Left exhaust system</a:t>
            </a:r>
          </a:p>
        </p:txBody>
      </p:sp>
      <p:sp>
        <p:nvSpPr>
          <p:cNvPr id="5" name="TextBox 4">
            <a:extLst>
              <a:ext uri="{FF2B5EF4-FFF2-40B4-BE49-F238E27FC236}">
                <a16:creationId xmlns:a16="http://schemas.microsoft.com/office/drawing/2014/main" id="{75502972-54BE-BB0D-5285-36B24BC938AC}"/>
              </a:ext>
            </a:extLst>
          </p:cNvPr>
          <p:cNvSpPr txBox="1"/>
          <p:nvPr/>
        </p:nvSpPr>
        <p:spPr bwMode="auto">
          <a:xfrm>
            <a:off x="6687965" y="4561870"/>
            <a:ext cx="436173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CEN20LA256 – Right exhaust system</a:t>
            </a:r>
          </a:p>
        </p:txBody>
      </p:sp>
      <p:sp>
        <p:nvSpPr>
          <p:cNvPr id="7" name="TextBox 6">
            <a:extLst>
              <a:ext uri="{FF2B5EF4-FFF2-40B4-BE49-F238E27FC236}">
                <a16:creationId xmlns:a16="http://schemas.microsoft.com/office/drawing/2014/main" id="{FF8544A8-ABA0-6F81-9C1E-D1C41EE35AA6}"/>
              </a:ext>
            </a:extLst>
          </p:cNvPr>
          <p:cNvSpPr txBox="1"/>
          <p:nvPr/>
        </p:nvSpPr>
        <p:spPr bwMode="auto">
          <a:xfrm>
            <a:off x="4670977" y="5307555"/>
            <a:ext cx="346108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600" dirty="0"/>
              <a:t>Photos: courtesy of Textron Aviation</a:t>
            </a:r>
          </a:p>
        </p:txBody>
      </p:sp>
    </p:spTree>
    <p:custDataLst>
      <p:tags r:id="rId1"/>
    </p:custDataLst>
    <p:extLst>
      <p:ext uri="{BB962C8B-B14F-4D97-AF65-F5344CB8AC3E}">
        <p14:creationId xmlns:p14="http://schemas.microsoft.com/office/powerpoint/2010/main" val="12967602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21</a:t>
            </a:fld>
            <a:endParaRPr lang="en-US" altLang="en-US"/>
          </a:p>
        </p:txBody>
      </p:sp>
      <p:pic>
        <p:nvPicPr>
          <p:cNvPr id="4" name="Picture 3" descr="A picture containing grass, outdoor, sky, field&#10;&#10;Description automatically generated">
            <a:extLst>
              <a:ext uri="{FF2B5EF4-FFF2-40B4-BE49-F238E27FC236}">
                <a16:creationId xmlns:a16="http://schemas.microsoft.com/office/drawing/2014/main" id="{167A85BD-FE89-0AC1-4475-25A51A2BD84C}"/>
              </a:ext>
            </a:extLst>
          </p:cNvPr>
          <p:cNvPicPr>
            <a:picLocks noChangeAspect="1"/>
          </p:cNvPicPr>
          <p:nvPr/>
        </p:nvPicPr>
        <p:blipFill rotWithShape="1">
          <a:blip r:embed="rId4">
            <a:extLst>
              <a:ext uri="{28A0092B-C50C-407E-A947-70E740481C1C}">
                <a14:useLocalDpi xmlns:a14="http://schemas.microsoft.com/office/drawing/2010/main" val="0"/>
              </a:ext>
            </a:extLst>
          </a:blip>
          <a:srcRect r="1544" b="10424"/>
          <a:stretch/>
        </p:blipFill>
        <p:spPr>
          <a:xfrm>
            <a:off x="3340861" y="514001"/>
            <a:ext cx="5425188" cy="4435952"/>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33DAA67-87E6-10D5-733A-8E53479DDA1D}"/>
              </a:ext>
            </a:extLst>
          </p:cNvPr>
          <p:cNvSpPr txBox="1"/>
          <p:nvPr/>
        </p:nvSpPr>
        <p:spPr bwMode="auto">
          <a:xfrm>
            <a:off x="5148072" y="5139744"/>
            <a:ext cx="61020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ERA18LA214</a:t>
            </a:r>
          </a:p>
        </p:txBody>
      </p:sp>
    </p:spTree>
    <p:custDataLst>
      <p:tags r:id="rId1"/>
    </p:custDataLst>
    <p:extLst>
      <p:ext uri="{BB962C8B-B14F-4D97-AF65-F5344CB8AC3E}">
        <p14:creationId xmlns:p14="http://schemas.microsoft.com/office/powerpoint/2010/main" val="3133897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22</a:t>
            </a:fld>
            <a:endParaRPr lang="en-US" altLang="en-US"/>
          </a:p>
        </p:txBody>
      </p:sp>
      <p:pic>
        <p:nvPicPr>
          <p:cNvPr id="3" name="Picture 2">
            <a:extLst>
              <a:ext uri="{FF2B5EF4-FFF2-40B4-BE49-F238E27FC236}">
                <a16:creationId xmlns:a16="http://schemas.microsoft.com/office/drawing/2014/main" id="{2FF995F5-4EEB-0C53-12F9-44CAE137822C}"/>
              </a:ext>
            </a:extLst>
          </p:cNvPr>
          <p:cNvPicPr>
            <a:picLocks noChangeAspect="1"/>
          </p:cNvPicPr>
          <p:nvPr/>
        </p:nvPicPr>
        <p:blipFill rotWithShape="1">
          <a:blip r:embed="rId4"/>
          <a:srcRect b="9340"/>
          <a:stretch/>
        </p:blipFill>
        <p:spPr>
          <a:xfrm>
            <a:off x="2840561" y="510313"/>
            <a:ext cx="6510878" cy="4439639"/>
          </a:xfrm>
          <a:prstGeom prst="rect">
            <a:avLst/>
          </a:prstGeom>
        </p:spPr>
      </p:pic>
      <p:sp>
        <p:nvSpPr>
          <p:cNvPr id="4" name="TextBox 3">
            <a:extLst>
              <a:ext uri="{FF2B5EF4-FFF2-40B4-BE49-F238E27FC236}">
                <a16:creationId xmlns:a16="http://schemas.microsoft.com/office/drawing/2014/main" id="{ABA16F26-06EF-E477-E6D0-EAE858F30989}"/>
              </a:ext>
            </a:extLst>
          </p:cNvPr>
          <p:cNvSpPr txBox="1"/>
          <p:nvPr/>
        </p:nvSpPr>
        <p:spPr bwMode="auto">
          <a:xfrm>
            <a:off x="4428744" y="5229844"/>
            <a:ext cx="610209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ERA18LA214 – Hole in muffler</a:t>
            </a:r>
          </a:p>
        </p:txBody>
      </p:sp>
    </p:spTree>
    <p:custDataLst>
      <p:tags r:id="rId1"/>
    </p:custDataLst>
    <p:extLst>
      <p:ext uri="{BB962C8B-B14F-4D97-AF65-F5344CB8AC3E}">
        <p14:creationId xmlns:p14="http://schemas.microsoft.com/office/powerpoint/2010/main" val="2191222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23</a:t>
            </a:fld>
            <a:endParaRPr lang="en-US" altLang="en-US"/>
          </a:p>
        </p:txBody>
      </p:sp>
      <p:pic>
        <p:nvPicPr>
          <p:cNvPr id="4" name="Picture 3" descr="A picture containing tree, outdoor, forest, smoke&#10;&#10;Description automatically generated">
            <a:extLst>
              <a:ext uri="{FF2B5EF4-FFF2-40B4-BE49-F238E27FC236}">
                <a16:creationId xmlns:a16="http://schemas.microsoft.com/office/drawing/2014/main" id="{BF03145F-1714-40FE-A68E-C6868AC4C432}"/>
              </a:ext>
            </a:extLst>
          </p:cNvPr>
          <p:cNvPicPr>
            <a:picLocks noChangeAspect="1"/>
          </p:cNvPicPr>
          <p:nvPr/>
        </p:nvPicPr>
        <p:blipFill rotWithShape="1">
          <a:blip r:embed="rId4">
            <a:extLst>
              <a:ext uri="{28A0092B-C50C-407E-A947-70E740481C1C}">
                <a14:useLocalDpi xmlns:a14="http://schemas.microsoft.com/office/drawing/2010/main" val="0"/>
              </a:ext>
            </a:extLst>
          </a:blip>
          <a:srcRect r="990"/>
          <a:stretch/>
        </p:blipFill>
        <p:spPr>
          <a:xfrm>
            <a:off x="1919842" y="411171"/>
            <a:ext cx="8352315" cy="4887605"/>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ABFB7F5F-268F-2925-13E6-A08C2BDBEF13}"/>
              </a:ext>
            </a:extLst>
          </p:cNvPr>
          <p:cNvSpPr txBox="1"/>
          <p:nvPr/>
        </p:nvSpPr>
        <p:spPr bwMode="auto">
          <a:xfrm>
            <a:off x="5195315" y="5404256"/>
            <a:ext cx="180136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ANC16FA065</a:t>
            </a:r>
          </a:p>
        </p:txBody>
      </p:sp>
    </p:spTree>
    <p:custDataLst>
      <p:tags r:id="rId1"/>
    </p:custDataLst>
    <p:extLst>
      <p:ext uri="{BB962C8B-B14F-4D97-AF65-F5344CB8AC3E}">
        <p14:creationId xmlns:p14="http://schemas.microsoft.com/office/powerpoint/2010/main" val="9235167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E35CCDB-4D91-30B3-9D8C-95E23C62642A}"/>
              </a:ext>
            </a:extLst>
          </p:cNvPr>
          <p:cNvSpPr>
            <a:spLocks noGrp="1"/>
          </p:cNvSpPr>
          <p:nvPr>
            <p:ph type="sldNum" sz="quarter" idx="12"/>
          </p:nvPr>
        </p:nvSpPr>
        <p:spPr/>
        <p:txBody>
          <a:bodyPr/>
          <a:lstStyle/>
          <a:p>
            <a:fld id="{7F3EDA8B-4043-4E66-990A-EBF8F946C053}" type="slidenum">
              <a:rPr lang="en-US" altLang="en-US" smtClean="0"/>
              <a:pPr/>
              <a:t>24</a:t>
            </a:fld>
            <a:endParaRPr lang="en-US" altLang="en-US"/>
          </a:p>
        </p:txBody>
      </p:sp>
      <p:pic>
        <p:nvPicPr>
          <p:cNvPr id="6" name="Picture 5" descr="A picture containing indoor, chocolate, piece, eaten&#10;&#10;Description automatically generated">
            <a:extLst>
              <a:ext uri="{FF2B5EF4-FFF2-40B4-BE49-F238E27FC236}">
                <a16:creationId xmlns:a16="http://schemas.microsoft.com/office/drawing/2014/main" id="{F9B74046-66C9-0B23-2FBC-9E43CBBC027A}"/>
              </a:ext>
            </a:extLst>
          </p:cNvPr>
          <p:cNvPicPr>
            <a:picLocks noChangeAspect="1"/>
          </p:cNvPicPr>
          <p:nvPr/>
        </p:nvPicPr>
        <p:blipFill rotWithShape="1">
          <a:blip r:embed="rId4">
            <a:extLst>
              <a:ext uri="{28A0092B-C50C-407E-A947-70E740481C1C}">
                <a14:useLocalDpi xmlns:a14="http://schemas.microsoft.com/office/drawing/2010/main" val="0"/>
              </a:ext>
            </a:extLst>
          </a:blip>
          <a:srcRect r="2167" b="10441"/>
          <a:stretch/>
        </p:blipFill>
        <p:spPr>
          <a:xfrm>
            <a:off x="2168531" y="259509"/>
            <a:ext cx="7854938" cy="5031819"/>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EDA4B8AB-1DB9-B756-EAFC-4C074E9A3FB8}"/>
              </a:ext>
            </a:extLst>
          </p:cNvPr>
          <p:cNvSpPr txBox="1"/>
          <p:nvPr/>
        </p:nvSpPr>
        <p:spPr bwMode="auto">
          <a:xfrm>
            <a:off x="4005664" y="5400532"/>
            <a:ext cx="41806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800" b="1" dirty="0"/>
              <a:t>ANC16FA065 – damaged muffler can</a:t>
            </a:r>
          </a:p>
        </p:txBody>
      </p:sp>
    </p:spTree>
    <p:custDataLst>
      <p:tags r:id="rId1"/>
    </p:custDataLst>
    <p:extLst>
      <p:ext uri="{BB962C8B-B14F-4D97-AF65-F5344CB8AC3E}">
        <p14:creationId xmlns:p14="http://schemas.microsoft.com/office/powerpoint/2010/main" val="1512812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D5051E-FF3C-08DC-EBF9-0C582DA082AE}"/>
              </a:ext>
            </a:extLst>
          </p:cNvPr>
          <p:cNvSpPr>
            <a:spLocks noGrp="1"/>
          </p:cNvSpPr>
          <p:nvPr>
            <p:ph type="sldNum" sz="quarter" idx="12"/>
          </p:nvPr>
        </p:nvSpPr>
        <p:spPr/>
        <p:txBody>
          <a:bodyPr/>
          <a:lstStyle/>
          <a:p>
            <a:fld id="{7F3EDA8B-4043-4E66-990A-EBF8F946C053}" type="slidenum">
              <a:rPr lang="en-US" altLang="en-US" smtClean="0"/>
              <a:pPr/>
              <a:t>25</a:t>
            </a:fld>
            <a:endParaRPr lang="en-US" altLang="en-US"/>
          </a:p>
        </p:txBody>
      </p:sp>
      <p:pic>
        <p:nvPicPr>
          <p:cNvPr id="4" name="Picture 3" descr="A close-up of a car engine&#10;&#10;Description automatically generated with low confidence">
            <a:extLst>
              <a:ext uri="{FF2B5EF4-FFF2-40B4-BE49-F238E27FC236}">
                <a16:creationId xmlns:a16="http://schemas.microsoft.com/office/drawing/2014/main" id="{BC811E61-6B2C-D700-7435-B13742E11FEA}"/>
              </a:ext>
            </a:extLst>
          </p:cNvPr>
          <p:cNvPicPr>
            <a:picLocks noChangeAspect="1"/>
          </p:cNvPicPr>
          <p:nvPr/>
        </p:nvPicPr>
        <p:blipFill rotWithShape="1">
          <a:blip r:embed="rId4">
            <a:extLst>
              <a:ext uri="{28A0092B-C50C-407E-A947-70E740481C1C}">
                <a14:useLocalDpi xmlns:a14="http://schemas.microsoft.com/office/drawing/2010/main" val="0"/>
              </a:ext>
            </a:extLst>
          </a:blip>
          <a:srcRect t="-9410" b="9410"/>
          <a:stretch/>
        </p:blipFill>
        <p:spPr>
          <a:xfrm>
            <a:off x="3837686" y="-396240"/>
            <a:ext cx="4544059" cy="583011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8A3DD956-3369-C266-DE63-29711CCC26AC}"/>
              </a:ext>
            </a:extLst>
          </p:cNvPr>
          <p:cNvSpPr txBox="1"/>
          <p:nvPr/>
        </p:nvSpPr>
        <p:spPr bwMode="auto">
          <a:xfrm>
            <a:off x="4538471" y="5590848"/>
            <a:ext cx="31424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0" lang="en-US" sz="1800" b="1" i="0" u="none" strike="noStrike" kern="1200" cap="none" spc="0" normalizeH="0" baseline="0" noProof="0" dirty="0">
                <a:ln>
                  <a:noFill/>
                </a:ln>
                <a:solidFill>
                  <a:srgbClr val="000000"/>
                </a:solidFill>
                <a:effectLst/>
                <a:uLnTx/>
                <a:uFillTx/>
                <a:latin typeface="+mn-lt"/>
                <a:ea typeface="+mn-ea"/>
                <a:cs typeface="+mn-cs"/>
              </a:rPr>
              <a:t>WPR15IA263 – fire damage</a:t>
            </a:r>
            <a:endParaRPr lang="en-US" sz="1800" b="1" dirty="0">
              <a:latin typeface="+mn-lt"/>
            </a:endParaRPr>
          </a:p>
        </p:txBody>
      </p:sp>
    </p:spTree>
    <p:custDataLst>
      <p:tags r:id="rId1"/>
    </p:custDataLst>
    <p:extLst>
      <p:ext uri="{BB962C8B-B14F-4D97-AF65-F5344CB8AC3E}">
        <p14:creationId xmlns:p14="http://schemas.microsoft.com/office/powerpoint/2010/main" val="1982551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22F4BEF-3362-7AA0-0CDE-E4E80E5F2331}"/>
              </a:ext>
            </a:extLst>
          </p:cNvPr>
          <p:cNvSpPr>
            <a:spLocks noGrp="1"/>
          </p:cNvSpPr>
          <p:nvPr>
            <p:ph type="sldNum" sz="quarter" idx="12"/>
          </p:nvPr>
        </p:nvSpPr>
        <p:spPr/>
        <p:txBody>
          <a:bodyPr/>
          <a:lstStyle/>
          <a:p>
            <a:fld id="{7F3EDA8B-4043-4E66-990A-EBF8F946C053}" type="slidenum">
              <a:rPr lang="en-US" altLang="en-US" smtClean="0"/>
              <a:pPr/>
              <a:t>26</a:t>
            </a:fld>
            <a:endParaRPr lang="en-US" altLang="en-US"/>
          </a:p>
        </p:txBody>
      </p:sp>
      <p:pic>
        <p:nvPicPr>
          <p:cNvPr id="4" name="Picture 3" descr="A close-up of a car engine&#10;&#10;Description automatically generated with medium confidence">
            <a:extLst>
              <a:ext uri="{FF2B5EF4-FFF2-40B4-BE49-F238E27FC236}">
                <a16:creationId xmlns:a16="http://schemas.microsoft.com/office/drawing/2014/main" id="{B94BEB41-0974-BF86-F9E3-7A429E2367C4}"/>
              </a:ext>
            </a:extLst>
          </p:cNvPr>
          <p:cNvPicPr>
            <a:picLocks noChangeAspect="1"/>
          </p:cNvPicPr>
          <p:nvPr/>
        </p:nvPicPr>
        <p:blipFill rotWithShape="1">
          <a:blip r:embed="rId4">
            <a:extLst>
              <a:ext uri="{28A0092B-C50C-407E-A947-70E740481C1C}">
                <a14:useLocalDpi xmlns:a14="http://schemas.microsoft.com/office/drawing/2010/main" val="0"/>
              </a:ext>
            </a:extLst>
          </a:blip>
          <a:srcRect b="9522"/>
          <a:stretch/>
        </p:blipFill>
        <p:spPr>
          <a:xfrm>
            <a:off x="3847787" y="282667"/>
            <a:ext cx="4496427" cy="5094006"/>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9E9453F3-EC2D-7190-3B36-EA80B600B10A}"/>
              </a:ext>
            </a:extLst>
          </p:cNvPr>
          <p:cNvSpPr txBox="1"/>
          <p:nvPr/>
        </p:nvSpPr>
        <p:spPr bwMode="auto">
          <a:xfrm>
            <a:off x="4177284" y="5517697"/>
            <a:ext cx="383743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kumimoji="0" lang="en-US" sz="1800" b="1" i="0" u="none" strike="noStrike" kern="1200" cap="none" spc="0" normalizeH="0" baseline="0" noProof="0" dirty="0">
                <a:ln>
                  <a:noFill/>
                </a:ln>
                <a:solidFill>
                  <a:srgbClr val="000000"/>
                </a:solidFill>
                <a:effectLst/>
                <a:uLnTx/>
                <a:uFillTx/>
                <a:latin typeface="+mn-lt"/>
                <a:ea typeface="+mn-ea"/>
                <a:cs typeface="+mn-cs"/>
              </a:rPr>
              <a:t>WPR15IA263 – separated tailpipe</a:t>
            </a:r>
            <a:endParaRPr lang="en-US" sz="1800" b="1" dirty="0">
              <a:latin typeface="+mn-lt"/>
            </a:endParaRPr>
          </a:p>
        </p:txBody>
      </p:sp>
    </p:spTree>
    <p:custDataLst>
      <p:tags r:id="rId1"/>
    </p:custDataLst>
    <p:extLst>
      <p:ext uri="{BB962C8B-B14F-4D97-AF65-F5344CB8AC3E}">
        <p14:creationId xmlns:p14="http://schemas.microsoft.com/office/powerpoint/2010/main" val="27326651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a:xfrm>
            <a:off x="571500" y="1233487"/>
            <a:ext cx="10733617" cy="4391025"/>
          </a:xfrm>
        </p:spPr>
        <p:txBody>
          <a:bodyPr/>
          <a:lstStyle/>
          <a:p>
            <a:r>
              <a:rPr lang="en-US" dirty="0"/>
              <a:t>Knowledge is key to the maintenance of exhaust systems</a:t>
            </a:r>
          </a:p>
          <a:p>
            <a:r>
              <a:rPr lang="en-US" dirty="0"/>
              <a:t>Have appropriate service information.</a:t>
            </a:r>
          </a:p>
          <a:p>
            <a:r>
              <a:rPr lang="en-US" dirty="0"/>
              <a:t>Inspect closely</a:t>
            </a:r>
          </a:p>
          <a:p>
            <a:pPr lvl="1"/>
            <a:r>
              <a:rPr lang="en-US" dirty="0"/>
              <a:t>During service</a:t>
            </a:r>
          </a:p>
          <a:p>
            <a:pPr lvl="1"/>
            <a:r>
              <a:rPr lang="en-US" dirty="0"/>
              <a:t>On each preflight</a:t>
            </a:r>
          </a:p>
          <a:p>
            <a:r>
              <a:rPr lang="en-US" dirty="0"/>
              <a:t>When in doubt, get a second opinion.</a:t>
            </a:r>
          </a:p>
          <a:p>
            <a:r>
              <a:rPr lang="en-US" dirty="0"/>
              <a:t>Remember: Danger of fire and/or carbon monoxide if not maintained.</a:t>
            </a:r>
          </a:p>
        </p:txBody>
      </p:sp>
    </p:spTree>
    <p:custDataLst>
      <p:tags r:id="rId1"/>
    </p:custDataLst>
    <p:extLst>
      <p:ext uri="{BB962C8B-B14F-4D97-AF65-F5344CB8AC3E}">
        <p14:creationId xmlns:p14="http://schemas.microsoft.com/office/powerpoint/2010/main" val="3365922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6ACD5-5F54-22DE-7025-C3D3B79664B2}"/>
              </a:ext>
            </a:extLst>
          </p:cNvPr>
          <p:cNvSpPr>
            <a:spLocks noGrp="1"/>
          </p:cNvSpPr>
          <p:nvPr>
            <p:ph type="title"/>
          </p:nvPr>
        </p:nvSpPr>
        <p:spPr/>
        <p:txBody>
          <a:bodyPr/>
          <a:lstStyle/>
          <a:p>
            <a:r>
              <a:rPr lang="en-US" dirty="0"/>
              <a:t>For More Information</a:t>
            </a:r>
          </a:p>
        </p:txBody>
      </p:sp>
      <p:sp>
        <p:nvSpPr>
          <p:cNvPr id="3" name="Content Placeholder 2">
            <a:extLst>
              <a:ext uri="{FF2B5EF4-FFF2-40B4-BE49-F238E27FC236}">
                <a16:creationId xmlns:a16="http://schemas.microsoft.com/office/drawing/2014/main" id="{D3A88A97-73DC-4013-5511-8BFAEE67CF5B}"/>
              </a:ext>
            </a:extLst>
          </p:cNvPr>
          <p:cNvSpPr>
            <a:spLocks noGrp="1"/>
          </p:cNvSpPr>
          <p:nvPr>
            <p:ph idx="1"/>
          </p:nvPr>
        </p:nvSpPr>
        <p:spPr>
          <a:xfrm>
            <a:off x="567070" y="1037482"/>
            <a:ext cx="7613761" cy="2450592"/>
          </a:xfrm>
        </p:spPr>
        <p:txBody>
          <a:bodyPr/>
          <a:lstStyle/>
          <a:p>
            <a:pPr marL="0" indent="0" eaLnBrk="1" hangingPunct="1">
              <a:buNone/>
              <a:defRPr/>
            </a:pPr>
            <a:r>
              <a:rPr lang="en-US" dirty="0">
                <a:solidFill>
                  <a:srgbClr val="000000"/>
                </a:solidFill>
                <a:latin typeface="Arial"/>
              </a:rPr>
              <a:t>The ALC-498 course “Aircraft Exhaust Systems” at FAASafety.gov: </a:t>
            </a:r>
          </a:p>
          <a:p>
            <a:pPr eaLnBrk="1" hangingPunct="1">
              <a:defRPr/>
            </a:pPr>
            <a:r>
              <a:rPr lang="en-US" dirty="0">
                <a:solidFill>
                  <a:srgbClr val="000000"/>
                </a:solidFill>
                <a:latin typeface="Arial"/>
              </a:rPr>
              <a:t>aircraft exhaust systems, types, repairs, and inspections</a:t>
            </a:r>
          </a:p>
          <a:p>
            <a:pPr eaLnBrk="1" hangingPunct="1">
              <a:defRPr/>
            </a:pPr>
            <a:r>
              <a:rPr lang="en-US" dirty="0">
                <a:solidFill>
                  <a:srgbClr val="000000"/>
                </a:solidFill>
                <a:latin typeface="Arial"/>
              </a:rPr>
              <a:t>best practices for maintenance</a:t>
            </a:r>
          </a:p>
          <a:p>
            <a:pPr marL="0" indent="0">
              <a:buNone/>
            </a:pPr>
            <a:endParaRPr lang="en-US" dirty="0"/>
          </a:p>
        </p:txBody>
      </p:sp>
      <p:sp>
        <p:nvSpPr>
          <p:cNvPr id="4" name="Slide Number Placeholder 3">
            <a:extLst>
              <a:ext uri="{FF2B5EF4-FFF2-40B4-BE49-F238E27FC236}">
                <a16:creationId xmlns:a16="http://schemas.microsoft.com/office/drawing/2014/main" id="{AC61B84D-51A0-F315-4F00-6AA4E77131F9}"/>
              </a:ext>
            </a:extLst>
          </p:cNvPr>
          <p:cNvSpPr>
            <a:spLocks noGrp="1"/>
          </p:cNvSpPr>
          <p:nvPr>
            <p:ph type="sldNum" sz="quarter" idx="12"/>
          </p:nvPr>
        </p:nvSpPr>
        <p:spPr/>
        <p:txBody>
          <a:bodyPr/>
          <a:lstStyle/>
          <a:p>
            <a:fld id="{1CB98EF7-C445-4117-B83D-AF053EDE62BF}" type="slidenum">
              <a:rPr lang="en-US" altLang="en-US" smtClean="0"/>
              <a:pPr/>
              <a:t>28</a:t>
            </a:fld>
            <a:endParaRPr lang="en-US" altLang="en-US" dirty="0"/>
          </a:p>
        </p:txBody>
      </p:sp>
      <p:pic>
        <p:nvPicPr>
          <p:cNvPr id="6" name="Picture 5">
            <a:extLst>
              <a:ext uri="{FF2B5EF4-FFF2-40B4-BE49-F238E27FC236}">
                <a16:creationId xmlns:a16="http://schemas.microsoft.com/office/drawing/2014/main" id="{925907DE-0D34-BE93-6B74-DDF8C96109AD}"/>
              </a:ext>
            </a:extLst>
          </p:cNvPr>
          <p:cNvPicPr>
            <a:picLocks noChangeAspect="1"/>
          </p:cNvPicPr>
          <p:nvPr/>
        </p:nvPicPr>
        <p:blipFill rotWithShape="1">
          <a:blip r:embed="rId4"/>
          <a:srcRect l="5355" t="7288" r="5244" b="5236"/>
          <a:stretch/>
        </p:blipFill>
        <p:spPr>
          <a:xfrm>
            <a:off x="8962242" y="1743830"/>
            <a:ext cx="2504546" cy="2450592"/>
          </a:xfrm>
          <a:prstGeom prst="rect">
            <a:avLst/>
          </a:prstGeom>
          <a:ln>
            <a:noFill/>
          </a:ln>
          <a:effectLst>
            <a:outerShdw blurRad="292100" dist="139700" dir="2700000" algn="tl" rotWithShape="0">
              <a:srgbClr val="333333">
                <a:alpha val="65000"/>
              </a:srgbClr>
            </a:outerShdw>
          </a:effectLst>
        </p:spPr>
      </p:pic>
      <p:pic>
        <p:nvPicPr>
          <p:cNvPr id="8" name="Picture 7">
            <a:extLst>
              <a:ext uri="{FF2B5EF4-FFF2-40B4-BE49-F238E27FC236}">
                <a16:creationId xmlns:a16="http://schemas.microsoft.com/office/drawing/2014/main" id="{FF955ABC-ACE4-F7D3-A619-3ECCB7533AA5}"/>
              </a:ext>
            </a:extLst>
          </p:cNvPr>
          <p:cNvPicPr>
            <a:picLocks noChangeAspect="1"/>
          </p:cNvPicPr>
          <p:nvPr/>
        </p:nvPicPr>
        <p:blipFill>
          <a:blip r:embed="rId5"/>
          <a:stretch>
            <a:fillRect/>
          </a:stretch>
        </p:blipFill>
        <p:spPr>
          <a:xfrm>
            <a:off x="984090" y="3571468"/>
            <a:ext cx="4356965" cy="2249050"/>
          </a:xfrm>
          <a:prstGeom prst="rect">
            <a:avLst/>
          </a:prstGeom>
        </p:spPr>
      </p:pic>
      <p:sp>
        <p:nvSpPr>
          <p:cNvPr id="9" name="TextBox 8">
            <a:extLst>
              <a:ext uri="{FF2B5EF4-FFF2-40B4-BE49-F238E27FC236}">
                <a16:creationId xmlns:a16="http://schemas.microsoft.com/office/drawing/2014/main" id="{25DAFDF3-7E19-E94A-BD4D-14DC5A2A3AB2}"/>
              </a:ext>
            </a:extLst>
          </p:cNvPr>
          <p:cNvSpPr txBox="1"/>
          <p:nvPr/>
        </p:nvSpPr>
        <p:spPr bwMode="auto">
          <a:xfrm>
            <a:off x="7632192" y="4984164"/>
            <a:ext cx="3998975"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sz="1100" dirty="0">
                <a:hlinkClick r:id="rId6"/>
              </a:rPr>
              <a:t>Activities, Courses, Seminars &amp; Webinars - Courses - FAA - FAASTeam - FAASafety.gov</a:t>
            </a:r>
            <a:endParaRPr lang="en-US" sz="1800" b="1" dirty="0"/>
          </a:p>
        </p:txBody>
      </p:sp>
      <p:sp>
        <p:nvSpPr>
          <p:cNvPr id="11" name="TextBox 10">
            <a:extLst>
              <a:ext uri="{FF2B5EF4-FFF2-40B4-BE49-F238E27FC236}">
                <a16:creationId xmlns:a16="http://schemas.microsoft.com/office/drawing/2014/main" id="{331919C7-48F8-D749-D190-33562CBE92BD}"/>
              </a:ext>
            </a:extLst>
          </p:cNvPr>
          <p:cNvSpPr txBox="1"/>
          <p:nvPr/>
        </p:nvSpPr>
        <p:spPr bwMode="auto">
          <a:xfrm>
            <a:off x="5455919" y="4368610"/>
            <a:ext cx="610209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dirty="0"/>
              <a:t>https://www.faasafety.gov/gslac/ALC/course_catalog.aspx</a:t>
            </a:r>
          </a:p>
        </p:txBody>
      </p:sp>
    </p:spTree>
    <p:custDataLst>
      <p:tags r:id="rId1"/>
    </p:custDataLst>
    <p:extLst>
      <p:ext uri="{BB962C8B-B14F-4D97-AF65-F5344CB8AC3E}">
        <p14:creationId xmlns:p14="http://schemas.microsoft.com/office/powerpoint/2010/main" val="1388095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99088" y="1725484"/>
            <a:ext cx="2645196" cy="32932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cxnSp>
        <p:nvCxnSpPr>
          <p:cNvPr id="11" name="Straight Arrow Connector 10">
            <a:extLst>
              <a:ext uri="{FF2B5EF4-FFF2-40B4-BE49-F238E27FC236}">
                <a16:creationId xmlns:a16="http://schemas.microsoft.com/office/drawing/2014/main" id="{602788B9-7A8C-B74C-BD69-A23D7E77B35B}"/>
              </a:ext>
            </a:extLst>
          </p:cNvPr>
          <p:cNvCxnSpPr/>
          <p:nvPr/>
        </p:nvCxnSpPr>
        <p:spPr bwMode="auto">
          <a:xfrm>
            <a:off x="1952625" y="2276696"/>
            <a:ext cx="685800" cy="685800"/>
          </a:xfrm>
          <a:prstGeom prst="straightConnector1">
            <a:avLst/>
          </a:prstGeom>
          <a:noFill/>
          <a:ln>
            <a:noFill/>
            <a:tailEnd type="triangle"/>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Content Placeholder 16">
            <a:extLst>
              <a:ext uri="{FF2B5EF4-FFF2-40B4-BE49-F238E27FC236}">
                <a16:creationId xmlns:a16="http://schemas.microsoft.com/office/drawing/2014/main" id="{B73058C8-F007-0A42-9C0B-2358EFF6589A}"/>
              </a:ext>
            </a:extLst>
          </p:cNvPr>
          <p:cNvSpPr>
            <a:spLocks noGrp="1"/>
          </p:cNvSpPr>
          <p:nvPr>
            <p:ph idx="1"/>
          </p:nvPr>
        </p:nvSpPr>
        <p:spPr>
          <a:xfrm>
            <a:off x="2019303" y="1988346"/>
            <a:ext cx="3911895" cy="3293269"/>
          </a:xfrm>
        </p:spPr>
        <p:txBody>
          <a:bodyPr/>
          <a:lstStyle/>
          <a:p>
            <a:endParaRPr lang="en-US" dirty="0"/>
          </a:p>
        </p:txBody>
      </p:sp>
      <p:sp>
        <p:nvSpPr>
          <p:cNvPr id="3" name="Rectangle 2">
            <a:extLst>
              <a:ext uri="{FF2B5EF4-FFF2-40B4-BE49-F238E27FC236}">
                <a16:creationId xmlns:a16="http://schemas.microsoft.com/office/drawing/2014/main" id="{A06FA731-21B7-41EA-B101-DB48FE3EE2BB}"/>
              </a:ext>
            </a:extLst>
          </p:cNvPr>
          <p:cNvSpPr/>
          <p:nvPr/>
        </p:nvSpPr>
        <p:spPr bwMode="auto">
          <a:xfrm>
            <a:off x="7460457" y="4811317"/>
            <a:ext cx="1928813"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rtlCol="0" anchor="t" anchorCtr="0" compatLnSpc="1">
            <a:prstTxWarp prst="textNoShape">
              <a:avLst/>
            </a:prstTxWarp>
            <a:spAutoFit/>
          </a:bodyPr>
          <a:lstStyle/>
          <a:p>
            <a:pPr defTabSz="685800">
              <a:spcBef>
                <a:spcPct val="50000"/>
              </a:spcBef>
              <a:buFontTx/>
              <a:buChar char="•"/>
            </a:pPr>
            <a:endParaRPr lang="en-US" sz="1800" dirty="0">
              <a:latin typeface="Arial" charset="0"/>
            </a:endParaRPr>
          </a:p>
        </p:txBody>
      </p:sp>
    </p:spTree>
    <p:custDataLst>
      <p:tags r:id="rId1"/>
    </p:custDataLst>
    <p:extLst>
      <p:ext uri="{BB962C8B-B14F-4D97-AF65-F5344CB8AC3E}">
        <p14:creationId xmlns:p14="http://schemas.microsoft.com/office/powerpoint/2010/main" val="6775439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8125325" y="1412722"/>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2230058" y="3174542"/>
            <a:ext cx="3220127" cy="24178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26654"/>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722842" y="1134125"/>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4692" y="3780179"/>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04838" y="186825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2442" y="3413157"/>
            <a:ext cx="4011720" cy="17386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804174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12"/>
          <p:cNvSpPr>
            <a:spLocks noGrp="1" noChangeArrowheads="1"/>
          </p:cNvSpPr>
          <p:nvPr>
            <p:ph type="subTitle" idx="1"/>
          </p:nvPr>
        </p:nvSpPr>
        <p:spPr>
          <a:xfrm flipV="1">
            <a:off x="1797050" y="3506788"/>
            <a:ext cx="4256088" cy="696912"/>
          </a:xfrm>
        </p:spPr>
        <p:txBody>
          <a:bodyPr/>
          <a:lstStyle/>
          <a:p>
            <a:pPr eaLnBrk="1" hangingPunct="1"/>
            <a:r>
              <a:rPr lang="en-US" altLang="en-US" dirty="0">
                <a:solidFill>
                  <a:schemeClr val="tx1"/>
                </a:solidFill>
              </a:rPr>
              <a:t> </a:t>
            </a:r>
          </a:p>
          <a:p>
            <a:pPr eaLnBrk="1" hangingPunct="1"/>
            <a:endParaRPr lang="en-US" altLang="en-US" dirty="0">
              <a:solidFill>
                <a:schemeClr val="tx1"/>
              </a:solidFill>
            </a:endParaRPr>
          </a:p>
        </p:txBody>
      </p:sp>
      <p:sp>
        <p:nvSpPr>
          <p:cNvPr id="5" name="Rectangle 11"/>
          <p:cNvSpPr txBox="1">
            <a:spLocks noChangeArrowheads="1"/>
          </p:cNvSpPr>
          <p:nvPr/>
        </p:nvSpPr>
        <p:spPr bwMode="auto">
          <a:xfrm>
            <a:off x="333885" y="498384"/>
            <a:ext cx="5719253" cy="13100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b="1">
                <a:solidFill>
                  <a:srgbClr val="1D2F68"/>
                </a:solidFill>
                <a:latin typeface="+mj-lt"/>
                <a:ea typeface="+mj-ea"/>
                <a:cs typeface="+mj-cs"/>
              </a:defRPr>
            </a:lvl1pPr>
            <a:lvl2pPr algn="l" rtl="0" eaLnBrk="0" fontAlgn="base" hangingPunct="0">
              <a:spcBef>
                <a:spcPct val="0"/>
              </a:spcBef>
              <a:spcAft>
                <a:spcPct val="0"/>
              </a:spcAft>
              <a:defRPr sz="4000" b="1">
                <a:solidFill>
                  <a:srgbClr val="1D2F68"/>
                </a:solidFill>
                <a:latin typeface="Arial" charset="0"/>
              </a:defRPr>
            </a:lvl2pPr>
            <a:lvl3pPr algn="l" rtl="0" eaLnBrk="0" fontAlgn="base" hangingPunct="0">
              <a:spcBef>
                <a:spcPct val="0"/>
              </a:spcBef>
              <a:spcAft>
                <a:spcPct val="0"/>
              </a:spcAft>
              <a:defRPr sz="4000" b="1">
                <a:solidFill>
                  <a:srgbClr val="1D2F68"/>
                </a:solidFill>
                <a:latin typeface="Arial" charset="0"/>
              </a:defRPr>
            </a:lvl3pPr>
            <a:lvl4pPr algn="l" rtl="0" eaLnBrk="0" fontAlgn="base" hangingPunct="0">
              <a:spcBef>
                <a:spcPct val="0"/>
              </a:spcBef>
              <a:spcAft>
                <a:spcPct val="0"/>
              </a:spcAft>
              <a:defRPr sz="4000" b="1">
                <a:solidFill>
                  <a:srgbClr val="1D2F68"/>
                </a:solidFill>
                <a:latin typeface="Arial" charset="0"/>
              </a:defRPr>
            </a:lvl4pPr>
            <a:lvl5pPr algn="l" rtl="0" eaLnBrk="0" fontAlgn="base" hangingPunct="0">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eaLnBrk="1" hangingPunct="1"/>
            <a:r>
              <a:rPr lang="en-US" altLang="en-US" kern="0" dirty="0"/>
              <a:t>The National FAA Safety Team Presents</a:t>
            </a:r>
            <a:endParaRPr lang="en-US" altLang="en-US" sz="3600" kern="0" dirty="0">
              <a:solidFill>
                <a:schemeClr val="tx1"/>
              </a:solidFill>
            </a:endParaRPr>
          </a:p>
        </p:txBody>
      </p:sp>
      <p:pic>
        <p:nvPicPr>
          <p:cNvPr id="2" name="Picture 2" descr="C:\Users\afs805pc\Documents\Templates\FAAST-line.png">
            <a:extLst>
              <a:ext uri="{FF2B5EF4-FFF2-40B4-BE49-F238E27FC236}">
                <a16:creationId xmlns:a16="http://schemas.microsoft.com/office/drawing/2014/main" id="{9C26732F-825C-B1D9-09B9-48AEC97ECB1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242049" cy="34738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afs805pc\Documents\Templates\FAAST-line.png">
            <a:extLst>
              <a:ext uri="{FF2B5EF4-FFF2-40B4-BE49-F238E27FC236}">
                <a16:creationId xmlns:a16="http://schemas.microsoft.com/office/drawing/2014/main" id="{487157D2-B02E-74B9-90AA-E7CA37F37D9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614" r="9397"/>
          <a:stretch/>
        </p:blipFill>
        <p:spPr bwMode="auto">
          <a:xfrm>
            <a:off x="-42751" y="6510528"/>
            <a:ext cx="7242048" cy="3401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1027">
            <a:extLst>
              <a:ext uri="{FF2B5EF4-FFF2-40B4-BE49-F238E27FC236}">
                <a16:creationId xmlns:a16="http://schemas.microsoft.com/office/drawing/2014/main" id="{68762E61-1D1A-2F02-08F2-C1A885005094}"/>
              </a:ext>
            </a:extLst>
          </p:cNvPr>
          <p:cNvSpPr txBox="1">
            <a:spLocks noChangeArrowheads="1"/>
          </p:cNvSpPr>
          <p:nvPr/>
        </p:nvSpPr>
        <p:spPr bwMode="auto">
          <a:xfrm>
            <a:off x="376747" y="1890738"/>
            <a:ext cx="6158165" cy="19497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FontTx/>
              <a:buNone/>
              <a:defRPr sz="3200" b="1" baseline="0">
                <a:solidFill>
                  <a:schemeClr val="bg2"/>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dirty="0"/>
              <a:t>Topic of the Month</a:t>
            </a:r>
            <a:br>
              <a:rPr lang="en-US" dirty="0"/>
            </a:br>
            <a:r>
              <a:rPr lang="en-US" dirty="0"/>
              <a:t>September	</a:t>
            </a:r>
          </a:p>
          <a:p>
            <a:r>
              <a:rPr lang="en-US" dirty="0"/>
              <a:t>GA Aircraft Exhaust Systems</a:t>
            </a:r>
          </a:p>
        </p:txBody>
      </p:sp>
      <p:sp>
        <p:nvSpPr>
          <p:cNvPr id="6" name="Text Box 1051">
            <a:extLst>
              <a:ext uri="{FF2B5EF4-FFF2-40B4-BE49-F238E27FC236}">
                <a16:creationId xmlns:a16="http://schemas.microsoft.com/office/drawing/2014/main" id="{4D5C70D0-EEA5-F155-51A3-DD94CCAA72E4}"/>
              </a:ext>
            </a:extLst>
          </p:cNvPr>
          <p:cNvSpPr txBox="1">
            <a:spLocks noChangeArrowheads="1"/>
          </p:cNvSpPr>
          <p:nvPr/>
        </p:nvSpPr>
        <p:spPr bwMode="auto">
          <a:xfrm>
            <a:off x="376747" y="4295285"/>
            <a:ext cx="643043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50000"/>
              </a:spcBef>
              <a:buChar char="•"/>
              <a:defRPr sz="2400">
                <a:solidFill>
                  <a:schemeClr val="tx1"/>
                </a:solidFill>
                <a:latin typeface="Arial" charset="0"/>
              </a:defRPr>
            </a:lvl1pPr>
            <a:lvl2pPr marL="742950" indent="-285750" eaLnBrk="0" hangingPunct="0">
              <a:spcBef>
                <a:spcPct val="50000"/>
              </a:spcBef>
              <a:buChar char="•"/>
              <a:defRPr sz="2400">
                <a:solidFill>
                  <a:schemeClr val="tx1"/>
                </a:solidFill>
                <a:latin typeface="Arial" charset="0"/>
              </a:defRPr>
            </a:lvl2pPr>
            <a:lvl3pPr marL="1143000" indent="-228600" eaLnBrk="0" hangingPunct="0">
              <a:spcBef>
                <a:spcPct val="50000"/>
              </a:spcBef>
              <a:buChar char="•"/>
              <a:defRPr sz="2400">
                <a:solidFill>
                  <a:schemeClr val="tx1"/>
                </a:solidFill>
                <a:latin typeface="Arial" charset="0"/>
              </a:defRPr>
            </a:lvl3pPr>
            <a:lvl4pPr marL="1600200" indent="-228600" eaLnBrk="0" hangingPunct="0">
              <a:spcBef>
                <a:spcPct val="50000"/>
              </a:spcBef>
              <a:buChar char="•"/>
              <a:defRPr sz="2400">
                <a:solidFill>
                  <a:schemeClr val="tx1"/>
                </a:solidFill>
                <a:latin typeface="Arial" charset="0"/>
              </a:defRPr>
            </a:lvl4pPr>
            <a:lvl5pPr marL="2057400" indent="-228600" eaLnBrk="0" hangingPunct="0">
              <a:spcBef>
                <a:spcPct val="50000"/>
              </a:spcBef>
              <a:buChar char="•"/>
              <a:defRPr sz="2400">
                <a:solidFill>
                  <a:schemeClr val="tx1"/>
                </a:solidFill>
                <a:latin typeface="Arial" charset="0"/>
              </a:defRPr>
            </a:lvl5pPr>
            <a:lvl6pPr marL="2514600" indent="-228600" eaLnBrk="0" fontAlgn="base" hangingPunct="0">
              <a:spcBef>
                <a:spcPct val="50000"/>
              </a:spcBef>
              <a:spcAft>
                <a:spcPct val="0"/>
              </a:spcAft>
              <a:buChar char="•"/>
              <a:defRPr sz="2400">
                <a:solidFill>
                  <a:schemeClr val="tx1"/>
                </a:solidFill>
                <a:latin typeface="Arial" charset="0"/>
              </a:defRPr>
            </a:lvl6pPr>
            <a:lvl7pPr marL="2971800" indent="-228600" eaLnBrk="0" fontAlgn="base" hangingPunct="0">
              <a:spcBef>
                <a:spcPct val="50000"/>
              </a:spcBef>
              <a:spcAft>
                <a:spcPct val="0"/>
              </a:spcAft>
              <a:buChar char="•"/>
              <a:defRPr sz="2400">
                <a:solidFill>
                  <a:schemeClr val="tx1"/>
                </a:solidFill>
                <a:latin typeface="Arial" charset="0"/>
              </a:defRPr>
            </a:lvl7pPr>
            <a:lvl8pPr marL="3429000" indent="-228600" eaLnBrk="0" fontAlgn="base" hangingPunct="0">
              <a:spcBef>
                <a:spcPct val="50000"/>
              </a:spcBef>
              <a:spcAft>
                <a:spcPct val="0"/>
              </a:spcAft>
              <a:buChar char="•"/>
              <a:defRPr sz="2400">
                <a:solidFill>
                  <a:schemeClr val="tx1"/>
                </a:solidFill>
                <a:latin typeface="Arial" charset="0"/>
              </a:defRPr>
            </a:lvl8pPr>
            <a:lvl9pPr marL="3886200" indent="-228600" eaLnBrk="0" fontAlgn="base" hangingPunct="0">
              <a:spcBef>
                <a:spcPct val="50000"/>
              </a:spcBef>
              <a:spcAft>
                <a:spcPct val="0"/>
              </a:spcAft>
              <a:buChar char="•"/>
              <a:defRPr sz="2400">
                <a:solidFill>
                  <a:schemeClr val="tx1"/>
                </a:solidFill>
                <a:latin typeface="Arial" charset="0"/>
              </a:defRPr>
            </a:lvl9pPr>
          </a:lstStyle>
          <a:p>
            <a:pPr eaLnBrk="1" hangingPunct="1">
              <a:buFontTx/>
              <a:buNone/>
              <a:defRPr/>
            </a:pPr>
            <a:r>
              <a:rPr lang="en-US" sz="1600" dirty="0">
                <a:solidFill>
                  <a:srgbClr val="1D2F68"/>
                </a:solidFill>
                <a:cs typeface="Arial" charset="0"/>
              </a:rPr>
              <a:t>Presented by: </a:t>
            </a:r>
          </a:p>
          <a:p>
            <a:pPr eaLnBrk="1" hangingPunct="1">
              <a:buFontTx/>
              <a:buNone/>
              <a:defRPr/>
            </a:pPr>
            <a:r>
              <a:rPr lang="en-US" sz="1600" dirty="0">
                <a:solidFill>
                  <a:srgbClr val="1D2F68"/>
                </a:solidFill>
                <a:cs typeface="Arial" charset="0"/>
              </a:rPr>
              <a:t>Date:</a:t>
            </a:r>
          </a:p>
        </p:txBody>
      </p:sp>
    </p:spTree>
    <p:custDataLst>
      <p:tags r:id="rId1"/>
    </p:custDataLst>
    <p:extLst>
      <p:ext uri="{BB962C8B-B14F-4D97-AF65-F5344CB8AC3E}">
        <p14:creationId xmlns:p14="http://schemas.microsoft.com/office/powerpoint/2010/main" val="414120112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DZMtEI4H"/>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5YDFD77UPU3F-311-5417</_dlc_DocId>
    <_dlc_DocIdUrl xmlns="04289566-cf42-4ce7-aa7c-2469c3d4502e">
      <Url>https://avssp.faa.gov/avs/afsfaast/_layouts/15/DocIdRedir.aspx?ID=5YDFD77UPU3F-311-5417</Url>
      <Description>5YDFD77UPU3F-311-5417</Description>
    </_dlc_DocIdUrl>
    <IconOverlay xmlns="http://schemas.microsoft.com/sharepoint/v4" xsi:nil="true"/>
    <SharedWithUsers xmlns="04289566-cf42-4ce7-aa7c-2469c3d4502e">
      <UserInfo>
        <DisplayName>Asplin, Lisa (FAA)</DisplayName>
        <AccountId>582</AccountId>
        <AccountType/>
      </UserInfo>
    </SharedWithUsers>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3" ma:contentTypeDescription="Create a new document." ma:contentTypeScope="" ma:versionID="a1382960ea397b543ada9e7a2f99fe81">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24adeb263b2c21a77da5c1b01bf21b31"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4E1A037-3C1F-4F23-9408-5132ACD8F90B}">
  <ds:schemaRefs>
    <ds:schemaRef ds:uri="http://purl.org/dc/dcmitype/"/>
    <ds:schemaRef ds:uri="http://purl.org/dc/terms/"/>
    <ds:schemaRef ds:uri="http://schemas.microsoft.com/office/2006/documentManagement/types"/>
    <ds:schemaRef ds:uri="http://schemas.openxmlformats.org/package/2006/metadata/core-properties"/>
    <ds:schemaRef ds:uri="http://purl.org/dc/elements/1.1/"/>
    <ds:schemaRef ds:uri="http://schemas.microsoft.com/sharepoint/v4"/>
    <ds:schemaRef ds:uri="http://www.w3.org/XML/1998/namespace"/>
    <ds:schemaRef ds:uri="04289566-cf42-4ce7-aa7c-2469c3d4502e"/>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F8C49716-41DD-4686-9D7B-1D9EF0D45D0D}">
  <ds:schemaRefs>
    <ds:schemaRef ds:uri="http://schemas.microsoft.com/sharepoint/events"/>
  </ds:schemaRefs>
</ds:datastoreItem>
</file>

<file path=customXml/itemProps3.xml><?xml version="1.0" encoding="utf-8"?>
<ds:datastoreItem xmlns:ds="http://schemas.openxmlformats.org/officeDocument/2006/customXml" ds:itemID="{29C5B6F2-B10C-4C19-8A45-AA9A45C27D8B}">
  <ds:schemaRefs>
    <ds:schemaRef ds:uri="http://schemas.microsoft.com/sharepoint/v3/contenttype/forms"/>
  </ds:schemaRefs>
</ds:datastoreItem>
</file>

<file path=customXml/itemProps4.xml><?xml version="1.0" encoding="utf-8"?>
<ds:datastoreItem xmlns:ds="http://schemas.openxmlformats.org/officeDocument/2006/customXml" ds:itemID="{3772874C-62C0-4841-A71B-8BF14A3B38D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19173</TotalTime>
  <Words>4901</Words>
  <Application>Microsoft Office PowerPoint</Application>
  <PresentationFormat>Widescreen</PresentationFormat>
  <Paragraphs>330</Paragraphs>
  <Slides>33</Slides>
  <Notes>33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33</vt:i4>
      </vt:variant>
    </vt:vector>
  </HeadingPairs>
  <TitlesOfParts>
    <vt:vector size="39" baseType="lpstr">
      <vt:lpstr>ＭＳ Ｐゴシック</vt:lpstr>
      <vt:lpstr>Arial</vt:lpstr>
      <vt:lpstr>Calibri</vt:lpstr>
      <vt:lpstr>Times New Roman</vt:lpstr>
      <vt:lpstr>1_Custom Design</vt:lpstr>
      <vt:lpstr>2_Custom Design</vt:lpstr>
      <vt:lpstr>PowerPoint Presentation</vt:lpstr>
      <vt:lpstr>Welcome</vt:lpstr>
      <vt:lpstr>Overview </vt:lpstr>
      <vt:lpstr>The Problem</vt:lpstr>
      <vt:lpstr>History</vt:lpstr>
      <vt:lpstr>Muffler and Heat Exchangers</vt:lpstr>
      <vt:lpstr>The Problem</vt:lpstr>
      <vt:lpstr>The Problem - example</vt:lpstr>
      <vt:lpstr>Replace or Repair?</vt:lpstr>
      <vt:lpstr>Other Exhaust Components</vt:lpstr>
      <vt:lpstr>V-Band Usage</vt:lpstr>
      <vt:lpstr>Theory of operation</vt:lpstr>
      <vt:lpstr>V-band Gasket &amp; Safety Wire</vt:lpstr>
      <vt:lpstr>V-band Cautions</vt:lpstr>
      <vt:lpstr>V-band Cautions</vt:lpstr>
      <vt:lpstr>Exhaust Failures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For More Information</vt:lpstr>
      <vt:lpstr>Safety Management Systems (SMS) Coming to General Aviation</vt:lpstr>
      <vt:lpstr>Questions?</vt:lpstr>
      <vt:lpstr>Proficiency and Peace of Mind</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Steuernagle, John W (FAA)</cp:lastModifiedBy>
  <cp:revision>332</cp:revision>
  <cp:lastPrinted>2016-09-15T20:32:19Z</cp:lastPrinted>
  <dcterms:created xsi:type="dcterms:W3CDTF">2005-01-28T20:32:53Z</dcterms:created>
  <dcterms:modified xsi:type="dcterms:W3CDTF">2024-08-16T20:30:09Z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315571B2-9EFA-4D0C-B290-975D1323DE72</vt:lpwstr>
  </property>
  <property fmtid="{D5CDD505-2E9C-101B-9397-08002B2CF9AE}" pid="3" name="ArticulatePath">
    <vt:lpwstr>Aircraft Muffler &amp; Exhaust System Safety PPT 08152023 KRK</vt:lpwstr>
  </property>
  <property fmtid="{D5CDD505-2E9C-101B-9397-08002B2CF9AE}" pid="4" name="ContentTypeId">
    <vt:lpwstr>0x010100DD5FDB223F4C0E4A8408399FFA4EDA33</vt:lpwstr>
  </property>
  <property fmtid="{D5CDD505-2E9C-101B-9397-08002B2CF9AE}" pid="5" name="_dlc_DocIdItemGuid">
    <vt:lpwstr>5ca1489a-821a-44d7-9b0f-4b9bfea18536</vt:lpwstr>
  </property>
</Properties>
</file>