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26.xml" ContentType="application/vnd.openxmlformats-officedocument.presentationml.tags+xml"/>
  <Override PartName="/ppt/notesSlides/notesSlide13.xml" ContentType="application/vnd.openxmlformats-officedocument.presentationml.notesSlide+xml"/>
  <Override PartName="/ppt/tags/tag27.xml" ContentType="application/vnd.openxmlformats-officedocument.presentationml.tags+xml"/>
  <Override PartName="/ppt/notesSlides/notesSlide14.xml" ContentType="application/vnd.openxmlformats-officedocument.presentationml.notesSlide+xml"/>
  <Override PartName="/ppt/tags/tag28.xml" ContentType="application/vnd.openxmlformats-officedocument.presentationml.tags+xml"/>
  <Override PartName="/ppt/notesSlides/notesSlide15.xml" ContentType="application/vnd.openxmlformats-officedocument.presentationml.notesSlide+xml"/>
  <Override PartName="/ppt/tags/tag29.xml" ContentType="application/vnd.openxmlformats-officedocument.presentationml.tags+xml"/>
  <Override PartName="/ppt/notesSlides/notesSlide16.xml" ContentType="application/vnd.openxmlformats-officedocument.presentationml.notesSlide+xml"/>
  <Override PartName="/ppt/tags/tag30.xml" ContentType="application/vnd.openxmlformats-officedocument.presentationml.tags+xml"/>
  <Override PartName="/ppt/notesSlides/notesSlide17.xml" ContentType="application/vnd.openxmlformats-officedocument.presentationml.notesSlide+xml"/>
  <Override PartName="/ppt/tags/tag31.xml" ContentType="application/vnd.openxmlformats-officedocument.presentationml.tags+xml"/>
  <Override PartName="/ppt/notesSlides/notesSlide18.xml" ContentType="application/vnd.openxmlformats-officedocument.presentationml.notesSlide+xml"/>
  <Override PartName="/ppt/tags/tag32.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6"/>
  </p:notesMasterIdLst>
  <p:handoutMasterIdLst>
    <p:handoutMasterId r:id="rId27"/>
  </p:handoutMasterIdLst>
  <p:sldIdLst>
    <p:sldId id="443" r:id="rId7"/>
    <p:sldId id="518" r:id="rId8"/>
    <p:sldId id="293" r:id="rId9"/>
    <p:sldId id="841" r:id="rId10"/>
    <p:sldId id="904" r:id="rId11"/>
    <p:sldId id="903" r:id="rId12"/>
    <p:sldId id="897" r:id="rId13"/>
    <p:sldId id="902" r:id="rId14"/>
    <p:sldId id="898" r:id="rId15"/>
    <p:sldId id="899" r:id="rId16"/>
    <p:sldId id="900" r:id="rId17"/>
    <p:sldId id="905" r:id="rId18"/>
    <p:sldId id="432" r:id="rId19"/>
    <p:sldId id="488" r:id="rId20"/>
    <p:sldId id="697" r:id="rId21"/>
    <p:sldId id="698" r:id="rId22"/>
    <p:sldId id="901" r:id="rId23"/>
    <p:sldId id="836" r:id="rId24"/>
    <p:sldId id="839" r:id="rId25"/>
  </p:sldIdLst>
  <p:sldSz cx="12192000" cy="6858000"/>
  <p:notesSz cx="6858000" cy="9296400"/>
  <p:custDataLst>
    <p:tags r:id="rId28"/>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443"/>
            <p14:sldId id="518"/>
            <p14:sldId id="293"/>
            <p14:sldId id="841"/>
            <p14:sldId id="904"/>
            <p14:sldId id="903"/>
            <p14:sldId id="897"/>
            <p14:sldId id="902"/>
            <p14:sldId id="898"/>
            <p14:sldId id="899"/>
            <p14:sldId id="900"/>
            <p14:sldId id="905"/>
            <p14:sldId id="432"/>
            <p14:sldId id="488"/>
            <p14:sldId id="697"/>
            <p14:sldId id="698"/>
            <p14:sldId id="901"/>
            <p14:sldId id="836"/>
            <p14:sldId id="839"/>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CAD4"/>
    <a:srgbClr val="05B2BB"/>
    <a:srgbClr val="90E6E4"/>
    <a:srgbClr val="1256C4"/>
    <a:srgbClr val="47BDD5"/>
    <a:srgbClr val="B0DEEE"/>
    <a:srgbClr val="90CBE6"/>
    <a:srgbClr val="64DADA"/>
    <a:srgbClr val="89C0DB"/>
    <a:srgbClr val="87DD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05" autoAdjust="0"/>
    <p:restoredTop sz="35759" autoAdjust="0"/>
  </p:normalViewPr>
  <p:slideViewPr>
    <p:cSldViewPr snapToGrid="0">
      <p:cViewPr varScale="1">
        <p:scale>
          <a:sx n="34" d="100"/>
          <a:sy n="34" d="100"/>
        </p:scale>
        <p:origin x="2682" y="60"/>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85" d="100"/>
          <a:sy n="85" d="100"/>
        </p:scale>
        <p:origin x="3888" y="10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13.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custDataLst>
      <p:tags r:id="rId2"/>
    </p:custDataLst>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b="1" i="0" u="none" strike="noStrike" dirty="0">
                <a:effectLst/>
                <a:latin typeface="Arial" panose="020B0604020202020204" pitchFamily="34" charset="0"/>
              </a:rPr>
              <a:t>2023/10-29-294(I)PP</a:t>
            </a:r>
            <a:r>
              <a:rPr lang="en-US" b="1" dirty="0"/>
              <a:t> </a:t>
            </a:r>
            <a:r>
              <a:rPr lang="en-US" dirty="0">
                <a:latin typeface="Arial" panose="020B0604020202020204" pitchFamily="34" charset="0"/>
                <a:ea typeface="ＭＳ Ｐゴシック" pitchFamily="34" charset="-128"/>
                <a:cs typeface="Arial" panose="020B0604020202020204" pitchFamily="34" charset="0"/>
              </a:rPr>
              <a:t>Original Author:</a:t>
            </a:r>
            <a:r>
              <a:rPr lang="en-US"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John </a:t>
            </a:r>
            <a:r>
              <a:rPr lang="de-DE" dirty="0">
                <a:latin typeface="Arial" panose="020B0604020202020204" pitchFamily="34" charset="0"/>
                <a:ea typeface="ＭＳ Ｐゴシック" pitchFamily="34" charset="-128"/>
                <a:cs typeface="Arial" panose="020B0604020202020204" pitchFamily="34" charset="0"/>
              </a:rPr>
              <a:t>Steuernagle;</a:t>
            </a:r>
            <a:r>
              <a:rPr lang="de-DE"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 POC Kevin Clover, National FAASTeam Program Manager (Operations), Office 562-888-2020.</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i="1" dirty="0">
              <a:latin typeface="Times New Roman" pitchFamily="18" charset="0"/>
              <a:ea typeface="ＭＳ Ｐゴシック" pitchFamily="34" charset="-128"/>
            </a:endParaRPr>
          </a:p>
          <a:p>
            <a:pPr eaLnBrk="1" hangingPunct="1"/>
            <a:r>
              <a:rPr lang="en-US" b="1" i="0" dirty="0">
                <a:latin typeface="Times New Roman" pitchFamily="18" charset="0"/>
                <a:ea typeface="ＭＳ Ｐゴシック" pitchFamily="34" charset="-128"/>
              </a:rPr>
              <a:t>Presentation note:  </a:t>
            </a:r>
            <a:r>
              <a:rPr lang="en-US" b="0" i="1" dirty="0">
                <a:latin typeface="Times New Roman" pitchFamily="18" charset="0"/>
                <a:ea typeface="ＭＳ Ｐゴシック" pitchFamily="34" charset="-128"/>
              </a:rPr>
              <a:t>This is the title slide for </a:t>
            </a:r>
            <a:r>
              <a:rPr lang="en-US" b="1" i="1" dirty="0">
                <a:latin typeface="Times New Roman" pitchFamily="18" charset="0"/>
                <a:ea typeface="ＭＳ Ｐゴシック" pitchFamily="34" charset="-128"/>
              </a:rPr>
              <a:t>FY2025 Topic of the Month – January– </a:t>
            </a:r>
            <a:r>
              <a:rPr lang="en-US" b="1" i="1">
                <a:latin typeface="Times New Roman" pitchFamily="18" charset="0"/>
                <a:ea typeface="ＭＳ Ｐゴシック" pitchFamily="34" charset="-128"/>
              </a:rPr>
              <a:t>Safety Culture</a:t>
            </a:r>
            <a:endParaRPr lang="en-US" b="1" i="1" dirty="0">
              <a:latin typeface="Times New Roman" pitchFamily="18" charset="0"/>
              <a:ea typeface="ＭＳ Ｐゴシック" pitchFamily="34" charset="-128"/>
            </a:endParaRPr>
          </a:p>
          <a:p>
            <a:pPr eaLnBrk="1" hangingPunct="1"/>
            <a:endParaRPr lang="en-US" b="1" i="0"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3 and 4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 </a:t>
            </a:r>
            <a:r>
              <a:rPr lang="en-US" i="1" baseline="0" dirty="0">
                <a:latin typeface="Times New Roman" pitchFamily="18" charset="0"/>
                <a:ea typeface="ＭＳ Ｐゴシック" pitchFamily="34" charset="-128"/>
              </a:rPr>
              <a:t>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085681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Times New Roman" pitchFamily="18" charset="0"/>
                <a:ea typeface="+mn-ea"/>
                <a:cs typeface="+mn-cs"/>
              </a:rPr>
              <a:t>Presentation Note: </a:t>
            </a:r>
            <a:r>
              <a:rPr lang="en-US" sz="1200" i="1" kern="1200" dirty="0">
                <a:solidFill>
                  <a:schemeClr val="tx1"/>
                </a:solidFill>
                <a:effectLst/>
                <a:latin typeface="Times New Roman" pitchFamily="18" charset="0"/>
                <a:ea typeface="+mn-ea"/>
                <a:cs typeface="+mn-cs"/>
              </a:rPr>
              <a:t>Here’s where you can discuss venue logistics, acknowledge sponsors, and deliver other information you want your audience to know in the beginning.  </a:t>
            </a:r>
            <a:endParaRPr lang="en-US" sz="1200" kern="1200" dirty="0">
              <a:solidFill>
                <a:schemeClr val="tx1"/>
              </a:solidFill>
              <a:effectLst/>
              <a:latin typeface="Times New Roman" pitchFamily="18" charset="0"/>
              <a:ea typeface="+mn-ea"/>
              <a:cs typeface="+mn-cs"/>
            </a:endParaRPr>
          </a:p>
          <a:p>
            <a:r>
              <a:rPr lang="en-US" sz="1200" i="1" kern="1200" dirty="0">
                <a:solidFill>
                  <a:schemeClr val="tx1"/>
                </a:solidFill>
                <a:effectLst/>
                <a:latin typeface="Times New Roman" pitchFamily="18" charset="0"/>
                <a:ea typeface="+mn-ea"/>
                <a:cs typeface="+mn-cs"/>
              </a:rPr>
              <a:t>You can add slides after this one to fit your situation.</a:t>
            </a:r>
            <a:endParaRPr lang="en-US" sz="1200" kern="1200" dirty="0">
              <a:solidFill>
                <a:schemeClr val="tx1"/>
              </a:solidFill>
              <a:effectLst/>
              <a:latin typeface="Times New Roman" pitchFamily="18" charset="0"/>
              <a:ea typeface="+mn-ea"/>
              <a:cs typeface="+mn-cs"/>
            </a:endParaRPr>
          </a:p>
          <a:p>
            <a:endParaRPr lang="en-US" dirty="0"/>
          </a:p>
          <a:p>
            <a:r>
              <a:rPr lang="en-US" b="1"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748732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In this presentation we’ll talk a little bit about recent GAJSC</a:t>
            </a:r>
            <a:r>
              <a:rPr lang="en-US" baseline="0" dirty="0">
                <a:latin typeface="Times New Roman" pitchFamily="18" charset="0"/>
                <a:ea typeface="ＭＳ Ｐゴシック" pitchFamily="34" charset="-128"/>
              </a:rPr>
              <a:t> Safety Enhancements and </a:t>
            </a:r>
            <a:r>
              <a:rPr lang="en-US" dirty="0">
                <a:latin typeface="Times New Roman" pitchFamily="18" charset="0"/>
                <a:ea typeface="ＭＳ Ｐゴシック" pitchFamily="34" charset="-128"/>
              </a:rPr>
              <a:t>FAA Safety </a:t>
            </a:r>
            <a:r>
              <a:rPr lang="en-US" baseline="0" dirty="0">
                <a:latin typeface="Times New Roman" pitchFamily="18" charset="0"/>
                <a:ea typeface="ＭＳ Ｐゴシック" pitchFamily="34" charset="-128"/>
              </a:rPr>
              <a:t>Recommendations with respect to positive safety cultures.</a:t>
            </a:r>
          </a:p>
          <a:p>
            <a:endParaRPr lang="en-US" baseline="0" dirty="0">
              <a:latin typeface="Times New Roman" pitchFamily="18" charset="0"/>
              <a:ea typeface="ＭＳ Ｐゴシック" pitchFamily="34" charset="-128"/>
            </a:endParaRPr>
          </a:p>
          <a:p>
            <a:pPr marL="0" marR="0">
              <a:spcBef>
                <a:spcPts val="0"/>
              </a:spcBef>
              <a:spcAft>
                <a:spcPts val="0"/>
              </a:spcAft>
            </a:pPr>
            <a:r>
              <a:rPr lang="en-US" sz="1800" dirty="0">
                <a:effectLst/>
                <a:latin typeface="Arial" panose="020B0604020202020204" pitchFamily="34" charset="0"/>
                <a:ea typeface="MS Mincho" panose="02020609040205080304" pitchFamily="49" charset="-128"/>
                <a:cs typeface="Times New Roman" panose="02020603050405020304" pitchFamily="18" charset="0"/>
              </a:rPr>
              <a:t>Let’s begin with a definition of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Culture.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baseline="0"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beliefs, attitudes, norms and values that people within an organization share are described as </a:t>
            </a:r>
            <a:r>
              <a:rPr lang="en-US" b="1" i="1" dirty="0"/>
              <a:t>Organizational Culture. </a:t>
            </a:r>
            <a:r>
              <a:rPr lang="en-US" b="1" i="0" dirty="0"/>
              <a:t>(Click)</a:t>
            </a:r>
          </a:p>
          <a:p>
            <a:endParaRPr lang="en-US" b="1" i="0" dirty="0"/>
          </a:p>
          <a:p>
            <a:r>
              <a:rPr lang="en-US" b="0" i="0" dirty="0"/>
              <a:t>You might describe culture as, “</a:t>
            </a:r>
            <a:r>
              <a:rPr lang="en-US" b="1" i="1" dirty="0"/>
              <a:t>the way we do things around here.</a:t>
            </a:r>
          </a:p>
          <a:p>
            <a:endParaRPr lang="en-US" b="1" i="1" dirty="0"/>
          </a:p>
          <a:p>
            <a:r>
              <a:rPr lang="en-US" b="0" i="0" dirty="0"/>
              <a:t>Safety culture is an essential part of organizational culture.  It affects the way the organization manages safety and therefore, the ultimate effectiveness of its safety management system.</a:t>
            </a:r>
          </a:p>
          <a:p>
            <a:endParaRPr lang="en-US" b="0" i="0" dirty="0"/>
          </a:p>
          <a:p>
            <a:r>
              <a:rPr lang="en-US" b="0" i="0" dirty="0"/>
              <a:t>Culture has a profound influence on individual pilots </a:t>
            </a:r>
            <a:r>
              <a:rPr lang="en-US" b="0" i="0"/>
              <a:t>too but </a:t>
            </a:r>
            <a:r>
              <a:rPr lang="en-US" b="0" i="0" dirty="0"/>
              <a:t>sometimes they don’t see it that way.</a:t>
            </a:r>
          </a:p>
          <a:p>
            <a:endParaRPr lang="en-US" b="0" i="0" dirty="0"/>
          </a:p>
          <a:p>
            <a:r>
              <a:rPr lang="en-US" b="1" i="0" dirty="0"/>
              <a:t>(Next Slide)</a:t>
            </a:r>
          </a:p>
          <a:p>
            <a:endParaRPr lang="en-US" b="0" i="0" dirty="0"/>
          </a:p>
          <a:p>
            <a:r>
              <a:rPr lang="en-US" b="1" i="0"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1041648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we might not think we’re part of an aviation organization the fact is, </a:t>
            </a:r>
            <a:r>
              <a:rPr lang="en-US" b="1" i="1" dirty="0"/>
              <a:t>we are all subject to cultural influences.  </a:t>
            </a:r>
            <a:r>
              <a:rPr lang="en-US" b="0" i="0" dirty="0"/>
              <a:t>We share values and beliefs with our Flight Instructors, fellow pilots, and aviation mentors.  Likewise, we’re influenced by the values and beliefs of our family, work colleagues, and friends.  All of these influence “the way we do things around here”.  Hopefully, those influences argue for a positive and robust safety culture.</a:t>
            </a:r>
          </a:p>
          <a:p>
            <a:endParaRPr lang="en-US" b="0" i="0" dirty="0"/>
          </a:p>
          <a:p>
            <a:r>
              <a:rPr lang="en-US" b="0" i="0" dirty="0"/>
              <a:t>Although much of aviation safety culture discussions center on organizational cultures.</a:t>
            </a:r>
          </a:p>
          <a:p>
            <a:endParaRPr lang="en-US" b="0" i="0" dirty="0"/>
          </a:p>
          <a:p>
            <a:r>
              <a:rPr lang="en-US" b="1" i="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3923112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Dr. Reason’s five key ingredients of effective safety cultures.  We’ll look at them from organizational and individual pilot points of view.</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3178855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Informed cultures collect and act upon a wealth of human, technical, organizational, and environmental factors.</a:t>
            </a:r>
          </a:p>
          <a:p>
            <a:endParaRPr lang="en-US" dirty="0"/>
          </a:p>
          <a:p>
            <a:r>
              <a:rPr lang="en-US" dirty="0"/>
              <a:t>Informed pilots do the same thing.  But they don’t usually have the depth of experience and informational data points available to organizations.   They can keep themselves solidly in the informational loop by reading aviation articles on line or </a:t>
            </a:r>
            <a:r>
              <a:rPr lang="en-US"/>
              <a:t>in print., </a:t>
            </a:r>
            <a:r>
              <a:rPr lang="en-US" dirty="0"/>
              <a:t>attending seminars such as these and participating in proficiency training.</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18149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cultures are constantly improving their processes with information gained from operations monitoring and current technological developments.</a:t>
            </a:r>
          </a:p>
          <a:p>
            <a:endParaRPr lang="en-US" dirty="0"/>
          </a:p>
          <a:p>
            <a:r>
              <a:rPr lang="en-US" dirty="0"/>
              <a:t>Learning pilots keep abreast of regulatory and technological developments.  They participate in proficiency training activities and they employ lessons learned to improve their flight and ground operations.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1673814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title implies, Flexible Cultures support effective internal and external relationships that support mission objectives.  They willingly consider alternative solutions to operational challenges and collectively agree on best courses of action. </a:t>
            </a:r>
          </a:p>
          <a:p>
            <a:endParaRPr lang="en-US" dirty="0"/>
          </a:p>
          <a:p>
            <a:r>
              <a:rPr lang="en-US" dirty="0"/>
              <a:t>Flexible pilots are willing and able to adapt to changing conditions and priorities but only if they can maintain an equivalent or higher level of safety.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2122151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where human factors knowledge and experience have made a great difference.  Reporting cultures reward rather than punish the reporting of errors.  They know that’s the most effective way to improve their processes and procedures. </a:t>
            </a:r>
          </a:p>
          <a:p>
            <a:endParaRPr lang="en-US" dirty="0"/>
          </a:p>
          <a:p>
            <a:r>
              <a:rPr lang="en-US" dirty="0"/>
              <a:t>Similarly, Reporting Culture Pilots don’t hesitate to report and discuss their errors.  They seek guidance and coaching from their peers and from flight instructors in order to improve their performance.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3850112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Just Cultures foster trust by encouraging and rewarding disclosure of operational errors.  Their members expect to be held accountable for their actions and they know intentional violation of rules, policies, and procedures will result in consequences.</a:t>
            </a:r>
          </a:p>
          <a:p>
            <a:endParaRPr lang="en-US" dirty="0"/>
          </a:p>
          <a:p>
            <a:r>
              <a:rPr lang="en-US" dirty="0"/>
              <a:t>Just Culture Pilots accept the responsibility to disclose errors.  They expect to be held accountable for their actions and to be treated fairly.</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1907548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5 elements boil down to this:  “A great safety culture is when people continue to work (and fly) safely and do the right things – even when no one is watching.”</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3567141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much more to know about safety culture.  If you’d like to learn more, check out our FAASTeam series of online Human Factors for Pilots courses on FAASafety.gov.  Navigate to the URL or scan the QR code on screen for a FAASTeam Human Factors course catalog that features direct links to each of the courses.  </a:t>
            </a:r>
          </a:p>
          <a:p>
            <a:endParaRPr lang="en-US" baseline="0" dirty="0"/>
          </a:p>
          <a:p>
            <a:r>
              <a:rPr lang="en-US" b="1" baseline="0" dirty="0"/>
              <a:t>Presentation note:  </a:t>
            </a:r>
            <a:r>
              <a:rPr lang="en-US" b="0" i="1" baseline="0" dirty="0"/>
              <a:t>Allow time for audience to copy URL or scan QR code.  Then advance to:</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628753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information on Safety Risk</a:t>
            </a:r>
            <a:r>
              <a:rPr lang="en-US" baseline="0" dirty="0"/>
              <a:t> Management, we recommend </a:t>
            </a:r>
            <a:r>
              <a:rPr lang="en-US" dirty="0"/>
              <a:t>FAA’s Risk Management Handbook. It’s a great addition to every pilot’s library.</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Presentation note:  </a:t>
            </a:r>
            <a:r>
              <a:rPr lang="en-US" b="0" i="1" baseline="0" dirty="0"/>
              <a:t>Allow time for audience to copy URL or scan QR code.  Then advance to:</a:t>
            </a:r>
            <a:endParaRPr lang="en-US" dirty="0"/>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3217530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2573058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presence here attests to your commitment to safe flight operations.  You are all members in good standing of our safety community, and we applaud your dedication to and passion for excellence and safety.</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1756234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attending!</a:t>
            </a:r>
            <a:endParaRPr lang="en-US" b="0" i="0" dirty="0">
              <a:solidFill>
                <a:srgbClr val="000000"/>
              </a:solidFill>
              <a:effectLst/>
              <a:latin typeface="var(--font-family-body)"/>
            </a:endParaRPr>
          </a:p>
          <a:p>
            <a:pPr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None/>
            </a:pPr>
            <a:r>
              <a:rPr lang="en-US" b="1" i="0" dirty="0">
                <a:solidFill>
                  <a:srgbClr val="000000"/>
                </a:solidFill>
                <a:effectLst/>
                <a:latin typeface="var(--font-family-body)"/>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554483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19</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3323348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178610" y="361663"/>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186939" y="1788170"/>
            <a:ext cx="5477369" cy="1067092"/>
          </a:xfrm>
        </p:spPr>
        <p:txBody>
          <a:bodyPr/>
          <a:lstStyle>
            <a:lvl1pPr marL="0" indent="0">
              <a:buFontTx/>
              <a:buNone/>
              <a:defRPr sz="3200" baseline="0">
                <a:solidFill>
                  <a:schemeClr val="bg2"/>
                </a:solidFill>
              </a:defRPr>
            </a:lvl1pPr>
          </a:lstStyle>
          <a:p>
            <a:pPr lvl="0"/>
            <a:r>
              <a:rPr lang="en-US" noProof="0" dirty="0"/>
              <a:t>Topic of the Month January</a:t>
            </a:r>
            <a:br>
              <a:rPr lang="en-US" noProof="0" dirty="0"/>
            </a:br>
            <a:r>
              <a:rPr lang="en-US" noProof="0" dirty="0"/>
              <a:t>Safety Culture</a:t>
            </a:r>
          </a:p>
        </p:txBody>
      </p:sp>
      <p:sp>
        <p:nvSpPr>
          <p:cNvPr id="15" name="Rectangle 1026"/>
          <p:cNvSpPr txBox="1">
            <a:spLocks noChangeArrowheads="1"/>
          </p:cNvSpPr>
          <p:nvPr userDrawn="1"/>
        </p:nvSpPr>
        <p:spPr bwMode="auto">
          <a:xfrm>
            <a:off x="178610" y="5181753"/>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br>
              <a:rPr lang="en-US" sz="1800" baseline="0" dirty="0"/>
            </a:br>
            <a:r>
              <a:rPr lang="en-US" sz="1800" i="0" baseline="0" dirty="0"/>
              <a:t>The National FAA Safety Team (FAASTeam)</a:t>
            </a:r>
          </a:p>
          <a:p>
            <a:pPr>
              <a:buNone/>
            </a:pPr>
            <a:endParaRPr lang="en-US" sz="1800" i="0" baseline="0" dirty="0"/>
          </a:p>
        </p:txBody>
      </p:sp>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Picture 3" descr="Culture - Wooden Tile Images">
            <a:extLst>
              <a:ext uri="{FF2B5EF4-FFF2-40B4-BE49-F238E27FC236}">
                <a16:creationId xmlns:a16="http://schemas.microsoft.com/office/drawing/2014/main" id="{ED1E6C44-5626-6978-3EF0-42E7FAAE10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540100" y="1980358"/>
            <a:ext cx="5579859" cy="3719906"/>
          </a:xfrm>
          <a:prstGeom prst="rect">
            <a:avLst/>
          </a:prstGeom>
        </p:spPr>
      </p:pic>
      <p:sp>
        <p:nvSpPr>
          <p:cNvPr id="5" name="Text Box 1051">
            <a:extLst>
              <a:ext uri="{FF2B5EF4-FFF2-40B4-BE49-F238E27FC236}">
                <a16:creationId xmlns:a16="http://schemas.microsoft.com/office/drawing/2014/main" id="{6936633C-E4F0-B8AD-7622-EEAB84C11E76}"/>
              </a:ext>
            </a:extLst>
          </p:cNvPr>
          <p:cNvSpPr txBox="1">
            <a:spLocks noChangeArrowheads="1"/>
          </p:cNvSpPr>
          <p:nvPr userDrawn="1"/>
        </p:nvSpPr>
        <p:spPr bwMode="auto">
          <a:xfrm>
            <a:off x="178610" y="3575954"/>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custDataLst>
      <p:tags r:id="rId1"/>
    </p:custDataLst>
    <p:extLst>
      <p:ext uri="{BB962C8B-B14F-4D97-AF65-F5344CB8AC3E}">
        <p14:creationId xmlns:p14="http://schemas.microsoft.com/office/powerpoint/2010/main" val="294954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479568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07791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ags" Target="../tags/tag9.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5"/>
    </p:custDataLst>
    <p:extLst>
      <p:ext uri="{BB962C8B-B14F-4D97-AF65-F5344CB8AC3E}">
        <p14:creationId xmlns:p14="http://schemas.microsoft.com/office/powerpoint/2010/main" val="171712186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1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18.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ags" Target="../tags/tag19.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tags" Target="../tags/tag20.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xml"/><Relationship Id="rId1" Type="http://schemas.openxmlformats.org/officeDocument/2006/relationships/tags" Target="../tags/tag2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tags" Target="../tags/tag2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23.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ags" Target="../tags/tag24.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ags" Target="../tags/tag25.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17.png"/><Relationship Id="rId4" Type="http://schemas.openxmlformats.org/officeDocument/2006/relationships/hyperlink" Target="http://bit.ly/HFcourses"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19.png"/><Relationship Id="rId5" Type="http://schemas.openxmlformats.org/officeDocument/2006/relationships/hyperlink" Target="https://www.faa.gov/about/initiatives/sms" TargetMode="Externa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hyperlink" Target="https://tinyurl.com/yv8jyhmv" TargetMode="External"/><Relationship Id="rId2" Type="http://schemas.openxmlformats.org/officeDocument/2006/relationships/slideLayout" Target="../slideLayouts/slideLayout5.xml"/><Relationship Id="rId1" Type="http://schemas.openxmlformats.org/officeDocument/2006/relationships/tags" Target="../tags/tag2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29.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9.xml"/><Relationship Id="rId1" Type="http://schemas.openxmlformats.org/officeDocument/2006/relationships/tags" Target="../tags/tag30.xml"/><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9.xml"/><Relationship Id="rId1" Type="http://schemas.openxmlformats.org/officeDocument/2006/relationships/tags" Target="../tags/tag31.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182927" y="484403"/>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182927" y="1879815"/>
            <a:ext cx="6813257" cy="1723653"/>
          </a:xfrm>
        </p:spPr>
        <p:txBody>
          <a:bodyPr/>
          <a:lstStyle/>
          <a:p>
            <a:r>
              <a:rPr lang="en-US" dirty="0"/>
              <a:t>Topic of the Month - January</a:t>
            </a:r>
          </a:p>
          <a:p>
            <a:r>
              <a:rPr lang="en-US" dirty="0"/>
              <a:t>Safety Culture</a:t>
            </a:r>
            <a:br>
              <a:rPr lang="en-US" dirty="0"/>
            </a:br>
            <a:endParaRPr lang="en-US" dirty="0"/>
          </a:p>
        </p:txBody>
      </p:sp>
    </p:spTree>
    <p:custDataLst>
      <p:tags r:id="rId1"/>
    </p:custDataLst>
    <p:extLst>
      <p:ext uri="{BB962C8B-B14F-4D97-AF65-F5344CB8AC3E}">
        <p14:creationId xmlns:p14="http://schemas.microsoft.com/office/powerpoint/2010/main" val="25632269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grpSp>
        <p:nvGrpSpPr>
          <p:cNvPr id="4" name="Group 3"/>
          <p:cNvGrpSpPr/>
          <p:nvPr/>
        </p:nvGrpSpPr>
        <p:grpSpPr>
          <a:xfrm>
            <a:off x="7102930" y="1508126"/>
            <a:ext cx="4765222" cy="4036218"/>
            <a:chOff x="6837353" y="2158410"/>
            <a:chExt cx="5177733" cy="4191780"/>
          </a:xfrm>
        </p:grpSpPr>
        <p:pic>
          <p:nvPicPr>
            <p:cNvPr id="5"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
        <p:nvSpPr>
          <p:cNvPr id="7" name="Content Placeholder 2"/>
          <p:cNvSpPr>
            <a:spLocks noGrp="1"/>
          </p:cNvSpPr>
          <p:nvPr>
            <p:ph idx="1"/>
          </p:nvPr>
        </p:nvSpPr>
        <p:spPr/>
        <p:txBody>
          <a:bodyPr/>
          <a:lstStyle/>
          <a:p>
            <a:r>
              <a:rPr lang="en-US" dirty="0"/>
              <a:t>Exits</a:t>
            </a:r>
          </a:p>
          <a:p>
            <a:r>
              <a:rPr lang="en-US" dirty="0"/>
              <a:t>Restrooms</a:t>
            </a:r>
          </a:p>
          <a:p>
            <a:r>
              <a:rPr lang="en-US" dirty="0"/>
              <a:t>Emergency Evacuation</a:t>
            </a:r>
          </a:p>
          <a:p>
            <a:r>
              <a:rPr lang="en-US" dirty="0"/>
              <a:t>Breaks</a:t>
            </a:r>
          </a:p>
          <a:p>
            <a:r>
              <a:rPr lang="en-US" dirty="0"/>
              <a:t>Silence Phones &amp; Devices </a:t>
            </a:r>
          </a:p>
          <a:p>
            <a:r>
              <a:rPr lang="en-US" dirty="0"/>
              <a:t>Sponsor Acknowledgment</a:t>
            </a:r>
          </a:p>
          <a:p>
            <a:r>
              <a:rPr lang="en-US" dirty="0"/>
              <a:t>Other</a:t>
            </a:r>
          </a:p>
        </p:txBody>
      </p:sp>
    </p:spTree>
    <p:custDataLst>
      <p:tags r:id="rId1"/>
    </p:custDataLst>
    <p:extLst>
      <p:ext uri="{BB962C8B-B14F-4D97-AF65-F5344CB8AC3E}">
        <p14:creationId xmlns:p14="http://schemas.microsoft.com/office/powerpoint/2010/main" val="677231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a:ea typeface="ＭＳ Ｐゴシック" pitchFamily="34" charset="-128"/>
              </a:rPr>
              <a:t>General Aviation Joint Safety Committee (GAJSC) &amp; FAA Accident Study Findings	</a:t>
            </a:r>
          </a:p>
          <a:p>
            <a:r>
              <a:rPr lang="en-US" dirty="0">
                <a:ea typeface="ＭＳ Ｐゴシック" pitchFamily="34" charset="-128"/>
              </a:rPr>
              <a:t>Positive Safety Cultures</a:t>
            </a:r>
          </a:p>
          <a:p>
            <a:endParaRPr lang="en-US" dirty="0">
              <a:ea typeface="ＭＳ Ｐゴシック" pitchFamily="34" charset="-128"/>
            </a:endParaRP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66421">
            <a:off x="8534359" y="1513887"/>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3" name="Straight Connector 2">
            <a:extLst>
              <a:ext uri="{FF2B5EF4-FFF2-40B4-BE49-F238E27FC236}">
                <a16:creationId xmlns:a16="http://schemas.microsoft.com/office/drawing/2014/main" id="{C294EFEE-9CA7-E182-5F47-3613D4D1B025}"/>
              </a:ext>
            </a:extLst>
          </p:cNvPr>
          <p:cNvCxnSpPr/>
          <p:nvPr/>
        </p:nvCxnSpPr>
        <p:spPr bwMode="auto">
          <a:xfrm flipH="1">
            <a:off x="8188343" y="1257105"/>
            <a:ext cx="753060" cy="3845316"/>
          </a:xfrm>
          <a:prstGeom prst="line">
            <a:avLst/>
          </a:prstGeom>
          <a:noFill/>
          <a:ln w="228600" cap="flat" cmpd="sng" algn="ctr">
            <a:solidFill>
              <a:srgbClr val="05B2B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351241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F4A02C-F7F1-74BB-A31B-29E7F3994D30}"/>
              </a:ext>
            </a:extLst>
          </p:cNvPr>
          <p:cNvPicPr>
            <a:picLocks noChangeAspect="1"/>
          </p:cNvPicPr>
          <p:nvPr/>
        </p:nvPicPr>
        <p:blipFill rotWithShape="1">
          <a:blip r:embed="rId4"/>
          <a:srcRect l="6085" t="10893" r="5632" b="8852"/>
          <a:stretch/>
        </p:blipFill>
        <p:spPr>
          <a:xfrm>
            <a:off x="571500" y="1332088"/>
            <a:ext cx="9950741" cy="3239911"/>
          </a:xfrm>
          <a:prstGeom prst="rect">
            <a:avLst/>
          </a:prstGeom>
        </p:spPr>
      </p:pic>
      <p:sp>
        <p:nvSpPr>
          <p:cNvPr id="4" name="Title 1">
            <a:extLst>
              <a:ext uri="{FF2B5EF4-FFF2-40B4-BE49-F238E27FC236}">
                <a16:creationId xmlns:a16="http://schemas.microsoft.com/office/drawing/2014/main" id="{A7E122CC-B5F7-A830-5116-8E59EF4D2BEC}"/>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ea typeface="ＭＳ Ｐゴシック" pitchFamily="34" charset="-128"/>
                <a:cs typeface="Arial" panose="020B0604020202020204" pitchFamily="34" charset="0"/>
              </a:rPr>
              <a:t>Culture</a:t>
            </a:r>
            <a:r>
              <a:rPr lang="en-US" dirty="0">
                <a:ea typeface="ＭＳ Ｐゴシック" pitchFamily="34" charset="-128"/>
              </a:rPr>
              <a:t>	</a:t>
            </a:r>
          </a:p>
        </p:txBody>
      </p:sp>
      <p:sp>
        <p:nvSpPr>
          <p:cNvPr id="5" name="TextBox 4">
            <a:extLst>
              <a:ext uri="{FF2B5EF4-FFF2-40B4-BE49-F238E27FC236}">
                <a16:creationId xmlns:a16="http://schemas.microsoft.com/office/drawing/2014/main" id="{A330C118-1C81-75CE-0FEE-9CF7E66C27C7}"/>
              </a:ext>
            </a:extLst>
          </p:cNvPr>
          <p:cNvSpPr txBox="1"/>
          <p:nvPr/>
        </p:nvSpPr>
        <p:spPr>
          <a:xfrm>
            <a:off x="722488" y="4949999"/>
            <a:ext cx="7360356" cy="584775"/>
          </a:xfrm>
          <a:prstGeom prst="rect">
            <a:avLst/>
          </a:prstGeom>
          <a:noFill/>
        </p:spPr>
        <p:txBody>
          <a:bodyPr wrap="square" rtlCol="0">
            <a:spAutoFit/>
          </a:bodyPr>
          <a:lstStyle/>
          <a:p>
            <a:pPr>
              <a:buNone/>
            </a:pPr>
            <a:r>
              <a:rPr lang="en-US" sz="3200" b="1" i="1" dirty="0">
                <a:solidFill>
                  <a:srgbClr val="06CAD4"/>
                </a:solidFill>
              </a:rPr>
              <a:t>“the way we do things around here.”</a:t>
            </a:r>
          </a:p>
        </p:txBody>
      </p:sp>
    </p:spTree>
    <p:custDataLst>
      <p:tags r:id="rId1"/>
    </p:custDataLst>
    <p:extLst>
      <p:ext uri="{BB962C8B-B14F-4D97-AF65-F5344CB8AC3E}">
        <p14:creationId xmlns:p14="http://schemas.microsoft.com/office/powerpoint/2010/main" val="2110487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7CBA0C-93EB-9F56-4DE3-2E3147812B15}"/>
              </a:ext>
            </a:extLst>
          </p:cNvPr>
          <p:cNvPicPr>
            <a:picLocks noChangeAspect="1"/>
          </p:cNvPicPr>
          <p:nvPr/>
        </p:nvPicPr>
        <p:blipFill rotWithShape="1">
          <a:blip r:embed="rId4"/>
          <a:srcRect l="2162" t="4343" r="52082" b="5311"/>
          <a:stretch/>
        </p:blipFill>
        <p:spPr>
          <a:xfrm>
            <a:off x="344774" y="944380"/>
            <a:ext cx="5006716" cy="4676931"/>
          </a:xfrm>
          <a:prstGeom prst="rect">
            <a:avLst/>
          </a:prstGeom>
        </p:spPr>
      </p:pic>
      <p:sp>
        <p:nvSpPr>
          <p:cNvPr id="2" name="Content Placeholder 2">
            <a:extLst>
              <a:ext uri="{FF2B5EF4-FFF2-40B4-BE49-F238E27FC236}">
                <a16:creationId xmlns:a16="http://schemas.microsoft.com/office/drawing/2014/main" id="{4E907A2D-5B93-3BDE-F859-C5275CD323AA}"/>
              </a:ext>
            </a:extLst>
          </p:cNvPr>
          <p:cNvSpPr txBox="1">
            <a:spLocks/>
          </p:cNvSpPr>
          <p:nvPr/>
        </p:nvSpPr>
        <p:spPr>
          <a:xfrm>
            <a:off x="6401633" y="944381"/>
            <a:ext cx="5006717" cy="34477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sz="4000" b="1" dirty="0">
                <a:solidFill>
                  <a:srgbClr val="06CAD4"/>
                </a:solidFill>
                <a:latin typeface="Arial" panose="020B0604020202020204" pitchFamily="34" charset="0"/>
                <a:cs typeface="Arial" panose="020B0604020202020204" pitchFamily="34" charset="0"/>
              </a:rPr>
              <a:t>But I’m just one pilot…</a:t>
            </a:r>
          </a:p>
          <a:p>
            <a:pPr marL="0" indent="0" fontAlgn="auto">
              <a:spcAft>
                <a:spcPts val="0"/>
              </a:spcAft>
              <a:buNone/>
            </a:pPr>
            <a:r>
              <a:rPr lang="en-US" b="1" dirty="0">
                <a:latin typeface="Arial" panose="020B0604020202020204" pitchFamily="34" charset="0"/>
                <a:cs typeface="Arial" panose="020B0604020202020204" pitchFamily="34" charset="0"/>
              </a:rPr>
              <a:t>   </a:t>
            </a:r>
            <a:r>
              <a:rPr lang="en-US" sz="2800" b="1" dirty="0">
                <a:latin typeface="Arial" panose="020B0604020202020204" pitchFamily="34" charset="0"/>
                <a:cs typeface="Arial" panose="020B0604020202020204" pitchFamily="34" charset="0"/>
              </a:rPr>
              <a:t>I don’t fly for an airline or     belong to a club.</a:t>
            </a:r>
            <a:br>
              <a:rPr lang="en-US" sz="2800" b="1" dirty="0">
                <a:latin typeface="Arial" panose="020B0604020202020204" pitchFamily="34" charset="0"/>
                <a:cs typeface="Arial" panose="020B0604020202020204" pitchFamily="34" charset="0"/>
              </a:rPr>
            </a:br>
            <a:endParaRPr lang="en-US" b="1" dirty="0">
              <a:latin typeface="Arial" panose="020B0604020202020204" pitchFamily="34" charset="0"/>
              <a:cs typeface="Arial" panose="020B0604020202020204" pitchFamily="34" charset="0"/>
            </a:endParaRPr>
          </a:p>
          <a:p>
            <a:pPr marL="0" indent="0" fontAlgn="auto">
              <a:spcAft>
                <a:spcPts val="0"/>
              </a:spcAft>
              <a:buNone/>
            </a:pPr>
            <a:r>
              <a:rPr lang="en-US" sz="2800" b="1" dirty="0">
                <a:latin typeface="Arial" panose="020B0604020202020204" pitchFamily="34" charset="0"/>
                <a:cs typeface="Arial" panose="020B0604020202020204" pitchFamily="34" charset="0"/>
              </a:rPr>
              <a:t>   I don’t have a culture that influences my decisions.</a:t>
            </a:r>
          </a:p>
        </p:txBody>
      </p:sp>
    </p:spTree>
    <p:custDataLst>
      <p:tags r:id="rId1"/>
    </p:custDataLst>
    <p:extLst>
      <p:ext uri="{BB962C8B-B14F-4D97-AF65-F5344CB8AC3E}">
        <p14:creationId xmlns:p14="http://schemas.microsoft.com/office/powerpoint/2010/main" val="3794376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413545-5A47-4701-550B-FCEA44503A87}"/>
              </a:ext>
            </a:extLst>
          </p:cNvPr>
          <p:cNvPicPr>
            <a:picLocks noChangeAspect="1"/>
          </p:cNvPicPr>
          <p:nvPr/>
        </p:nvPicPr>
        <p:blipFill>
          <a:blip r:embed="rId4"/>
          <a:stretch>
            <a:fillRect/>
          </a:stretch>
        </p:blipFill>
        <p:spPr>
          <a:xfrm>
            <a:off x="0" y="4566"/>
            <a:ext cx="12192000" cy="6848867"/>
          </a:xfrm>
          <a:prstGeom prst="rect">
            <a:avLst/>
          </a:prstGeom>
        </p:spPr>
      </p:pic>
    </p:spTree>
    <p:custDataLst>
      <p:tags r:id="rId1"/>
    </p:custDataLst>
    <p:extLst>
      <p:ext uri="{BB962C8B-B14F-4D97-AF65-F5344CB8AC3E}">
        <p14:creationId xmlns:p14="http://schemas.microsoft.com/office/powerpoint/2010/main" val="3385112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C35236-E716-C7EA-4ED9-8F35A08A422B}"/>
              </a:ext>
            </a:extLst>
          </p:cNvPr>
          <p:cNvPicPr>
            <a:picLocks noChangeAspect="1"/>
          </p:cNvPicPr>
          <p:nvPr/>
        </p:nvPicPr>
        <p:blipFill>
          <a:blip r:embed="rId4"/>
          <a:stretch>
            <a:fillRect/>
          </a:stretch>
        </p:blipFill>
        <p:spPr>
          <a:xfrm>
            <a:off x="0" y="597"/>
            <a:ext cx="12192000" cy="6856806"/>
          </a:xfrm>
          <a:prstGeom prst="rect">
            <a:avLst/>
          </a:prstGeom>
        </p:spPr>
      </p:pic>
    </p:spTree>
    <p:custDataLst>
      <p:tags r:id="rId1"/>
    </p:custDataLst>
    <p:extLst>
      <p:ext uri="{BB962C8B-B14F-4D97-AF65-F5344CB8AC3E}">
        <p14:creationId xmlns:p14="http://schemas.microsoft.com/office/powerpoint/2010/main" val="454435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DB3478-3AA4-89D3-4A44-EBF77870D815}"/>
              </a:ext>
            </a:extLst>
          </p:cNvPr>
          <p:cNvPicPr>
            <a:picLocks noChangeAspect="1"/>
          </p:cNvPicPr>
          <p:nvPr/>
        </p:nvPicPr>
        <p:blipFill>
          <a:blip r:embed="rId4"/>
          <a:stretch>
            <a:fillRect/>
          </a:stretch>
        </p:blipFill>
        <p:spPr>
          <a:xfrm>
            <a:off x="0" y="3175"/>
            <a:ext cx="12192000" cy="6851650"/>
          </a:xfrm>
          <a:prstGeom prst="rect">
            <a:avLst/>
          </a:prstGeom>
        </p:spPr>
      </p:pic>
    </p:spTree>
    <p:custDataLst>
      <p:tags r:id="rId1"/>
    </p:custDataLst>
    <p:extLst>
      <p:ext uri="{BB962C8B-B14F-4D97-AF65-F5344CB8AC3E}">
        <p14:creationId xmlns:p14="http://schemas.microsoft.com/office/powerpoint/2010/main" val="1189786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7A22F6-C6DF-B6DB-2B56-C1308DDC1965}"/>
              </a:ext>
            </a:extLst>
          </p:cNvPr>
          <p:cNvPicPr>
            <a:picLocks noChangeAspect="1"/>
          </p:cNvPicPr>
          <p:nvPr/>
        </p:nvPicPr>
        <p:blipFill>
          <a:blip r:embed="rId4"/>
          <a:stretch>
            <a:fillRect/>
          </a:stretch>
        </p:blipFill>
        <p:spPr>
          <a:xfrm>
            <a:off x="0" y="597"/>
            <a:ext cx="12192000" cy="6856806"/>
          </a:xfrm>
          <a:prstGeom prst="rect">
            <a:avLst/>
          </a:prstGeom>
        </p:spPr>
      </p:pic>
    </p:spTree>
    <p:custDataLst>
      <p:tags r:id="rId1"/>
    </p:custDataLst>
    <p:extLst>
      <p:ext uri="{BB962C8B-B14F-4D97-AF65-F5344CB8AC3E}">
        <p14:creationId xmlns:p14="http://schemas.microsoft.com/office/powerpoint/2010/main" val="4289727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011FA9-B00E-87C7-5EAC-F2B233120933}"/>
              </a:ext>
            </a:extLst>
          </p:cNvPr>
          <p:cNvPicPr>
            <a:picLocks noChangeAspect="1"/>
          </p:cNvPicPr>
          <p:nvPr/>
        </p:nvPicPr>
        <p:blipFill>
          <a:blip r:embed="rId4"/>
          <a:stretch>
            <a:fillRect/>
          </a:stretch>
        </p:blipFill>
        <p:spPr>
          <a:xfrm>
            <a:off x="0" y="0"/>
            <a:ext cx="12192000" cy="6858000"/>
          </a:xfrm>
          <a:prstGeom prst="rect">
            <a:avLst/>
          </a:prstGeom>
        </p:spPr>
      </p:pic>
    </p:spTree>
    <p:custDataLst>
      <p:tags r:id="rId1"/>
    </p:custDataLst>
    <p:extLst>
      <p:ext uri="{BB962C8B-B14F-4D97-AF65-F5344CB8AC3E}">
        <p14:creationId xmlns:p14="http://schemas.microsoft.com/office/powerpoint/2010/main" val="1562142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160A75-3601-9334-07C3-9A962FB119E9}"/>
              </a:ext>
            </a:extLst>
          </p:cNvPr>
          <p:cNvPicPr>
            <a:picLocks noChangeAspect="1"/>
          </p:cNvPicPr>
          <p:nvPr/>
        </p:nvPicPr>
        <p:blipFill>
          <a:blip r:embed="rId4"/>
          <a:stretch>
            <a:fillRect/>
          </a:stretch>
        </p:blipFill>
        <p:spPr>
          <a:xfrm>
            <a:off x="19050" y="0"/>
            <a:ext cx="12153900" cy="6858000"/>
          </a:xfrm>
          <a:prstGeom prst="rect">
            <a:avLst/>
          </a:prstGeom>
        </p:spPr>
      </p:pic>
    </p:spTree>
    <p:custDataLst>
      <p:tags r:id="rId1"/>
    </p:custDataLst>
    <p:extLst>
      <p:ext uri="{BB962C8B-B14F-4D97-AF65-F5344CB8AC3E}">
        <p14:creationId xmlns:p14="http://schemas.microsoft.com/office/powerpoint/2010/main" val="3448370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D1ECB9B-5361-F1B0-F560-E5E31657BBFA}"/>
              </a:ext>
            </a:extLst>
          </p:cNvPr>
          <p:cNvPicPr>
            <a:picLocks noChangeAspect="1"/>
          </p:cNvPicPr>
          <p:nvPr/>
        </p:nvPicPr>
        <p:blipFill rotWithShape="1">
          <a:blip r:embed="rId4"/>
          <a:srcRect l="3595" r="2993" b="-1"/>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C1BDF51A-A6BE-F0BF-8803-689C73368DFC}"/>
              </a:ext>
            </a:extLst>
          </p:cNvPr>
          <p:cNvSpPr txBox="1">
            <a:spLocks/>
          </p:cNvSpPr>
          <p:nvPr/>
        </p:nvSpPr>
        <p:spPr>
          <a:xfrm>
            <a:off x="388495" y="1205008"/>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i="1" dirty="0">
                <a:solidFill>
                  <a:srgbClr val="06CAD4"/>
                </a:solidFill>
                <a:latin typeface="Arial" panose="020B0604020202020204" pitchFamily="34" charset="0"/>
                <a:cs typeface="Arial" panose="020B0604020202020204" pitchFamily="34" charset="0"/>
              </a:rPr>
              <a:t>“A great safety culture is when people continue to work safely and do the right things… even when no one is watching.”</a:t>
            </a:r>
            <a:br>
              <a:rPr lang="en-US" b="1" i="1" dirty="0">
                <a:solidFill>
                  <a:srgbClr val="06CAD4"/>
                </a:solidFill>
                <a:latin typeface="Arial" panose="020B0604020202020204" pitchFamily="34" charset="0"/>
                <a:cs typeface="Arial" panose="020B0604020202020204" pitchFamily="34" charset="0"/>
              </a:rPr>
            </a:br>
            <a:br>
              <a:rPr lang="en-US" b="1" i="1" dirty="0">
                <a:solidFill>
                  <a:srgbClr val="06CAD4"/>
                </a:solidFill>
                <a:latin typeface="Arial" panose="020B0604020202020204" pitchFamily="34" charset="0"/>
                <a:cs typeface="Arial" panose="020B0604020202020204" pitchFamily="34" charset="0"/>
              </a:rPr>
            </a:br>
            <a:r>
              <a:rPr lang="en-US" sz="2400" i="1" dirty="0">
                <a:latin typeface="Arial" panose="020B0604020202020204" pitchFamily="34" charset="0"/>
                <a:cs typeface="Arial" panose="020B0604020202020204" pitchFamily="34" charset="0"/>
              </a:rPr>
              <a:t>Anonymous</a:t>
            </a:r>
          </a:p>
        </p:txBody>
      </p:sp>
    </p:spTree>
    <p:custDataLst>
      <p:tags r:id="rId1"/>
    </p:custDataLst>
    <p:extLst>
      <p:ext uri="{BB962C8B-B14F-4D97-AF65-F5344CB8AC3E}">
        <p14:creationId xmlns:p14="http://schemas.microsoft.com/office/powerpoint/2010/main" val="1834562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352EE3-B3A6-BCEF-DB34-45054B278210}"/>
              </a:ext>
            </a:extLst>
          </p:cNvPr>
          <p:cNvSpPr/>
          <p:nvPr/>
        </p:nvSpPr>
        <p:spPr bwMode="auto">
          <a:xfrm>
            <a:off x="-76200" y="5694921"/>
            <a:ext cx="12306300" cy="135357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489652-A77C-A3DE-D9CC-1635A1F78D51}"/>
              </a:ext>
            </a:extLst>
          </p:cNvPr>
          <p:cNvSpPr/>
          <p:nvPr/>
        </p:nvSpPr>
        <p:spPr bwMode="auto">
          <a:xfrm>
            <a:off x="-152400" y="-171450"/>
            <a:ext cx="12344400" cy="71516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6" name="Rectangle 5"/>
          <p:cNvSpPr/>
          <p:nvPr/>
        </p:nvSpPr>
        <p:spPr bwMode="auto">
          <a:xfrm>
            <a:off x="819150" y="5110146"/>
            <a:ext cx="5143500" cy="646331"/>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lang="en-US" sz="3600" b="1" i="0" u="none" strike="noStrike" baseline="0" dirty="0">
                <a:solidFill>
                  <a:srgbClr val="0070C0"/>
                </a:solidFill>
                <a:latin typeface="+mn-lt"/>
                <a:hlinkClick r:id="rId4"/>
              </a:rPr>
              <a:t>http://bit.ly/HFcourses</a:t>
            </a:r>
            <a:endParaRPr lang="en-US" sz="3600" b="1" i="0" u="none" strike="noStrike" baseline="0" dirty="0">
              <a:solidFill>
                <a:srgbClr val="0070C0"/>
              </a:solidFill>
              <a:latin typeface="+mn-lt"/>
            </a:endParaRPr>
          </a:p>
        </p:txBody>
      </p:sp>
      <p:sp>
        <p:nvSpPr>
          <p:cNvPr id="7" name="Title 1">
            <a:extLst>
              <a:ext uri="{FF2B5EF4-FFF2-40B4-BE49-F238E27FC236}">
                <a16:creationId xmlns:a16="http://schemas.microsoft.com/office/drawing/2014/main" id="{E75A3576-8F42-E851-D820-DAB51A9211BC}"/>
              </a:ext>
            </a:extLst>
          </p:cNvPr>
          <p:cNvSpPr txBox="1">
            <a:spLocks/>
          </p:cNvSpPr>
          <p:nvPr/>
        </p:nvSpPr>
        <p:spPr bwMode="auto">
          <a:xfrm>
            <a:off x="819150" y="942397"/>
            <a:ext cx="4667250" cy="135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i="1" kern="0" dirty="0">
                <a:solidFill>
                  <a:srgbClr val="4DCFE1"/>
                </a:solidFill>
              </a:rPr>
              <a:t>Continue your Human Factors journey here!</a:t>
            </a:r>
          </a:p>
        </p:txBody>
      </p:sp>
      <p:pic>
        <p:nvPicPr>
          <p:cNvPr id="3" name="Picture 2">
            <a:extLst>
              <a:ext uri="{FF2B5EF4-FFF2-40B4-BE49-F238E27FC236}">
                <a16:creationId xmlns:a16="http://schemas.microsoft.com/office/drawing/2014/main" id="{0BC9CC2F-5765-D75D-12DB-BBFB569AE87A}"/>
              </a:ext>
            </a:extLst>
          </p:cNvPr>
          <p:cNvPicPr>
            <a:picLocks noChangeAspect="1"/>
          </p:cNvPicPr>
          <p:nvPr/>
        </p:nvPicPr>
        <p:blipFill>
          <a:blip r:embed="rId5"/>
          <a:stretch>
            <a:fillRect/>
          </a:stretch>
        </p:blipFill>
        <p:spPr>
          <a:xfrm>
            <a:off x="7122372" y="331143"/>
            <a:ext cx="4420764" cy="57705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21102299"/>
      </p:ext>
    </p:extLst>
  </p:cSld>
  <p:clrMapOvr>
    <a:masterClrMapping/>
  </p:clrMapOvr>
  <mc:AlternateContent xmlns:mc="http://schemas.openxmlformats.org/markup-compatibility/2006" xmlns:p14="http://schemas.microsoft.com/office/powerpoint/2010/main">
    <mc:Choice Requires="p14">
      <p:transition spd="slow" p14:dur="2000" advTm="17000"/>
    </mc:Choice>
    <mc:Fallback xmlns="">
      <p:transition spd="slow" advTm="17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E1C681-C9A3-451A-D635-16F90B7D6033}"/>
              </a:ext>
            </a:extLst>
          </p:cNvPr>
          <p:cNvPicPr>
            <a:picLocks noChangeAspect="1"/>
          </p:cNvPicPr>
          <p:nvPr/>
        </p:nvPicPr>
        <p:blipFill>
          <a:blip r:embed="rId4"/>
          <a:stretch>
            <a:fillRect/>
          </a:stretch>
        </p:blipFill>
        <p:spPr>
          <a:xfrm>
            <a:off x="407267" y="998518"/>
            <a:ext cx="7274642" cy="3255817"/>
          </a:xfrm>
          <a:prstGeom prst="rect">
            <a:avLst/>
          </a:prstGeom>
        </p:spPr>
      </p:pic>
      <p:pic>
        <p:nvPicPr>
          <p:cNvPr id="3" name="Content Placeholder 3">
            <a:extLst>
              <a:ext uri="{FF2B5EF4-FFF2-40B4-BE49-F238E27FC236}">
                <a16:creationId xmlns:a16="http://schemas.microsoft.com/office/drawing/2014/main" id="{89AA3FE1-5B0F-5BE4-D612-7785F3613999}"/>
              </a:ext>
            </a:extLst>
          </p:cNvPr>
          <p:cNvPicPr>
            <a:picLocks noChangeAspect="1"/>
          </p:cNvPicPr>
          <p:nvPr/>
        </p:nvPicPr>
        <p:blipFill>
          <a:blip r:embed="rId5"/>
          <a:stretch>
            <a:fillRect/>
          </a:stretch>
        </p:blipFill>
        <p:spPr>
          <a:xfrm rot="759130">
            <a:off x="8033658" y="1040038"/>
            <a:ext cx="3394823" cy="4391025"/>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D04FF861-D255-C1A6-1729-072BAB49352D}"/>
              </a:ext>
            </a:extLst>
          </p:cNvPr>
          <p:cNvPicPr>
            <a:picLocks noChangeAspect="1"/>
          </p:cNvPicPr>
          <p:nvPr/>
        </p:nvPicPr>
        <p:blipFill>
          <a:blip r:embed="rId6"/>
          <a:stretch>
            <a:fillRect/>
          </a:stretch>
        </p:blipFill>
        <p:spPr>
          <a:xfrm>
            <a:off x="4947893" y="3203539"/>
            <a:ext cx="2109753" cy="2084334"/>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60FC4AC2-5970-9B41-E4A9-B6D589F30DC9}"/>
              </a:ext>
            </a:extLst>
          </p:cNvPr>
          <p:cNvSpPr txBox="1"/>
          <p:nvPr/>
        </p:nvSpPr>
        <p:spPr bwMode="auto">
          <a:xfrm>
            <a:off x="552450" y="4771104"/>
            <a:ext cx="61341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7"/>
              </a:rPr>
              <a:t>https://tinyurl.com/yv8jyhmv</a:t>
            </a:r>
            <a:r>
              <a:rPr lang="en-US" dirty="0"/>
              <a:t> </a:t>
            </a:r>
          </a:p>
        </p:txBody>
      </p:sp>
    </p:spTree>
    <p:custDataLst>
      <p:tags r:id="rId1"/>
    </p:custDataLst>
    <p:extLst>
      <p:ext uri="{BB962C8B-B14F-4D97-AF65-F5344CB8AC3E}">
        <p14:creationId xmlns:p14="http://schemas.microsoft.com/office/powerpoint/2010/main" val="338324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CEFA-160F-3B58-E0EE-60C3302B8BB9}"/>
              </a:ext>
            </a:extLst>
          </p:cNvPr>
          <p:cNvSpPr>
            <a:spLocks noGrp="1"/>
          </p:cNvSpPr>
          <p:nvPr>
            <p:ph type="title"/>
          </p:nvPr>
        </p:nvSpPr>
        <p:spPr/>
        <p:txBody>
          <a:bodyPr/>
          <a:lstStyle/>
          <a:p>
            <a:r>
              <a:rPr lang="en-US" dirty="0"/>
              <a:t>Questions?</a:t>
            </a:r>
          </a:p>
        </p:txBody>
      </p:sp>
      <p:pic>
        <p:nvPicPr>
          <p:cNvPr id="3" name="Picture 2" descr="Rodin_Thinker">
            <a:extLst>
              <a:ext uri="{FF2B5EF4-FFF2-40B4-BE49-F238E27FC236}">
                <a16:creationId xmlns:a16="http://schemas.microsoft.com/office/drawing/2014/main" id="{612F3F25-F1A5-AB40-5AEB-4A3ECE1EC1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8831" y="15081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5ADBE358-EDAB-58A3-585E-93D15DC1EF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99019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sitting in chairs&#10;&#10;Description automatically generated with low confidence">
            <a:extLst>
              <a:ext uri="{FF2B5EF4-FFF2-40B4-BE49-F238E27FC236}">
                <a16:creationId xmlns:a16="http://schemas.microsoft.com/office/drawing/2014/main" id="{AE252E4F-D192-9808-BDAC-5EAD4A7D45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5023" y="2143593"/>
            <a:ext cx="5491998" cy="3813698"/>
          </a:xfrm>
          <a:prstGeom prst="rect">
            <a:avLst/>
          </a:prstGeom>
          <a:ln>
            <a:noFill/>
          </a:ln>
          <a:effectLst>
            <a:outerShdw blurRad="292100" dist="139700" dir="2700000" algn="tl" rotWithShape="0">
              <a:srgbClr val="333333">
                <a:alpha val="65000"/>
              </a:srgbClr>
            </a:outerShdw>
          </a:effectLst>
        </p:spPr>
      </p:pic>
      <p:sp>
        <p:nvSpPr>
          <p:cNvPr id="10" name="Title 1">
            <a:extLst>
              <a:ext uri="{FF2B5EF4-FFF2-40B4-BE49-F238E27FC236}">
                <a16:creationId xmlns:a16="http://schemas.microsoft.com/office/drawing/2014/main" id="{4B80AD03-FEA6-BC42-E5FE-21DD408072E3}"/>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02060"/>
                </a:solidFill>
                <a:latin typeface="Arial" panose="020B0604020202020204" pitchFamily="34" charset="0"/>
                <a:cs typeface="Arial" panose="020B0604020202020204" pitchFamily="34" charset="0"/>
              </a:rPr>
              <a:t>Our Safety Community</a:t>
            </a:r>
          </a:p>
        </p:txBody>
      </p:sp>
      <p:sp>
        <p:nvSpPr>
          <p:cNvPr id="11" name="Content Placeholder 2">
            <a:extLst>
              <a:ext uri="{FF2B5EF4-FFF2-40B4-BE49-F238E27FC236}">
                <a16:creationId xmlns:a16="http://schemas.microsoft.com/office/drawing/2014/main" id="{3C4A74DB-B6E3-3FCD-F507-FB22E63F65C2}"/>
              </a:ext>
            </a:extLst>
          </p:cNvPr>
          <p:cNvSpPr txBox="1">
            <a:spLocks/>
          </p:cNvSpPr>
          <p:nvPr/>
        </p:nvSpPr>
        <p:spPr>
          <a:xfrm>
            <a:off x="447675" y="1918567"/>
            <a:ext cx="5524501" cy="3320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400" b="1" i="0" dirty="0">
                <a:effectLst/>
                <a:latin typeface="Arial" panose="020B0604020202020204" pitchFamily="34" charset="0"/>
                <a:cs typeface="Arial" panose="020B0604020202020204" pitchFamily="34" charset="0"/>
              </a:rPr>
              <a:t>Pilots</a:t>
            </a:r>
            <a:r>
              <a:rPr lang="en-US" sz="2400" b="0" i="0" dirty="0">
                <a:effectLst/>
                <a:latin typeface="Arial" panose="020B0604020202020204" pitchFamily="34" charset="0"/>
                <a:cs typeface="Arial" panose="020B0604020202020204" pitchFamily="34" charset="0"/>
              </a:rPr>
              <a:t> - </a:t>
            </a:r>
          </a:p>
          <a:p>
            <a:pPr fontAlgn="base"/>
            <a:r>
              <a:rPr lang="en-US" sz="2400" b="1" i="0" dirty="0">
                <a:effectLst/>
                <a:latin typeface="Arial" panose="020B0604020202020204" pitchFamily="34" charset="0"/>
                <a:cs typeface="Arial" panose="020B0604020202020204" pitchFamily="34" charset="0"/>
              </a:rPr>
              <a:t>Instructors - </a:t>
            </a:r>
            <a:endParaRPr lang="en-US" sz="2400" i="0" dirty="0">
              <a:effectLst/>
              <a:latin typeface="Arial" panose="020B0604020202020204" pitchFamily="34" charset="0"/>
              <a:cs typeface="Arial" panose="020B0604020202020204" pitchFamily="34" charset="0"/>
            </a:endParaRPr>
          </a:p>
          <a:p>
            <a:pPr fontAlgn="base"/>
            <a:r>
              <a:rPr lang="en-US" sz="2400" b="1" i="0" dirty="0">
                <a:effectLst/>
                <a:latin typeface="Arial" panose="020B0604020202020204" pitchFamily="34" charset="0"/>
                <a:cs typeface="Arial" panose="020B0604020202020204" pitchFamily="34" charset="0"/>
              </a:rPr>
              <a:t>Aviation Maintenance Technicians</a:t>
            </a:r>
          </a:p>
          <a:p>
            <a:pPr fontAlgn="base"/>
            <a:r>
              <a:rPr lang="en-US" sz="2400" b="1" i="0" dirty="0">
                <a:effectLst/>
                <a:latin typeface="Arial" panose="020B0604020202020204" pitchFamily="34" charset="0"/>
                <a:cs typeface="Arial" panose="020B0604020202020204" pitchFamily="34" charset="0"/>
              </a:rPr>
              <a:t> FAA –</a:t>
            </a:r>
          </a:p>
          <a:p>
            <a:pPr fontAlgn="base"/>
            <a:r>
              <a:rPr lang="en-US" sz="2400" b="1" dirty="0">
                <a:latin typeface="Arial" panose="020B0604020202020204" pitchFamily="34" charset="0"/>
                <a:cs typeface="Arial" panose="020B0604020202020204" pitchFamily="34" charset="0"/>
              </a:rPr>
              <a:t>Associations and Manufacturers</a:t>
            </a:r>
            <a:endParaRPr lang="en-US" sz="2400" i="0" dirty="0">
              <a:effectLst/>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86650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F5B9C68-358C-2402-3177-BD72A2539ED2}"/>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Thank you!</a:t>
            </a:r>
            <a:endParaRPr lang="en-US" sz="5400" i="1" dirty="0">
              <a:solidFill>
                <a:srgbClr val="05B2BB"/>
              </a:solidFill>
              <a:latin typeface="Arial" panose="020B0604020202020204" pitchFamily="34" charset="0"/>
              <a:ea typeface="+mj-ea"/>
              <a:cs typeface="Arial" panose="020B0604020202020204" pitchFamily="34" charset="0"/>
            </a:endParaRPr>
          </a:p>
        </p:txBody>
      </p:sp>
      <p:sp>
        <p:nvSpPr>
          <p:cNvPr id="2048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a:extLst>
              <a:ext uri="{FF2B5EF4-FFF2-40B4-BE49-F238E27FC236}">
                <a16:creationId xmlns:a16="http://schemas.microsoft.com/office/drawing/2014/main" id="{BB34791F-088E-D52F-E20A-B3C990A5C2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10" b="921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16996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79815"/>
            <a:ext cx="6813257" cy="1723653"/>
          </a:xfrm>
        </p:spPr>
        <p:txBody>
          <a:bodyPr/>
          <a:lstStyle/>
          <a:p>
            <a:r>
              <a:rPr lang="en-US" dirty="0"/>
              <a:t>Topic of the Month - October</a:t>
            </a:r>
          </a:p>
          <a:p>
            <a:r>
              <a:rPr lang="en-US" dirty="0"/>
              <a:t>Vestibular Illusions</a:t>
            </a:r>
            <a:br>
              <a:rPr lang="en-US" dirty="0"/>
            </a:br>
            <a:endParaRPr lang="en-US" dirty="0"/>
          </a:p>
        </p:txBody>
      </p:sp>
    </p:spTree>
    <p:custDataLst>
      <p:tags r:id="rId1"/>
    </p:custDataLst>
    <p:extLst>
      <p:ext uri="{BB962C8B-B14F-4D97-AF65-F5344CB8AC3E}">
        <p14:creationId xmlns:p14="http://schemas.microsoft.com/office/powerpoint/2010/main" val="397463224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T1LtJmSb"/>
  <p:tag name="ARTICULATE_DESIGN_ID_CUSTOM DESIGN" val="ShLpoQ3C"/>
  <p:tag name="ARTICULATE_SLIDE_THUMBNAIL_REFRESH" val="1"/>
  <p:tag name="ARTICULATE_SLIDE_COUNT" val="1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5YDFD77UPU3F-311-5502</_dlc_DocId>
    <_dlc_DocIdUrl xmlns="04289566-cf42-4ce7-aa7c-2469c3d4502e">
      <Url>https://avssp.faa.gov/avs/afsfaast/_layouts/15/DocIdRedir.aspx?ID=5YDFD77UPU3F-311-5502</Url>
      <Description>5YDFD77UPU3F-311-5502</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80675E-01F7-49AA-B61E-EE85CFCAD03B}">
  <ds:schemaRefs>
    <ds:schemaRef ds:uri="http://schemas.openxmlformats.org/package/2006/metadata/core-properties"/>
    <ds:schemaRef ds:uri="http://schemas.microsoft.com/office/infopath/2007/PartnerControls"/>
    <ds:schemaRef ds:uri="http://www.w3.org/XML/1998/namespace"/>
    <ds:schemaRef ds:uri="http://schemas.microsoft.com/office/2006/documentManagement/types"/>
    <ds:schemaRef ds:uri="http://purl.org/dc/elements/1.1/"/>
    <ds:schemaRef ds:uri="http://purl.org/dc/dcmitype/"/>
    <ds:schemaRef ds:uri="http://purl.org/dc/terms/"/>
    <ds:schemaRef ds:uri="http://schemas.microsoft.com/office/2006/metadata/properties"/>
    <ds:schemaRef ds:uri="http://schemas.microsoft.com/sharepoint/v4"/>
    <ds:schemaRef ds:uri="04289566-cf42-4ce7-aa7c-2469c3d4502e"/>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500CB89A-9351-48E6-9336-C546DB0373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36631</TotalTime>
  <Words>1573</Words>
  <Application>Microsoft Office PowerPoint</Application>
  <PresentationFormat>Widescreen</PresentationFormat>
  <Paragraphs>165</Paragraphs>
  <Slides>19</Slides>
  <Notes>19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19</vt:i4>
      </vt:variant>
    </vt:vector>
  </HeadingPairs>
  <TitlesOfParts>
    <vt:vector size="27" baseType="lpstr">
      <vt:lpstr>ＭＳ Ｐゴシック</vt:lpstr>
      <vt:lpstr>Arial</vt:lpstr>
      <vt:lpstr>Cambria</vt:lpstr>
      <vt:lpstr>Helvetica Neue Medium</vt:lpstr>
      <vt:lpstr>Times New Roman</vt:lpstr>
      <vt:lpstr>var(--font-family-body)</vt:lpstr>
      <vt:lpstr>1_Custom Design</vt:lpstr>
      <vt:lpstr>Custom Design</vt:lpstr>
      <vt:lpstr>PowerPoint Presentation</vt:lpstr>
      <vt:lpstr>Welcome</vt:lpstr>
      <vt:lpstr>Overview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Safety Management Systems (SMS) Coming to General Aviation</vt:lpstr>
      <vt:lpstr>PowerPoint Presentation</vt:lpstr>
      <vt:lpstr>Questions?</vt:lpstr>
      <vt:lpstr>PowerPoint Presentation</vt:lpstr>
      <vt:lpstr>PowerPoint Presentation</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1182</cp:revision>
  <dcterms:created xsi:type="dcterms:W3CDTF">2005-01-28T20:32:53Z</dcterms:created>
  <dcterms:modified xsi:type="dcterms:W3CDTF">2024-09-25T13:47:56Z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1d211c3b-080d-4272-9327-04e9f8204f55</vt:lpwstr>
  </property>
  <property fmtid="{D5CDD505-2E9C-101B-9397-08002B2CF9AE}" pid="4" name="ArticulateGUID">
    <vt:lpwstr>5A4C87E4-F6AD-482F-8C22-82125F6970CC</vt:lpwstr>
  </property>
  <property fmtid="{D5CDD505-2E9C-101B-9397-08002B2CF9AE}" pid="5" name="ArticulatePath">
    <vt:lpwstr>Human Factors Intro and Safety Culture-PPT-Wide-Rev 2</vt:lpwstr>
  </property>
</Properties>
</file>