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3"/>
  </p:notesMasterIdLst>
  <p:handoutMasterIdLst>
    <p:handoutMasterId r:id="rId34"/>
  </p:handoutMasterIdLst>
  <p:sldIdLst>
    <p:sldId id="273" r:id="rId7"/>
    <p:sldId id="274" r:id="rId8"/>
    <p:sldId id="316" r:id="rId9"/>
    <p:sldId id="292" r:id="rId10"/>
    <p:sldId id="294" r:id="rId11"/>
    <p:sldId id="293" r:id="rId12"/>
    <p:sldId id="295" r:id="rId13"/>
    <p:sldId id="301" r:id="rId14"/>
    <p:sldId id="302" r:id="rId15"/>
    <p:sldId id="303" r:id="rId16"/>
    <p:sldId id="308" r:id="rId17"/>
    <p:sldId id="309" r:id="rId18"/>
    <p:sldId id="307" r:id="rId19"/>
    <p:sldId id="312" r:id="rId20"/>
    <p:sldId id="313" r:id="rId21"/>
    <p:sldId id="311" r:id="rId22"/>
    <p:sldId id="306" r:id="rId23"/>
    <p:sldId id="305" r:id="rId24"/>
    <p:sldId id="298" r:id="rId25"/>
    <p:sldId id="299" r:id="rId26"/>
    <p:sldId id="315" r:id="rId27"/>
    <p:sldId id="288" r:id="rId28"/>
    <p:sldId id="698" r:id="rId29"/>
    <p:sldId id="290" r:id="rId30"/>
    <p:sldId id="291" r:id="rId31"/>
    <p:sldId id="697" r:id="rId32"/>
  </p:sldIdLst>
  <p:sldSz cx="12192000" cy="6858000"/>
  <p:notesSz cx="6858000" cy="9296400"/>
  <p:custDataLst>
    <p:tags r:id="rId35"/>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316"/>
            <p14:sldId id="292"/>
            <p14:sldId id="294"/>
            <p14:sldId id="293"/>
            <p14:sldId id="295"/>
            <p14:sldId id="301"/>
            <p14:sldId id="302"/>
            <p14:sldId id="303"/>
            <p14:sldId id="308"/>
            <p14:sldId id="309"/>
            <p14:sldId id="307"/>
            <p14:sldId id="312"/>
            <p14:sldId id="313"/>
            <p14:sldId id="311"/>
            <p14:sldId id="306"/>
            <p14:sldId id="305"/>
            <p14:sldId id="298"/>
            <p14:sldId id="299"/>
            <p14:sldId id="315"/>
            <p14:sldId id="288"/>
            <p14:sldId id="698"/>
            <p14:sldId id="290"/>
            <p14:sldId id="291"/>
            <p14:sldId id="69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0000"/>
    <a:srgbClr val="CC33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49348" autoAdjust="0"/>
  </p:normalViewPr>
  <p:slideViewPr>
    <p:cSldViewPr snapToGrid="0">
      <p:cViewPr varScale="1">
        <p:scale>
          <a:sx n="51" d="100"/>
          <a:sy n="51" d="100"/>
        </p:scale>
        <p:origin x="1998" y="7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gs" Target="tags/tag1.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2023/10-29-301(I)PP  </a:t>
            </a:r>
            <a:r>
              <a:rPr lang="en-US" dirty="0">
                <a:latin typeface="Times New Roman" pitchFamily="18" charset="0"/>
                <a:ea typeface="ＭＳ Ｐゴシック" pitchFamily="34" charset="-128"/>
              </a:rPr>
              <a:t>Original Author: (Guy Minor)</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(10-03-2018);  POC (Guy Minor), National FAASTeam Program Manager - Airworthiness, Office (707-704-3530); revision: 1</a:t>
            </a:r>
            <a:endParaRPr lang="en-US" b="1" dirty="0">
              <a:latin typeface="Times New Roman" pitchFamily="18" charset="0"/>
              <a:ea typeface="ＭＳ Ｐゴシック" pitchFamily="34" charset="-128"/>
            </a:endParaRP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What is an Approval for Return to Service</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3 and 4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 </a:t>
            </a:r>
            <a:r>
              <a:rPr lang="en-US" i="1" baseline="0" dirty="0">
                <a:latin typeface="Times New Roman" pitchFamily="18" charset="0"/>
                <a:ea typeface="ＭＳ Ｐゴシック" pitchFamily="34" charset="-128"/>
              </a:rPr>
              <a:t>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This is the bottom line…on top.  But just what is an Approval for Return to Service and where do you find it?  An Approval for Return to Service is a document, created by a certificated aircraft maintenance professional, that attests to the airworthiness of aircraft that have undergone maintenance.   That makes sense.  Almost any maintenance activity in progress will render an aircraft unairworthy.  Before they can accept an aircraft for flight operations pilots have to know that maintenance has been performed to accepted standards and the aircraft is once again airworthy.</a:t>
            </a:r>
          </a:p>
          <a:p>
            <a:endParaRPr lang="en-US" dirty="0"/>
          </a:p>
          <a:p>
            <a:r>
              <a:rPr lang="en-US" dirty="0"/>
              <a:t>So that’s what an Approval for Return to Service is.  Now, what does it look like and where might a pilot find it?</a:t>
            </a:r>
          </a:p>
          <a:p>
            <a:endParaRPr lang="en-US" dirty="0"/>
          </a:p>
          <a:p>
            <a:r>
              <a:rPr lang="en-US" b="1" dirty="0"/>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296812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Is it when the mechanic walks by and gives you a thumbs up? “Good to go”…. No…</a:t>
            </a:r>
            <a:r>
              <a:rPr lang="en-US" dirty="0" err="1"/>
              <a:t>ooo</a:t>
            </a:r>
            <a:r>
              <a:rPr lang="en-US" dirty="0"/>
              <a:t>!</a:t>
            </a:r>
          </a:p>
          <a:p>
            <a:endParaRPr lang="en-US" dirty="0"/>
          </a:p>
          <a:p>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76124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Is it when the mechanic says, “Don’t worry it is all documented on the work order”? That’s what I used to tell my customers, but ......Nope that’s not it!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867319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Is it when the mechanic calls you to leave a message with your spouse that the airplane should be ready tomorrow? ….Da </a:t>
            </a:r>
            <a:r>
              <a:rPr lang="en-US" dirty="0" err="1"/>
              <a:t>Nyet</a:t>
            </a:r>
            <a:r>
              <a:rPr lang="en-US" dirty="0"/>
              <a:t>! Not it!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400420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Is it when the date and tach time look good on the status board?....... Negative!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331608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Is it when the big red sign is not hanging on the yoke? ……. That’s not it!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943163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The status clipboard says, “OK to dispatch….No Way! </a:t>
            </a:r>
          </a:p>
          <a:p>
            <a:endParaRPr lang="en-US" dirty="0"/>
          </a:p>
          <a:p>
            <a:r>
              <a:rPr lang="en-US" dirty="0"/>
              <a:t>*If you want to get an inspector to ask the question, then put that on your dispatch sheet.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777234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Yep…..This is where you will probably find it. Dig thorough the half-used cans of </a:t>
            </a:r>
            <a:r>
              <a:rPr lang="en-US" dirty="0" err="1"/>
              <a:t>Ozium</a:t>
            </a:r>
            <a:r>
              <a:rPr lang="en-US" dirty="0"/>
              <a:t>, broken microphones, bottles of oil, spark plugs, and toilet plungers. There you will find the aircraft’s logbooks. In those logbooks you will find the approval for return to service.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4288649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 should expect to see this for any maintenance that has been done to the aircraft.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4278814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The signature and certificate number are the approval for return to service.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105627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The entry should look like this. Notice the Date, Signature and Certificate number.</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936394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 should see this for every inspection, and you will be able to check either the date, or the total time, to see if the aircraft can still fly.</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51970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Again, here is the approval for return to service.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535793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The entry should look like this.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915214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If you fly without an approval for return to service, and something happens, you will get to meet the NTSB Administrative Law Judge. The meeting will be all you. The mechanic won’t be there. That is the topic of a different presentation.</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610271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If you would like to read some appealed cases on the topic of maintenance entries, search NTSB Legal Matters, and then enter maintenance entries in the, words and phrases, box of the search engine. You will find that it is the pilot’s responsibility to make sure the mechanics put the appropriate entry in the permanent maintenance records indicating their approval for return to service.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474124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This is a GREAT…FREE… publication that will explain many other ways to stay out of trouble. Just put Plane Sense in your browser. It is free on FAA.gov.</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758227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This is also a good resource to help you understand maintenance records. It is free on FAA.gov. Just scan the QR code on screen or put AC 43-9C in your browser.</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a:p>
            <a:r>
              <a:rPr lang="en-US" dirty="0"/>
              <a:t> </a:t>
            </a:r>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2767910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This is the bottom line…on the bottom, because it is the bottom line. </a:t>
            </a:r>
            <a:r>
              <a:rPr lang="en-US" sz="1200" dirty="0">
                <a:solidFill>
                  <a:srgbClr val="FF0000"/>
                </a:solidFill>
                <a:effectLst>
                  <a:outerShdw blurRad="38100" dist="38100" dir="2700000" algn="tl">
                    <a:srgbClr val="000000">
                      <a:alpha val="43137"/>
                    </a:srgbClr>
                  </a:outerShdw>
                </a:effectLst>
              </a:rPr>
              <a:t>Don’t take an Airplane without seeing the Approval for Return to service!</a:t>
            </a:r>
          </a:p>
          <a:p>
            <a:endParaRPr lang="en-US" sz="1200" dirty="0">
              <a:solidFill>
                <a:srgbClr val="FF0000"/>
              </a:solidFill>
              <a:effectLst>
                <a:outerShdw blurRad="38100" dist="38100" dir="2700000" algn="tl">
                  <a:srgbClr val="000000">
                    <a:alpha val="43137"/>
                  </a:srgbClr>
                </a:outerShdw>
              </a:effectLs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4176228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26</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dirty="0">
              <a:latin typeface="Times New Roman" pitchFamily="18" charset="0"/>
              <a:ea typeface="ＭＳ Ｐゴシック" pitchFamily="34" charset="-128"/>
            </a:endParaRPr>
          </a:p>
          <a:p>
            <a:pPr eaLnBrk="1" hangingPunct="1"/>
            <a:r>
              <a:rPr lang="en-US" i="1">
                <a:latin typeface="Times New Roman" pitchFamily="18" charset="0"/>
                <a:ea typeface="ＭＳ Ｐゴシック" pitchFamily="34" charset="-128"/>
              </a:rPr>
              <a:t> </a:t>
            </a:r>
            <a:r>
              <a:rPr lang="en-US" b="1">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3002347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12192000"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33855" y="679000"/>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505797"/>
            <a:ext cx="1091423"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i="0" baseline="0" dirty="0"/>
              <a:t>The National FAA Safety Team (FAASTeam)</a:t>
            </a:r>
          </a:p>
        </p:txBody>
      </p:sp>
      <p:pic>
        <p:nvPicPr>
          <p:cNvPr id="4" name="Picture 4" descr="yellow">
            <a:extLst>
              <a:ext uri="{FF2B5EF4-FFF2-40B4-BE49-F238E27FC236}">
                <a16:creationId xmlns:a16="http://schemas.microsoft.com/office/drawing/2014/main" id="{1A39194B-B273-81FF-A1ED-0C8663DD1136}"/>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r="2846" b="3860"/>
          <a:stretch/>
        </p:blipFill>
        <p:spPr bwMode="auto">
          <a:xfrm>
            <a:off x="7355643" y="2949931"/>
            <a:ext cx="4617788" cy="30680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5.jpe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w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6.w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6.w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6.w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1.png"/><Relationship Id="rId5" Type="http://schemas.openxmlformats.org/officeDocument/2006/relationships/hyperlink" Target="https://www.faa.gov/sites/faa.gov/files/regulations_policies/handbooks_manuals/aviation/faa-h-8083-19A.pdf" TargetMode="Externa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24.png"/><Relationship Id="rId5" Type="http://schemas.openxmlformats.org/officeDocument/2006/relationships/hyperlink" Target="https://drs.faa.gov/browse/excelExternalWindow/DRSDOCID191020188820240412190740.0001" TargetMode="Externa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hyperlink" Target="https://www.faa.gov/about/initiatives/sms" TargetMode="Externa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35710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p:txBody>
          <a:bodyPr/>
          <a:lstStyle/>
          <a:p>
            <a:r>
              <a:rPr lang="en-US" dirty="0"/>
              <a:t>Topic of the </a:t>
            </a:r>
            <a:r>
              <a:rPr lang="en-US"/>
              <a:t>Month – May What </a:t>
            </a:r>
            <a:r>
              <a:rPr lang="en-US" dirty="0"/>
              <a:t>is an Approval for Return to Service?</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571500" y="1397875"/>
            <a:ext cx="10733617" cy="4391025"/>
          </a:xfrm>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and Devices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3" name="Group 2">
            <a:extLst>
              <a:ext uri="{FF2B5EF4-FFF2-40B4-BE49-F238E27FC236}">
                <a16:creationId xmlns:a16="http://schemas.microsoft.com/office/drawing/2014/main" id="{A3BB9C95-4F57-F8AF-EEAC-664D402AA73F}"/>
              </a:ext>
            </a:extLst>
          </p:cNvPr>
          <p:cNvGrpSpPr/>
          <p:nvPr/>
        </p:nvGrpSpPr>
        <p:grpSpPr>
          <a:xfrm>
            <a:off x="7409792" y="1397875"/>
            <a:ext cx="4458359" cy="3873199"/>
            <a:chOff x="6837353" y="2158410"/>
            <a:chExt cx="5177733" cy="4191780"/>
          </a:xfrm>
        </p:grpSpPr>
        <p:pic>
          <p:nvPicPr>
            <p:cNvPr id="5" name="DA40435A-344D-4FC2-9E65-482510AA9235" descr="2D5DBBC8-94E1-4F4B-B5EF-F45345C9D166@fios-router">
              <a:extLst>
                <a:ext uri="{FF2B5EF4-FFF2-40B4-BE49-F238E27FC236}">
                  <a16:creationId xmlns:a16="http://schemas.microsoft.com/office/drawing/2014/main" id="{6F161AC1-AA0D-2328-798C-AB78BAF4095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540BD8A-D41A-9FBF-8B72-EAAEFAF886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544D-1E88-4E20-A3A2-E5B85637C83A}"/>
              </a:ext>
            </a:extLst>
          </p:cNvPr>
          <p:cNvSpPr>
            <a:spLocks noGrp="1"/>
          </p:cNvSpPr>
          <p:nvPr>
            <p:ph type="title"/>
          </p:nvPr>
        </p:nvSpPr>
        <p:spPr>
          <a:xfrm>
            <a:off x="1524000" y="344488"/>
            <a:ext cx="9144000" cy="5370512"/>
          </a:xfrm>
        </p:spPr>
        <p:txBody>
          <a:bodyPr/>
          <a:lstStyle/>
          <a:p>
            <a:pPr algn="ctr"/>
            <a:r>
              <a:rPr lang="en-US" sz="4400" dirty="0">
                <a:solidFill>
                  <a:srgbClr val="FF0000"/>
                </a:solidFill>
                <a:effectLst>
                  <a:outerShdw blurRad="38100" dist="38100" dir="2700000" algn="tl">
                    <a:srgbClr val="000000">
                      <a:alpha val="43137"/>
                    </a:srgbClr>
                  </a:outerShdw>
                </a:effectLst>
              </a:rPr>
              <a:t>Don’t take an Airplane </a:t>
            </a:r>
            <a:br>
              <a:rPr lang="en-US" sz="4400" dirty="0">
                <a:solidFill>
                  <a:srgbClr val="FF0000"/>
                </a:solidFill>
                <a:effectLst>
                  <a:outerShdw blurRad="38100" dist="38100" dir="2700000" algn="tl">
                    <a:srgbClr val="000000">
                      <a:alpha val="43137"/>
                    </a:srgbClr>
                  </a:outerShdw>
                </a:effectLst>
              </a:rPr>
            </a:br>
            <a:r>
              <a:rPr lang="en-US" sz="4400" dirty="0">
                <a:solidFill>
                  <a:srgbClr val="FF0000"/>
                </a:solidFill>
                <a:effectLst>
                  <a:outerShdw blurRad="38100" dist="38100" dir="2700000" algn="tl">
                    <a:srgbClr val="000000">
                      <a:alpha val="43137"/>
                    </a:srgbClr>
                  </a:outerShdw>
                </a:effectLst>
              </a:rPr>
              <a:t>without seeing the </a:t>
            </a:r>
            <a:br>
              <a:rPr lang="en-US" sz="4400" dirty="0">
                <a:solidFill>
                  <a:srgbClr val="FF0000"/>
                </a:solidFill>
                <a:effectLst>
                  <a:outerShdw blurRad="38100" dist="38100" dir="2700000" algn="tl">
                    <a:srgbClr val="000000">
                      <a:alpha val="43137"/>
                    </a:srgbClr>
                  </a:outerShdw>
                </a:effectLst>
              </a:rPr>
            </a:br>
            <a:r>
              <a:rPr lang="en-US" sz="4400" dirty="0">
                <a:solidFill>
                  <a:srgbClr val="FF0000"/>
                </a:solidFill>
                <a:effectLst>
                  <a:outerShdw blurRad="38100" dist="38100" dir="2700000" algn="tl">
                    <a:srgbClr val="000000">
                      <a:alpha val="43137"/>
                    </a:srgbClr>
                  </a:outerShdw>
                </a:effectLst>
              </a:rPr>
              <a:t>Approval for Return to Service!</a:t>
            </a:r>
          </a:p>
        </p:txBody>
      </p:sp>
    </p:spTree>
    <p:custDataLst>
      <p:tags r:id="rId1"/>
    </p:custDataLst>
    <p:extLst>
      <p:ext uri="{BB962C8B-B14F-4D97-AF65-F5344CB8AC3E}">
        <p14:creationId xmlns:p14="http://schemas.microsoft.com/office/powerpoint/2010/main" val="3114828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067D-03F7-4809-AA6F-DA17D6639CA2}"/>
              </a:ext>
            </a:extLst>
          </p:cNvPr>
          <p:cNvSpPr>
            <a:spLocks noGrp="1"/>
          </p:cNvSpPr>
          <p:nvPr>
            <p:ph type="title"/>
          </p:nvPr>
        </p:nvSpPr>
        <p:spPr>
          <a:xfrm>
            <a:off x="194163" y="29842"/>
            <a:ext cx="11341345" cy="1195318"/>
          </a:xfrm>
        </p:spPr>
        <p:txBody>
          <a:bodyPr/>
          <a:lstStyle/>
          <a:p>
            <a:r>
              <a:rPr lang="en-US" dirty="0"/>
              <a:t>What is an Approval for Return to Service?</a:t>
            </a:r>
          </a:p>
        </p:txBody>
      </p:sp>
      <p:pic>
        <p:nvPicPr>
          <p:cNvPr id="5" name="Picture 4">
            <a:extLst>
              <a:ext uri="{FF2B5EF4-FFF2-40B4-BE49-F238E27FC236}">
                <a16:creationId xmlns:a16="http://schemas.microsoft.com/office/drawing/2014/main" id="{0E52B168-CA78-4469-A156-43FCE82E62A5}"/>
              </a:ext>
            </a:extLst>
          </p:cNvPr>
          <p:cNvPicPr>
            <a:picLocks noChangeAspect="1"/>
          </p:cNvPicPr>
          <p:nvPr/>
        </p:nvPicPr>
        <p:blipFill rotWithShape="1">
          <a:blip r:embed="rId4"/>
          <a:srcRect t="2724"/>
          <a:stretch/>
        </p:blipFill>
        <p:spPr>
          <a:xfrm>
            <a:off x="2838450" y="1382483"/>
            <a:ext cx="6515099" cy="409303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7691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A35BC956-7516-4A3B-916B-D095D5A72A8E}"/>
              </a:ext>
            </a:extLst>
          </p:cNvPr>
          <p:cNvGrpSpPr/>
          <p:nvPr/>
        </p:nvGrpSpPr>
        <p:grpSpPr>
          <a:xfrm>
            <a:off x="2359899" y="1086583"/>
            <a:ext cx="6836855" cy="4593248"/>
            <a:chOff x="1071993" y="1778224"/>
            <a:chExt cx="6178250" cy="4050161"/>
          </a:xfrm>
        </p:grpSpPr>
        <p:pic>
          <p:nvPicPr>
            <p:cNvPr id="8" name="Picture 7">
              <a:extLst>
                <a:ext uri="{FF2B5EF4-FFF2-40B4-BE49-F238E27FC236}">
                  <a16:creationId xmlns:a16="http://schemas.microsoft.com/office/drawing/2014/main" id="{C1BCE8C2-7576-4A25-AA09-AAB2B4E67622}"/>
                </a:ext>
              </a:extLst>
            </p:cNvPr>
            <p:cNvPicPr>
              <a:picLocks noChangeAspect="1"/>
            </p:cNvPicPr>
            <p:nvPr/>
          </p:nvPicPr>
          <p:blipFill>
            <a:blip r:embed="rId4"/>
            <a:stretch>
              <a:fillRect/>
            </a:stretch>
          </p:blipFill>
          <p:spPr>
            <a:xfrm>
              <a:off x="1071993" y="1778224"/>
              <a:ext cx="3471199" cy="2693650"/>
            </a:xfrm>
            <a:prstGeom prst="rect">
              <a:avLst/>
            </a:prstGeom>
          </p:spPr>
        </p:pic>
        <p:grpSp>
          <p:nvGrpSpPr>
            <p:cNvPr id="33" name="Group 32">
              <a:extLst>
                <a:ext uri="{FF2B5EF4-FFF2-40B4-BE49-F238E27FC236}">
                  <a16:creationId xmlns:a16="http://schemas.microsoft.com/office/drawing/2014/main" id="{6051DEA1-9FF7-4B2F-80A7-C83909E61EAA}"/>
                </a:ext>
              </a:extLst>
            </p:cNvPr>
            <p:cNvGrpSpPr/>
            <p:nvPr/>
          </p:nvGrpSpPr>
          <p:grpSpPr>
            <a:xfrm>
              <a:off x="3779044" y="3167985"/>
              <a:ext cx="3471199" cy="2660400"/>
              <a:chOff x="4664869" y="1996153"/>
              <a:chExt cx="3471199" cy="2660400"/>
            </a:xfrm>
          </p:grpSpPr>
          <p:sp>
            <p:nvSpPr>
              <p:cNvPr id="32" name="Rectangle 31">
                <a:extLst>
                  <a:ext uri="{FF2B5EF4-FFF2-40B4-BE49-F238E27FC236}">
                    <a16:creationId xmlns:a16="http://schemas.microsoft.com/office/drawing/2014/main" id="{370B8516-F6C0-4D17-A6C4-5D50E11FDD98}"/>
                  </a:ext>
                </a:extLst>
              </p:cNvPr>
              <p:cNvSpPr/>
              <p:nvPr/>
            </p:nvSpPr>
            <p:spPr bwMode="auto">
              <a:xfrm>
                <a:off x="4664869" y="1996153"/>
                <a:ext cx="3471199" cy="437542"/>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grpSp>
            <p:nvGrpSpPr>
              <p:cNvPr id="31" name="Group 30">
                <a:extLst>
                  <a:ext uri="{FF2B5EF4-FFF2-40B4-BE49-F238E27FC236}">
                    <a16:creationId xmlns:a16="http://schemas.microsoft.com/office/drawing/2014/main" id="{C9E7C042-BD79-46A2-B262-99441F3DD4BD}"/>
                  </a:ext>
                </a:extLst>
              </p:cNvPr>
              <p:cNvGrpSpPr/>
              <p:nvPr/>
            </p:nvGrpSpPr>
            <p:grpSpPr>
              <a:xfrm>
                <a:off x="4664869" y="1996153"/>
                <a:ext cx="3471199" cy="2660400"/>
                <a:chOff x="4843462" y="2090225"/>
                <a:chExt cx="3471199" cy="2660400"/>
              </a:xfrm>
            </p:grpSpPr>
            <p:sp>
              <p:nvSpPr>
                <p:cNvPr id="10" name="Rectangle 9">
                  <a:extLst>
                    <a:ext uri="{FF2B5EF4-FFF2-40B4-BE49-F238E27FC236}">
                      <a16:creationId xmlns:a16="http://schemas.microsoft.com/office/drawing/2014/main" id="{10E0A2B3-F09D-4E0E-AC1E-4868FE360B6C}"/>
                    </a:ext>
                  </a:extLst>
                </p:cNvPr>
                <p:cNvSpPr/>
                <p:nvPr/>
              </p:nvSpPr>
              <p:spPr bwMode="auto">
                <a:xfrm>
                  <a:off x="4843462" y="2392243"/>
                  <a:ext cx="1667142"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1" name="Rectangle 10">
                  <a:extLst>
                    <a:ext uri="{FF2B5EF4-FFF2-40B4-BE49-F238E27FC236}">
                      <a16:creationId xmlns:a16="http://schemas.microsoft.com/office/drawing/2014/main" id="{BBF801E6-BFE7-43C7-8139-AF516711D2CE}"/>
                    </a:ext>
                  </a:extLst>
                </p:cNvPr>
                <p:cNvSpPr/>
                <p:nvPr/>
              </p:nvSpPr>
              <p:spPr bwMode="auto">
                <a:xfrm>
                  <a:off x="6510604" y="2392243"/>
                  <a:ext cx="1804057"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2" name="Rectangle 11">
                  <a:extLst>
                    <a:ext uri="{FF2B5EF4-FFF2-40B4-BE49-F238E27FC236}">
                      <a16:creationId xmlns:a16="http://schemas.microsoft.com/office/drawing/2014/main" id="{CD82EE88-8FBB-423E-87A3-13122EB06682}"/>
                    </a:ext>
                  </a:extLst>
                </p:cNvPr>
                <p:cNvSpPr/>
                <p:nvPr/>
              </p:nvSpPr>
              <p:spPr bwMode="auto">
                <a:xfrm>
                  <a:off x="7658273" y="2951984"/>
                  <a:ext cx="656388"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3" name="Rectangle 12">
                  <a:extLst>
                    <a:ext uri="{FF2B5EF4-FFF2-40B4-BE49-F238E27FC236}">
                      <a16:creationId xmlns:a16="http://schemas.microsoft.com/office/drawing/2014/main" id="{C9447E13-D122-4DAF-BAAD-F503413469AB}"/>
                    </a:ext>
                  </a:extLst>
                </p:cNvPr>
                <p:cNvSpPr/>
                <p:nvPr/>
              </p:nvSpPr>
              <p:spPr bwMode="auto">
                <a:xfrm>
                  <a:off x="7001885" y="2951984"/>
                  <a:ext cx="656388"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4" name="Rectangle 13">
                  <a:extLst>
                    <a:ext uri="{FF2B5EF4-FFF2-40B4-BE49-F238E27FC236}">
                      <a16:creationId xmlns:a16="http://schemas.microsoft.com/office/drawing/2014/main" id="{34460739-B6D2-47A1-823F-A22F363A95C4}"/>
                    </a:ext>
                  </a:extLst>
                </p:cNvPr>
                <p:cNvSpPr/>
                <p:nvPr/>
              </p:nvSpPr>
              <p:spPr bwMode="auto">
                <a:xfrm>
                  <a:off x="4843462" y="3072792"/>
                  <a:ext cx="1667142"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5" name="Rectangle 14">
                  <a:extLst>
                    <a:ext uri="{FF2B5EF4-FFF2-40B4-BE49-F238E27FC236}">
                      <a16:creationId xmlns:a16="http://schemas.microsoft.com/office/drawing/2014/main" id="{B6AA5F7D-6ACF-4C50-9B5A-BCC2F016E2BC}"/>
                    </a:ext>
                  </a:extLst>
                </p:cNvPr>
                <p:cNvSpPr/>
                <p:nvPr/>
              </p:nvSpPr>
              <p:spPr bwMode="auto">
                <a:xfrm>
                  <a:off x="6510604" y="3072792"/>
                  <a:ext cx="1804057"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6" name="Rectangle 15">
                  <a:extLst>
                    <a:ext uri="{FF2B5EF4-FFF2-40B4-BE49-F238E27FC236}">
                      <a16:creationId xmlns:a16="http://schemas.microsoft.com/office/drawing/2014/main" id="{FB07A4EA-5CB9-4194-9760-AF8084F30F95}"/>
                    </a:ext>
                  </a:extLst>
                </p:cNvPr>
                <p:cNvSpPr/>
                <p:nvPr/>
              </p:nvSpPr>
              <p:spPr bwMode="auto">
                <a:xfrm>
                  <a:off x="7658273" y="3632533"/>
                  <a:ext cx="656388"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7" name="Rectangle 16">
                  <a:extLst>
                    <a:ext uri="{FF2B5EF4-FFF2-40B4-BE49-F238E27FC236}">
                      <a16:creationId xmlns:a16="http://schemas.microsoft.com/office/drawing/2014/main" id="{3A0FC726-F7FC-4B35-B0B9-B071C09ABBBD}"/>
                    </a:ext>
                  </a:extLst>
                </p:cNvPr>
                <p:cNvSpPr/>
                <p:nvPr/>
              </p:nvSpPr>
              <p:spPr bwMode="auto">
                <a:xfrm>
                  <a:off x="7001885" y="3632533"/>
                  <a:ext cx="656388"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8" name="Rectangle 17">
                  <a:extLst>
                    <a:ext uri="{FF2B5EF4-FFF2-40B4-BE49-F238E27FC236}">
                      <a16:creationId xmlns:a16="http://schemas.microsoft.com/office/drawing/2014/main" id="{1C0E7EC2-EF28-4B68-81FB-D1A45B2E9DFE}"/>
                    </a:ext>
                  </a:extLst>
                </p:cNvPr>
                <p:cNvSpPr/>
                <p:nvPr/>
              </p:nvSpPr>
              <p:spPr bwMode="auto">
                <a:xfrm>
                  <a:off x="4843462" y="3753340"/>
                  <a:ext cx="1667142"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19" name="Rectangle 18">
                  <a:extLst>
                    <a:ext uri="{FF2B5EF4-FFF2-40B4-BE49-F238E27FC236}">
                      <a16:creationId xmlns:a16="http://schemas.microsoft.com/office/drawing/2014/main" id="{C1EFDEC5-EDAD-48A0-8D95-5E3B8F638F9A}"/>
                    </a:ext>
                  </a:extLst>
                </p:cNvPr>
                <p:cNvSpPr/>
                <p:nvPr/>
              </p:nvSpPr>
              <p:spPr bwMode="auto">
                <a:xfrm>
                  <a:off x="6510604" y="3753340"/>
                  <a:ext cx="1804057"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20" name="Rectangle 19">
                  <a:extLst>
                    <a:ext uri="{FF2B5EF4-FFF2-40B4-BE49-F238E27FC236}">
                      <a16:creationId xmlns:a16="http://schemas.microsoft.com/office/drawing/2014/main" id="{0D58D166-083A-4250-9032-5BC7E4998C86}"/>
                    </a:ext>
                  </a:extLst>
                </p:cNvPr>
                <p:cNvSpPr/>
                <p:nvPr/>
              </p:nvSpPr>
              <p:spPr bwMode="auto">
                <a:xfrm>
                  <a:off x="7658273" y="4313082"/>
                  <a:ext cx="656388"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21" name="Rectangle 20">
                  <a:extLst>
                    <a:ext uri="{FF2B5EF4-FFF2-40B4-BE49-F238E27FC236}">
                      <a16:creationId xmlns:a16="http://schemas.microsoft.com/office/drawing/2014/main" id="{1EA83457-292F-4347-8114-570A155E3EA5}"/>
                    </a:ext>
                  </a:extLst>
                </p:cNvPr>
                <p:cNvSpPr/>
                <p:nvPr/>
              </p:nvSpPr>
              <p:spPr bwMode="auto">
                <a:xfrm>
                  <a:off x="7001885" y="4313082"/>
                  <a:ext cx="656388" cy="437543"/>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22" name="TextBox 21">
                  <a:extLst>
                    <a:ext uri="{FF2B5EF4-FFF2-40B4-BE49-F238E27FC236}">
                      <a16:creationId xmlns:a16="http://schemas.microsoft.com/office/drawing/2014/main" id="{749A31C9-1445-4E13-AA61-2494AAACE61A}"/>
                    </a:ext>
                  </a:extLst>
                </p:cNvPr>
                <p:cNvSpPr txBox="1"/>
                <p:nvPr/>
              </p:nvSpPr>
              <p:spPr bwMode="auto">
                <a:xfrm>
                  <a:off x="4843462" y="2158028"/>
                  <a:ext cx="3471199" cy="262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1200" b="1" dirty="0"/>
                    <a:t>Discrepancy list</a:t>
                  </a:r>
                  <a:endParaRPr lang="en-US" sz="1200" b="1" u="sng" dirty="0"/>
                </a:p>
              </p:txBody>
            </p:sp>
            <p:cxnSp>
              <p:nvCxnSpPr>
                <p:cNvPr id="24" name="Straight Connector 23">
                  <a:extLst>
                    <a:ext uri="{FF2B5EF4-FFF2-40B4-BE49-F238E27FC236}">
                      <a16:creationId xmlns:a16="http://schemas.microsoft.com/office/drawing/2014/main" id="{3FCE2079-0C9B-4079-8431-BE29851A156A}"/>
                    </a:ext>
                  </a:extLst>
                </p:cNvPr>
                <p:cNvCxnSpPr>
                  <a:cxnSpLocks/>
                </p:cNvCxnSpPr>
                <p:nvPr/>
              </p:nvCxnSpPr>
              <p:spPr bwMode="auto">
                <a:xfrm flipV="1">
                  <a:off x="5043106" y="2274732"/>
                  <a:ext cx="633928" cy="1"/>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37E95932-74FC-491C-A602-57A5B7396044}"/>
                    </a:ext>
                  </a:extLst>
                </p:cNvPr>
                <p:cNvCxnSpPr>
                  <a:cxnSpLocks/>
                </p:cNvCxnSpPr>
                <p:nvPr/>
              </p:nvCxnSpPr>
              <p:spPr bwMode="auto">
                <a:xfrm flipV="1">
                  <a:off x="7482055" y="2271435"/>
                  <a:ext cx="633928" cy="1"/>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9CE72481-8746-43DA-B194-6EE8A8B03335}"/>
                    </a:ext>
                  </a:extLst>
                </p:cNvPr>
                <p:cNvSpPr txBox="1"/>
                <p:nvPr/>
              </p:nvSpPr>
              <p:spPr bwMode="auto">
                <a:xfrm>
                  <a:off x="7482055" y="2247271"/>
                  <a:ext cx="631317" cy="160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500" b="1" dirty="0"/>
                    <a:t>W/O Number</a:t>
                  </a:r>
                </a:p>
              </p:txBody>
            </p:sp>
            <p:sp>
              <p:nvSpPr>
                <p:cNvPr id="28" name="TextBox 27">
                  <a:extLst>
                    <a:ext uri="{FF2B5EF4-FFF2-40B4-BE49-F238E27FC236}">
                      <a16:creationId xmlns:a16="http://schemas.microsoft.com/office/drawing/2014/main" id="{48F6DEDC-9C03-4F6C-8D93-7D7F7AF48396}"/>
                    </a:ext>
                  </a:extLst>
                </p:cNvPr>
                <p:cNvSpPr txBox="1"/>
                <p:nvPr/>
              </p:nvSpPr>
              <p:spPr bwMode="auto">
                <a:xfrm>
                  <a:off x="4960240" y="2247271"/>
                  <a:ext cx="833571" cy="160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500" b="1" dirty="0"/>
                    <a:t>Registration Number</a:t>
                  </a:r>
                </a:p>
              </p:txBody>
            </p:sp>
            <p:sp>
              <p:nvSpPr>
                <p:cNvPr id="29" name="TextBox 28">
                  <a:extLst>
                    <a:ext uri="{FF2B5EF4-FFF2-40B4-BE49-F238E27FC236}">
                      <a16:creationId xmlns:a16="http://schemas.microsoft.com/office/drawing/2014/main" id="{4E787D20-6846-4D34-8ABE-434CD062806B}"/>
                    </a:ext>
                  </a:extLst>
                </p:cNvPr>
                <p:cNvSpPr txBox="1"/>
                <p:nvPr/>
              </p:nvSpPr>
              <p:spPr bwMode="auto">
                <a:xfrm>
                  <a:off x="4843462" y="2090225"/>
                  <a:ext cx="3471199" cy="26252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endParaRPr lang="en-US" sz="1200" b="1" dirty="0">
                    <a:solidFill>
                      <a:srgbClr val="C0C0C0"/>
                    </a:solidFill>
                  </a:endParaRPr>
                </a:p>
              </p:txBody>
            </p:sp>
          </p:grpSp>
        </p:grpSp>
      </p:grpSp>
      <p:sp>
        <p:nvSpPr>
          <p:cNvPr id="2" name="Title 1">
            <a:extLst>
              <a:ext uri="{FF2B5EF4-FFF2-40B4-BE49-F238E27FC236}">
                <a16:creationId xmlns:a16="http://schemas.microsoft.com/office/drawing/2014/main" id="{85894387-67DF-18EC-F519-88011B178E39}"/>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752059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standing in front of a building&#10;&#10;Description generated with very high confidence">
            <a:extLst>
              <a:ext uri="{FF2B5EF4-FFF2-40B4-BE49-F238E27FC236}">
                <a16:creationId xmlns:a16="http://schemas.microsoft.com/office/drawing/2014/main" id="{9E25E065-67CC-4524-A8AC-6CA3F8F204B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14" t="10444" r="8058" b="14444"/>
          <a:stretch/>
        </p:blipFill>
        <p:spPr>
          <a:xfrm>
            <a:off x="2838450" y="1367720"/>
            <a:ext cx="6515099" cy="412256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5DCC63F7-98DA-F18E-43D4-ED0A786B00D0}"/>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3712642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DFE658-8710-4FC0-9FE6-B0EC21F801A7}"/>
              </a:ext>
            </a:extLst>
          </p:cNvPr>
          <p:cNvPicPr>
            <a:picLocks noChangeAspect="1"/>
          </p:cNvPicPr>
          <p:nvPr/>
        </p:nvPicPr>
        <p:blipFill rotWithShape="1">
          <a:blip r:embed="rId4"/>
          <a:srcRect t="10289" b="2696"/>
          <a:stretch/>
        </p:blipFill>
        <p:spPr>
          <a:xfrm>
            <a:off x="2706949" y="1090246"/>
            <a:ext cx="6778101" cy="4425463"/>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719B44B6-C54F-530E-C437-2DADDD7BE760}"/>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364630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0AD9B7BD-6C3D-4AB7-B48A-2AD60702B30D}"/>
              </a:ext>
            </a:extLst>
          </p:cNvPr>
          <p:cNvPicPr>
            <a:picLocks noGrp="1" noChangeAspect="1"/>
          </p:cNvPicPr>
          <p:nvPr>
            <p:ph idx="1"/>
          </p:nvPr>
        </p:nvPicPr>
        <p:blipFill>
          <a:blip r:embed="rId4"/>
          <a:stretch>
            <a:fillRect/>
          </a:stretch>
        </p:blipFill>
        <p:spPr>
          <a:xfrm>
            <a:off x="4119154" y="1189892"/>
            <a:ext cx="4351925" cy="4478216"/>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65F3755E-35A6-4AB5-72C9-D85A77CC4FA9}"/>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3436927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13">
            <a:extLst>
              <a:ext uri="{FF2B5EF4-FFF2-40B4-BE49-F238E27FC236}">
                <a16:creationId xmlns:a16="http://schemas.microsoft.com/office/drawing/2014/main" id="{D405841C-50F1-42A9-8A7C-CFCA279728EB}"/>
              </a:ext>
            </a:extLst>
          </p:cNvPr>
          <p:cNvGraphicFramePr>
            <a:graphicFrameLocks noChangeAspect="1"/>
          </p:cNvGraphicFramePr>
          <p:nvPr>
            <p:extLst>
              <p:ext uri="{D42A27DB-BD31-4B8C-83A1-F6EECF244321}">
                <p14:modId xmlns:p14="http://schemas.microsoft.com/office/powerpoint/2010/main" val="2110568006"/>
              </p:ext>
            </p:extLst>
          </p:nvPr>
        </p:nvGraphicFramePr>
        <p:xfrm>
          <a:off x="3083679" y="1688123"/>
          <a:ext cx="6024643" cy="4057104"/>
        </p:xfrm>
        <a:graphic>
          <a:graphicData uri="http://schemas.openxmlformats.org/presentationml/2006/ole">
            <mc:AlternateContent xmlns:mc="http://schemas.openxmlformats.org/markup-compatibility/2006">
              <mc:Choice xmlns:v="urn:schemas-microsoft-com:vml" Requires="v">
                <p:oleObj name="Bitmap Image" r:id="rId4" imgW="9752381" imgH="7314286" progId="Paint.Picture">
                  <p:embed/>
                </p:oleObj>
              </mc:Choice>
              <mc:Fallback>
                <p:oleObj name="Bitmap Image" r:id="rId4" imgW="9752381" imgH="7314286" progId="Paint.Picture">
                  <p:embed/>
                  <p:pic>
                    <p:nvPicPr>
                      <p:cNvPr id="9" name="Object 13">
                        <a:extLst>
                          <a:ext uri="{FF2B5EF4-FFF2-40B4-BE49-F238E27FC236}">
                            <a16:creationId xmlns:a16="http://schemas.microsoft.com/office/drawing/2014/main" id="{D405841C-50F1-42A9-8A7C-CFCA279728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069" t="23750" r="12039" b="14375"/>
                      <a:stretch>
                        <a:fillRect/>
                      </a:stretch>
                    </p:blipFill>
                    <p:spPr bwMode="auto">
                      <a:xfrm>
                        <a:off x="3083679" y="1688123"/>
                        <a:ext cx="6024643" cy="4057104"/>
                      </a:xfrm>
                      <a:prstGeom prst="rect">
                        <a:avLst/>
                      </a:prstGeom>
                      <a:noFill/>
                      <a:ln>
                        <a:noFill/>
                      </a:ln>
                      <a:effectLst/>
                    </p:spPr>
                  </p:pic>
                </p:oleObj>
              </mc:Fallback>
            </mc:AlternateContent>
          </a:graphicData>
        </a:graphic>
      </p:graphicFrame>
      <p:pic>
        <p:nvPicPr>
          <p:cNvPr id="10" name="Picture 3" descr="ad43a">
            <a:extLst>
              <a:ext uri="{FF2B5EF4-FFF2-40B4-BE49-F238E27FC236}">
                <a16:creationId xmlns:a16="http://schemas.microsoft.com/office/drawing/2014/main" id="{2A81F78C-E948-4E7E-9EB2-271093C39C8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5455" t="87679" r="65454" b="5165"/>
          <a:stretch>
            <a:fillRect/>
          </a:stretch>
        </p:blipFill>
        <p:spPr bwMode="auto">
          <a:xfrm>
            <a:off x="5515708" y="2895601"/>
            <a:ext cx="4923692" cy="990541"/>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FF4A4CE4-F7AA-47B1-90F9-78D10AB8784E}"/>
              </a:ext>
            </a:extLst>
          </p:cNvPr>
          <p:cNvCxnSpPr/>
          <p:nvPr/>
        </p:nvCxnSpPr>
        <p:spPr bwMode="auto">
          <a:xfrm flipH="1">
            <a:off x="5058508" y="4009292"/>
            <a:ext cx="2919046" cy="1195754"/>
          </a:xfrm>
          <a:prstGeom prst="straightConnector1">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itle 1">
            <a:extLst>
              <a:ext uri="{FF2B5EF4-FFF2-40B4-BE49-F238E27FC236}">
                <a16:creationId xmlns:a16="http://schemas.microsoft.com/office/drawing/2014/main" id="{48ABAF28-1B84-2202-E932-6530F95679CE}"/>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3591197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C40FEB1-EE53-4DF1-BE5F-46B1045AF839}"/>
              </a:ext>
            </a:extLst>
          </p:cNvPr>
          <p:cNvGrpSpPr/>
          <p:nvPr/>
        </p:nvGrpSpPr>
        <p:grpSpPr>
          <a:xfrm>
            <a:off x="4236245" y="1667257"/>
            <a:ext cx="6188869" cy="4112646"/>
            <a:chOff x="1383506" y="1591056"/>
            <a:chExt cx="6376987" cy="4237655"/>
          </a:xfrm>
        </p:grpSpPr>
        <p:pic>
          <p:nvPicPr>
            <p:cNvPr id="2" name="Picture 1">
              <a:extLst>
                <a:ext uri="{FF2B5EF4-FFF2-40B4-BE49-F238E27FC236}">
                  <a16:creationId xmlns:a16="http://schemas.microsoft.com/office/drawing/2014/main" id="{59B85058-E309-45E7-B19F-D530DF5D5529}"/>
                </a:ext>
              </a:extLst>
            </p:cNvPr>
            <p:cNvPicPr>
              <a:picLocks noChangeAspect="1"/>
            </p:cNvPicPr>
            <p:nvPr/>
          </p:nvPicPr>
          <p:blipFill>
            <a:blip r:embed="rId4"/>
            <a:stretch>
              <a:fillRect/>
            </a:stretch>
          </p:blipFill>
          <p:spPr>
            <a:xfrm>
              <a:off x="1383506" y="1591056"/>
              <a:ext cx="6376987" cy="4237655"/>
            </a:xfrm>
            <a:prstGeom prst="rect">
              <a:avLst/>
            </a:prstGeom>
            <a:ln w="38100">
              <a:solidFill>
                <a:srgbClr val="CC3300"/>
              </a:solidFill>
            </a:ln>
          </p:spPr>
        </p:pic>
        <p:sp>
          <p:nvSpPr>
            <p:cNvPr id="5" name="TextBox 4">
              <a:extLst>
                <a:ext uri="{FF2B5EF4-FFF2-40B4-BE49-F238E27FC236}">
                  <a16:creationId xmlns:a16="http://schemas.microsoft.com/office/drawing/2014/main" id="{E70A730C-E10D-420E-B03D-86CE8C2DC4D4}"/>
                </a:ext>
              </a:extLst>
            </p:cNvPr>
            <p:cNvSpPr txBox="1"/>
            <p:nvPr/>
          </p:nvSpPr>
          <p:spPr bwMode="auto">
            <a:xfrm rot="21443231">
              <a:off x="4407694" y="3233737"/>
              <a:ext cx="788193" cy="261610"/>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050" b="1" dirty="0"/>
                <a:t>1234GM</a:t>
              </a:r>
            </a:p>
          </p:txBody>
        </p:sp>
      </p:grpSp>
      <p:pic>
        <p:nvPicPr>
          <p:cNvPr id="8" name="Picture 1027" descr="cabinet">
            <a:extLst>
              <a:ext uri="{FF2B5EF4-FFF2-40B4-BE49-F238E27FC236}">
                <a16:creationId xmlns:a16="http://schemas.microsoft.com/office/drawing/2014/main" id="{A051C2C0-1F4A-44AA-89C1-AB0F461372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840" t="2222" b="2222"/>
          <a:stretch>
            <a:fillRect/>
          </a:stretch>
        </p:blipFill>
        <p:spPr bwMode="auto">
          <a:xfrm>
            <a:off x="1766887" y="1546802"/>
            <a:ext cx="3100388" cy="3755293"/>
          </a:xfrm>
          <a:prstGeom prst="rect">
            <a:avLst/>
          </a:prstGeom>
          <a:noFill/>
          <a:ln w="38100">
            <a:solidFill>
              <a:srgbClr val="CC3300"/>
            </a:solidFill>
            <a:miter lim="800000"/>
            <a:headEnd/>
            <a:tailEnd/>
          </a:ln>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1E684F8-E004-A25C-20BB-7091167011A7}"/>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2506420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563BCF-C5CD-465D-87AC-814D69AFF04B}"/>
              </a:ext>
            </a:extLst>
          </p:cNvPr>
          <p:cNvSpPr>
            <a:spLocks noGrp="1"/>
          </p:cNvSpPr>
          <p:nvPr>
            <p:ph idx="1"/>
          </p:nvPr>
        </p:nvSpPr>
        <p:spPr/>
        <p:txBody>
          <a:bodyPr/>
          <a:lstStyle/>
          <a:p>
            <a:r>
              <a:rPr lang="en-US" dirty="0"/>
              <a:t>For Maintenance</a:t>
            </a:r>
          </a:p>
          <a:p>
            <a:pPr lvl="1"/>
            <a:r>
              <a:rPr lang="en-US" dirty="0"/>
              <a:t>A Description of the work performed</a:t>
            </a:r>
          </a:p>
          <a:p>
            <a:pPr lvl="1"/>
            <a:r>
              <a:rPr lang="en-US" dirty="0"/>
              <a:t>Date</a:t>
            </a:r>
          </a:p>
          <a:p>
            <a:pPr lvl="1"/>
            <a:r>
              <a:rPr lang="en-US" dirty="0"/>
              <a:t>Signature</a:t>
            </a:r>
          </a:p>
          <a:p>
            <a:pPr lvl="1"/>
            <a:r>
              <a:rPr lang="en-US" dirty="0"/>
              <a:t>Certificate Number </a:t>
            </a:r>
          </a:p>
        </p:txBody>
      </p:sp>
      <p:pic>
        <p:nvPicPr>
          <p:cNvPr id="8" name="Picture 1038">
            <a:extLst>
              <a:ext uri="{FF2B5EF4-FFF2-40B4-BE49-F238E27FC236}">
                <a16:creationId xmlns:a16="http://schemas.microsoft.com/office/drawing/2014/main" id="{E8A998B8-4181-4A53-9BF8-C4E8283BD8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6508" y="3820014"/>
            <a:ext cx="2989385" cy="1699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4F08B1B7-323F-328A-76D4-874433C47298}"/>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345569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563BCF-C5CD-465D-87AC-814D69AFF04B}"/>
              </a:ext>
            </a:extLst>
          </p:cNvPr>
          <p:cNvSpPr>
            <a:spLocks noGrp="1"/>
          </p:cNvSpPr>
          <p:nvPr>
            <p:ph idx="1"/>
          </p:nvPr>
        </p:nvSpPr>
        <p:spPr/>
        <p:txBody>
          <a:bodyPr/>
          <a:lstStyle/>
          <a:p>
            <a:r>
              <a:rPr lang="en-US" dirty="0"/>
              <a:t>For Maintenance</a:t>
            </a:r>
          </a:p>
          <a:p>
            <a:pPr lvl="1"/>
            <a:r>
              <a:rPr lang="en-US" dirty="0"/>
              <a:t>A Description of the work performed</a:t>
            </a:r>
          </a:p>
          <a:p>
            <a:pPr lvl="1"/>
            <a:r>
              <a:rPr lang="en-US" dirty="0"/>
              <a:t>Date</a:t>
            </a:r>
          </a:p>
          <a:p>
            <a:pPr lvl="1"/>
            <a:r>
              <a:rPr lang="en-US" sz="3600" b="1" dirty="0"/>
              <a:t>Signature</a:t>
            </a:r>
          </a:p>
          <a:p>
            <a:pPr lvl="1"/>
            <a:r>
              <a:rPr lang="en-US" sz="3600" b="1" dirty="0"/>
              <a:t>Certificate Number</a:t>
            </a:r>
            <a:r>
              <a:rPr lang="en-US" dirty="0"/>
              <a:t> </a:t>
            </a:r>
          </a:p>
        </p:txBody>
      </p:sp>
      <p:pic>
        <p:nvPicPr>
          <p:cNvPr id="8" name="Picture 1038">
            <a:extLst>
              <a:ext uri="{FF2B5EF4-FFF2-40B4-BE49-F238E27FC236}">
                <a16:creationId xmlns:a16="http://schemas.microsoft.com/office/drawing/2014/main" id="{E8A998B8-4181-4A53-9BF8-C4E8283BD8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8514" y="4105275"/>
            <a:ext cx="3041650"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EC4F3EFC-F943-4CF7-BCFA-7B54D15AD0D8}"/>
              </a:ext>
            </a:extLst>
          </p:cNvPr>
          <p:cNvSpPr txBox="1"/>
          <p:nvPr/>
        </p:nvSpPr>
        <p:spPr bwMode="auto">
          <a:xfrm>
            <a:off x="7715251" y="1685926"/>
            <a:ext cx="27908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3200" b="1" dirty="0">
                <a:solidFill>
                  <a:srgbClr val="FF0000"/>
                </a:solidFill>
              </a:rPr>
              <a:t>This is the Approval for Return to Service</a:t>
            </a:r>
          </a:p>
        </p:txBody>
      </p:sp>
      <p:cxnSp>
        <p:nvCxnSpPr>
          <p:cNvPr id="6" name="Straight Arrow Connector 5">
            <a:extLst>
              <a:ext uri="{FF2B5EF4-FFF2-40B4-BE49-F238E27FC236}">
                <a16:creationId xmlns:a16="http://schemas.microsoft.com/office/drawing/2014/main" id="{4DB9788C-4B2D-42AC-83F8-F5231E0F8374}"/>
              </a:ext>
            </a:extLst>
          </p:cNvPr>
          <p:cNvCxnSpPr/>
          <p:nvPr/>
        </p:nvCxnSpPr>
        <p:spPr bwMode="auto">
          <a:xfrm flipH="1">
            <a:off x="5295900" y="2752726"/>
            <a:ext cx="2781300" cy="676275"/>
          </a:xfrm>
          <a:prstGeom prst="straightConnector1">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itle 4">
            <a:extLst>
              <a:ext uri="{FF2B5EF4-FFF2-40B4-BE49-F238E27FC236}">
                <a16:creationId xmlns:a16="http://schemas.microsoft.com/office/drawing/2014/main" id="{E86ECE9C-631C-D97D-8199-4C19B3ABD5F8}"/>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1747238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029">
            <a:extLst>
              <a:ext uri="{FF2B5EF4-FFF2-40B4-BE49-F238E27FC236}">
                <a16:creationId xmlns:a16="http://schemas.microsoft.com/office/drawing/2014/main" id="{33EDC01A-29FB-4832-94C9-5E789D7FDAEA}"/>
              </a:ext>
            </a:extLst>
          </p:cNvPr>
          <p:cNvSpPr>
            <a:spLocks noChangeArrowheads="1"/>
          </p:cNvSpPr>
          <p:nvPr/>
        </p:nvSpPr>
        <p:spPr bwMode="auto">
          <a:xfrm>
            <a:off x="1981201" y="1276351"/>
            <a:ext cx="8207375" cy="4262967"/>
          </a:xfrm>
          <a:prstGeom prst="rect">
            <a:avLst/>
          </a:prstGeom>
          <a:solidFill>
            <a:srgbClr val="FFFFFF"/>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endParaRPr lang="en-US" altLang="en-US"/>
          </a:p>
        </p:txBody>
      </p:sp>
      <p:sp>
        <p:nvSpPr>
          <p:cNvPr id="15" name="Line 1030">
            <a:extLst>
              <a:ext uri="{FF2B5EF4-FFF2-40B4-BE49-F238E27FC236}">
                <a16:creationId xmlns:a16="http://schemas.microsoft.com/office/drawing/2014/main" id="{D4EB589F-476E-4D2E-BF9D-62710D54F126}"/>
              </a:ext>
            </a:extLst>
          </p:cNvPr>
          <p:cNvSpPr>
            <a:spLocks noChangeShapeType="1"/>
          </p:cNvSpPr>
          <p:nvPr/>
        </p:nvSpPr>
        <p:spPr bwMode="auto">
          <a:xfrm>
            <a:off x="1985964" y="185578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6" name="Line 1031">
            <a:extLst>
              <a:ext uri="{FF2B5EF4-FFF2-40B4-BE49-F238E27FC236}">
                <a16:creationId xmlns:a16="http://schemas.microsoft.com/office/drawing/2014/main" id="{615614CA-9D37-4132-AFF0-0E453CB7C734}"/>
              </a:ext>
            </a:extLst>
          </p:cNvPr>
          <p:cNvSpPr>
            <a:spLocks noChangeShapeType="1"/>
          </p:cNvSpPr>
          <p:nvPr/>
        </p:nvSpPr>
        <p:spPr bwMode="auto">
          <a:xfrm>
            <a:off x="1985964" y="2263775"/>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7" name="Line 1032">
            <a:extLst>
              <a:ext uri="{FF2B5EF4-FFF2-40B4-BE49-F238E27FC236}">
                <a16:creationId xmlns:a16="http://schemas.microsoft.com/office/drawing/2014/main" id="{3B644E08-CA41-420E-9DA7-1041EABE35D5}"/>
              </a:ext>
            </a:extLst>
          </p:cNvPr>
          <p:cNvSpPr>
            <a:spLocks noChangeShapeType="1"/>
          </p:cNvSpPr>
          <p:nvPr/>
        </p:nvSpPr>
        <p:spPr bwMode="auto">
          <a:xfrm>
            <a:off x="1985964" y="2671763"/>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8" name="Line 1033">
            <a:extLst>
              <a:ext uri="{FF2B5EF4-FFF2-40B4-BE49-F238E27FC236}">
                <a16:creationId xmlns:a16="http://schemas.microsoft.com/office/drawing/2014/main" id="{FD938DF6-9908-43E1-B6BA-379EEF191F8E}"/>
              </a:ext>
            </a:extLst>
          </p:cNvPr>
          <p:cNvSpPr>
            <a:spLocks noChangeShapeType="1"/>
          </p:cNvSpPr>
          <p:nvPr/>
        </p:nvSpPr>
        <p:spPr bwMode="auto">
          <a:xfrm>
            <a:off x="1985964" y="308133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9" name="Line 1034">
            <a:extLst>
              <a:ext uri="{FF2B5EF4-FFF2-40B4-BE49-F238E27FC236}">
                <a16:creationId xmlns:a16="http://schemas.microsoft.com/office/drawing/2014/main" id="{982CB3A5-432A-4FDF-B690-92D3438E166A}"/>
              </a:ext>
            </a:extLst>
          </p:cNvPr>
          <p:cNvSpPr>
            <a:spLocks noChangeShapeType="1"/>
          </p:cNvSpPr>
          <p:nvPr/>
        </p:nvSpPr>
        <p:spPr bwMode="auto">
          <a:xfrm>
            <a:off x="1985964" y="3489325"/>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0" name="Line 1035">
            <a:extLst>
              <a:ext uri="{FF2B5EF4-FFF2-40B4-BE49-F238E27FC236}">
                <a16:creationId xmlns:a16="http://schemas.microsoft.com/office/drawing/2014/main" id="{DE08F510-FA13-4991-880B-3A3017080509}"/>
              </a:ext>
            </a:extLst>
          </p:cNvPr>
          <p:cNvSpPr>
            <a:spLocks noChangeShapeType="1"/>
          </p:cNvSpPr>
          <p:nvPr/>
        </p:nvSpPr>
        <p:spPr bwMode="auto">
          <a:xfrm>
            <a:off x="1985964" y="3897313"/>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1" name="Line 1036">
            <a:extLst>
              <a:ext uri="{FF2B5EF4-FFF2-40B4-BE49-F238E27FC236}">
                <a16:creationId xmlns:a16="http://schemas.microsoft.com/office/drawing/2014/main" id="{F5A5117B-62F8-40DA-BCA7-073ABF8362E0}"/>
              </a:ext>
            </a:extLst>
          </p:cNvPr>
          <p:cNvSpPr>
            <a:spLocks noChangeShapeType="1"/>
          </p:cNvSpPr>
          <p:nvPr/>
        </p:nvSpPr>
        <p:spPr bwMode="auto">
          <a:xfrm>
            <a:off x="1985964" y="4305300"/>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2" name="Line 1037">
            <a:extLst>
              <a:ext uri="{FF2B5EF4-FFF2-40B4-BE49-F238E27FC236}">
                <a16:creationId xmlns:a16="http://schemas.microsoft.com/office/drawing/2014/main" id="{273DCC1D-B5AC-44D7-B9B6-029A9DCD2257}"/>
              </a:ext>
            </a:extLst>
          </p:cNvPr>
          <p:cNvSpPr>
            <a:spLocks noChangeShapeType="1"/>
          </p:cNvSpPr>
          <p:nvPr/>
        </p:nvSpPr>
        <p:spPr bwMode="auto">
          <a:xfrm>
            <a:off x="1985964" y="471328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4" name="Line 1039">
            <a:extLst>
              <a:ext uri="{FF2B5EF4-FFF2-40B4-BE49-F238E27FC236}">
                <a16:creationId xmlns:a16="http://schemas.microsoft.com/office/drawing/2014/main" id="{52929948-D093-4A51-A51C-A10B32D20E9F}"/>
              </a:ext>
            </a:extLst>
          </p:cNvPr>
          <p:cNvSpPr>
            <a:spLocks noChangeShapeType="1"/>
          </p:cNvSpPr>
          <p:nvPr/>
        </p:nvSpPr>
        <p:spPr bwMode="auto">
          <a:xfrm>
            <a:off x="3289300" y="1855789"/>
            <a:ext cx="7341" cy="3699401"/>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5" name="Line 1040">
            <a:extLst>
              <a:ext uri="{FF2B5EF4-FFF2-40B4-BE49-F238E27FC236}">
                <a16:creationId xmlns:a16="http://schemas.microsoft.com/office/drawing/2014/main" id="{6BC82271-596D-4C4C-800F-454F58D638CE}"/>
              </a:ext>
            </a:extLst>
          </p:cNvPr>
          <p:cNvSpPr>
            <a:spLocks noChangeShapeType="1"/>
          </p:cNvSpPr>
          <p:nvPr/>
        </p:nvSpPr>
        <p:spPr bwMode="auto">
          <a:xfrm flipH="1">
            <a:off x="8393710" y="1855788"/>
            <a:ext cx="7341" cy="3683524"/>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6" name="Rectangle 1041">
            <a:extLst>
              <a:ext uri="{FF2B5EF4-FFF2-40B4-BE49-F238E27FC236}">
                <a16:creationId xmlns:a16="http://schemas.microsoft.com/office/drawing/2014/main" id="{52DDDF37-A051-47FA-9756-75DE48A6AAD4}"/>
              </a:ext>
            </a:extLst>
          </p:cNvPr>
          <p:cNvSpPr>
            <a:spLocks noChangeArrowheads="1"/>
          </p:cNvSpPr>
          <p:nvPr/>
        </p:nvSpPr>
        <p:spPr bwMode="auto">
          <a:xfrm>
            <a:off x="3979864" y="1328739"/>
            <a:ext cx="3797515" cy="368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600">
                <a:solidFill>
                  <a:srgbClr val="000000"/>
                </a:solidFill>
                <a:latin typeface="Bookman Old Style" panose="02050604050505020204" pitchFamily="18" charset="0"/>
              </a:rPr>
              <a:t>ENGINE MAINTENANCE RECORD</a:t>
            </a:r>
          </a:p>
        </p:txBody>
      </p:sp>
      <p:sp>
        <p:nvSpPr>
          <p:cNvPr id="27" name="Rectangle 1042">
            <a:extLst>
              <a:ext uri="{FF2B5EF4-FFF2-40B4-BE49-F238E27FC236}">
                <a16:creationId xmlns:a16="http://schemas.microsoft.com/office/drawing/2014/main" id="{EB93AE4D-CE24-4511-A59D-0489D48189A8}"/>
              </a:ext>
            </a:extLst>
          </p:cNvPr>
          <p:cNvSpPr>
            <a:spLocks noChangeArrowheads="1"/>
          </p:cNvSpPr>
          <p:nvPr/>
        </p:nvSpPr>
        <p:spPr bwMode="auto">
          <a:xfrm>
            <a:off x="2247900" y="1597025"/>
            <a:ext cx="681278"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dirty="0">
                <a:solidFill>
                  <a:srgbClr val="000000"/>
                </a:solidFill>
                <a:latin typeface="Bookman Old Style" panose="02050604050505020204" pitchFamily="18" charset="0"/>
              </a:rPr>
              <a:t>DATE</a:t>
            </a:r>
          </a:p>
        </p:txBody>
      </p:sp>
      <p:sp>
        <p:nvSpPr>
          <p:cNvPr id="28" name="Rectangle 1043">
            <a:extLst>
              <a:ext uri="{FF2B5EF4-FFF2-40B4-BE49-F238E27FC236}">
                <a16:creationId xmlns:a16="http://schemas.microsoft.com/office/drawing/2014/main" id="{33A08E64-FBFC-4F10-80F2-B7BDBED98002}"/>
              </a:ext>
            </a:extLst>
          </p:cNvPr>
          <p:cNvSpPr>
            <a:spLocks noChangeArrowheads="1"/>
          </p:cNvSpPr>
          <p:nvPr/>
        </p:nvSpPr>
        <p:spPr bwMode="auto">
          <a:xfrm>
            <a:off x="4452939" y="1597025"/>
            <a:ext cx="3298981"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a:solidFill>
                  <a:srgbClr val="000000"/>
                </a:solidFill>
                <a:latin typeface="Bookman Old Style" panose="02050604050505020204" pitchFamily="18" charset="0"/>
              </a:rPr>
              <a:t>DESCRIPTION OF WORK PERFORMED</a:t>
            </a:r>
          </a:p>
        </p:txBody>
      </p:sp>
      <p:sp>
        <p:nvSpPr>
          <p:cNvPr id="29" name="Rectangle 1044">
            <a:extLst>
              <a:ext uri="{FF2B5EF4-FFF2-40B4-BE49-F238E27FC236}">
                <a16:creationId xmlns:a16="http://schemas.microsoft.com/office/drawing/2014/main" id="{D1CFF419-B9AD-4A70-B00F-F53C12FF5455}"/>
              </a:ext>
            </a:extLst>
          </p:cNvPr>
          <p:cNvSpPr>
            <a:spLocks noChangeArrowheads="1"/>
          </p:cNvSpPr>
          <p:nvPr/>
        </p:nvSpPr>
        <p:spPr bwMode="auto">
          <a:xfrm>
            <a:off x="8764589" y="1597025"/>
            <a:ext cx="1179811"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dirty="0">
                <a:solidFill>
                  <a:srgbClr val="000000"/>
                </a:solidFill>
                <a:latin typeface="Bookman Old Style" panose="02050604050505020204" pitchFamily="18" charset="0"/>
              </a:rPr>
              <a:t>SIGNATURE</a:t>
            </a:r>
          </a:p>
        </p:txBody>
      </p:sp>
      <p:sp>
        <p:nvSpPr>
          <p:cNvPr id="31" name="Rectangle 1046">
            <a:extLst>
              <a:ext uri="{FF2B5EF4-FFF2-40B4-BE49-F238E27FC236}">
                <a16:creationId xmlns:a16="http://schemas.microsoft.com/office/drawing/2014/main" id="{F687A754-54E7-4846-A837-1B37C0F453B6}"/>
              </a:ext>
            </a:extLst>
          </p:cNvPr>
          <p:cNvSpPr>
            <a:spLocks noChangeArrowheads="1"/>
          </p:cNvSpPr>
          <p:nvPr/>
        </p:nvSpPr>
        <p:spPr bwMode="auto">
          <a:xfrm>
            <a:off x="6284913" y="4375150"/>
            <a:ext cx="26860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endParaRPr lang="en-US" altLang="en-US"/>
          </a:p>
        </p:txBody>
      </p:sp>
      <p:sp>
        <p:nvSpPr>
          <p:cNvPr id="34" name="Rectangle 1049">
            <a:extLst>
              <a:ext uri="{FF2B5EF4-FFF2-40B4-BE49-F238E27FC236}">
                <a16:creationId xmlns:a16="http://schemas.microsoft.com/office/drawing/2014/main" id="{23B02246-B83C-439E-85D9-341D1FD3F135}"/>
              </a:ext>
            </a:extLst>
          </p:cNvPr>
          <p:cNvSpPr>
            <a:spLocks noChangeArrowheads="1"/>
          </p:cNvSpPr>
          <p:nvPr/>
        </p:nvSpPr>
        <p:spPr bwMode="auto">
          <a:xfrm>
            <a:off x="2003426" y="1839913"/>
            <a:ext cx="6675517" cy="87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nSpc>
                <a:spcPct val="120000"/>
              </a:lnSpc>
              <a:spcBef>
                <a:spcPts val="600"/>
              </a:spcBef>
              <a:buNone/>
              <a:defRPr/>
            </a:pPr>
            <a:r>
              <a:rPr lang="en-US" altLang="en-US" sz="1600" dirty="0">
                <a:solidFill>
                  <a:srgbClr val="0066FF"/>
                </a:solidFill>
                <a:latin typeface="Arial" panose="020B0604020202020204" pitchFamily="34" charset="0"/>
              </a:rPr>
              <a:t>04/21/98</a:t>
            </a:r>
            <a:r>
              <a:rPr lang="en-US" altLang="en-US" sz="2000" dirty="0">
                <a:solidFill>
                  <a:srgbClr val="0066FF"/>
                </a:solidFill>
                <a:effectLst>
                  <a:outerShdw blurRad="38100" dist="38100" dir="2700000" algn="tl">
                    <a:srgbClr val="C0C0C0"/>
                  </a:outerShdw>
                </a:effectLst>
                <a:latin typeface="Arial" panose="020B0604020202020204" pitchFamily="34" charset="0"/>
              </a:rPr>
              <a:t> </a:t>
            </a:r>
            <a:r>
              <a:rPr lang="en-US" altLang="en-US" sz="2000" dirty="0">
                <a:solidFill>
                  <a:srgbClr val="FC0128"/>
                </a:solidFill>
                <a:effectLst>
                  <a:outerShdw blurRad="38100" dist="38100" dir="2700000" algn="tl">
                    <a:srgbClr val="C0C0C0"/>
                  </a:outerShdw>
                </a:effectLst>
                <a:latin typeface="Arial" panose="020B0604020202020204" pitchFamily="34" charset="0"/>
              </a:rPr>
              <a:t>       </a:t>
            </a:r>
            <a:r>
              <a:rPr lang="en-US" altLang="en-US" sz="2000" dirty="0">
                <a:solidFill>
                  <a:srgbClr val="000000"/>
                </a:solidFill>
                <a:latin typeface="Arial" panose="020B0604020202020204" pitchFamily="34" charset="0"/>
              </a:rPr>
              <a:t>1. Changed oil.  Added 8 Quarts of Aeroshell</a:t>
            </a:r>
            <a:r>
              <a:rPr lang="en-US" altLang="en-US" sz="2000" i="1" dirty="0">
                <a:solidFill>
                  <a:srgbClr val="000000"/>
                </a:solidFill>
                <a:latin typeface="Arial" panose="020B0604020202020204" pitchFamily="34" charset="0"/>
              </a:rPr>
              <a:t> </a:t>
            </a:r>
          </a:p>
          <a:p>
            <a:pPr>
              <a:lnSpc>
                <a:spcPct val="120000"/>
              </a:lnSpc>
              <a:spcBef>
                <a:spcPts val="600"/>
              </a:spcBef>
              <a:buNone/>
              <a:defRPr/>
            </a:pPr>
            <a:r>
              <a:rPr lang="en-US" altLang="en-US" sz="2000" dirty="0">
                <a:solidFill>
                  <a:srgbClr val="000000"/>
                </a:solidFill>
                <a:latin typeface="Arial" panose="020B0604020202020204" pitchFamily="34" charset="0"/>
              </a:rPr>
              <a:t>                        50wt. compounded Oil</a:t>
            </a:r>
            <a:r>
              <a:rPr lang="en-US" altLang="en-US" sz="2000" i="1" dirty="0">
                <a:solidFill>
                  <a:srgbClr val="000000"/>
                </a:solidFill>
                <a:latin typeface="Arial" panose="020B0604020202020204" pitchFamily="34" charset="0"/>
              </a:rPr>
              <a:t>.</a:t>
            </a:r>
          </a:p>
        </p:txBody>
      </p:sp>
      <p:sp>
        <p:nvSpPr>
          <p:cNvPr id="35" name="Rectangle 1050">
            <a:extLst>
              <a:ext uri="{FF2B5EF4-FFF2-40B4-BE49-F238E27FC236}">
                <a16:creationId xmlns:a16="http://schemas.microsoft.com/office/drawing/2014/main" id="{B8811319-8947-4B8D-A5E0-5B5792CC4751}"/>
              </a:ext>
            </a:extLst>
          </p:cNvPr>
          <p:cNvSpPr>
            <a:spLocks noChangeArrowheads="1"/>
          </p:cNvSpPr>
          <p:nvPr/>
        </p:nvSpPr>
        <p:spPr bwMode="auto">
          <a:xfrm>
            <a:off x="1981201" y="2297113"/>
            <a:ext cx="1190038" cy="70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600" dirty="0">
                <a:solidFill>
                  <a:srgbClr val="000000"/>
                </a:solidFill>
                <a:latin typeface="Arial" panose="020B0604020202020204" pitchFamily="34" charset="0"/>
              </a:rPr>
              <a:t>Aircraft TT</a:t>
            </a:r>
          </a:p>
          <a:p>
            <a:pPr>
              <a:buNone/>
            </a:pPr>
            <a:r>
              <a:rPr lang="en-US" altLang="en-US" sz="1600" dirty="0">
                <a:solidFill>
                  <a:srgbClr val="000000"/>
                </a:solidFill>
                <a:latin typeface="Arial" panose="020B0604020202020204" pitchFamily="34" charset="0"/>
              </a:rPr>
              <a:t>2,762 Hrs.</a:t>
            </a:r>
          </a:p>
        </p:txBody>
      </p:sp>
      <p:sp>
        <p:nvSpPr>
          <p:cNvPr id="36" name="Rectangle 1051">
            <a:extLst>
              <a:ext uri="{FF2B5EF4-FFF2-40B4-BE49-F238E27FC236}">
                <a16:creationId xmlns:a16="http://schemas.microsoft.com/office/drawing/2014/main" id="{CB319FD8-E047-49BD-B6B5-6CC522055BE0}"/>
              </a:ext>
            </a:extLst>
          </p:cNvPr>
          <p:cNvSpPr>
            <a:spLocks noChangeArrowheads="1"/>
          </p:cNvSpPr>
          <p:nvPr/>
        </p:nvSpPr>
        <p:spPr bwMode="auto">
          <a:xfrm>
            <a:off x="1978419" y="3157538"/>
            <a:ext cx="947121" cy="9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600" dirty="0">
                <a:solidFill>
                  <a:srgbClr val="000000"/>
                </a:solidFill>
                <a:latin typeface="Arial" panose="020B0604020202020204" pitchFamily="34" charset="0"/>
              </a:rPr>
              <a:t>SMOH</a:t>
            </a:r>
          </a:p>
          <a:p>
            <a:pPr>
              <a:buNone/>
            </a:pPr>
            <a:r>
              <a:rPr lang="en-US" altLang="en-US" sz="1600" dirty="0">
                <a:solidFill>
                  <a:srgbClr val="000000"/>
                </a:solidFill>
                <a:latin typeface="Arial" panose="020B0604020202020204" pitchFamily="34" charset="0"/>
              </a:rPr>
              <a:t>962 Hrs.</a:t>
            </a:r>
            <a:endParaRPr lang="en-US" altLang="en-US" sz="1600" dirty="0">
              <a:solidFill>
                <a:srgbClr val="FC0128"/>
              </a:solidFill>
              <a:latin typeface="Arial" panose="020B0604020202020204" pitchFamily="34" charset="0"/>
            </a:endParaRPr>
          </a:p>
        </p:txBody>
      </p:sp>
      <p:sp>
        <p:nvSpPr>
          <p:cNvPr id="37" name="Rectangle 1052">
            <a:extLst>
              <a:ext uri="{FF2B5EF4-FFF2-40B4-BE49-F238E27FC236}">
                <a16:creationId xmlns:a16="http://schemas.microsoft.com/office/drawing/2014/main" id="{3B2AA166-DE01-4959-9094-139AD860F8AC}"/>
              </a:ext>
            </a:extLst>
          </p:cNvPr>
          <p:cNvSpPr>
            <a:spLocks noChangeArrowheads="1"/>
          </p:cNvSpPr>
          <p:nvPr/>
        </p:nvSpPr>
        <p:spPr bwMode="auto">
          <a:xfrm>
            <a:off x="3403600" y="2678113"/>
            <a:ext cx="6959600" cy="1243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ts val="600"/>
              </a:spcBef>
              <a:buNone/>
            </a:pPr>
            <a:r>
              <a:rPr lang="en-US" altLang="en-US" sz="2000" dirty="0">
                <a:solidFill>
                  <a:srgbClr val="000000"/>
                </a:solidFill>
                <a:latin typeface="Arial" panose="020B0604020202020204" pitchFamily="34" charset="0"/>
              </a:rPr>
              <a:t>2. Removed  &amp; Inspected oil screen and </a:t>
            </a:r>
          </a:p>
          <a:p>
            <a:pPr>
              <a:lnSpc>
                <a:spcPct val="120000"/>
              </a:lnSpc>
              <a:spcBef>
                <a:spcPts val="600"/>
              </a:spcBef>
              <a:buNone/>
            </a:pPr>
            <a:r>
              <a:rPr lang="en-US" altLang="en-US" sz="2000" dirty="0">
                <a:solidFill>
                  <a:srgbClr val="000000"/>
                </a:solidFill>
                <a:latin typeface="Arial" panose="020B0604020202020204" pitchFamily="34" charset="0"/>
              </a:rPr>
              <a:t>    re-installed in accordance with   Lycoming </a:t>
            </a:r>
            <a:br>
              <a:rPr lang="en-US" altLang="en-US" sz="2000" dirty="0">
                <a:solidFill>
                  <a:srgbClr val="000000"/>
                </a:solidFill>
                <a:latin typeface="Arial" panose="020B0604020202020204" pitchFamily="34" charset="0"/>
              </a:rPr>
            </a:br>
            <a:r>
              <a:rPr lang="en-US" altLang="en-US" sz="2000" dirty="0">
                <a:solidFill>
                  <a:srgbClr val="000000"/>
                </a:solidFill>
                <a:latin typeface="Arial" panose="020B0604020202020204" pitchFamily="34" charset="0"/>
              </a:rPr>
              <a:t>    service manual.</a:t>
            </a:r>
            <a:endParaRPr lang="en-US" altLang="en-US" sz="2000" dirty="0">
              <a:solidFill>
                <a:srgbClr val="FC0128"/>
              </a:solidFill>
              <a:latin typeface="Arial" panose="020B0604020202020204" pitchFamily="34" charset="0"/>
            </a:endParaRPr>
          </a:p>
        </p:txBody>
      </p:sp>
      <p:sp>
        <p:nvSpPr>
          <p:cNvPr id="38" name="Rectangle 1053">
            <a:extLst>
              <a:ext uri="{FF2B5EF4-FFF2-40B4-BE49-F238E27FC236}">
                <a16:creationId xmlns:a16="http://schemas.microsoft.com/office/drawing/2014/main" id="{6BDA180E-E6B1-47DD-8BD5-4082A9BC27F8}"/>
              </a:ext>
            </a:extLst>
          </p:cNvPr>
          <p:cNvSpPr>
            <a:spLocks noChangeArrowheads="1"/>
          </p:cNvSpPr>
          <p:nvPr/>
        </p:nvSpPr>
        <p:spPr bwMode="auto">
          <a:xfrm>
            <a:off x="7742836" y="4171951"/>
            <a:ext cx="2338781"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buNone/>
            </a:pPr>
            <a:r>
              <a:rPr lang="en-US" altLang="en-US" sz="3600" b="1" dirty="0">
                <a:solidFill>
                  <a:srgbClr val="0066FF"/>
                </a:solidFill>
                <a:latin typeface="Blackadder ITC" panose="04020505051007020D02" pitchFamily="82" charset="0"/>
              </a:rPr>
              <a:t>Ima B. Good</a:t>
            </a:r>
          </a:p>
        </p:txBody>
      </p:sp>
      <p:sp>
        <p:nvSpPr>
          <p:cNvPr id="39" name="Rectangle 1054">
            <a:extLst>
              <a:ext uri="{FF2B5EF4-FFF2-40B4-BE49-F238E27FC236}">
                <a16:creationId xmlns:a16="http://schemas.microsoft.com/office/drawing/2014/main" id="{4AF02E52-1E13-41E3-AA0B-6D5881F921BD}"/>
              </a:ext>
            </a:extLst>
          </p:cNvPr>
          <p:cNvSpPr>
            <a:spLocks noChangeArrowheads="1"/>
          </p:cNvSpPr>
          <p:nvPr/>
        </p:nvSpPr>
        <p:spPr bwMode="auto">
          <a:xfrm>
            <a:off x="7853928" y="4781551"/>
            <a:ext cx="1951495" cy="757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lnSpc>
                <a:spcPct val="90000"/>
              </a:lnSpc>
              <a:buNone/>
              <a:defRPr/>
            </a:pPr>
            <a:r>
              <a:rPr lang="en-US" altLang="en-US" sz="2000" b="1" dirty="0">
                <a:solidFill>
                  <a:srgbClr val="000000"/>
                </a:solidFill>
                <a:latin typeface="Arial" panose="020B0604020202020204" pitchFamily="34" charset="0"/>
              </a:rPr>
              <a:t>Ima B. Good</a:t>
            </a:r>
            <a:endParaRPr lang="en-US" altLang="en-US" sz="2000" dirty="0">
              <a:solidFill>
                <a:srgbClr val="000000"/>
              </a:solidFill>
              <a:effectLst>
                <a:outerShdw blurRad="38100" dist="38100" dir="2700000" algn="tl">
                  <a:srgbClr val="C0C0C0"/>
                </a:outerShdw>
              </a:effectLst>
              <a:latin typeface="Arial" panose="020B0604020202020204" pitchFamily="34" charset="0"/>
            </a:endParaRPr>
          </a:p>
          <a:p>
            <a:pPr algn="ctr">
              <a:lnSpc>
                <a:spcPct val="90000"/>
              </a:lnSpc>
              <a:buNone/>
              <a:defRPr/>
            </a:pPr>
            <a:r>
              <a:rPr lang="en-US" altLang="en-US" sz="1800" b="1" dirty="0">
                <a:solidFill>
                  <a:srgbClr val="000000"/>
                </a:solidFill>
                <a:latin typeface="Arial" panose="020B0604020202020204" pitchFamily="34" charset="0"/>
              </a:rPr>
              <a:t>A&amp;P </a:t>
            </a:r>
            <a:r>
              <a:rPr lang="en-US" altLang="en-US" sz="1800" b="1" dirty="0">
                <a:solidFill>
                  <a:srgbClr val="0066FF"/>
                </a:solidFill>
                <a:latin typeface="Arial" panose="020B0604020202020204" pitchFamily="34" charset="0"/>
              </a:rPr>
              <a:t>123456789</a:t>
            </a:r>
          </a:p>
        </p:txBody>
      </p:sp>
      <p:sp>
        <p:nvSpPr>
          <p:cNvPr id="40" name="Title 2">
            <a:extLst>
              <a:ext uri="{FF2B5EF4-FFF2-40B4-BE49-F238E27FC236}">
                <a16:creationId xmlns:a16="http://schemas.microsoft.com/office/drawing/2014/main" id="{53F7B5CA-4248-42D4-83A8-317F20C390B0}"/>
              </a:ext>
            </a:extLst>
          </p:cNvPr>
          <p:cNvSpPr txBox="1">
            <a:spLocks/>
          </p:cNvSpPr>
          <p:nvPr/>
        </p:nvSpPr>
        <p:spPr bwMode="auto">
          <a:xfrm>
            <a:off x="715319" y="342777"/>
            <a:ext cx="86391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a:t>Sample Maintenance Record Entry</a:t>
            </a:r>
          </a:p>
        </p:txBody>
      </p:sp>
    </p:spTree>
    <p:custDataLst>
      <p:tags r:id="rId1"/>
    </p:custDataLst>
    <p:extLst>
      <p:ext uri="{BB962C8B-B14F-4D97-AF65-F5344CB8AC3E}">
        <p14:creationId xmlns:p14="http://schemas.microsoft.com/office/powerpoint/2010/main" val="1039771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84F79-AD63-4414-94F2-2CFFE93012B2}"/>
              </a:ext>
            </a:extLst>
          </p:cNvPr>
          <p:cNvSpPr>
            <a:spLocks noGrp="1"/>
          </p:cNvSpPr>
          <p:nvPr>
            <p:ph idx="1"/>
          </p:nvPr>
        </p:nvSpPr>
        <p:spPr/>
        <p:txBody>
          <a:bodyPr/>
          <a:lstStyle/>
          <a:p>
            <a:pPr>
              <a:defRPr/>
            </a:pPr>
            <a:r>
              <a:rPr lang="en-US" altLang="en-US" sz="2400" dirty="0">
                <a:latin typeface="Arial" panose="020B0604020202020204" pitchFamily="34" charset="0"/>
              </a:rPr>
              <a:t>For Inspection</a:t>
            </a:r>
          </a:p>
          <a:p>
            <a:pPr lvl="1">
              <a:defRPr/>
            </a:pPr>
            <a:r>
              <a:rPr lang="en-US" altLang="en-US" dirty="0">
                <a:latin typeface="Arial" panose="020B0604020202020204" pitchFamily="34" charset="0"/>
              </a:rPr>
              <a:t>A certification statement</a:t>
            </a:r>
          </a:p>
          <a:p>
            <a:pPr lvl="1">
              <a:defRPr/>
            </a:pPr>
            <a:r>
              <a:rPr lang="en-US" altLang="en-US" dirty="0">
                <a:latin typeface="Arial" panose="020B0604020202020204" pitchFamily="34" charset="0"/>
              </a:rPr>
              <a:t>The date of the inspection</a:t>
            </a:r>
          </a:p>
          <a:p>
            <a:pPr lvl="1">
              <a:defRPr/>
            </a:pPr>
            <a:r>
              <a:rPr lang="en-US" altLang="en-US" dirty="0">
                <a:latin typeface="Arial" panose="020B0604020202020204" pitchFamily="34" charset="0"/>
              </a:rPr>
              <a:t>The aircraft total time in service</a:t>
            </a:r>
          </a:p>
          <a:p>
            <a:pPr lvl="1">
              <a:defRPr/>
            </a:pPr>
            <a:r>
              <a:rPr lang="en-US" altLang="en-US" dirty="0">
                <a:latin typeface="Arial" panose="020B0604020202020204" pitchFamily="34" charset="0"/>
              </a:rPr>
              <a:t>The signature, certificate number, and kind of certificate held by the person approving for return to service. </a:t>
            </a:r>
          </a:p>
          <a:p>
            <a:endParaRPr lang="en-US" dirty="0"/>
          </a:p>
        </p:txBody>
      </p:sp>
      <p:sp>
        <p:nvSpPr>
          <p:cNvPr id="5" name="Title 1">
            <a:extLst>
              <a:ext uri="{FF2B5EF4-FFF2-40B4-BE49-F238E27FC236}">
                <a16:creationId xmlns:a16="http://schemas.microsoft.com/office/drawing/2014/main" id="{97518DB7-E225-4FBC-A1FE-81B780D49CB7}"/>
              </a:ext>
            </a:extLst>
          </p:cNvPr>
          <p:cNvSpPr>
            <a:spLocks noGrp="1"/>
          </p:cNvSpPr>
          <p:nvPr>
            <p:ph type="title"/>
          </p:nvPr>
        </p:nvSpPr>
        <p:spPr>
          <a:xfrm>
            <a:off x="1952625" y="344488"/>
            <a:ext cx="8472488" cy="1195318"/>
          </a:xfrm>
        </p:spPr>
        <p:txBody>
          <a:bodyPr/>
          <a:lstStyle/>
          <a:p>
            <a:pPr algn="ctr"/>
            <a:r>
              <a:rPr lang="en-US" dirty="0"/>
              <a:t>What is an Approval for </a:t>
            </a:r>
            <a:br>
              <a:rPr lang="en-US" dirty="0"/>
            </a:br>
            <a:r>
              <a:rPr lang="en-US" dirty="0"/>
              <a:t>Return to Service?</a:t>
            </a:r>
          </a:p>
        </p:txBody>
      </p:sp>
      <p:pic>
        <p:nvPicPr>
          <p:cNvPr id="2" name="Picture 1038">
            <a:extLst>
              <a:ext uri="{FF2B5EF4-FFF2-40B4-BE49-F238E27FC236}">
                <a16:creationId xmlns:a16="http://schemas.microsoft.com/office/drawing/2014/main" id="{3A94D0CD-0A5C-5039-1A0B-AED01D160EF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6508" y="3820014"/>
            <a:ext cx="2989385" cy="1699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49548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84F79-AD63-4414-94F2-2CFFE93012B2}"/>
              </a:ext>
            </a:extLst>
          </p:cNvPr>
          <p:cNvSpPr>
            <a:spLocks noGrp="1"/>
          </p:cNvSpPr>
          <p:nvPr>
            <p:ph idx="1"/>
          </p:nvPr>
        </p:nvSpPr>
        <p:spPr/>
        <p:txBody>
          <a:bodyPr/>
          <a:lstStyle/>
          <a:p>
            <a:pPr>
              <a:defRPr/>
            </a:pPr>
            <a:r>
              <a:rPr lang="en-US" altLang="en-US" sz="2400" dirty="0">
                <a:latin typeface="Arial" panose="020B0604020202020204" pitchFamily="34" charset="0"/>
              </a:rPr>
              <a:t>For Inspection</a:t>
            </a:r>
          </a:p>
          <a:p>
            <a:pPr lvl="1">
              <a:defRPr/>
            </a:pPr>
            <a:r>
              <a:rPr lang="en-US" altLang="en-US" dirty="0">
                <a:latin typeface="Arial" panose="020B0604020202020204" pitchFamily="34" charset="0"/>
              </a:rPr>
              <a:t>A certification statement</a:t>
            </a:r>
          </a:p>
          <a:p>
            <a:pPr lvl="1">
              <a:defRPr/>
            </a:pPr>
            <a:r>
              <a:rPr lang="en-US" altLang="en-US" dirty="0">
                <a:latin typeface="Arial" panose="020B0604020202020204" pitchFamily="34" charset="0"/>
              </a:rPr>
              <a:t>The date of the inspection</a:t>
            </a:r>
          </a:p>
          <a:p>
            <a:pPr lvl="1">
              <a:defRPr/>
            </a:pPr>
            <a:r>
              <a:rPr lang="en-US" altLang="en-US" dirty="0">
                <a:latin typeface="Arial" panose="020B0604020202020204" pitchFamily="34" charset="0"/>
              </a:rPr>
              <a:t>The aircraft total time in service</a:t>
            </a:r>
          </a:p>
          <a:p>
            <a:pPr lvl="1">
              <a:defRPr/>
            </a:pPr>
            <a:r>
              <a:rPr lang="en-US" altLang="en-US" sz="3600" b="1" dirty="0">
                <a:latin typeface="Arial" panose="020B0604020202020204" pitchFamily="34" charset="0"/>
              </a:rPr>
              <a:t>The signature, certificate number</a:t>
            </a:r>
            <a:r>
              <a:rPr lang="en-US" altLang="en-US" dirty="0">
                <a:latin typeface="Arial" panose="020B0604020202020204" pitchFamily="34" charset="0"/>
              </a:rPr>
              <a:t>, and kind of certificate held by the person approving for return to service. </a:t>
            </a:r>
          </a:p>
          <a:p>
            <a:endParaRPr lang="en-US" dirty="0"/>
          </a:p>
        </p:txBody>
      </p:sp>
      <p:sp>
        <p:nvSpPr>
          <p:cNvPr id="5" name="Title 1">
            <a:extLst>
              <a:ext uri="{FF2B5EF4-FFF2-40B4-BE49-F238E27FC236}">
                <a16:creationId xmlns:a16="http://schemas.microsoft.com/office/drawing/2014/main" id="{97518DB7-E225-4FBC-A1FE-81B780D49CB7}"/>
              </a:ext>
            </a:extLst>
          </p:cNvPr>
          <p:cNvSpPr>
            <a:spLocks noGrp="1"/>
          </p:cNvSpPr>
          <p:nvPr>
            <p:ph type="title"/>
          </p:nvPr>
        </p:nvSpPr>
        <p:spPr>
          <a:xfrm>
            <a:off x="1952625" y="344488"/>
            <a:ext cx="8472488" cy="1195318"/>
          </a:xfrm>
        </p:spPr>
        <p:txBody>
          <a:bodyPr/>
          <a:lstStyle/>
          <a:p>
            <a:pPr algn="ctr"/>
            <a:r>
              <a:rPr lang="en-US" dirty="0"/>
              <a:t>What is an Approval for </a:t>
            </a:r>
            <a:br>
              <a:rPr lang="en-US" dirty="0"/>
            </a:br>
            <a:r>
              <a:rPr lang="en-US" dirty="0"/>
              <a:t>Return to Service?</a:t>
            </a:r>
          </a:p>
        </p:txBody>
      </p:sp>
      <p:pic>
        <p:nvPicPr>
          <p:cNvPr id="6" name="Picture 1038">
            <a:extLst>
              <a:ext uri="{FF2B5EF4-FFF2-40B4-BE49-F238E27FC236}">
                <a16:creationId xmlns:a16="http://schemas.microsoft.com/office/drawing/2014/main" id="{730F7A78-F284-4905-BD90-7C3163BD311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2368" y="4502149"/>
            <a:ext cx="3041650"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AA3E8636-1744-4A47-BAB7-668A106FA65E}"/>
              </a:ext>
            </a:extLst>
          </p:cNvPr>
          <p:cNvSpPr txBox="1"/>
          <p:nvPr/>
        </p:nvSpPr>
        <p:spPr bwMode="auto">
          <a:xfrm>
            <a:off x="7897284" y="1412563"/>
            <a:ext cx="27908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3200" b="1" dirty="0">
                <a:solidFill>
                  <a:srgbClr val="FF0000"/>
                </a:solidFill>
              </a:rPr>
              <a:t>This is the Approval for Return to Service</a:t>
            </a:r>
          </a:p>
        </p:txBody>
      </p:sp>
      <p:cxnSp>
        <p:nvCxnSpPr>
          <p:cNvPr id="8" name="Straight Arrow Connector 7">
            <a:extLst>
              <a:ext uri="{FF2B5EF4-FFF2-40B4-BE49-F238E27FC236}">
                <a16:creationId xmlns:a16="http://schemas.microsoft.com/office/drawing/2014/main" id="{DC4ABBCA-3B91-4D4D-A955-79DE3E4D7BCF}"/>
              </a:ext>
            </a:extLst>
          </p:cNvPr>
          <p:cNvCxnSpPr/>
          <p:nvPr/>
        </p:nvCxnSpPr>
        <p:spPr bwMode="auto">
          <a:xfrm flipH="1">
            <a:off x="5295900" y="2752726"/>
            <a:ext cx="2781300" cy="676275"/>
          </a:xfrm>
          <a:prstGeom prst="straightConnector1">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2960741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029">
            <a:extLst>
              <a:ext uri="{FF2B5EF4-FFF2-40B4-BE49-F238E27FC236}">
                <a16:creationId xmlns:a16="http://schemas.microsoft.com/office/drawing/2014/main" id="{33EDC01A-29FB-4832-94C9-5E789D7FDAEA}"/>
              </a:ext>
            </a:extLst>
          </p:cNvPr>
          <p:cNvSpPr>
            <a:spLocks noChangeArrowheads="1"/>
          </p:cNvSpPr>
          <p:nvPr/>
        </p:nvSpPr>
        <p:spPr bwMode="auto">
          <a:xfrm>
            <a:off x="1981201" y="1276351"/>
            <a:ext cx="8207375" cy="4262967"/>
          </a:xfrm>
          <a:prstGeom prst="rect">
            <a:avLst/>
          </a:prstGeom>
          <a:solidFill>
            <a:srgbClr val="FFFFFF"/>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endParaRPr lang="en-US" altLang="en-US"/>
          </a:p>
        </p:txBody>
      </p:sp>
      <p:sp>
        <p:nvSpPr>
          <p:cNvPr id="15" name="Line 1030">
            <a:extLst>
              <a:ext uri="{FF2B5EF4-FFF2-40B4-BE49-F238E27FC236}">
                <a16:creationId xmlns:a16="http://schemas.microsoft.com/office/drawing/2014/main" id="{D4EB589F-476E-4D2E-BF9D-62710D54F126}"/>
              </a:ext>
            </a:extLst>
          </p:cNvPr>
          <p:cNvSpPr>
            <a:spLocks noChangeShapeType="1"/>
          </p:cNvSpPr>
          <p:nvPr/>
        </p:nvSpPr>
        <p:spPr bwMode="auto">
          <a:xfrm>
            <a:off x="1985964" y="185578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6" name="Line 1031">
            <a:extLst>
              <a:ext uri="{FF2B5EF4-FFF2-40B4-BE49-F238E27FC236}">
                <a16:creationId xmlns:a16="http://schemas.microsoft.com/office/drawing/2014/main" id="{615614CA-9D37-4132-AFF0-0E453CB7C734}"/>
              </a:ext>
            </a:extLst>
          </p:cNvPr>
          <p:cNvSpPr>
            <a:spLocks noChangeShapeType="1"/>
          </p:cNvSpPr>
          <p:nvPr/>
        </p:nvSpPr>
        <p:spPr bwMode="auto">
          <a:xfrm>
            <a:off x="1985964" y="2263775"/>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7" name="Line 1032">
            <a:extLst>
              <a:ext uri="{FF2B5EF4-FFF2-40B4-BE49-F238E27FC236}">
                <a16:creationId xmlns:a16="http://schemas.microsoft.com/office/drawing/2014/main" id="{3B644E08-CA41-420E-9DA7-1041EABE35D5}"/>
              </a:ext>
            </a:extLst>
          </p:cNvPr>
          <p:cNvSpPr>
            <a:spLocks noChangeShapeType="1"/>
          </p:cNvSpPr>
          <p:nvPr/>
        </p:nvSpPr>
        <p:spPr bwMode="auto">
          <a:xfrm>
            <a:off x="1985964" y="2671763"/>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8" name="Line 1033">
            <a:extLst>
              <a:ext uri="{FF2B5EF4-FFF2-40B4-BE49-F238E27FC236}">
                <a16:creationId xmlns:a16="http://schemas.microsoft.com/office/drawing/2014/main" id="{FD938DF6-9908-43E1-B6BA-379EEF191F8E}"/>
              </a:ext>
            </a:extLst>
          </p:cNvPr>
          <p:cNvSpPr>
            <a:spLocks noChangeShapeType="1"/>
          </p:cNvSpPr>
          <p:nvPr/>
        </p:nvSpPr>
        <p:spPr bwMode="auto">
          <a:xfrm>
            <a:off x="1985964" y="308133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9" name="Line 1034">
            <a:extLst>
              <a:ext uri="{FF2B5EF4-FFF2-40B4-BE49-F238E27FC236}">
                <a16:creationId xmlns:a16="http://schemas.microsoft.com/office/drawing/2014/main" id="{982CB3A5-432A-4FDF-B690-92D3438E166A}"/>
              </a:ext>
            </a:extLst>
          </p:cNvPr>
          <p:cNvSpPr>
            <a:spLocks noChangeShapeType="1"/>
          </p:cNvSpPr>
          <p:nvPr/>
        </p:nvSpPr>
        <p:spPr bwMode="auto">
          <a:xfrm>
            <a:off x="1985964" y="3489325"/>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0" name="Line 1035">
            <a:extLst>
              <a:ext uri="{FF2B5EF4-FFF2-40B4-BE49-F238E27FC236}">
                <a16:creationId xmlns:a16="http://schemas.microsoft.com/office/drawing/2014/main" id="{DE08F510-FA13-4991-880B-3A3017080509}"/>
              </a:ext>
            </a:extLst>
          </p:cNvPr>
          <p:cNvSpPr>
            <a:spLocks noChangeShapeType="1"/>
          </p:cNvSpPr>
          <p:nvPr/>
        </p:nvSpPr>
        <p:spPr bwMode="auto">
          <a:xfrm>
            <a:off x="1985964" y="3897313"/>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1" name="Line 1036">
            <a:extLst>
              <a:ext uri="{FF2B5EF4-FFF2-40B4-BE49-F238E27FC236}">
                <a16:creationId xmlns:a16="http://schemas.microsoft.com/office/drawing/2014/main" id="{F5A5117B-62F8-40DA-BCA7-073ABF8362E0}"/>
              </a:ext>
            </a:extLst>
          </p:cNvPr>
          <p:cNvSpPr>
            <a:spLocks noChangeShapeType="1"/>
          </p:cNvSpPr>
          <p:nvPr/>
        </p:nvSpPr>
        <p:spPr bwMode="auto">
          <a:xfrm>
            <a:off x="1985964" y="4305300"/>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2" name="Line 1037">
            <a:extLst>
              <a:ext uri="{FF2B5EF4-FFF2-40B4-BE49-F238E27FC236}">
                <a16:creationId xmlns:a16="http://schemas.microsoft.com/office/drawing/2014/main" id="{273DCC1D-B5AC-44D7-B9B6-029A9DCD2257}"/>
              </a:ext>
            </a:extLst>
          </p:cNvPr>
          <p:cNvSpPr>
            <a:spLocks noChangeShapeType="1"/>
          </p:cNvSpPr>
          <p:nvPr/>
        </p:nvSpPr>
        <p:spPr bwMode="auto">
          <a:xfrm>
            <a:off x="1985964" y="471328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4" name="Line 1039">
            <a:extLst>
              <a:ext uri="{FF2B5EF4-FFF2-40B4-BE49-F238E27FC236}">
                <a16:creationId xmlns:a16="http://schemas.microsoft.com/office/drawing/2014/main" id="{52929948-D093-4A51-A51C-A10B32D20E9F}"/>
              </a:ext>
            </a:extLst>
          </p:cNvPr>
          <p:cNvSpPr>
            <a:spLocks noChangeShapeType="1"/>
          </p:cNvSpPr>
          <p:nvPr/>
        </p:nvSpPr>
        <p:spPr bwMode="auto">
          <a:xfrm>
            <a:off x="3289300" y="1855789"/>
            <a:ext cx="7341" cy="3699401"/>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5" name="Line 1040">
            <a:extLst>
              <a:ext uri="{FF2B5EF4-FFF2-40B4-BE49-F238E27FC236}">
                <a16:creationId xmlns:a16="http://schemas.microsoft.com/office/drawing/2014/main" id="{6BC82271-596D-4C4C-800F-454F58D638CE}"/>
              </a:ext>
            </a:extLst>
          </p:cNvPr>
          <p:cNvSpPr>
            <a:spLocks noChangeShapeType="1"/>
          </p:cNvSpPr>
          <p:nvPr/>
        </p:nvSpPr>
        <p:spPr bwMode="auto">
          <a:xfrm flipH="1">
            <a:off x="8393710" y="1855788"/>
            <a:ext cx="7341" cy="3683524"/>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6" name="Rectangle 1041">
            <a:extLst>
              <a:ext uri="{FF2B5EF4-FFF2-40B4-BE49-F238E27FC236}">
                <a16:creationId xmlns:a16="http://schemas.microsoft.com/office/drawing/2014/main" id="{52DDDF37-A051-47FA-9756-75DE48A6AAD4}"/>
              </a:ext>
            </a:extLst>
          </p:cNvPr>
          <p:cNvSpPr>
            <a:spLocks noChangeArrowheads="1"/>
          </p:cNvSpPr>
          <p:nvPr/>
        </p:nvSpPr>
        <p:spPr bwMode="auto">
          <a:xfrm>
            <a:off x="3979863" y="1328739"/>
            <a:ext cx="3924152" cy="368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600" dirty="0">
                <a:solidFill>
                  <a:srgbClr val="000000"/>
                </a:solidFill>
                <a:latin typeface="Bookman Old Style" panose="02050604050505020204" pitchFamily="18" charset="0"/>
              </a:rPr>
              <a:t>AIRCRAFT MAINTENANCE RECORD</a:t>
            </a:r>
          </a:p>
        </p:txBody>
      </p:sp>
      <p:sp>
        <p:nvSpPr>
          <p:cNvPr id="27" name="Rectangle 1042">
            <a:extLst>
              <a:ext uri="{FF2B5EF4-FFF2-40B4-BE49-F238E27FC236}">
                <a16:creationId xmlns:a16="http://schemas.microsoft.com/office/drawing/2014/main" id="{EB93AE4D-CE24-4511-A59D-0489D48189A8}"/>
              </a:ext>
            </a:extLst>
          </p:cNvPr>
          <p:cNvSpPr>
            <a:spLocks noChangeArrowheads="1"/>
          </p:cNvSpPr>
          <p:nvPr/>
        </p:nvSpPr>
        <p:spPr bwMode="auto">
          <a:xfrm>
            <a:off x="2247900" y="1597025"/>
            <a:ext cx="681278"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dirty="0">
                <a:solidFill>
                  <a:srgbClr val="000000"/>
                </a:solidFill>
                <a:latin typeface="Bookman Old Style" panose="02050604050505020204" pitchFamily="18" charset="0"/>
              </a:rPr>
              <a:t>DATE</a:t>
            </a:r>
          </a:p>
        </p:txBody>
      </p:sp>
      <p:sp>
        <p:nvSpPr>
          <p:cNvPr id="28" name="Rectangle 1043">
            <a:extLst>
              <a:ext uri="{FF2B5EF4-FFF2-40B4-BE49-F238E27FC236}">
                <a16:creationId xmlns:a16="http://schemas.microsoft.com/office/drawing/2014/main" id="{33A08E64-FBFC-4F10-80F2-B7BDBED98002}"/>
              </a:ext>
            </a:extLst>
          </p:cNvPr>
          <p:cNvSpPr>
            <a:spLocks noChangeArrowheads="1"/>
          </p:cNvSpPr>
          <p:nvPr/>
        </p:nvSpPr>
        <p:spPr bwMode="auto">
          <a:xfrm>
            <a:off x="4452939" y="1597025"/>
            <a:ext cx="3298981"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a:solidFill>
                  <a:srgbClr val="000000"/>
                </a:solidFill>
                <a:latin typeface="Bookman Old Style" panose="02050604050505020204" pitchFamily="18" charset="0"/>
              </a:rPr>
              <a:t>DESCRIPTION OF WORK PERFORMED</a:t>
            </a:r>
          </a:p>
        </p:txBody>
      </p:sp>
      <p:sp>
        <p:nvSpPr>
          <p:cNvPr id="29" name="Rectangle 1044">
            <a:extLst>
              <a:ext uri="{FF2B5EF4-FFF2-40B4-BE49-F238E27FC236}">
                <a16:creationId xmlns:a16="http://schemas.microsoft.com/office/drawing/2014/main" id="{D1CFF419-B9AD-4A70-B00F-F53C12FF5455}"/>
              </a:ext>
            </a:extLst>
          </p:cNvPr>
          <p:cNvSpPr>
            <a:spLocks noChangeArrowheads="1"/>
          </p:cNvSpPr>
          <p:nvPr/>
        </p:nvSpPr>
        <p:spPr bwMode="auto">
          <a:xfrm>
            <a:off x="8764589" y="1597025"/>
            <a:ext cx="1179811"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dirty="0">
                <a:solidFill>
                  <a:srgbClr val="000000"/>
                </a:solidFill>
                <a:latin typeface="Bookman Old Style" panose="02050604050505020204" pitchFamily="18" charset="0"/>
              </a:rPr>
              <a:t>SIGNATURE</a:t>
            </a:r>
          </a:p>
        </p:txBody>
      </p:sp>
      <p:sp>
        <p:nvSpPr>
          <p:cNvPr id="31" name="Rectangle 1046">
            <a:extLst>
              <a:ext uri="{FF2B5EF4-FFF2-40B4-BE49-F238E27FC236}">
                <a16:creationId xmlns:a16="http://schemas.microsoft.com/office/drawing/2014/main" id="{F687A754-54E7-4846-A837-1B37C0F453B6}"/>
              </a:ext>
            </a:extLst>
          </p:cNvPr>
          <p:cNvSpPr>
            <a:spLocks noChangeArrowheads="1"/>
          </p:cNvSpPr>
          <p:nvPr/>
        </p:nvSpPr>
        <p:spPr bwMode="auto">
          <a:xfrm>
            <a:off x="6284913" y="4375150"/>
            <a:ext cx="26860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endParaRPr lang="en-US" altLang="en-US"/>
          </a:p>
        </p:txBody>
      </p:sp>
      <p:sp>
        <p:nvSpPr>
          <p:cNvPr id="38" name="Rectangle 1053">
            <a:extLst>
              <a:ext uri="{FF2B5EF4-FFF2-40B4-BE49-F238E27FC236}">
                <a16:creationId xmlns:a16="http://schemas.microsoft.com/office/drawing/2014/main" id="{6BDA180E-E6B1-47DD-8BD5-4082A9BC27F8}"/>
              </a:ext>
            </a:extLst>
          </p:cNvPr>
          <p:cNvSpPr>
            <a:spLocks noChangeArrowheads="1"/>
          </p:cNvSpPr>
          <p:nvPr/>
        </p:nvSpPr>
        <p:spPr bwMode="auto">
          <a:xfrm>
            <a:off x="7742836" y="4171951"/>
            <a:ext cx="2338781"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buNone/>
            </a:pPr>
            <a:r>
              <a:rPr lang="en-US" altLang="en-US" sz="3600" b="1" dirty="0">
                <a:solidFill>
                  <a:srgbClr val="000099"/>
                </a:solidFill>
                <a:latin typeface="Blackadder ITC" panose="04020505051007020D02" pitchFamily="82" charset="0"/>
              </a:rPr>
              <a:t>Ima B. Good</a:t>
            </a:r>
            <a:endParaRPr lang="en-US" altLang="en-US" sz="3600" b="1" dirty="0">
              <a:solidFill>
                <a:srgbClr val="FC0128"/>
              </a:solidFill>
              <a:latin typeface="Blackadder ITC" panose="04020505051007020D02" pitchFamily="82" charset="0"/>
            </a:endParaRPr>
          </a:p>
        </p:txBody>
      </p:sp>
      <p:sp>
        <p:nvSpPr>
          <p:cNvPr id="39" name="Rectangle 1054">
            <a:extLst>
              <a:ext uri="{FF2B5EF4-FFF2-40B4-BE49-F238E27FC236}">
                <a16:creationId xmlns:a16="http://schemas.microsoft.com/office/drawing/2014/main" id="{4AF02E52-1E13-41E3-AA0B-6D5881F921BD}"/>
              </a:ext>
            </a:extLst>
          </p:cNvPr>
          <p:cNvSpPr>
            <a:spLocks noChangeArrowheads="1"/>
          </p:cNvSpPr>
          <p:nvPr/>
        </p:nvSpPr>
        <p:spPr bwMode="auto">
          <a:xfrm>
            <a:off x="7853928" y="4781551"/>
            <a:ext cx="1951495" cy="757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lnSpc>
                <a:spcPct val="90000"/>
              </a:lnSpc>
              <a:buNone/>
              <a:defRPr/>
            </a:pPr>
            <a:r>
              <a:rPr lang="en-US" altLang="en-US" sz="2000" b="1" dirty="0">
                <a:solidFill>
                  <a:srgbClr val="000000"/>
                </a:solidFill>
                <a:latin typeface="Arial" panose="020B0604020202020204" pitchFamily="34" charset="0"/>
              </a:rPr>
              <a:t>Ima B. Good</a:t>
            </a:r>
            <a:endParaRPr lang="en-US" altLang="en-US" sz="2000" dirty="0">
              <a:solidFill>
                <a:srgbClr val="000000"/>
              </a:solidFill>
              <a:effectLst>
                <a:outerShdw blurRad="38100" dist="38100" dir="2700000" algn="tl">
                  <a:srgbClr val="C0C0C0"/>
                </a:outerShdw>
              </a:effectLst>
              <a:latin typeface="Arial" panose="020B0604020202020204" pitchFamily="34" charset="0"/>
            </a:endParaRPr>
          </a:p>
          <a:p>
            <a:pPr algn="ctr">
              <a:lnSpc>
                <a:spcPct val="90000"/>
              </a:lnSpc>
              <a:buNone/>
              <a:defRPr/>
            </a:pPr>
            <a:r>
              <a:rPr lang="en-US" altLang="en-US" sz="1800" b="1" dirty="0">
                <a:solidFill>
                  <a:srgbClr val="000000"/>
                </a:solidFill>
                <a:latin typeface="Arial" panose="020B0604020202020204" pitchFamily="34" charset="0"/>
              </a:rPr>
              <a:t>A&amp;P 123456789</a:t>
            </a:r>
            <a:endParaRPr lang="en-US" altLang="en-US" sz="1800" b="1" dirty="0">
              <a:solidFill>
                <a:srgbClr val="FC0128"/>
              </a:solidFill>
              <a:latin typeface="Arial" panose="020B0604020202020204" pitchFamily="34" charset="0"/>
            </a:endParaRPr>
          </a:p>
        </p:txBody>
      </p:sp>
      <p:sp>
        <p:nvSpPr>
          <p:cNvPr id="40" name="Title 2">
            <a:extLst>
              <a:ext uri="{FF2B5EF4-FFF2-40B4-BE49-F238E27FC236}">
                <a16:creationId xmlns:a16="http://schemas.microsoft.com/office/drawing/2014/main" id="{53F7B5CA-4248-42D4-83A8-317F20C390B0}"/>
              </a:ext>
            </a:extLst>
          </p:cNvPr>
          <p:cNvSpPr txBox="1">
            <a:spLocks/>
          </p:cNvSpPr>
          <p:nvPr/>
        </p:nvSpPr>
        <p:spPr bwMode="auto">
          <a:xfrm>
            <a:off x="1952625" y="344488"/>
            <a:ext cx="86391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a:t>Sample Maintenance Record Entry</a:t>
            </a:r>
            <a:endParaRPr lang="en-US" kern="0" dirty="0"/>
          </a:p>
        </p:txBody>
      </p:sp>
      <p:sp>
        <p:nvSpPr>
          <p:cNvPr id="53" name="Rectangle 2071">
            <a:extLst>
              <a:ext uri="{FF2B5EF4-FFF2-40B4-BE49-F238E27FC236}">
                <a16:creationId xmlns:a16="http://schemas.microsoft.com/office/drawing/2014/main" id="{C815E3D9-4CF2-458B-94B8-C7324816CFFC}"/>
              </a:ext>
            </a:extLst>
          </p:cNvPr>
          <p:cNvSpPr>
            <a:spLocks noChangeArrowheads="1"/>
          </p:cNvSpPr>
          <p:nvPr/>
        </p:nvSpPr>
        <p:spPr bwMode="auto">
          <a:xfrm>
            <a:off x="2047875" y="1693864"/>
            <a:ext cx="8156415" cy="229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1200"/>
              </a:spcBef>
              <a:buNone/>
            </a:pPr>
            <a:endParaRPr lang="en-US" altLang="en-US" sz="100" dirty="0">
              <a:solidFill>
                <a:srgbClr val="000000"/>
              </a:solidFill>
              <a:latin typeface="+mj-lt"/>
            </a:endParaRPr>
          </a:p>
          <a:p>
            <a:pPr>
              <a:spcBef>
                <a:spcPts val="1200"/>
              </a:spcBef>
              <a:buNone/>
            </a:pPr>
            <a:r>
              <a:rPr lang="en-US" altLang="en-US" sz="2000" dirty="0">
                <a:solidFill>
                  <a:srgbClr val="000000"/>
                </a:solidFill>
                <a:latin typeface="+mn-lt"/>
              </a:rPr>
              <a:t>01/21/99       Total Time 1743.8 Hours</a:t>
            </a:r>
          </a:p>
          <a:p>
            <a:pPr>
              <a:spcBef>
                <a:spcPts val="1200"/>
              </a:spcBef>
              <a:buNone/>
            </a:pPr>
            <a:endParaRPr lang="en-US" altLang="en-US" sz="100" dirty="0">
              <a:solidFill>
                <a:srgbClr val="000000"/>
              </a:solidFill>
              <a:latin typeface="+mn-lt"/>
            </a:endParaRPr>
          </a:p>
          <a:p>
            <a:pPr>
              <a:spcBef>
                <a:spcPts val="0"/>
              </a:spcBef>
              <a:buNone/>
            </a:pPr>
            <a:r>
              <a:rPr lang="en-US" altLang="en-US" sz="2000" dirty="0">
                <a:solidFill>
                  <a:srgbClr val="000000"/>
                </a:solidFill>
                <a:latin typeface="+mn-lt"/>
              </a:rPr>
              <a:t>                    I certify that this aircraft has been</a:t>
            </a:r>
            <a:endParaRPr lang="en-US" altLang="en-US" sz="600" dirty="0">
              <a:solidFill>
                <a:srgbClr val="000000"/>
              </a:solidFill>
              <a:latin typeface="+mn-lt"/>
            </a:endParaRPr>
          </a:p>
          <a:p>
            <a:pPr>
              <a:spcBef>
                <a:spcPts val="0"/>
              </a:spcBef>
              <a:buNone/>
            </a:pPr>
            <a:br>
              <a:rPr lang="en-US" altLang="en-US" sz="600" dirty="0">
                <a:solidFill>
                  <a:srgbClr val="000000"/>
                </a:solidFill>
                <a:latin typeface="+mn-lt"/>
              </a:rPr>
            </a:br>
            <a:r>
              <a:rPr lang="en-US" altLang="en-US" sz="2000" dirty="0">
                <a:solidFill>
                  <a:srgbClr val="000000"/>
                </a:solidFill>
                <a:latin typeface="+mn-lt"/>
              </a:rPr>
              <a:t>                    inspected in accordance with </a:t>
            </a:r>
            <a:r>
              <a:rPr lang="en-US" altLang="en-US" sz="2000" dirty="0">
                <a:solidFill>
                  <a:srgbClr val="FF0000"/>
                </a:solidFill>
                <a:latin typeface="+mn-lt"/>
              </a:rPr>
              <a:t>(insert type)</a:t>
            </a:r>
            <a:endParaRPr lang="en-US" altLang="en-US" sz="700" dirty="0">
              <a:solidFill>
                <a:srgbClr val="FF0000"/>
              </a:solidFill>
              <a:latin typeface="+mn-lt"/>
            </a:endParaRPr>
          </a:p>
          <a:p>
            <a:pPr>
              <a:spcBef>
                <a:spcPts val="0"/>
              </a:spcBef>
              <a:buNone/>
            </a:pPr>
            <a:br>
              <a:rPr lang="en-US" altLang="en-US" sz="700" dirty="0">
                <a:solidFill>
                  <a:srgbClr val="FF0000"/>
                </a:solidFill>
                <a:latin typeface="+mn-lt"/>
              </a:rPr>
            </a:br>
            <a:r>
              <a:rPr lang="en-US" altLang="en-US" sz="2000" dirty="0">
                <a:solidFill>
                  <a:srgbClr val="000066"/>
                </a:solidFill>
                <a:latin typeface="+mn-lt"/>
              </a:rPr>
              <a:t>                   </a:t>
            </a:r>
            <a:r>
              <a:rPr lang="en-US" altLang="en-US" sz="2000" dirty="0">
                <a:solidFill>
                  <a:srgbClr val="000000"/>
                </a:solidFill>
                <a:latin typeface="+mn-lt"/>
              </a:rPr>
              <a:t> inspection and was determined to be in</a:t>
            </a:r>
            <a:br>
              <a:rPr lang="en-US" altLang="en-US" sz="600" dirty="0">
                <a:solidFill>
                  <a:srgbClr val="000000"/>
                </a:solidFill>
                <a:latin typeface="+mn-lt"/>
              </a:rPr>
            </a:br>
            <a:br>
              <a:rPr lang="en-US" altLang="en-US" sz="600" dirty="0">
                <a:solidFill>
                  <a:srgbClr val="000000"/>
                </a:solidFill>
                <a:latin typeface="+mn-lt"/>
              </a:rPr>
            </a:br>
            <a:r>
              <a:rPr lang="en-US" altLang="en-US" sz="2000" dirty="0">
                <a:solidFill>
                  <a:srgbClr val="000000"/>
                </a:solidFill>
                <a:latin typeface="+mn-lt"/>
              </a:rPr>
              <a:t>                    airworthy condition.</a:t>
            </a:r>
          </a:p>
        </p:txBody>
      </p:sp>
    </p:spTree>
    <p:custDataLst>
      <p:tags r:id="rId1"/>
    </p:custDataLst>
    <p:extLst>
      <p:ext uri="{BB962C8B-B14F-4D97-AF65-F5344CB8AC3E}">
        <p14:creationId xmlns:p14="http://schemas.microsoft.com/office/powerpoint/2010/main" val="292718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BA0E26-5575-4E05-82B3-8C39DB665A57}"/>
              </a:ext>
            </a:extLst>
          </p:cNvPr>
          <p:cNvPicPr>
            <a:picLocks noChangeAspect="1"/>
          </p:cNvPicPr>
          <p:nvPr/>
        </p:nvPicPr>
        <p:blipFill>
          <a:blip r:embed="rId4"/>
          <a:stretch>
            <a:fillRect/>
          </a:stretch>
        </p:blipFill>
        <p:spPr>
          <a:xfrm>
            <a:off x="4167196" y="1539806"/>
            <a:ext cx="3864014" cy="4138813"/>
          </a:xfrm>
          <a:prstGeom prst="rect">
            <a:avLst/>
          </a:prstGeom>
        </p:spPr>
      </p:pic>
      <p:sp>
        <p:nvSpPr>
          <p:cNvPr id="3" name="Title 2">
            <a:extLst>
              <a:ext uri="{FF2B5EF4-FFF2-40B4-BE49-F238E27FC236}">
                <a16:creationId xmlns:a16="http://schemas.microsoft.com/office/drawing/2014/main" id="{CC1B4787-D242-9FE3-3486-788DD007D03C}"/>
              </a:ext>
            </a:extLst>
          </p:cNvPr>
          <p:cNvSpPr>
            <a:spLocks noGrp="1"/>
          </p:cNvSpPr>
          <p:nvPr>
            <p:ph type="title"/>
          </p:nvPr>
        </p:nvSpPr>
        <p:spPr/>
        <p:txBody>
          <a:bodyPr/>
          <a:lstStyle/>
          <a:p>
            <a:r>
              <a:rPr lang="en-US" dirty="0"/>
              <a:t>What is an Approval for Return to Service?</a:t>
            </a:r>
          </a:p>
        </p:txBody>
      </p:sp>
    </p:spTree>
    <p:custDataLst>
      <p:tags r:id="rId1"/>
    </p:custDataLst>
    <p:extLst>
      <p:ext uri="{BB962C8B-B14F-4D97-AF65-F5344CB8AC3E}">
        <p14:creationId xmlns:p14="http://schemas.microsoft.com/office/powerpoint/2010/main" val="2946175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6B60C-00E0-4AE4-BAA6-AA1D07F89B4C}"/>
              </a:ext>
            </a:extLst>
          </p:cNvPr>
          <p:cNvSpPr>
            <a:spLocks noGrp="1"/>
          </p:cNvSpPr>
          <p:nvPr>
            <p:ph type="title"/>
          </p:nvPr>
        </p:nvSpPr>
        <p:spPr/>
        <p:txBody>
          <a:bodyPr/>
          <a:lstStyle/>
          <a:p>
            <a:r>
              <a:rPr lang="en-US" dirty="0"/>
              <a:t>NTSB Legal Matters</a:t>
            </a:r>
          </a:p>
        </p:txBody>
      </p:sp>
      <p:sp>
        <p:nvSpPr>
          <p:cNvPr id="3" name="Content Placeholder 2">
            <a:extLst>
              <a:ext uri="{FF2B5EF4-FFF2-40B4-BE49-F238E27FC236}">
                <a16:creationId xmlns:a16="http://schemas.microsoft.com/office/drawing/2014/main" id="{CE7C4133-2EA5-47FE-8450-40BAB329230B}"/>
              </a:ext>
            </a:extLst>
          </p:cNvPr>
          <p:cNvSpPr>
            <a:spLocks noGrp="1"/>
          </p:cNvSpPr>
          <p:nvPr>
            <p:ph idx="1"/>
          </p:nvPr>
        </p:nvSpPr>
        <p:spPr>
          <a:xfrm>
            <a:off x="2070893" y="1244081"/>
            <a:ext cx="8050213" cy="609600"/>
          </a:xfrm>
        </p:spPr>
        <p:txBody>
          <a:bodyPr/>
          <a:lstStyle/>
          <a:p>
            <a:r>
              <a:rPr lang="en-US" dirty="0"/>
              <a:t>Search “NTSB Legal Matters” on the web</a:t>
            </a:r>
          </a:p>
        </p:txBody>
      </p:sp>
      <p:pic>
        <p:nvPicPr>
          <p:cNvPr id="5" name="Picture 4">
            <a:extLst>
              <a:ext uri="{FF2B5EF4-FFF2-40B4-BE49-F238E27FC236}">
                <a16:creationId xmlns:a16="http://schemas.microsoft.com/office/drawing/2014/main" id="{19CAB99B-E6BE-4F1A-8AD7-FE31AFC4BD50}"/>
              </a:ext>
            </a:extLst>
          </p:cNvPr>
          <p:cNvPicPr>
            <a:picLocks noChangeAspect="1"/>
          </p:cNvPicPr>
          <p:nvPr/>
        </p:nvPicPr>
        <p:blipFill>
          <a:blip r:embed="rId4"/>
          <a:stretch>
            <a:fillRect/>
          </a:stretch>
        </p:blipFill>
        <p:spPr>
          <a:xfrm>
            <a:off x="2373312" y="1890032"/>
            <a:ext cx="7200900" cy="382088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B189FAAD-E4A4-4DFE-9C2B-CDBB6DD08033}"/>
              </a:ext>
            </a:extLst>
          </p:cNvPr>
          <p:cNvPicPr>
            <a:picLocks noChangeAspect="1"/>
          </p:cNvPicPr>
          <p:nvPr/>
        </p:nvPicPr>
        <p:blipFill>
          <a:blip r:embed="rId5"/>
          <a:stretch>
            <a:fillRect/>
          </a:stretch>
        </p:blipFill>
        <p:spPr>
          <a:xfrm>
            <a:off x="6225582" y="2671764"/>
            <a:ext cx="3348630" cy="1928811"/>
          </a:xfrm>
          <a:prstGeom prst="rect">
            <a:avLst/>
          </a:prstGeom>
        </p:spPr>
      </p:pic>
      <p:cxnSp>
        <p:nvCxnSpPr>
          <p:cNvPr id="8" name="Straight Arrow Connector 7">
            <a:extLst>
              <a:ext uri="{FF2B5EF4-FFF2-40B4-BE49-F238E27FC236}">
                <a16:creationId xmlns:a16="http://schemas.microsoft.com/office/drawing/2014/main" id="{A1E39A94-6C81-47A7-91CD-161404A673F5}"/>
              </a:ext>
            </a:extLst>
          </p:cNvPr>
          <p:cNvCxnSpPr>
            <a:cxnSpLocks/>
          </p:cNvCxnSpPr>
          <p:nvPr/>
        </p:nvCxnSpPr>
        <p:spPr bwMode="auto">
          <a:xfrm flipH="1">
            <a:off x="5486401" y="3810001"/>
            <a:ext cx="1724025" cy="1419225"/>
          </a:xfrm>
          <a:prstGeom prst="straightConnector1">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EF8FF6B9-9EE0-4C9A-87FF-8F59ED606954}"/>
              </a:ext>
            </a:extLst>
          </p:cNvPr>
          <p:cNvCxnSpPr/>
          <p:nvPr/>
        </p:nvCxnSpPr>
        <p:spPr bwMode="auto">
          <a:xfrm>
            <a:off x="6324601" y="3800475"/>
            <a:ext cx="2654299"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0088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067D-03F7-4809-AA6F-DA17D6639CA2}"/>
              </a:ext>
            </a:extLst>
          </p:cNvPr>
          <p:cNvSpPr>
            <a:spLocks noGrp="1"/>
          </p:cNvSpPr>
          <p:nvPr>
            <p:ph type="title"/>
          </p:nvPr>
        </p:nvSpPr>
        <p:spPr/>
        <p:txBody>
          <a:bodyPr/>
          <a:lstStyle/>
          <a:p>
            <a:r>
              <a:rPr lang="en-US" dirty="0"/>
              <a:t>Plane Sense</a:t>
            </a:r>
          </a:p>
        </p:txBody>
      </p:sp>
      <p:sp>
        <p:nvSpPr>
          <p:cNvPr id="3" name="Content Placeholder 2">
            <a:extLst>
              <a:ext uri="{FF2B5EF4-FFF2-40B4-BE49-F238E27FC236}">
                <a16:creationId xmlns:a16="http://schemas.microsoft.com/office/drawing/2014/main" id="{0E391C95-22E2-4F6C-8A9F-2AE114C6188D}"/>
              </a:ext>
            </a:extLst>
          </p:cNvPr>
          <p:cNvSpPr>
            <a:spLocks noGrp="1"/>
          </p:cNvSpPr>
          <p:nvPr>
            <p:ph idx="1"/>
          </p:nvPr>
        </p:nvSpPr>
        <p:spPr>
          <a:xfrm>
            <a:off x="729191" y="954088"/>
            <a:ext cx="10733617" cy="4391025"/>
          </a:xfrm>
        </p:spPr>
        <p:txBody>
          <a:bodyPr/>
          <a:lstStyle/>
          <a:p>
            <a:pPr marL="0" indent="0">
              <a:buNone/>
            </a:pPr>
            <a:r>
              <a:rPr lang="en-US" dirty="0"/>
              <a:t>FAA Handbook     FAA-H-8083-19A</a:t>
            </a:r>
          </a:p>
        </p:txBody>
      </p:sp>
      <p:pic>
        <p:nvPicPr>
          <p:cNvPr id="5" name="Picture 4">
            <a:extLst>
              <a:ext uri="{FF2B5EF4-FFF2-40B4-BE49-F238E27FC236}">
                <a16:creationId xmlns:a16="http://schemas.microsoft.com/office/drawing/2014/main" id="{64E5807A-673D-4DA3-8DE1-55A75CCF4790}"/>
              </a:ext>
            </a:extLst>
          </p:cNvPr>
          <p:cNvPicPr>
            <a:picLocks noChangeAspect="1"/>
          </p:cNvPicPr>
          <p:nvPr/>
        </p:nvPicPr>
        <p:blipFill>
          <a:blip r:embed="rId4"/>
          <a:stretch>
            <a:fillRect/>
          </a:stretch>
        </p:blipFill>
        <p:spPr>
          <a:xfrm rot="818467">
            <a:off x="8178652" y="986335"/>
            <a:ext cx="3380252" cy="4364098"/>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BB1FB5C1-2CF0-19FE-3A97-2A13778AD086}"/>
              </a:ext>
            </a:extLst>
          </p:cNvPr>
          <p:cNvSpPr txBox="1"/>
          <p:nvPr/>
        </p:nvSpPr>
        <p:spPr bwMode="auto">
          <a:xfrm>
            <a:off x="3666801" y="2101755"/>
            <a:ext cx="431413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5"/>
              </a:rPr>
              <a:t>faa.gov/sites/faa.gov/files/</a:t>
            </a:r>
            <a:r>
              <a:rPr lang="en-US" dirty="0" err="1">
                <a:hlinkClick r:id="rId5"/>
              </a:rPr>
              <a:t>regulations_policies</a:t>
            </a:r>
            <a:r>
              <a:rPr lang="en-US" dirty="0">
                <a:hlinkClick r:id="rId5"/>
              </a:rPr>
              <a:t>/</a:t>
            </a:r>
            <a:r>
              <a:rPr lang="en-US" dirty="0" err="1">
                <a:hlinkClick r:id="rId5"/>
              </a:rPr>
              <a:t>handbooks_manuals</a:t>
            </a:r>
            <a:r>
              <a:rPr lang="en-US" dirty="0">
                <a:hlinkClick r:id="rId5"/>
              </a:rPr>
              <a:t>/aviation/faa-h-8083-19A.pdf</a:t>
            </a:r>
            <a:endParaRPr lang="en-US" dirty="0"/>
          </a:p>
        </p:txBody>
      </p:sp>
      <p:grpSp>
        <p:nvGrpSpPr>
          <p:cNvPr id="10" name="Group 9">
            <a:extLst>
              <a:ext uri="{FF2B5EF4-FFF2-40B4-BE49-F238E27FC236}">
                <a16:creationId xmlns:a16="http://schemas.microsoft.com/office/drawing/2014/main" id="{01AC4EAD-7F75-F244-54DE-AF85A0A900CF}"/>
              </a:ext>
            </a:extLst>
          </p:cNvPr>
          <p:cNvGrpSpPr/>
          <p:nvPr/>
        </p:nvGrpSpPr>
        <p:grpSpPr>
          <a:xfrm>
            <a:off x="398972" y="1628481"/>
            <a:ext cx="3182976" cy="3182976"/>
            <a:chOff x="571500" y="1628481"/>
            <a:chExt cx="3182976" cy="3182976"/>
          </a:xfrm>
        </p:grpSpPr>
        <p:pic>
          <p:nvPicPr>
            <p:cNvPr id="8" name="Picture 7">
              <a:extLst>
                <a:ext uri="{FF2B5EF4-FFF2-40B4-BE49-F238E27FC236}">
                  <a16:creationId xmlns:a16="http://schemas.microsoft.com/office/drawing/2014/main" id="{9623732C-0966-6D44-9304-91038D02CAE6}"/>
                </a:ext>
              </a:extLst>
            </p:cNvPr>
            <p:cNvPicPr>
              <a:picLocks noChangeAspect="1"/>
            </p:cNvPicPr>
            <p:nvPr/>
          </p:nvPicPr>
          <p:blipFill>
            <a:blip r:embed="rId6"/>
            <a:stretch>
              <a:fillRect/>
            </a:stretch>
          </p:blipFill>
          <p:spPr>
            <a:xfrm>
              <a:off x="571500" y="1628481"/>
              <a:ext cx="3182976" cy="3182976"/>
            </a:xfrm>
            <a:prstGeom prst="rect">
              <a:avLst/>
            </a:prstGeom>
          </p:spPr>
        </p:pic>
        <p:pic>
          <p:nvPicPr>
            <p:cNvPr id="9" name="Picture 8" descr="Logo, company name&#10;&#10;Description automatically generated">
              <a:extLst>
                <a:ext uri="{FF2B5EF4-FFF2-40B4-BE49-F238E27FC236}">
                  <a16:creationId xmlns:a16="http://schemas.microsoft.com/office/drawing/2014/main" id="{6682868A-5F58-0691-2034-3DA515B567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38045" y="2752885"/>
              <a:ext cx="1049885" cy="830997"/>
            </a:xfrm>
            <a:prstGeom prst="rect">
              <a:avLst/>
            </a:prstGeom>
          </p:spPr>
        </p:pic>
      </p:grpSp>
    </p:spTree>
    <p:custDataLst>
      <p:tags r:id="rId1"/>
    </p:custDataLst>
    <p:extLst>
      <p:ext uri="{BB962C8B-B14F-4D97-AF65-F5344CB8AC3E}">
        <p14:creationId xmlns:p14="http://schemas.microsoft.com/office/powerpoint/2010/main" val="1453411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067D-03F7-4809-AA6F-DA17D6639CA2}"/>
              </a:ext>
            </a:extLst>
          </p:cNvPr>
          <p:cNvSpPr>
            <a:spLocks noGrp="1"/>
          </p:cNvSpPr>
          <p:nvPr>
            <p:ph type="title"/>
          </p:nvPr>
        </p:nvSpPr>
        <p:spPr/>
        <p:txBody>
          <a:bodyPr/>
          <a:lstStyle/>
          <a:p>
            <a:r>
              <a:rPr lang="en-US" dirty="0"/>
              <a:t>AC 43-9C</a:t>
            </a:r>
          </a:p>
        </p:txBody>
      </p:sp>
      <p:pic>
        <p:nvPicPr>
          <p:cNvPr id="7" name="Picture 6">
            <a:extLst>
              <a:ext uri="{FF2B5EF4-FFF2-40B4-BE49-F238E27FC236}">
                <a16:creationId xmlns:a16="http://schemas.microsoft.com/office/drawing/2014/main" id="{6A448506-AF06-BAB1-F148-C31BD380DEF3}"/>
              </a:ext>
            </a:extLst>
          </p:cNvPr>
          <p:cNvPicPr>
            <a:picLocks noChangeAspect="1"/>
          </p:cNvPicPr>
          <p:nvPr/>
        </p:nvPicPr>
        <p:blipFill>
          <a:blip r:embed="rId4"/>
          <a:stretch>
            <a:fillRect/>
          </a:stretch>
        </p:blipFill>
        <p:spPr>
          <a:xfrm>
            <a:off x="4772446" y="452075"/>
            <a:ext cx="6848054" cy="4379265"/>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95B47737-6F06-6CC8-10D8-503447313CC6}"/>
              </a:ext>
            </a:extLst>
          </p:cNvPr>
          <p:cNvSpPr txBox="1"/>
          <p:nvPr/>
        </p:nvSpPr>
        <p:spPr bwMode="auto">
          <a:xfrm>
            <a:off x="17707708" y="3861766"/>
            <a:ext cx="6190938"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5"/>
              </a:rPr>
              <a:t>https://drs.faa.gov/browse/excelExternalWindow/DRSDOCID191020188820240412190740.0001</a:t>
            </a:r>
            <a:endParaRPr lang="en-US" dirty="0"/>
          </a:p>
          <a:p>
            <a:pPr>
              <a:buNone/>
            </a:pPr>
            <a:endParaRPr lang="en-US" dirty="0"/>
          </a:p>
        </p:txBody>
      </p:sp>
      <p:grpSp>
        <p:nvGrpSpPr>
          <p:cNvPr id="14" name="Group 13">
            <a:extLst>
              <a:ext uri="{FF2B5EF4-FFF2-40B4-BE49-F238E27FC236}">
                <a16:creationId xmlns:a16="http://schemas.microsoft.com/office/drawing/2014/main" id="{0AF22246-1D9C-568F-AC03-F9025FF98B78}"/>
              </a:ext>
            </a:extLst>
          </p:cNvPr>
          <p:cNvGrpSpPr/>
          <p:nvPr/>
        </p:nvGrpSpPr>
        <p:grpSpPr>
          <a:xfrm>
            <a:off x="351692" y="1454484"/>
            <a:ext cx="3411416" cy="3476624"/>
            <a:chOff x="-5486401" y="1660856"/>
            <a:chExt cx="4418291" cy="4418291"/>
          </a:xfrm>
        </p:grpSpPr>
        <p:pic>
          <p:nvPicPr>
            <p:cNvPr id="9" name="Picture 8">
              <a:extLst>
                <a:ext uri="{FF2B5EF4-FFF2-40B4-BE49-F238E27FC236}">
                  <a16:creationId xmlns:a16="http://schemas.microsoft.com/office/drawing/2014/main" id="{B70D0B6C-973D-8B08-B1B4-BFCC137287AB}"/>
                </a:ext>
              </a:extLst>
            </p:cNvPr>
            <p:cNvPicPr>
              <a:picLocks noChangeAspect="1"/>
            </p:cNvPicPr>
            <p:nvPr/>
          </p:nvPicPr>
          <p:blipFill>
            <a:blip r:embed="rId6"/>
            <a:stretch>
              <a:fillRect/>
            </a:stretch>
          </p:blipFill>
          <p:spPr>
            <a:xfrm>
              <a:off x="-5486401" y="1660856"/>
              <a:ext cx="4418291" cy="4418291"/>
            </a:xfrm>
            <a:prstGeom prst="rect">
              <a:avLst/>
            </a:prstGeom>
          </p:spPr>
        </p:pic>
        <p:pic>
          <p:nvPicPr>
            <p:cNvPr id="13" name="Picture 12" descr="Logo, company name&#10;&#10;Description automatically generated">
              <a:extLst>
                <a:ext uri="{FF2B5EF4-FFF2-40B4-BE49-F238E27FC236}">
                  <a16:creationId xmlns:a16="http://schemas.microsoft.com/office/drawing/2014/main" id="{4ADF2053-0C1A-F625-54C8-297A6235273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14698" y="3429000"/>
              <a:ext cx="995652" cy="773290"/>
            </a:xfrm>
            <a:prstGeom prst="rect">
              <a:avLst/>
            </a:prstGeom>
          </p:spPr>
        </p:pic>
      </p:grpSp>
    </p:spTree>
    <p:custDataLst>
      <p:tags r:id="rId1"/>
    </p:custDataLst>
    <p:extLst>
      <p:ext uri="{BB962C8B-B14F-4D97-AF65-F5344CB8AC3E}">
        <p14:creationId xmlns:p14="http://schemas.microsoft.com/office/powerpoint/2010/main" val="1909830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544D-1E88-4E20-A3A2-E5B85637C83A}"/>
              </a:ext>
            </a:extLst>
          </p:cNvPr>
          <p:cNvSpPr>
            <a:spLocks noGrp="1"/>
          </p:cNvSpPr>
          <p:nvPr>
            <p:ph type="title"/>
          </p:nvPr>
        </p:nvSpPr>
        <p:spPr>
          <a:xfrm>
            <a:off x="1524000" y="344488"/>
            <a:ext cx="9144000" cy="5370512"/>
          </a:xfrm>
        </p:spPr>
        <p:txBody>
          <a:bodyPr/>
          <a:lstStyle/>
          <a:p>
            <a:pPr algn="ctr"/>
            <a:r>
              <a:rPr lang="en-US" sz="4400" dirty="0">
                <a:solidFill>
                  <a:srgbClr val="FF0000"/>
                </a:solidFill>
                <a:effectLst>
                  <a:outerShdw blurRad="38100" dist="38100" dir="2700000" algn="tl">
                    <a:srgbClr val="000000">
                      <a:alpha val="43137"/>
                    </a:srgbClr>
                  </a:outerShdw>
                </a:effectLst>
              </a:rPr>
              <a:t>Don’t take an Airplane </a:t>
            </a:r>
            <a:br>
              <a:rPr lang="en-US" sz="4400" dirty="0">
                <a:solidFill>
                  <a:srgbClr val="FF0000"/>
                </a:solidFill>
                <a:effectLst>
                  <a:outerShdw blurRad="38100" dist="38100" dir="2700000" algn="tl">
                    <a:srgbClr val="000000">
                      <a:alpha val="43137"/>
                    </a:srgbClr>
                  </a:outerShdw>
                </a:effectLst>
              </a:rPr>
            </a:br>
            <a:r>
              <a:rPr lang="en-US" sz="4400" dirty="0">
                <a:solidFill>
                  <a:srgbClr val="FF0000"/>
                </a:solidFill>
                <a:effectLst>
                  <a:outerShdw blurRad="38100" dist="38100" dir="2700000" algn="tl">
                    <a:srgbClr val="000000">
                      <a:alpha val="43137"/>
                    </a:srgbClr>
                  </a:outerShdw>
                </a:effectLst>
              </a:rPr>
              <a:t>without seeing the </a:t>
            </a:r>
            <a:br>
              <a:rPr lang="en-US" sz="4400" dirty="0">
                <a:solidFill>
                  <a:srgbClr val="FF0000"/>
                </a:solidFill>
                <a:effectLst>
                  <a:outerShdw blurRad="38100" dist="38100" dir="2700000" algn="tl">
                    <a:srgbClr val="000000">
                      <a:alpha val="43137"/>
                    </a:srgbClr>
                  </a:outerShdw>
                </a:effectLst>
              </a:rPr>
            </a:br>
            <a:r>
              <a:rPr lang="en-US" sz="4400" dirty="0">
                <a:solidFill>
                  <a:srgbClr val="FF0000"/>
                </a:solidFill>
                <a:effectLst>
                  <a:outerShdw blurRad="38100" dist="38100" dir="2700000" algn="tl">
                    <a:srgbClr val="000000">
                      <a:alpha val="43137"/>
                    </a:srgbClr>
                  </a:outerShdw>
                </a:effectLst>
              </a:rPr>
              <a:t>Approval for Return to service!</a:t>
            </a:r>
          </a:p>
        </p:txBody>
      </p:sp>
    </p:spTree>
    <p:custDataLst>
      <p:tags r:id="rId1"/>
    </p:custDataLst>
    <p:extLst>
      <p:ext uri="{BB962C8B-B14F-4D97-AF65-F5344CB8AC3E}">
        <p14:creationId xmlns:p14="http://schemas.microsoft.com/office/powerpoint/2010/main" val="3770575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3072" y="2187574"/>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5"/>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
        <p:nvSpPr>
          <p:cNvPr id="11" name="TextBox 10">
            <a:extLst>
              <a:ext uri="{FF2B5EF4-FFF2-40B4-BE49-F238E27FC236}">
                <a16:creationId xmlns:a16="http://schemas.microsoft.com/office/drawing/2014/main" id="{1BAFEE10-4167-4160-83F5-FA767A43E0F5}"/>
              </a:ext>
            </a:extLst>
          </p:cNvPr>
          <p:cNvSpPr txBox="1"/>
          <p:nvPr/>
        </p:nvSpPr>
        <p:spPr bwMode="auto">
          <a:xfrm>
            <a:off x="554182" y="5242857"/>
            <a:ext cx="80835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https://www.faa.gov/about/initiatives/sms</a:t>
            </a:r>
            <a:endParaRPr lang="en-US" dirty="0"/>
          </a:p>
          <a:p>
            <a:pPr>
              <a:buNone/>
            </a:pPr>
            <a:endParaRPr lang="en-US" dirty="0"/>
          </a:p>
          <a:p>
            <a:pPr>
              <a:buNone/>
            </a:pPr>
            <a:endParaRPr lang="en-US" dirty="0"/>
          </a:p>
        </p:txBody>
      </p:sp>
    </p:spTree>
    <p:custDataLst>
      <p:tags r:id="rId1"/>
    </p:custDataLst>
    <p:extLst>
      <p:ext uri="{BB962C8B-B14F-4D97-AF65-F5344CB8AC3E}">
        <p14:creationId xmlns:p14="http://schemas.microsoft.com/office/powerpoint/2010/main" val="415120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875646" y="1078206"/>
            <a:ext cx="3712989" cy="43050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t="6258"/>
          <a:stretch/>
        </p:blipFill>
        <p:spPr>
          <a:xfrm>
            <a:off x="1016718" y="3191846"/>
            <a:ext cx="3560401" cy="25060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03365" y="1089293"/>
            <a:ext cx="7221789" cy="357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972004" y="1161285"/>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9590" y="3577989"/>
            <a:ext cx="2830117" cy="2124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2915" y="1939625"/>
            <a:ext cx="2921735" cy="2192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1368" y="3327573"/>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35710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p:txBody>
          <a:bodyPr/>
          <a:lstStyle/>
          <a:p>
            <a:r>
              <a:rPr lang="en-US" dirty="0"/>
              <a:t>What is an Approval for Return to Service?</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293583928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PXi2CEle"/>
  <p:tag name="ARTICULATE_DESIGN_ID_2_CUSTOM DESIGN" val="YQhdD8dr"/>
  <p:tag name="ARTICULATE_PROJECT_OPEN" val="0"/>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5YDFD77UPU3F-311-5538</_dlc_DocId>
    <_dlc_DocIdUrl xmlns="04289566-cf42-4ce7-aa7c-2469c3d4502e">
      <Url>https://avssp.faa.gov/avs/afsfaast/_layouts/15/DocIdRedir.aspx?ID=5YDFD77UPU3F-311-5538</Url>
      <Description>5YDFD77UPU3F-311-5538</Description>
    </_dlc_DocIdUrl>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0675E-01F7-49AA-B61E-EE85CFCAD03B}">
  <ds:schemaRefs>
    <ds:schemaRef ds:uri="http://purl.org/dc/elements/1.1/"/>
    <ds:schemaRef ds:uri="http://schemas.microsoft.com/sharepoint/v4"/>
    <ds:schemaRef ds:uri="http://schemas.microsoft.com/office/2006/metadata/properties"/>
    <ds:schemaRef ds:uri="http://schemas.microsoft.com/office/infopath/2007/PartnerControls"/>
    <ds:schemaRef ds:uri="http://schemas.openxmlformats.org/package/2006/metadata/core-properties"/>
    <ds:schemaRef ds:uri="http://purl.org/dc/dcmitype/"/>
    <ds:schemaRef ds:uri="http://schemas.microsoft.com/office/2006/documentManagement/types"/>
    <ds:schemaRef ds:uri="04289566-cf42-4ce7-aa7c-2469c3d4502e"/>
    <ds:schemaRef ds:uri="http://www.w3.org/XML/1998/namespace"/>
    <ds:schemaRef ds:uri="http://purl.org/dc/terms/"/>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1C38A633-EE72-4AA8-9C87-589929306837}">
  <ds:schemaRefs>
    <ds:schemaRef ds:uri="http://schemas.microsoft.com/sharepoint/events"/>
  </ds:schemaRefs>
</ds:datastoreItem>
</file>

<file path=customXml/itemProps4.xml><?xml version="1.0" encoding="utf-8"?>
<ds:datastoreItem xmlns:ds="http://schemas.openxmlformats.org/officeDocument/2006/customXml" ds:itemID="{52AB7D93-B45E-4C1C-8316-09EE2B1C89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3907</TotalTime>
  <Words>2061</Words>
  <Application>Microsoft Office PowerPoint</Application>
  <PresentationFormat>Widescreen</PresentationFormat>
  <Paragraphs>249</Paragraphs>
  <Slides>26</Slides>
  <Notes>26</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26</vt:i4>
      </vt:variant>
    </vt:vector>
  </HeadingPairs>
  <TitlesOfParts>
    <vt:vector size="35" baseType="lpstr">
      <vt:lpstr>ＭＳ Ｐゴシック</vt:lpstr>
      <vt:lpstr>Arial</vt:lpstr>
      <vt:lpstr>Blackadder ITC</vt:lpstr>
      <vt:lpstr>Bookman Old Style</vt:lpstr>
      <vt:lpstr>Helvetica Neue Medium</vt:lpstr>
      <vt:lpstr>Times New Roman</vt:lpstr>
      <vt:lpstr>1_Custom Design</vt:lpstr>
      <vt:lpstr>2_Custom Design</vt:lpstr>
      <vt:lpstr>Bitmap Image</vt:lpstr>
      <vt:lpstr>The National FAA Safety Team Presents</vt:lpstr>
      <vt:lpstr>Welcome</vt:lpstr>
      <vt:lpstr>Don’t take an Airplane  without seeing the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PowerPoint Presentation</vt:lpstr>
      <vt:lpstr>What is an Approval for  Return to Service?</vt:lpstr>
      <vt:lpstr>What is an Approval for  Return to Service?</vt:lpstr>
      <vt:lpstr>PowerPoint Presentation</vt:lpstr>
      <vt:lpstr>What is an Approval for Return to Service?</vt:lpstr>
      <vt:lpstr>NTSB Legal Matters</vt:lpstr>
      <vt:lpstr>Plane Sense</vt:lpstr>
      <vt:lpstr>AC 43-9C</vt:lpstr>
      <vt:lpstr>Don’t take an Airplane  without seeing the  Approval for Return to service!</vt:lpstr>
      <vt:lpstr>Questions?</vt:lpstr>
      <vt:lpstr>Safety Management Systems (SMS) Coming to General Aviation</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256</cp:revision>
  <dcterms:created xsi:type="dcterms:W3CDTF">2005-01-28T20:32:53Z</dcterms:created>
  <dcterms:modified xsi:type="dcterms:W3CDTF">2025-02-10T21:47:36Z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39e3f9b1-a023-4b30-a827-4f8662dee6be</vt:lpwstr>
  </property>
  <property fmtid="{D5CDD505-2E9C-101B-9397-08002B2CF9AE}" pid="4" name="ArticulateGUID">
    <vt:lpwstr>44EF6A26-566D-44A1-A7EC-ABC753A8D96F</vt:lpwstr>
  </property>
  <property fmtid="{D5CDD505-2E9C-101B-9397-08002B2CF9AE}" pid="5" name="ArticulatePath">
    <vt:lpwstr>25-08-May-TOM-Return to Service Approval-PPT-Rev 0</vt:lpwstr>
  </property>
</Properties>
</file>