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 id="2147483662" r:id="rId7"/>
  </p:sldMasterIdLst>
  <p:notesMasterIdLst>
    <p:notesMasterId r:id="rId40"/>
  </p:notesMasterIdLst>
  <p:handoutMasterIdLst>
    <p:handoutMasterId r:id="rId41"/>
  </p:handoutMasterIdLst>
  <p:sldIdLst>
    <p:sldId id="273" r:id="rId8"/>
    <p:sldId id="274" r:id="rId9"/>
    <p:sldId id="275" r:id="rId10"/>
    <p:sldId id="698" r:id="rId11"/>
    <p:sldId id="704" r:id="rId12"/>
    <p:sldId id="706" r:id="rId13"/>
    <p:sldId id="705" r:id="rId14"/>
    <p:sldId id="700" r:id="rId15"/>
    <p:sldId id="716" r:id="rId16"/>
    <p:sldId id="703" r:id="rId17"/>
    <p:sldId id="709" r:id="rId18"/>
    <p:sldId id="339" r:id="rId19"/>
    <p:sldId id="710" r:id="rId20"/>
    <p:sldId id="347" r:id="rId21"/>
    <p:sldId id="711" r:id="rId22"/>
    <p:sldId id="702" r:id="rId23"/>
    <p:sldId id="708" r:id="rId24"/>
    <p:sldId id="714" r:id="rId25"/>
    <p:sldId id="276" r:id="rId26"/>
    <p:sldId id="713" r:id="rId27"/>
    <p:sldId id="717" r:id="rId28"/>
    <p:sldId id="718" r:id="rId29"/>
    <p:sldId id="305" r:id="rId30"/>
    <p:sldId id="317" r:id="rId31"/>
    <p:sldId id="712" r:id="rId32"/>
    <p:sldId id="719" r:id="rId33"/>
    <p:sldId id="310" r:id="rId34"/>
    <p:sldId id="388" r:id="rId35"/>
    <p:sldId id="288" r:id="rId36"/>
    <p:sldId id="318" r:id="rId37"/>
    <p:sldId id="319" r:id="rId38"/>
    <p:sldId id="349" r:id="rId39"/>
  </p:sldIdLst>
  <p:sldSz cx="12192000" cy="6858000"/>
  <p:notesSz cx="6858000" cy="9296400"/>
  <p:custDataLst>
    <p:tags r:id="rId4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698"/>
            <p14:sldId id="704"/>
            <p14:sldId id="706"/>
            <p14:sldId id="705"/>
            <p14:sldId id="700"/>
            <p14:sldId id="716"/>
            <p14:sldId id="703"/>
            <p14:sldId id="709"/>
            <p14:sldId id="339"/>
            <p14:sldId id="710"/>
            <p14:sldId id="347"/>
            <p14:sldId id="711"/>
            <p14:sldId id="702"/>
            <p14:sldId id="708"/>
            <p14:sldId id="714"/>
            <p14:sldId id="276"/>
            <p14:sldId id="713"/>
            <p14:sldId id="717"/>
            <p14:sldId id="718"/>
            <p14:sldId id="305"/>
            <p14:sldId id="317"/>
            <p14:sldId id="712"/>
            <p14:sldId id="719"/>
            <p14:sldId id="310"/>
            <p14:sldId id="388"/>
            <p14:sldId id="288"/>
            <p14:sldId id="318"/>
            <p14:sldId id="319"/>
            <p14:sldId id="349"/>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CC0099"/>
    <a:srgbClr val="CCECFF"/>
    <a:srgbClr val="FF0000"/>
    <a:srgbClr val="FFFF99"/>
    <a:srgbClr val="FFCC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56741" autoAdjust="0"/>
  </p:normalViewPr>
  <p:slideViewPr>
    <p:cSldViewPr snapToGrid="0">
      <p:cViewPr varScale="1">
        <p:scale>
          <a:sx n="59" d="100"/>
          <a:sy n="59" d="100"/>
        </p:scale>
        <p:origin x="1770" y="7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gs" Target="tags/tag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a:latin typeface="Times New Roman" pitchFamily="18" charset="0"/>
                <a:ea typeface="ＭＳ Ｐゴシック" pitchFamily="34" charset="-128"/>
              </a:rPr>
              <a:t>2023/10-29-303(I)PP  </a:t>
            </a:r>
            <a:r>
              <a:rPr lang="en-US" dirty="0">
                <a:latin typeface="Times New Roman" pitchFamily="18" charset="0"/>
                <a:ea typeface="ＭＳ Ｐゴシック" pitchFamily="34" charset="-128"/>
              </a:rPr>
              <a:t>Original Author, FAASTeam John Steuernagle, POC Kevin Clover, National Program Manager (Operations), Office 562-888-2020.</a:t>
            </a: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FY 2025 Topic of the Month – July – </a:t>
            </a:r>
            <a:r>
              <a:rPr lang="en-US" b="1" i="1" dirty="0">
                <a:latin typeface="Times New Roman" pitchFamily="18" charset="0"/>
                <a:ea typeface="ＭＳ Ｐゴシック" pitchFamily="34" charset="-128"/>
              </a:rPr>
              <a:t>GA Over-water Operations.</a:t>
            </a:r>
          </a:p>
          <a:p>
            <a:pPr eaLnBrk="1" hangingPunct="1"/>
            <a:endParaRPr lang="en-US" dirty="0">
              <a:latin typeface="Times New Roman" pitchFamily="18" charset="0"/>
              <a:ea typeface="ＭＳ Ｐゴシック" pitchFamily="34" charset="-128"/>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Script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We have included a script of suggested dialog with most slides.  The script will always appear in a </a:t>
            </a:r>
            <a:r>
              <a:rPr lang="en-US" sz="1800" b="1" dirty="0">
                <a:effectLst/>
                <a:latin typeface="Arial" panose="020B0604020202020204" pitchFamily="34" charset="0"/>
                <a:ea typeface="MS Mincho" panose="02020609040205080304" pitchFamily="49" charset="-128"/>
                <a:cs typeface="Times New Roman" panose="02020603050405020304" pitchFamily="18" charset="0"/>
              </a:rPr>
              <a:t>non-italic font</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Presenters may read the script or modify it to suit their own presentation style.  See template slides 5 and 6  for examples of slides with script.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Presentation Instructions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(stage direction and  presentation suggestions) will be preceded by a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Bold header: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the instructions themselves will be in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Italic fonts</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See slide 2, for an example of slides with Presentation Instructions only.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Program control instructions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will be in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bold fonts</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and look like this: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(Click)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for building information within a slide;  or this: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(Next Slide)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for slide advance.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Background information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Some slides may contain background information that supports the concepts presented in the program.  </a:t>
            </a:r>
            <a:br>
              <a:rPr lang="en-US" sz="1800" i="1" dirty="0">
                <a:effectLst/>
                <a:latin typeface="Arial" panose="020B0604020202020204" pitchFamily="34" charset="0"/>
                <a:ea typeface="MS Mincho" panose="02020609040205080304" pitchFamily="49" charset="-128"/>
                <a:cs typeface="Times New Roman" panose="02020603050405020304" pitchFamily="18" charset="0"/>
              </a:rPr>
            </a:br>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In this presentation we’ll address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recommendations</a:t>
            </a:r>
            <a:r>
              <a:rPr lang="en-US" baseline="0" dirty="0">
                <a:latin typeface="Times New Roman" pitchFamily="18" charset="0"/>
                <a:ea typeface="ＭＳ Ｐゴシック" pitchFamily="34" charset="-128"/>
              </a:rPr>
              <a:t> from the General Aviation Joint Safety Committee – a government / industry group that analyzes GA accidents and incidents.  The Committee feels that improved survival planning, training, and equipping with emergency gear before flight can significantly improve pilots’ chances of surviving water landings.  In a previous program we discussed land and water survival knowledge and training.  This program will focus on over-water operations.</a:t>
            </a:r>
            <a:endParaRPr lang="en-US" dirty="0">
              <a:latin typeface="Times New Roman" pitchFamily="18" charset="0"/>
              <a:ea typeface="ＭＳ Ｐゴシック" pitchFamily="34" charset="-128"/>
            </a:endParaRP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contemplate over-water operations, they’re usually thinking of trans-oceanic flights or island hopping in the Caribbean or South-Pacific.  Long stretches over open water mean the engine must keep running or we’ll soon be swimming.  That means we should know the principles of successful water landings (ditching), equip with appropriate survival and rescue gear, and know how to use it. </a:t>
            </a:r>
          </a:p>
          <a:p>
            <a:endParaRPr lang="en-US" dirty="0"/>
          </a:p>
          <a:p>
            <a:r>
              <a:rPr lang="en-US" dirty="0"/>
              <a:t>But trans-oceanic flights are not the only ones that could end up in the water.  There are many places in the United States where a forced landing can require us to swim to survive.</a:t>
            </a:r>
          </a:p>
          <a:p>
            <a:endParaRPr lang="en-US" dirty="0"/>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73263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think of lakes in the United States, the five Great Lakes on the northern tier and the Great Salt Lake in Utah come to mind.  Lake Superior, the largest freshwater lake in the world, is roughly the size of South Carolina or the country of Austria.   If we lose power while overflying any of these, we may end up in the water.  </a:t>
            </a:r>
            <a:r>
              <a:rPr lang="en-US" b="1" dirty="0"/>
              <a:t>(Click)</a:t>
            </a:r>
          </a:p>
          <a:p>
            <a:endParaRPr lang="en-US" b="1" dirty="0"/>
          </a:p>
          <a:p>
            <a:r>
              <a:rPr lang="en-US" b="0" dirty="0"/>
              <a:t>But there are hundreds of lakes and rivers where, depending on course and altitude, a ditching might be our best or only option.  That’s why we need to plan our route to avoid or minimize our time over water and to equip for survival and rescue if we’re forced to ditch.</a:t>
            </a:r>
          </a:p>
          <a:p>
            <a:endParaRPr lang="en-US" b="0" dirty="0"/>
          </a:p>
          <a:p>
            <a:r>
              <a:rPr lang="en-US" b="0" dirty="0"/>
              <a:t>Here’s an example:</a:t>
            </a:r>
          </a:p>
          <a:p>
            <a:endParaRPr lang="en-US" b="0" dirty="0"/>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59311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we’re on the way to Fond du Lac, Wisconsin traveling northwest at 6,500 feet in a Cessna 172.  The direct route involves an 88-nautical mile over-water segment. Lake Michigan’s mean surface elevation is 575 MSL so figure we’ll be about 6,000 feet above the water. With power off, we can glide approximately 1.5 miles per thousand feet of altitude above the surface.  </a:t>
            </a:r>
            <a:r>
              <a:rPr lang="en-US" b="1" dirty="0"/>
              <a:t>(</a:t>
            </a:r>
            <a:r>
              <a:rPr lang="en-US" b="1" i="1" dirty="0"/>
              <a:t>Click</a:t>
            </a:r>
            <a:r>
              <a:rPr lang="en-US" b="1" dirty="0"/>
              <a:t>)</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So that means we’ll have about 70 miles where we can’t glide to shore if our engine fails. </a:t>
            </a:r>
            <a:r>
              <a:rPr lang="en-US" b="1" dirty="0"/>
              <a:t>(</a:t>
            </a:r>
            <a:r>
              <a:rPr lang="en-US" b="1" i="1" dirty="0"/>
              <a:t>Click</a:t>
            </a:r>
            <a:r>
              <a:rPr lang="en-US" b="1" dirty="0"/>
              <a:t>)</a:t>
            </a:r>
          </a:p>
          <a:p>
            <a:endParaRPr lang="en-US" dirty="0"/>
          </a:p>
          <a:p>
            <a:r>
              <a:rPr lang="en-US" dirty="0"/>
              <a:t>We could go further north for a narrower crossing, but we’d still have a 30-mile open water leg, and the trip would be 60 miles longer.  Whichever route we choose the higher we can cruise – the better.  Altitude will give you more time to deal with emergencies, improve communications, and reduce the time you’re beyond gliding distance from shore.  You may not be required to equip with flotation, signaling, and survival gear but for trips like this, it makes sense.  We’ll get into specifics soon but first let’s talk a bit more about flight planning.</a:t>
            </a:r>
          </a:p>
          <a:p>
            <a:endParaRPr lang="en-US" dirty="0"/>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86112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you’ll want to file a flight plan for any over-water flight and requesting flight following makes sense too.  But especially if you’re going on a multi-day trip to areas where communication may be a challenge, you may also want to file an itinerary with a trusted agent before you leave.  If you’re equipped with a Satellite Phone, or even a Satellite Messaging Device, you can transmit periodic status reports to your agent.  A missing status report could trigger and target search and rescue efforts even if no flying was planned for the day.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510529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Once you can no longer see land, one piece of ocean looks like any other so pilotage won’t work.  Likewise, VOR, ADF, and VHF Communications may not be available. </a:t>
            </a:r>
            <a:r>
              <a:rPr lang="en-US" b="1" i="0" dirty="0"/>
              <a:t>(</a:t>
            </a:r>
            <a:r>
              <a:rPr lang="en-US" b="1" i="1" dirty="0"/>
              <a:t>Click</a:t>
            </a:r>
            <a:r>
              <a:rPr lang="en-US" b="1" i="0" dirty="0"/>
              <a:t>)</a:t>
            </a:r>
            <a:endParaRPr lang="en-US" b="0" i="0" dirty="0"/>
          </a:p>
          <a:p>
            <a:endParaRPr lang="en-US" b="0" dirty="0"/>
          </a:p>
          <a:p>
            <a:r>
              <a:rPr lang="en-US" b="0" dirty="0"/>
              <a:t>That’s why 14CFR 91.511 specifies Communication and navigation equipment required when operating over 30-minutes flying time or 100 nautical miles from the nearest shore.  Depending on where you’re flying that means you may have to equip with at least one High Frequency Radio.  </a:t>
            </a:r>
            <a:r>
              <a:rPr lang="en-US" b="1" i="0" dirty="0"/>
              <a:t>(</a:t>
            </a:r>
            <a:r>
              <a:rPr lang="en-US" b="1" i="1" dirty="0"/>
              <a:t>Click</a:t>
            </a:r>
            <a:r>
              <a:rPr lang="en-US" b="1" i="0" dirty="0"/>
              <a:t>)</a:t>
            </a:r>
            <a:endParaRPr lang="en-US" b="0" i="0" dirty="0"/>
          </a:p>
          <a:p>
            <a:endParaRPr lang="en-US" b="0" i="0" dirty="0"/>
          </a:p>
          <a:p>
            <a:r>
              <a:rPr lang="en-US" b="0" i="0" dirty="0"/>
              <a:t>The emergency equipment requirements in §14CFR 91.509 are a good guide for any over-water operations beyond gliding distance to shore.</a:t>
            </a:r>
            <a:endParaRPr lang="en-US" b="0" dirty="0"/>
          </a:p>
          <a:p>
            <a:endParaRPr lang="en-US" b="0" dirty="0"/>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423860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weather permits, we suggest that you plan to leave early and do your over water flying in daylight.  </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If you should have to ditch, it’s easier to get out of your aircraft and into your raft and you’ll be easier to spot. </a:t>
            </a:r>
            <a:r>
              <a:rPr lang="en-US" b="1" dirty="0"/>
              <a:t>(Click)</a:t>
            </a:r>
          </a:p>
          <a:p>
            <a:endParaRPr lang="en-US" b="0" dirty="0"/>
          </a:p>
          <a:p>
            <a:r>
              <a:rPr lang="en-US" b="0" dirty="0"/>
              <a:t>If you must ditch in the dark the chances are very good that you’ll have to spend at least one night at sea.  Either way, if you’re going to survive any time in the water, you’ll need some survival equipment.</a:t>
            </a:r>
          </a:p>
          <a:p>
            <a:endParaRPr lang="en-US" b="0" dirty="0"/>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502098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immediate water survival need will be something to keep us afloat.  We’re all familiar with the standard airline life vest.  We’ve seen the demonstration dozens if not hundreds of times but few of us have had the opportunity to locate and open the package then don and adjust the PFD.  </a:t>
            </a:r>
            <a:r>
              <a:rPr lang="en-US" b="1" dirty="0"/>
              <a:t>(</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a:t>Likewise</a:t>
            </a:r>
            <a:r>
              <a:rPr lang="en-US" dirty="0"/>
              <a:t>, we’ve heard the instructions on PFD inflation and the warning to inflate only after exiting the aircraft.  Airline operations assume there will be time for passengers to locate and don their PFDs.  We don’t have that luxury in GA operations.  If we want PFDs to be available when needed, we’ll have to wear them – at least while we’re operating beyond gliding range of shore. </a:t>
            </a:r>
            <a:r>
              <a:rPr lang="en-US" b="1" dirty="0"/>
              <a:t>(</a:t>
            </a:r>
            <a:r>
              <a:rPr lang="en-US" b="1" i="1" dirty="0"/>
              <a:t>Click</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These inflatable PFDs are wearable and relatively compact.  There are many to choose from that won’t significantly restrict your movement or impede egress from the aircraft – providing you don’t inflate before exiting of course.  We recommend models with pockets for essential personal survival gear or wearing your PDF over a survival vest.  More about that later.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Once we’re floating in the water, our next most urgent task will be to get out before we get too cold to function.  Here’s why.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t>
            </a:r>
            <a:r>
              <a:rPr lang="en-US" b="1" i="1" dirty="0"/>
              <a:t>Next Slide</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506976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Survival time is quite variable and by some accounts, this chart is optimistic.  Still, it gives us an idea of how long we might be able to survive immersion and the key to longevity is, “the warmer, the better.”  Until we reach 80º F – 26.6º C that is.  Above that temperature survival time decreases.  But wait, there’s more.  Let’s consider sudden immersion in 50º F water – about the middle of the scale. </a:t>
            </a:r>
            <a:r>
              <a:rPr lang="en-US" b="1" dirty="0"/>
              <a:t>(</a:t>
            </a:r>
            <a:r>
              <a:rPr lang="en-US" b="1" i="1" dirty="0"/>
              <a:t>Click</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Sudden immersion in cold water causes a gasping reflex in most people.  If our face is under water when this occurs, our PFD won’t be able to save us.  Cold shock can be fatal unless we remain calm and control our breathing. </a:t>
            </a:r>
            <a:r>
              <a:rPr lang="en-US" b="1" dirty="0"/>
              <a:t>(</a:t>
            </a:r>
            <a:r>
              <a:rPr lang="en-US" b="1" i="1" dirty="0"/>
              <a:t>Click</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Although our chart says we have 1 to 2 hours before exhaustion, at this temperature, we may only be able to swim for 15 to 25 minutes. </a:t>
            </a:r>
            <a:r>
              <a:rPr lang="en-US" b="1" dirty="0"/>
              <a:t>(</a:t>
            </a:r>
            <a:r>
              <a:rPr lang="en-US" b="1" i="1" dirty="0"/>
              <a:t>Click</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Exhaustion and Unconsciousness make self-rescue impossible.  That’s why these kayakers are wearing layered insulating garments under dry suits.  Without this gear they would be challenged to recover from an otherwise minor boating event.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t>
            </a:r>
            <a:r>
              <a:rPr lang="en-US" b="1" i="1" dirty="0"/>
              <a:t>Next Slide</a:t>
            </a:r>
            <a:r>
              <a:rPr lang="en-US" b="1" i="0" dirty="0"/>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971162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matter where you’re flying, plan to dress for success.  That means wearing – not just packing - clothing that matches the environment over which you’re flying.  You</a:t>
            </a:r>
            <a:r>
              <a:rPr lang="en-US" baseline="0" dirty="0"/>
              <a:t> may be comfortable in your climate-controlled cabin at ten thousand feet but in the event of a ditching you may have to exit the aircraft quickly and gear that’s stowed in baggage compartments may not be accessible.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Times New Roman" pitchFamily="18" charset="0"/>
                <a:ea typeface="ＭＳ Ｐゴシック" pitchFamily="34" charset="-128"/>
              </a:rPr>
              <a:t>Dressing in layers is always a good idea.  That way you can adjust as conditions change. Be sure to wear long sleeves and trousers  closed-toe footwear and a hat.  Don’t worry about clothing “dragging you down” if you end up in the water.  Clothing won’t substantially affect your buoyancy although excessive equipment will. </a:t>
            </a:r>
            <a:r>
              <a:rPr lang="en-US" b="1" baseline="0" dirty="0"/>
              <a:t>(Click)</a:t>
            </a:r>
          </a:p>
          <a:p>
            <a:endParaRPr lang="en-US" b="1" baseline="0" dirty="0"/>
          </a:p>
          <a:p>
            <a:r>
              <a:rPr lang="en-US" b="0" baseline="0" dirty="0"/>
              <a:t>In an emergency, what you have in your pockets is survival equipment.  What you have in the baggage compartment may not be recoverable after a water landing.  Many over-water pilots wear vests that contain essential survival equipment under their PFD.   That way they’re at least equipped with the basics to survive the first few hours at sea.  </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Unless we’re engaged in single-engine trans oceanic operations, we’re unlikely to wear immersion gear while flying but we can increase our survival time by dressing in insulating layers and by taking a life raft along on over-water trips.</a:t>
            </a:r>
          </a:p>
          <a:p>
            <a:endParaRPr lang="en-US" b="0" baseline="0" dirty="0"/>
          </a:p>
          <a:p>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b="0"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342718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rafts are expensive and they’re heavy but well worth having if you must spend any time on the water.  They can extend your survival time from minutes or hours to days or weeks.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t>
            </a:r>
            <a:r>
              <a:rPr lang="en-US" b="1" i="1" dirty="0"/>
              <a:t>Next Slide</a:t>
            </a:r>
            <a:r>
              <a:rPr lang="en-US" b="1" i="0" dirty="0"/>
              <a: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585259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make frequent trips over water or to the back country, it might make sense to own and maintain expensive survival equipment to supplement what you carry on every flight.  If it’s just an occasional trip to the islands though, renting equipment is probably your best bet.  </a:t>
            </a:r>
          </a:p>
          <a:p>
            <a:endParaRPr lang="en-US" dirty="0"/>
          </a:p>
          <a:p>
            <a:r>
              <a:rPr lang="en-US" dirty="0"/>
              <a:t>There are many sources of rental survival gear and, as you might expect, most are located on the coasts and they’re convenient to airports.  Many pilots land and pick up their rental gear there, but you can also arrange for shipment to your home field in advance of your trip.  Just be sure to allow enough lead time to reserve your equipment and plan whether to pick it up en route or have it shipped to you.</a:t>
            </a:r>
          </a:p>
          <a:p>
            <a:endParaRPr lang="en-US" dirty="0"/>
          </a:p>
          <a:p>
            <a:pPr eaLnBrk="1" hangingPunct="1"/>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425956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you’ve pulled off a successful ditching and you were able to deploy your raft and survival equipment.  Now that everyone’s accounted for, who are you going to call?  </a:t>
            </a:r>
            <a:r>
              <a:rPr lang="en-US" b="1" dirty="0"/>
              <a:t>(Click)</a:t>
            </a:r>
          </a:p>
          <a:p>
            <a:endParaRPr lang="en-US" b="1" dirty="0"/>
          </a:p>
          <a:p>
            <a:r>
              <a:rPr lang="en-US" b="0" dirty="0"/>
              <a:t>Well, there’s the time-honored note in a bottle technology.  It could work, but maybe not in our lifetime.  How about something a little more 21</a:t>
            </a:r>
            <a:r>
              <a:rPr lang="en-US" b="0" baseline="30000" dirty="0"/>
              <a:t>st</a:t>
            </a:r>
            <a:r>
              <a:rPr lang="en-US" b="0" dirty="0"/>
              <a:t> Century?  </a:t>
            </a:r>
            <a:r>
              <a:rPr lang="en-US" b="1" dirty="0"/>
              <a:t>(Click)</a:t>
            </a:r>
          </a:p>
          <a:p>
            <a:endParaRPr lang="en-US" b="1" dirty="0"/>
          </a:p>
          <a:p>
            <a:r>
              <a:rPr lang="en-US" b="0" dirty="0"/>
              <a:t>That’s more like it.  An Emergency Position Indicating Radio Beacon or EPIRB.   Your aircraft had an ELT of course but unless you managed to grab it on your way out the door it could be several hundred feet below you and miles away by now.</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2474978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think of EPIRBs as marine ELTs.  They’re waterproof and they transmit information on 121.5 and 406 MHz emergency frequencies.  Here an EPIRB attached to a life raft, alerts authorities to your situation via satellite and rescue aircraft and vessels can pinpoint your position as they approach.</a:t>
            </a:r>
          </a:p>
          <a:p>
            <a:endParaRPr lang="en-US" dirty="0"/>
          </a:p>
          <a:p>
            <a:r>
              <a:rPr lang="en-US" dirty="0"/>
              <a:t>EPIRBs are standard equipment on many life rafts, or they can be purchased or rented individually.  An EPIRB is essential equipment for over-water operations and there are also numerous supplemental equipment options to consider as well.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265352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FCC9429-22DB-452E-A4EC-ADC9CD6A6315}" type="slidenum">
              <a:rPr lang="en-US" sz="1200" smtClean="0">
                <a:latin typeface="Times New Roman" pitchFamily="18" charset="0"/>
              </a:rPr>
              <a:pPr eaLnBrk="1" hangingPunct="1"/>
              <a:t>17</a:t>
            </a:fld>
            <a:endParaRPr lang="en-US" sz="120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406 Mhz.</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Personal Locator Beacons are great to have – especially on flights over water. </a:t>
            </a:r>
            <a:r>
              <a:rPr lang="en-US" baseline="0" dirty="0">
                <a:latin typeface="Times New Roman" pitchFamily="18" charset="0"/>
                <a:ea typeface="ＭＳ Ｐゴシック" pitchFamily="34" charset="-128"/>
              </a:rPr>
              <a:t>These relatively low-cost devices are a great adjunct to aircraft ELTs and EPIRBs.  </a:t>
            </a:r>
            <a:r>
              <a:rPr lang="en-US" b="0" baseline="0" dirty="0">
                <a:latin typeface="Times New Roman" pitchFamily="18" charset="0"/>
                <a:ea typeface="ＭＳ Ｐゴシック" pitchFamily="34" charset="-128"/>
              </a:rPr>
              <a:t>They’re handy enough to always have with you and they’re not just for aviation.  You can use them for hiking, camping, hunting, &amp; fishing – or for peace of mind on any road less travelled.  </a:t>
            </a:r>
            <a:r>
              <a:rPr lang="en-US" b="1" baseline="0" dirty="0">
                <a:latin typeface="Times New Roman" pitchFamily="18" charset="0"/>
                <a:ea typeface="ＭＳ Ｐゴシック" pitchFamily="34" charset="-128"/>
              </a:rPr>
              <a:t>(Click)  </a:t>
            </a:r>
          </a:p>
          <a:p>
            <a:pPr eaLnBrk="1" hangingPunct="1"/>
            <a:endParaRPr lang="en-US" b="1" baseline="0" dirty="0">
              <a:latin typeface="Times New Roman" pitchFamily="18" charset="0"/>
              <a:ea typeface="ＭＳ Ｐゴシック" pitchFamily="34" charset="-128"/>
            </a:endParaRPr>
          </a:p>
          <a:p>
            <a:pPr eaLnBrk="1" hangingPunct="1"/>
            <a:r>
              <a:rPr lang="en-US" b="0" baseline="0" dirty="0">
                <a:latin typeface="Times New Roman" pitchFamily="18" charset="0"/>
                <a:ea typeface="ＭＳ Ｐゴシック" pitchFamily="34" charset="-128"/>
              </a:rPr>
              <a:t>Satellite Messenger Devices can feature one or two-way text messaging that you can use to call for help or to check in with your trusted agent.  Many of them can also process messages from you to the folks back home.  You can let them know if you need help or if everything’s all right.  </a:t>
            </a:r>
            <a:r>
              <a:rPr lang="en-US" b="1" baseline="0" dirty="0">
                <a:latin typeface="Times New Roman" pitchFamily="18" charset="0"/>
                <a:ea typeface="ＭＳ Ｐゴシック" pitchFamily="34" charset="-128"/>
              </a:rPr>
              <a:t>(Click)</a:t>
            </a:r>
          </a:p>
          <a:p>
            <a:pPr eaLnBrk="1" hangingPunct="1"/>
            <a:endParaRPr lang="en-US" b="1" baseline="0"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Satellite phones are now available for purchase or</a:t>
            </a:r>
            <a:r>
              <a:rPr lang="en-US" baseline="0" dirty="0">
                <a:latin typeface="Times New Roman" pitchFamily="18" charset="0"/>
                <a:ea typeface="ＭＳ Ｐゴシック" pitchFamily="34" charset="-128"/>
              </a:rPr>
              <a:t> rent.  Not a bad idea if you’re planning over water or remote area flying.</a:t>
            </a:r>
          </a:p>
          <a:p>
            <a:pPr eaLnBrk="1" hangingPunct="1"/>
            <a:endParaRPr lang="en-US" baseline="0"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073236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water we need is of course dependent on whether we land in the ocean or a fresh-water lake.  Either way a couple of water packets in your survival vest is a good idea.  They will keep you hydrated until you’re aboard your life raft.  Raft survival kits should contain more fresh water and a desalination kit.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739118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It can happen</a:t>
            </a:r>
            <a:r>
              <a:rPr lang="en-US" baseline="0" dirty="0">
                <a:latin typeface="Times New Roman" pitchFamily="18" charset="0"/>
                <a:ea typeface="ＭＳ Ｐゴシック" pitchFamily="34" charset="-128"/>
              </a:rPr>
              <a:t> quickly – One minute you’re cruising along and the next you may find yourself in the water in a survival situation.  Coping successfully in times like these requires knowledge, discipline,  and planning.</a:t>
            </a:r>
            <a:endParaRPr lang="en-US" dirty="0">
              <a:latin typeface="Times New Roman" pitchFamily="18" charset="0"/>
              <a:ea typeface="ＭＳ Ｐゴシック" pitchFamily="34" charset="-128"/>
            </a:endParaRPr>
          </a:p>
          <a:p>
            <a:endParaRPr lang="en-US" b="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3532597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a good water landing – ditching -  is the essential first step to water survival.  Pilots should review ditching procedures in the Aeronautical Information Manual Chapter before conducting over-water operations.  Having those procedures fresh in our minds will help us to successfully pull off a maneuver few of us ever get to practice.</a:t>
            </a:r>
          </a:p>
          <a:p>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895402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can be accomplished before ditching is directly proportional to how high we’ve been cruising and how much power is available.  Use available power to control sink rate and extend your radius of action.  Unlatch doors, plan for a gear-up soft field landing, and maintain control throughout.  This is the time for the best soft-field landing you’ve ever made.</a:t>
            </a:r>
          </a:p>
          <a:p>
            <a:endParaRPr lang="en-US" dirty="0"/>
          </a:p>
          <a:p>
            <a:r>
              <a:rPr lang="en-US" dirty="0"/>
              <a:t>Remove eyeglasses and stow in a pocket.  They may be lost on deceleration and after landing you won’t have time to look for them.  If there’s time - secure loose items in the cockpit.</a:t>
            </a:r>
          </a:p>
          <a:p>
            <a:endParaRPr lang="en-US" dirty="0"/>
          </a:p>
          <a:p>
            <a:r>
              <a:rPr lang="en-US" dirty="0"/>
              <a:t>Your life raft should be in an in-flight accessible location.  If possible – relocate it to a back seat passenger position where it can be one of the first things out the door.</a:t>
            </a:r>
          </a:p>
          <a:p>
            <a:endParaRPr lang="en-US" dirty="0"/>
          </a:p>
          <a:p>
            <a:r>
              <a:rPr lang="en-US" dirty="0"/>
              <a:t>With these preparations accomplished, it’s time for everyone but the pilot to assume brace positions.</a:t>
            </a:r>
          </a:p>
          <a:p>
            <a:endParaRPr lang="en-US" dirty="0"/>
          </a:p>
          <a:p>
            <a:r>
              <a:rPr lang="en-US" b="1" dirty="0"/>
              <a:t>(</a:t>
            </a:r>
            <a:r>
              <a:rPr lang="en-US" b="1" i="1" dirty="0"/>
              <a:t>Next Slide</a:t>
            </a:r>
            <a:r>
              <a:rPr lang="en-US" b="1" i="0" dirty="0"/>
              <a:t>)</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922605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aircraft will decelerate rapidly at touchdown and may turn upside down.   Before landing, ensure that seatbelts are positioned low on hips and as tight as possible.  Passengers should brace for landing by keeping feet forward of the seat crush zone and flat on the deck.  If equipped with a double shoulder harness, cross arms and grasp each shoulder strap to form a “V”.  For single-shoulder strap restraints, grasp the shoulder strap with one hand and grasp the opposite shoulder with the other hand. </a:t>
            </a:r>
            <a:r>
              <a:rPr lang="en-US" b="1" dirty="0"/>
              <a:t>(</a:t>
            </a:r>
            <a:r>
              <a:rPr lang="en-US" b="1" i="1" dirty="0"/>
              <a:t>Click</a:t>
            </a:r>
            <a:r>
              <a:rPr lang="en-US" b="1" i="0" dirty="0"/>
              <a:t>)</a:t>
            </a:r>
            <a:endParaRPr lang="en-US" b="0" i="0" dirty="0"/>
          </a:p>
          <a:p>
            <a:endParaRPr lang="en-US" dirty="0"/>
          </a:p>
          <a:p>
            <a:r>
              <a:rPr lang="en-US" dirty="0"/>
              <a:t>Tilt chin forward into the “V” before impact.  </a:t>
            </a:r>
            <a:r>
              <a:rPr lang="en-US" b="1" dirty="0"/>
              <a:t>(</a:t>
            </a:r>
            <a:r>
              <a:rPr lang="en-US" b="1" i="1" dirty="0"/>
              <a:t>Click</a:t>
            </a:r>
            <a:r>
              <a:rPr lang="en-US" b="1" i="0" dirty="0"/>
              <a:t>)</a:t>
            </a:r>
            <a:endParaRPr lang="en-US" b="0" i="0" dirty="0"/>
          </a:p>
          <a:p>
            <a:endParaRPr lang="en-US" b="0" i="0" dirty="0"/>
          </a:p>
          <a:p>
            <a:r>
              <a:rPr lang="en-US" b="0" i="0" dirty="0"/>
              <a:t>Pilots must maintain control throughout but do place thumbs outside of the control yoke as shown before landing.  Use a soft field landing technique cushioned with any power available and touch down as slow as possible but don’t stall.</a:t>
            </a:r>
          </a:p>
          <a:p>
            <a:endParaRPr lang="en-US" b="0" i="0" dirty="0"/>
          </a:p>
          <a:p>
            <a:r>
              <a:rPr lang="en-US" b="1" i="0" dirty="0"/>
              <a:t>(</a:t>
            </a:r>
            <a:r>
              <a:rPr lang="en-US" b="1" i="1" dirty="0"/>
              <a:t>Next Slide</a:t>
            </a:r>
            <a:r>
              <a:rPr lang="en-US" b="1" i="0" dirty="0"/>
              <a:t>)</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244666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23</a:t>
            </a:fld>
            <a:endParaRPr lang="en-US" sz="1200">
              <a:latin typeface="Times New Roman" pitchFamily="18" charset="0"/>
            </a:endParaRPr>
          </a:p>
        </p:txBody>
      </p:sp>
      <p:sp>
        <p:nvSpPr>
          <p:cNvPr id="137219" name="Rectangle 2"/>
          <p:cNvSpPr>
            <a:spLocks noGrp="1" noRot="1" noChangeAspect="1" noChangeArrowheads="1" noTextEdit="1"/>
          </p:cNvSpPr>
          <p:nvPr>
            <p:ph type="sldImg"/>
          </p:nvPr>
        </p:nvSpPr>
        <p:spPr>
          <a:xfrm>
            <a:off x="331788" y="696913"/>
            <a:ext cx="6197600" cy="348615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Just a couple more things about seat belts:  Buckle placement is important.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In this illustration,</a:t>
            </a:r>
            <a:r>
              <a:rPr lang="en-US" baseline="0" dirty="0">
                <a:latin typeface="Times New Roman" pitchFamily="18" charset="0"/>
                <a:ea typeface="ＭＳ Ｐゴシック" pitchFamily="34" charset="-128"/>
              </a:rPr>
              <a:t> the seat belt buckle is low on the pilot’s left side.  With the door closed, the buckle will be under the armrest.  If the door were jammed, precious time could be spent in cutting the seatbelt &amp; finding another exit</a:t>
            </a:r>
            <a:r>
              <a:rPr lang="en-US" b="1" baseline="0" dirty="0">
                <a:latin typeface="Times New Roman" pitchFamily="18" charset="0"/>
                <a:ea typeface="ＭＳ Ｐゴシック" pitchFamily="34" charset="-128"/>
              </a:rPr>
              <a:t>. (Click)</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Here the buckle is low on the pilot’s right side and it’s unobstructed – a much better choice for buckle placement.</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  </a:t>
            </a:r>
            <a:endParaRPr lang="en-US" b="1" dirty="0">
              <a:latin typeface="Times New Roman" pitchFamily="18"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Once your seatbelts or harness have done their job, you’ll want to get clear of them quickly.  Single point</a:t>
            </a:r>
            <a:r>
              <a:rPr lang="en-US" baseline="0" dirty="0"/>
              <a:t> belt releases are a wonderful thing but if they’re inaccessible you’ll need a Plan B.  A seatbelt cutter or multi-purpose extraction tool fills the bill, and you’ll need to have it where you can access it quickly.  That means not in the glove box or the emergency kit in the baggage area or the flight bag.  Accessible means on your person in a pocket that you can easily reach while wearing your restraint system.</a:t>
            </a:r>
          </a:p>
          <a:p>
            <a:endParaRPr lang="en-US" baseline="0" dirty="0"/>
          </a:p>
          <a:p>
            <a:r>
              <a:rPr lang="en-US" baseline="0" dirty="0"/>
              <a:t>Some folks say, “I carry a pocketknife – that’ll cut through any seat belt”.  They’re right of course but the trouble with a knife is you can do a lot of damage to yourself while trying to cut through a seat belt.  This is one time where you ought to consider a specialty tool.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326064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on the water, the obvious next step is to exit the aircraft before it sinks.  Successful egress is more likely if you have good muscle memory as to door latch location and operation, emergency exits, and restraint systems.  Crew or passengers closest to doors must exit first.  </a:t>
            </a:r>
          </a:p>
          <a:p>
            <a:endParaRPr lang="en-US" dirty="0"/>
          </a:p>
          <a:p>
            <a:r>
              <a:rPr lang="en-US" dirty="0"/>
              <a:t>Water egress training, available from various institutions and vendors, is highly recommended for pilots and passengers alike.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4052169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Well, that’s a quick look at over-water flying considerations.  We’ve spent most of our time talking about what to do if trips don’t go as planned but most GA over-water flights are successful. We hope you’ll consider expanding your horizons with over-water operations and we trust that if you do, you’ll be prepared for anything.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Yes, there’s a lot to know and prepare for but there’s no denying the destinations are worth the effort.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2711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Want to learn more?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Civil Aerospace Medical Institute offers a Basic Survival Training course.  You can learn more about it by navigating to this website.</a:t>
            </a:r>
          </a:p>
          <a:p>
            <a:endParaRPr lang="en-US" baseline="0" dirty="0"/>
          </a:p>
          <a:p>
            <a:r>
              <a:rPr lang="en-US" b="1" baseline="0" dirty="0"/>
              <a:t>Presentation note:  </a:t>
            </a:r>
            <a:r>
              <a:rPr lang="en-US" b="0" i="1" baseline="0" dirty="0"/>
              <a:t>If you have time and an internet connection you can click on the hot link and go to the CAMI website or to the URL on screen.</a:t>
            </a:r>
            <a:r>
              <a:rPr lang="en-US" b="0" i="0" baseline="0" dirty="0"/>
              <a:t> </a:t>
            </a:r>
            <a:r>
              <a:rPr lang="en-US" b="1" i="0" baseline="0" dirty="0"/>
              <a:t>(</a:t>
            </a:r>
            <a:r>
              <a:rPr lang="en-US" b="1" i="1" baseline="0" dirty="0"/>
              <a:t>Click</a:t>
            </a:r>
            <a:r>
              <a:rPr lang="en-US" b="1" i="0" baseline="0" dirty="0"/>
              <a:t>)</a:t>
            </a:r>
            <a:endParaRPr lang="en-US" b="0" i="1" baseline="0" dirty="0"/>
          </a:p>
          <a:p>
            <a:endParaRPr lang="en-US" b="0" i="1" baseline="0" dirty="0"/>
          </a:p>
          <a:p>
            <a:r>
              <a:rPr lang="en-US" b="0" i="0" baseline="0" dirty="0"/>
              <a:t>There are many commercial in-depth survival training courses available as well.  Here’s a link to one in Anchorage, Alaska.  We encourage you to consider attending one of them.</a:t>
            </a:r>
            <a:endParaRPr lang="en-US" b="1" i="0" baseline="0" dirty="0"/>
          </a:p>
          <a:p>
            <a:endParaRPr lang="en-US" baseline="0" dirty="0"/>
          </a:p>
          <a:p>
            <a:pPr eaLnBrk="1" hangingPunct="1"/>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2899029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31788" y="696913"/>
            <a:ext cx="6197600" cy="348615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rPr>
              <a:t>An airplane owner once asked an experienced instructor pilot, </a:t>
            </a:r>
            <a:r>
              <a:rPr lang="ja-JP" altLang="en-US" dirty="0">
                <a:latin typeface="Times New Roman" pitchFamily="18" charset="0"/>
              </a:rPr>
              <a:t>“</a:t>
            </a:r>
            <a:r>
              <a:rPr lang="en-US" altLang="ja-JP" dirty="0">
                <a:latin typeface="Times New Roman" pitchFamily="18" charset="0"/>
              </a:rPr>
              <a:t>What</a:t>
            </a:r>
            <a:r>
              <a:rPr lang="ja-JP" altLang="en-US" dirty="0">
                <a:latin typeface="Times New Roman" pitchFamily="18" charset="0"/>
              </a:rPr>
              <a:t>’</a:t>
            </a:r>
            <a:r>
              <a:rPr lang="en-US" altLang="ja-JP" dirty="0">
                <a:latin typeface="Times New Roman" pitchFamily="18" charset="0"/>
              </a:rPr>
              <a:t>s the best thing to put in my airplane to increase safety?</a:t>
            </a:r>
            <a:r>
              <a:rPr lang="ja-JP" altLang="en-US" dirty="0">
                <a:latin typeface="Times New Roman" pitchFamily="18" charset="0"/>
              </a:rPr>
              <a:t>”</a:t>
            </a:r>
            <a:endParaRPr lang="en-US" altLang="ja-JP" dirty="0">
              <a:latin typeface="Times New Roman" pitchFamily="18" charset="0"/>
            </a:endParaRPr>
          </a:p>
          <a:p>
            <a:endParaRPr lang="en-US" altLang="en-US" dirty="0">
              <a:latin typeface="Times New Roman" pitchFamily="18" charset="0"/>
            </a:endParaRPr>
          </a:p>
          <a:p>
            <a:r>
              <a:rPr lang="en-US" altLang="en-US" dirty="0">
                <a:latin typeface="Times New Roman" pitchFamily="18" charset="0"/>
              </a:rPr>
              <a:t>Without hesitation, the instructor answered, </a:t>
            </a:r>
            <a:r>
              <a:rPr lang="ja-JP" altLang="en-US" dirty="0">
                <a:latin typeface="Times New Roman" pitchFamily="18" charset="0"/>
              </a:rPr>
              <a:t>“</a:t>
            </a:r>
            <a:r>
              <a:rPr lang="en-US" altLang="ja-JP" dirty="0">
                <a:latin typeface="Times New Roman" pitchFamily="18" charset="0"/>
              </a:rPr>
              <a:t>Gasoline</a:t>
            </a:r>
            <a:r>
              <a:rPr lang="ja-JP" altLang="en-US" dirty="0">
                <a:latin typeface="Times New Roman" pitchFamily="18" charset="0"/>
              </a:rPr>
              <a:t>”</a:t>
            </a:r>
            <a:r>
              <a:rPr lang="en-US" altLang="ja-JP" dirty="0">
                <a:latin typeface="Times New Roman" pitchFamily="18" charset="0"/>
              </a:rPr>
              <a:t>.  </a:t>
            </a:r>
            <a:r>
              <a:rPr lang="en-US" altLang="ja-JP" b="1" dirty="0">
                <a:latin typeface="Times New Roman" pitchFamily="18" charset="0"/>
              </a:rPr>
              <a:t>(Click)</a:t>
            </a:r>
          </a:p>
          <a:p>
            <a:endParaRPr lang="en-US" altLang="en-US" dirty="0">
              <a:latin typeface="Times New Roman" pitchFamily="18" charset="0"/>
            </a:endParaRPr>
          </a:p>
          <a:p>
            <a:r>
              <a:rPr lang="en-US" altLang="en-US" dirty="0">
                <a:latin typeface="Times New Roman" pitchFamily="18" charset="0"/>
              </a:rPr>
              <a:t>That</a:t>
            </a:r>
            <a:r>
              <a:rPr lang="ja-JP" altLang="en-US" dirty="0">
                <a:latin typeface="Times New Roman" pitchFamily="18" charset="0"/>
              </a:rPr>
              <a:t>’</a:t>
            </a:r>
            <a:r>
              <a:rPr lang="en-US" altLang="ja-JP" dirty="0">
                <a:latin typeface="Times New Roman" pitchFamily="18" charset="0"/>
              </a:rPr>
              <a:t>s right – the most effective safety tool for any pilot is practicing the art and science of flying.  That means more than</a:t>
            </a:r>
          </a:p>
          <a:p>
            <a:r>
              <a:rPr lang="en-US" altLang="en-US" dirty="0">
                <a:latin typeface="Times New Roman" pitchFamily="18" charset="0"/>
              </a:rPr>
              <a:t>a monthly trip for the hundred-dollar hamburger.    Book some time with a CFI at least once a year to practice the items on this list.  </a:t>
            </a:r>
            <a:r>
              <a:rPr lang="en-US" altLang="en-US" b="1" dirty="0">
                <a:latin typeface="Times New Roman" pitchFamily="18" charset="0"/>
              </a:rPr>
              <a:t>(Click)</a:t>
            </a:r>
          </a:p>
          <a:p>
            <a:endParaRPr lang="en-US" altLang="en-US" dirty="0">
              <a:latin typeface="Times New Roman" pitchFamily="18" charset="0"/>
            </a:endParaRPr>
          </a:p>
          <a:p>
            <a:r>
              <a:rPr lang="en-US" altLang="en-US" dirty="0">
                <a:latin typeface="Times New Roman" pitchFamily="18" charset="0"/>
              </a:rPr>
              <a:t>And be sure to document your achievement in the Wings Proficiency Program.  It</a:t>
            </a:r>
            <a:r>
              <a:rPr lang="ja-JP" altLang="en-US" dirty="0">
                <a:latin typeface="Times New Roman" pitchFamily="18" charset="0"/>
              </a:rPr>
              <a:t>’</a:t>
            </a:r>
            <a:r>
              <a:rPr lang="en-US" altLang="ja-JP" dirty="0">
                <a:latin typeface="Times New Roman" pitchFamily="18" charset="0"/>
              </a:rPr>
              <a:t>s a great way to stay on top of your game.  </a:t>
            </a:r>
          </a:p>
          <a:p>
            <a:endParaRPr lang="en-US" altLang="en-US" dirty="0">
              <a:latin typeface="Times New Roman" pitchFamily="18" charset="0"/>
            </a:endParaRPr>
          </a:p>
          <a:p>
            <a:pPr eaLnBrk="1" hangingPunct="1"/>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altLang="en-US" dirty="0">
              <a:latin typeface="Times New Roman" pitchFamily="18" charset="0"/>
            </a:endParaRPr>
          </a:p>
          <a:p>
            <a:endParaRPr lang="en-US" altLang="en-US" dirty="0">
              <a:latin typeface="Times New Roman" pitchFamily="18"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372586A8-878D-4F7E-898B-92CB1910F872}" type="slidenum">
              <a:rPr lang="en-US" altLang="en-US" sz="1200" smtClean="0">
                <a:latin typeface="Times New Roman" pitchFamily="18" charset="0"/>
              </a:rPr>
              <a:pPr eaLnBrk="1" hangingPunct="1"/>
              <a:t>30</a:t>
            </a:fld>
            <a:endParaRPr lang="en-US" altLang="en-US" sz="120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pPr eaLnBrk="1" hangingPunct="1"/>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32</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i="0"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The End</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87711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flickr.com/photos/iip-photo-archive/37214909700" TargetMode="External"/><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wmf"/><Relationship Id="rId5" Type="http://schemas.openxmlformats.org/officeDocument/2006/relationships/image" Target="../media/image3.jpg"/><Relationship Id="rId4" Type="http://schemas.openxmlformats.org/officeDocument/2006/relationships/hyperlink" Target="https://creativecommons.org/licenses/by/3.0/"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5FB86B-7DDE-B443-8274-B685F604A7A5}"/>
              </a:ext>
            </a:extLst>
          </p:cNvPr>
          <p:cNvSpPr txBox="1"/>
          <p:nvPr userDrawn="1"/>
        </p:nvSpPr>
        <p:spPr bwMode="auto">
          <a:xfrm>
            <a:off x="8517177" y="6558651"/>
            <a:ext cx="390620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3" tooltip="https://www.flickr.com/photos/iip-photo-archive/37214909700"/>
              </a:rPr>
              <a:t>This Photo</a:t>
            </a:r>
            <a:r>
              <a:rPr lang="en-US" sz="900" dirty="0"/>
              <a:t> by Unknown Author is licensed under </a:t>
            </a:r>
            <a:r>
              <a:rPr lang="en-US" sz="900" dirty="0">
                <a:hlinkClick r:id="rId4" tooltip="https://creativecommons.org/licenses/by/3.0/"/>
              </a:rPr>
              <a:t>CC BY</a:t>
            </a:r>
            <a:endParaRPr lang="en-US" sz="900" dirty="0"/>
          </a:p>
        </p:txBody>
      </p:sp>
      <p:pic>
        <p:nvPicPr>
          <p:cNvPr id="2" name="Picture 1">
            <a:extLst>
              <a:ext uri="{FF2B5EF4-FFF2-40B4-BE49-F238E27FC236}">
                <a16:creationId xmlns:a16="http://schemas.microsoft.com/office/drawing/2014/main" id="{D404AC75-D17C-65F0-839C-2B815B236630}"/>
              </a:ext>
              <a:ext uri="{C183D7F6-B498-43B3-948B-1728B52AA6E4}">
                <adec:decorative xmlns:adec="http://schemas.microsoft.com/office/drawing/2017/decorative" val="1"/>
              </a:ext>
            </a:extLst>
          </p:cNvPr>
          <p:cNvPicPr>
            <a:picLocks noChangeAspect="1"/>
          </p:cNvPicPr>
          <p:nvPr userDrawn="1"/>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760" r="30638"/>
          <a:stretch/>
        </p:blipFill>
        <p:spPr>
          <a:xfrm>
            <a:off x="7200588" y="-22112"/>
            <a:ext cx="4991412" cy="6880112"/>
          </a:xfrm>
          <a:prstGeom prst="rect">
            <a:avLst/>
          </a:prstGeom>
        </p:spPr>
      </p:pic>
      <p:sp>
        <p:nvSpPr>
          <p:cNvPr id="63490" name="Rectangle 1026"/>
          <p:cNvSpPr>
            <a:spLocks noGrp="1" noChangeArrowheads="1"/>
          </p:cNvSpPr>
          <p:nvPr>
            <p:ph type="ctrTitle" hasCustomPrompt="1"/>
          </p:nvPr>
        </p:nvSpPr>
        <p:spPr>
          <a:xfrm>
            <a:off x="303302" y="354380"/>
            <a:ext cx="5512492" cy="1395412"/>
          </a:xfrm>
        </p:spPr>
        <p:txBody>
          <a:bodyPr anchor="t"/>
          <a:lstStyle>
            <a:lvl1pPr>
              <a:defRPr sz="32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296786" y="1934053"/>
            <a:ext cx="5841745" cy="1067092"/>
          </a:xfrm>
        </p:spPr>
        <p:txBody>
          <a:bodyPr/>
          <a:lstStyle>
            <a:lvl1pPr marL="0" indent="0">
              <a:buFontTx/>
              <a:buNone/>
              <a:defRPr sz="2400">
                <a:solidFill>
                  <a:schemeClr val="bg2"/>
                </a:solidFill>
              </a:defRPr>
            </a:lvl1pPr>
          </a:lstStyle>
          <a:p>
            <a:pPr lvl="0"/>
            <a:r>
              <a:rPr lang="en-US" noProof="0" dirty="0"/>
              <a:t>Topic of the Month - July</a:t>
            </a:r>
          </a:p>
          <a:p>
            <a:pPr lvl="0"/>
            <a:r>
              <a:rPr lang="en-US" noProof="0" dirty="0"/>
              <a:t>GA Operations Over Water</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23379" y="239900"/>
            <a:ext cx="3037417" cy="909638"/>
            <a:chOff x="3780" y="179"/>
            <a:chExt cx="1435" cy="573"/>
          </a:xfrm>
        </p:grpSpPr>
        <p:pic>
          <p:nvPicPr>
            <p:cNvPr id="63543" name="Picture 1079"/>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3780" y="179"/>
              <a:ext cx="481"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l="3614" r="9397"/>
          <a:stretch/>
        </p:blipFill>
        <p:spPr bwMode="auto">
          <a:xfrm rot="10800000">
            <a:off x="-1" y="7286"/>
            <a:ext cx="7200589" cy="3236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l="3614" r="9397"/>
          <a:stretch/>
        </p:blipFill>
        <p:spPr bwMode="auto">
          <a:xfrm>
            <a:off x="-42751" y="6512171"/>
            <a:ext cx="7243339" cy="32379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361181" y="4829398"/>
            <a:ext cx="660802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a:t>Produced</a:t>
            </a:r>
            <a:r>
              <a:rPr lang="en-US" sz="2400" baseline="0" dirty="0"/>
              <a:t> by:</a:t>
            </a:r>
          </a:p>
          <a:p>
            <a:pPr>
              <a:buNone/>
            </a:pPr>
            <a:r>
              <a:rPr lang="en-US" sz="2400" i="0" baseline="0" dirty="0"/>
              <a:t>The National FAA Safety Team (FAASTeam)	</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30C96-6F24-DD90-CCD3-CEB5AB8ACB6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C44FE0-E47D-2021-D296-54209FDF432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E2D98F-42AD-D744-29C8-471085D7DFFB}"/>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5" name="Footer Placeholder 4">
            <a:extLst>
              <a:ext uri="{FF2B5EF4-FFF2-40B4-BE49-F238E27FC236}">
                <a16:creationId xmlns:a16="http://schemas.microsoft.com/office/drawing/2014/main" id="{A939868A-50A3-680F-0EB3-9A3C5DBFD57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F5D8001-A21A-8E61-2051-BEFD6F8BDF47}"/>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26944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C462B-B6E0-6C6A-7955-DF3B1A80840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A99B404-F984-9587-7387-DBE557C732CD}"/>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0C1118-3C7B-1EBD-9F77-18273BDBEF07}"/>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5" name="Footer Placeholder 4">
            <a:extLst>
              <a:ext uri="{FF2B5EF4-FFF2-40B4-BE49-F238E27FC236}">
                <a16:creationId xmlns:a16="http://schemas.microsoft.com/office/drawing/2014/main" id="{38F08195-87F4-69D7-95C1-01C9EB355E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B8C48B-9CB3-47E2-0B68-F84A94ECCF47}"/>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398276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D920-A8E8-032D-C8DD-42D64EC3D5B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DD331-2373-5D82-A81F-8A961942730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A691FE-A29C-A6D1-8AA1-4EC395C0FC86}"/>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5" name="Footer Placeholder 4">
            <a:extLst>
              <a:ext uri="{FF2B5EF4-FFF2-40B4-BE49-F238E27FC236}">
                <a16:creationId xmlns:a16="http://schemas.microsoft.com/office/drawing/2014/main" id="{02E50AF8-9FA9-803A-4BBE-F52309914F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9AB3D4A-C6E7-355F-95DB-3D9C48CC34A4}"/>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433114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3FE6-87C9-53EC-8039-9848EFA2DF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826A351-1100-01D8-EC4F-5D192DB32B4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9AA854-C453-D453-718E-6FFD1BBF76A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4BE8C3-9E04-2B0C-210F-C4F797A16237}"/>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6" name="Footer Placeholder 5">
            <a:extLst>
              <a:ext uri="{FF2B5EF4-FFF2-40B4-BE49-F238E27FC236}">
                <a16:creationId xmlns:a16="http://schemas.microsoft.com/office/drawing/2014/main" id="{9A01D394-8C5F-978C-5F83-2211D53AC8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59C7371-B8F6-7F5E-8FB3-5CD61E872055}"/>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6057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E474-E455-2168-5773-0A9673A193B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2968059-70FD-D5F0-85F8-1B33BD0AA49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89A3BA-5AFD-6DDD-D9F7-0877619453AA}"/>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25B19A-8E83-7683-6E0D-B46832446E8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1E4DEB-6B50-497F-594D-4EF73B97E5F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709EED-3F91-4099-EBA9-35A711DEF410}"/>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8" name="Footer Placeholder 7">
            <a:extLst>
              <a:ext uri="{FF2B5EF4-FFF2-40B4-BE49-F238E27FC236}">
                <a16:creationId xmlns:a16="http://schemas.microsoft.com/office/drawing/2014/main" id="{A8FAD384-D8D3-095F-019E-7B461EBA50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BB721AC-132C-DEA9-226A-16EF666D1D4F}"/>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1965482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5813-2D15-D7F6-8DF6-45FE1018CEA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5862475-2975-7B4B-E040-2B895C2778B7}"/>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4" name="Footer Placeholder 3">
            <a:extLst>
              <a:ext uri="{FF2B5EF4-FFF2-40B4-BE49-F238E27FC236}">
                <a16:creationId xmlns:a16="http://schemas.microsoft.com/office/drawing/2014/main" id="{B522A588-26EA-60E0-B7FF-536693A655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87693D5-CF94-2055-C219-174300038EC1}"/>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3478070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6B54D5-BC85-9998-D4FC-4B602D5C2932}"/>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3" name="Footer Placeholder 2">
            <a:extLst>
              <a:ext uri="{FF2B5EF4-FFF2-40B4-BE49-F238E27FC236}">
                <a16:creationId xmlns:a16="http://schemas.microsoft.com/office/drawing/2014/main" id="{2C861DFA-0168-E987-12E9-A33447A53F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D5FF943-2276-B64E-B558-5F6D6480EAF7}"/>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482791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66F19-C57E-C48F-6B50-20B8AA4CAA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40EBD9-3F49-49AF-F4CE-62B69F44335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8AF67B-AC3B-4316-66B8-D463B8399BC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612C24-F864-9532-2CAD-35CF82A73205}"/>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6" name="Footer Placeholder 5">
            <a:extLst>
              <a:ext uri="{FF2B5EF4-FFF2-40B4-BE49-F238E27FC236}">
                <a16:creationId xmlns:a16="http://schemas.microsoft.com/office/drawing/2014/main" id="{C930E30A-5A15-DEB0-7B00-9697761FAA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6CE75D1-5647-39B3-8D08-3EDE3CAD9936}"/>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1432096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8762-FB83-3B1D-F269-1A58E33CD86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CA8FF2-BFD9-124E-9BCF-F7113F422E7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5F9938-88DA-7AD0-E485-F96652100E7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BC425A-2BDD-7F63-81FC-208E62537AF2}"/>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6" name="Footer Placeholder 5">
            <a:extLst>
              <a:ext uri="{FF2B5EF4-FFF2-40B4-BE49-F238E27FC236}">
                <a16:creationId xmlns:a16="http://schemas.microsoft.com/office/drawing/2014/main" id="{B3DF8189-1AFC-23F1-51B7-3DFF21BC3A4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0B4E828-1F6E-B862-20E3-9E67654204D7}"/>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67501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A4B4-6284-C9DE-5CC8-B71594A517B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D59732-CD8A-F79A-5980-418FB224CE4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782EA-1BDB-A4CA-9B62-68B4066BBEC3}"/>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5" name="Footer Placeholder 4">
            <a:extLst>
              <a:ext uri="{FF2B5EF4-FFF2-40B4-BE49-F238E27FC236}">
                <a16:creationId xmlns:a16="http://schemas.microsoft.com/office/drawing/2014/main" id="{108FF925-F4E1-247C-6A13-35631A5921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64805CC-57A2-21B0-81EA-FD6B2AB2215A}"/>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2611823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E8C07F-8C5C-FF50-7EB7-966C79F3634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4248B7-E4C2-7FB6-BCF1-07302EEBD66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E394E5-6A16-0129-A523-42E758A0464D}"/>
              </a:ext>
            </a:extLst>
          </p:cNvPr>
          <p:cNvSpPr>
            <a:spLocks noGrp="1"/>
          </p:cNvSpPr>
          <p:nvPr>
            <p:ph type="dt" sz="half" idx="10"/>
          </p:nvPr>
        </p:nvSpPr>
        <p:spPr>
          <a:xfrm>
            <a:off x="838200" y="6356350"/>
            <a:ext cx="2743200" cy="365125"/>
          </a:xfrm>
          <a:prstGeom prst="rect">
            <a:avLst/>
          </a:prstGeom>
        </p:spPr>
        <p:txBody>
          <a:bodyPr/>
          <a:lstStyle/>
          <a:p>
            <a:fld id="{9832177B-9341-45E1-BF35-6D1E0BE79B22}" type="datetimeFigureOut">
              <a:rPr lang="en-US" smtClean="0"/>
              <a:t>2/10/2025</a:t>
            </a:fld>
            <a:endParaRPr lang="en-US"/>
          </a:p>
        </p:txBody>
      </p:sp>
      <p:sp>
        <p:nvSpPr>
          <p:cNvPr id="5" name="Footer Placeholder 4">
            <a:extLst>
              <a:ext uri="{FF2B5EF4-FFF2-40B4-BE49-F238E27FC236}">
                <a16:creationId xmlns:a16="http://schemas.microsoft.com/office/drawing/2014/main" id="{AC14E9A3-2992-E895-C876-DC173B0C4D9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AB44D37-F0BA-17AE-46E7-5338D0FE0225}"/>
              </a:ext>
            </a:extLst>
          </p:cNvPr>
          <p:cNvSpPr>
            <a:spLocks noGrp="1"/>
          </p:cNvSpPr>
          <p:nvPr>
            <p:ph type="sldNum" sz="quarter" idx="12"/>
          </p:nvPr>
        </p:nvSpPr>
        <p:spPr>
          <a:xfrm>
            <a:off x="8610600" y="6356350"/>
            <a:ext cx="2743200" cy="365125"/>
          </a:xfrm>
          <a:prstGeom prst="rect">
            <a:avLst/>
          </a:prstGeom>
        </p:spPr>
        <p:txBody>
          <a:bodyPr/>
          <a:lstStyle/>
          <a:p>
            <a:fld id="{7F7CDAEB-57B2-4581-8086-CFC0753417A5}" type="slidenum">
              <a:rPr lang="en-US" smtClean="0"/>
              <a:t>‹#›</a:t>
            </a:fld>
            <a:endParaRPr lang="en-US"/>
          </a:p>
        </p:txBody>
      </p:sp>
    </p:spTree>
    <p:extLst>
      <p:ext uri="{BB962C8B-B14F-4D97-AF65-F5344CB8AC3E}">
        <p14:creationId xmlns:p14="http://schemas.microsoft.com/office/powerpoint/2010/main" val="4165566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ags" Target="../tags/tag10.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61"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13"/>
    </p:custDataLst>
    <p:extLst>
      <p:ext uri="{BB962C8B-B14F-4D97-AF65-F5344CB8AC3E}">
        <p14:creationId xmlns:p14="http://schemas.microsoft.com/office/powerpoint/2010/main" val="13090030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13.xml"/><Relationship Id="rId7"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notesSlide" Target="../notesSlides/notesSlide4.xml"/><Relationship Id="rId7"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www.cruisetraveloutlet.com/cruise-lines/celebrity-cruises/" TargetMode="External"/><Relationship Id="rId5" Type="http://schemas.openxmlformats.org/officeDocument/2006/relationships/hyperlink" Target="https://creativecommons.org/licenses/by/3.0/" TargetMode="External"/><Relationship Id="rId4" Type="http://schemas.openxmlformats.org/officeDocument/2006/relationships/hyperlink" Target="http://www.flickr.com/photos/dany13/8044046451/"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5.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0.png"/><Relationship Id="rId5" Type="http://schemas.openxmlformats.org/officeDocument/2006/relationships/hyperlink" Target="https://creativecommons.org/licenses/by/3.0/" TargetMode="External"/><Relationship Id="rId4" Type="http://schemas.openxmlformats.org/officeDocument/2006/relationships/hyperlink" Target="http://www.flickr.com/photos/dany13/8044046451/"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23.xml"/><Relationship Id="rId6" Type="http://schemas.openxmlformats.org/officeDocument/2006/relationships/image" Target="../media/image3.jpg"/><Relationship Id="rId5" Type="http://schemas.openxmlformats.org/officeDocument/2006/relationships/hyperlink" Target="https://creativecommons.org/licenses/by/3.0/" TargetMode="External"/><Relationship Id="rId4" Type="http://schemas.openxmlformats.org/officeDocument/2006/relationships/hyperlink" Target="https://www.flickr.com/photos/iip-photo-archive/37214909700"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notesSlide" Target="../notesSlides/notesSlide9.xml"/><Relationship Id="rId7" Type="http://schemas.openxmlformats.org/officeDocument/2006/relationships/hyperlink" Target="https://www.publicdomainpictures.net/en/view-image.php?image=261030&amp;picture=orange-ocean-sunset" TargetMode="External"/><Relationship Id="rId2" Type="http://schemas.openxmlformats.org/officeDocument/2006/relationships/slideLayout" Target="../slideLayouts/slideLayout8.xml"/><Relationship Id="rId1" Type="http://schemas.openxmlformats.org/officeDocument/2006/relationships/tags" Target="../tags/tag24.xml"/><Relationship Id="rId6" Type="http://schemas.openxmlformats.org/officeDocument/2006/relationships/image" Target="../media/image16.jpeg"/><Relationship Id="rId5" Type="http://schemas.openxmlformats.org/officeDocument/2006/relationships/hyperlink" Target="https://creativecommons.org/licenses/by/3.0/" TargetMode="External"/><Relationship Id="rId4" Type="http://schemas.openxmlformats.org/officeDocument/2006/relationships/hyperlink" Target="https://www.flickr.com/photos/iip-photo-archive/37214909700"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hyperlink" Target="https://creativecommons.org/licenses/by-sa/3.0/" TargetMode="External"/><Relationship Id="rId5" Type="http://schemas.openxmlformats.org/officeDocument/2006/relationships/hyperlink" Target="https://surfski.wiki/cold_water_paddling" TargetMode="Externa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notesSlide" Target="../notesSlides/notesSlide14.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5.jpg"/><Relationship Id="rId5" Type="http://schemas.openxmlformats.org/officeDocument/2006/relationships/hyperlink" Target="https://creativecommons.org/licenses/by/3.0/" TargetMode="External"/><Relationship Id="rId4" Type="http://schemas.openxmlformats.org/officeDocument/2006/relationships/hyperlink" Target="https://shipeto.blogspot.com/2016/07/emergency-position-indicating-radio-eto.html"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17.xml"/><Relationship Id="rId7" Type="http://schemas.openxmlformats.org/officeDocument/2006/relationships/image" Target="../media/image39.png"/><Relationship Id="rId2" Type="http://schemas.openxmlformats.org/officeDocument/2006/relationships/slideLayout" Target="../slideLayouts/slideLayout4.xml"/><Relationship Id="rId1" Type="http://schemas.openxmlformats.org/officeDocument/2006/relationships/tags" Target="../tags/tag3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45.jpeg"/><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hyperlink" Target="https://www.faa.gov/air_traffic/publications/atpubs/aim_html/"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53.jpeg"/><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7.png"/><Relationship Id="rId2" Type="http://schemas.openxmlformats.org/officeDocument/2006/relationships/slideLayout" Target="../slideLayouts/slideLayout4.xml"/><Relationship Id="rId1" Type="http://schemas.openxmlformats.org/officeDocument/2006/relationships/tags" Target="../tags/tag39.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41.xml"/><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notesSlide" Target="../notesSlides/notesSlide27.xml"/><Relationship Id="rId7" Type="http://schemas.openxmlformats.org/officeDocument/2006/relationships/image" Target="../media/image61.jpeg"/><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58.jpeg"/><Relationship Id="rId5" Type="http://schemas.openxmlformats.org/officeDocument/2006/relationships/hyperlink" Target="https://www.survivaltraining.com/" TargetMode="External"/><Relationship Id="rId10" Type="http://schemas.openxmlformats.org/officeDocument/2006/relationships/image" Target="../media/image64.jpeg"/><Relationship Id="rId4" Type="http://schemas.openxmlformats.org/officeDocument/2006/relationships/hyperlink" Target="https://tinyurl.com/azmvfcvf" TargetMode="External"/><Relationship Id="rId9"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custDataLst>
              <p:tags r:id="rId2"/>
            </p:custDataLst>
          </p:nvPr>
        </p:nvSpPr>
        <p:spPr>
          <a:xfrm>
            <a:off x="269517" y="332117"/>
            <a:ext cx="4458824" cy="1395412"/>
          </a:xfrm>
        </p:spPr>
        <p:txBody>
          <a:bodyPr/>
          <a:lstStyle/>
          <a:p>
            <a:r>
              <a:rPr lang="en-US" dirty="0"/>
              <a:t>The National FAA Safety Team Presents</a:t>
            </a:r>
          </a:p>
        </p:txBody>
      </p:sp>
      <p:sp>
        <p:nvSpPr>
          <p:cNvPr id="32780" name="Rectangle 12"/>
          <p:cNvSpPr>
            <a:spLocks noGrp="1" noChangeArrowheads="1"/>
          </p:cNvSpPr>
          <p:nvPr>
            <p:ph type="subTitle" idx="1"/>
            <p:custDataLst>
              <p:tags r:id="rId3"/>
            </p:custDataLst>
          </p:nvPr>
        </p:nvSpPr>
        <p:spPr>
          <a:xfrm>
            <a:off x="406520" y="1816069"/>
            <a:ext cx="5689480" cy="1067092"/>
          </a:xfrm>
        </p:spPr>
        <p:txBody>
          <a:bodyPr/>
          <a:lstStyle/>
          <a:p>
            <a:r>
              <a:rPr lang="en-US" sz="2800" dirty="0"/>
              <a:t>Topic of the Month – July</a:t>
            </a:r>
          </a:p>
          <a:p>
            <a:r>
              <a:rPr lang="en-US" sz="2800" dirty="0"/>
              <a:t>GA Over-water Operations</a:t>
            </a:r>
            <a:endParaRPr lang="en-US" sz="2800" dirty="0">
              <a:solidFill>
                <a:schemeClr val="tx1"/>
              </a:solidFill>
            </a:endParaRPr>
          </a:p>
        </p:txBody>
      </p:sp>
      <p:sp>
        <p:nvSpPr>
          <p:cNvPr id="32785" name="Text Box 17"/>
          <p:cNvSpPr txBox="1">
            <a:spLocks noChangeArrowheads="1"/>
          </p:cNvSpPr>
          <p:nvPr>
            <p:custDataLst>
              <p:tags r:id="rId4"/>
            </p:custDataLst>
          </p:nvPr>
        </p:nvSpPr>
        <p:spPr bwMode="auto">
          <a:xfrm>
            <a:off x="1933307" y="338798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custDataLst>
              <p:tags r:id="rId5"/>
            </p:custDataLst>
          </p:nvPr>
        </p:nvSpPr>
        <p:spPr bwMode="auto">
          <a:xfrm>
            <a:off x="1933307" y="373948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custDataLst>
              <p:tags r:id="rId6"/>
            </p:custDataLst>
          </p:nvPr>
        </p:nvSpPr>
        <p:spPr bwMode="auto">
          <a:xfrm>
            <a:off x="1933307" y="411377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671934" y="1233487"/>
            <a:ext cx="8050213"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Silence Phones &amp; Devices</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3" name="Group 2">
            <a:extLst>
              <a:ext uri="{FF2B5EF4-FFF2-40B4-BE49-F238E27FC236}">
                <a16:creationId xmlns:a16="http://schemas.microsoft.com/office/drawing/2014/main" id="{10FEAF35-96B9-CD08-2B39-E002E33C9FE4}"/>
              </a:ext>
            </a:extLst>
          </p:cNvPr>
          <p:cNvGrpSpPr/>
          <p:nvPr/>
        </p:nvGrpSpPr>
        <p:grpSpPr>
          <a:xfrm>
            <a:off x="7102930" y="1508126"/>
            <a:ext cx="4765222" cy="4036218"/>
            <a:chOff x="6837353" y="2158410"/>
            <a:chExt cx="5177733" cy="4191780"/>
          </a:xfrm>
        </p:grpSpPr>
        <p:pic>
          <p:nvPicPr>
            <p:cNvPr id="5" name="DA40435A-344D-4FC2-9E65-482510AA9235" descr="2D5DBBC8-94E1-4F4B-B5EF-F45345C9D166@fios-router">
              <a:extLst>
                <a:ext uri="{FF2B5EF4-FFF2-40B4-BE49-F238E27FC236}">
                  <a16:creationId xmlns:a16="http://schemas.microsoft.com/office/drawing/2014/main" id="{6F56CE98-89A3-C6EE-38B4-529AE7287F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B1E88C50-A2E2-3D3E-AAD4-79C5EF6CA7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p:txBody>
          <a:bodyPr/>
          <a:lstStyle/>
          <a:p>
            <a:r>
              <a:rPr lang="en-US" dirty="0"/>
              <a:t>GAJSC * Recommendations</a:t>
            </a:r>
          </a:p>
          <a:p>
            <a:r>
              <a:rPr lang="en-US" dirty="0"/>
              <a:t>Survival Training</a:t>
            </a:r>
          </a:p>
          <a:p>
            <a:r>
              <a:rPr lang="en-US" dirty="0"/>
              <a:t>Over-water Flight Planning</a:t>
            </a:r>
          </a:p>
          <a:p>
            <a:r>
              <a:rPr lang="en-US" dirty="0"/>
              <a:t>Equipment recommendations</a:t>
            </a:r>
          </a:p>
          <a:p>
            <a:endParaRPr lang="en-US" dirty="0"/>
          </a:p>
          <a:p>
            <a:endParaRPr lang="en-US" dirty="0"/>
          </a:p>
          <a:p>
            <a:endParaRPr lang="en-US" dirty="0"/>
          </a:p>
          <a:p>
            <a:pPr marL="0" indent="0">
              <a:buNone/>
            </a:pPr>
            <a:r>
              <a:rPr lang="en-US" dirty="0"/>
              <a:t> </a:t>
            </a:r>
          </a:p>
          <a:p>
            <a:pPr marL="0" indent="0">
              <a:buNone/>
            </a:pPr>
            <a:r>
              <a:rPr lang="en-US" dirty="0"/>
              <a:t>                                                        </a:t>
            </a:r>
            <a:endParaRPr lang="en-US" sz="1800" dirty="0"/>
          </a:p>
        </p:txBody>
      </p:sp>
      <p:pic>
        <p:nvPicPr>
          <p:cNvPr id="5" name="Picture 4">
            <a:extLst>
              <a:ext uri="{FF2B5EF4-FFF2-40B4-BE49-F238E27FC236}">
                <a16:creationId xmlns:a16="http://schemas.microsoft.com/office/drawing/2014/main" id="{79F3F389-4D02-FBFF-B2C4-65B50ACC7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534359" y="1054300"/>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6" name="Straight Connector 5">
            <a:extLst>
              <a:ext uri="{FF2B5EF4-FFF2-40B4-BE49-F238E27FC236}">
                <a16:creationId xmlns:a16="http://schemas.microsoft.com/office/drawing/2014/main" id="{70E49E15-A32A-01A9-2EE0-DD3F460E5258}"/>
              </a:ext>
            </a:extLst>
          </p:cNvPr>
          <p:cNvCxnSpPr/>
          <p:nvPr/>
        </p:nvCxnSpPr>
        <p:spPr bwMode="auto">
          <a:xfrm flipH="1">
            <a:off x="8264590" y="802878"/>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a:extLst>
              <a:ext uri="{FF2B5EF4-FFF2-40B4-BE49-F238E27FC236}">
                <a16:creationId xmlns:a16="http://schemas.microsoft.com/office/drawing/2014/main" id="{705F6DB5-15FF-8D06-3479-AB88DCC8E9F9}"/>
              </a:ext>
            </a:extLst>
          </p:cNvPr>
          <p:cNvSpPr txBox="1"/>
          <p:nvPr/>
        </p:nvSpPr>
        <p:spPr bwMode="auto">
          <a:xfrm>
            <a:off x="8641120" y="5465563"/>
            <a:ext cx="338050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400" b="1" dirty="0"/>
              <a:t>* </a:t>
            </a:r>
            <a:r>
              <a:rPr lang="en-US" sz="1200" b="1" dirty="0"/>
              <a:t>General Aviation Joint Safety Committee</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8F1056-91E2-E0B2-031F-3723276D3AB9}"/>
              </a:ext>
            </a:extLst>
          </p:cNvPr>
          <p:cNvSpPr txBox="1"/>
          <p:nvPr/>
        </p:nvSpPr>
        <p:spPr bwMode="auto">
          <a:xfrm>
            <a:off x="2558259" y="4556944"/>
            <a:ext cx="320317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www.flickr.com/photos/dany13/8044046451/"/>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9" name="TextBox 8">
            <a:extLst>
              <a:ext uri="{FF2B5EF4-FFF2-40B4-BE49-F238E27FC236}">
                <a16:creationId xmlns:a16="http://schemas.microsoft.com/office/drawing/2014/main" id="{8BF42FEE-045A-6896-52F1-8267C8629D21}"/>
              </a:ext>
            </a:extLst>
          </p:cNvPr>
          <p:cNvSpPr txBox="1"/>
          <p:nvPr/>
        </p:nvSpPr>
        <p:spPr bwMode="auto">
          <a:xfrm>
            <a:off x="6871854" y="4903192"/>
            <a:ext cx="320317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6" tooltip="https://www.cruisetraveloutlet.com/cruise-lines/celebrity-cruises/"/>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2" name="Title 1">
            <a:extLst>
              <a:ext uri="{FF2B5EF4-FFF2-40B4-BE49-F238E27FC236}">
                <a16:creationId xmlns:a16="http://schemas.microsoft.com/office/drawing/2014/main" id="{1BD08180-3304-E8F7-3BD7-2AC78B05AB83}"/>
              </a:ext>
            </a:extLst>
          </p:cNvPr>
          <p:cNvSpPr>
            <a:spLocks noGrp="1"/>
          </p:cNvSpPr>
          <p:nvPr>
            <p:ph type="title"/>
          </p:nvPr>
        </p:nvSpPr>
        <p:spPr/>
        <p:txBody>
          <a:bodyPr/>
          <a:lstStyle/>
          <a:p>
            <a:r>
              <a:rPr lang="en-US" dirty="0"/>
              <a:t>Overwater Operations</a:t>
            </a:r>
          </a:p>
        </p:txBody>
      </p:sp>
      <p:pic>
        <p:nvPicPr>
          <p:cNvPr id="8" name="Picture 7">
            <a:extLst>
              <a:ext uri="{FF2B5EF4-FFF2-40B4-BE49-F238E27FC236}">
                <a16:creationId xmlns:a16="http://schemas.microsoft.com/office/drawing/2014/main" id="{5282F9AF-921B-5925-54AE-AF64E072A9B9}"/>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14960"/>
          <a:stretch/>
        </p:blipFill>
        <p:spPr>
          <a:xfrm>
            <a:off x="6551988" y="2070422"/>
            <a:ext cx="5184024" cy="3429000"/>
          </a:xfrm>
          <a:prstGeom prst="rect">
            <a:avLst/>
          </a:prstGeom>
        </p:spPr>
      </p:pic>
      <p:pic>
        <p:nvPicPr>
          <p:cNvPr id="3" name="Content Placeholder 4" descr="An island in the ocean">
            <a:extLst>
              <a:ext uri="{FF2B5EF4-FFF2-40B4-BE49-F238E27FC236}">
                <a16:creationId xmlns:a16="http://schemas.microsoft.com/office/drawing/2014/main" id="{8E41E976-1657-5911-E5E7-65307DC54CE5}"/>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571500" y="1387995"/>
            <a:ext cx="5411569" cy="363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4025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9804D0-2E01-E3A9-5CE4-7D36EB87742D}"/>
              </a:ext>
            </a:extLst>
          </p:cNvPr>
          <p:cNvSpPr txBox="1"/>
          <p:nvPr/>
        </p:nvSpPr>
        <p:spPr bwMode="auto">
          <a:xfrm>
            <a:off x="5670106" y="5252518"/>
            <a:ext cx="328560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www.flickr.com/photos/dany13/8044046451/"/>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2" name="Title 1">
            <a:extLst>
              <a:ext uri="{FF2B5EF4-FFF2-40B4-BE49-F238E27FC236}">
                <a16:creationId xmlns:a16="http://schemas.microsoft.com/office/drawing/2014/main" id="{37697315-F62D-AAC2-0AA6-EEDB1B5393F8}"/>
              </a:ext>
            </a:extLst>
          </p:cNvPr>
          <p:cNvSpPr>
            <a:spLocks noGrp="1"/>
          </p:cNvSpPr>
          <p:nvPr>
            <p:ph type="title"/>
          </p:nvPr>
        </p:nvSpPr>
        <p:spPr/>
        <p:txBody>
          <a:bodyPr/>
          <a:lstStyle/>
          <a:p>
            <a:endParaRPr lang="en-US" dirty="0"/>
          </a:p>
        </p:txBody>
      </p:sp>
      <p:pic>
        <p:nvPicPr>
          <p:cNvPr id="7" name="Picture 6">
            <a:extLst>
              <a:ext uri="{FF2B5EF4-FFF2-40B4-BE49-F238E27FC236}">
                <a16:creationId xmlns:a16="http://schemas.microsoft.com/office/drawing/2014/main" id="{0899B904-B23B-0903-43C1-0403A5D612EF}"/>
              </a:ext>
            </a:extLst>
          </p:cNvPr>
          <p:cNvPicPr>
            <a:picLocks noChangeAspect="1"/>
          </p:cNvPicPr>
          <p:nvPr/>
        </p:nvPicPr>
        <p:blipFill rotWithShape="1">
          <a:blip r:embed="rId6"/>
          <a:srcRect l="2703" t="2424" r="1967" b="3031"/>
          <a:stretch/>
        </p:blipFill>
        <p:spPr>
          <a:xfrm>
            <a:off x="2909455" y="289394"/>
            <a:ext cx="6765354" cy="5554712"/>
          </a:xfrm>
          <a:prstGeom prst="rect">
            <a:avLst/>
          </a:prstGeom>
          <a:ln>
            <a:noFill/>
          </a:ln>
          <a:effectLst>
            <a:outerShdw blurRad="292100" dist="139700" dir="2700000" algn="tl" rotWithShape="0">
              <a:srgbClr val="333333">
                <a:alpha val="65000"/>
              </a:srgbClr>
            </a:outerShdw>
          </a:effectLst>
        </p:spPr>
      </p:pic>
      <p:pic>
        <p:nvPicPr>
          <p:cNvPr id="6" name="Content Placeholder 5">
            <a:extLst>
              <a:ext uri="{FF2B5EF4-FFF2-40B4-BE49-F238E27FC236}">
                <a16:creationId xmlns:a16="http://schemas.microsoft.com/office/drawing/2014/main" id="{05B446D9-1304-C790-7AF6-76303C0E57DE}"/>
              </a:ext>
            </a:extLst>
          </p:cNvPr>
          <p:cNvPicPr>
            <a:picLocks noGrp="1" noChangeAspect="1"/>
          </p:cNvPicPr>
          <p:nvPr>
            <p:ph idx="1"/>
          </p:nvPr>
        </p:nvPicPr>
        <p:blipFill>
          <a:blip r:embed="rId7"/>
          <a:stretch>
            <a:fillRect/>
          </a:stretch>
        </p:blipFill>
        <p:spPr>
          <a:xfrm>
            <a:off x="3408298" y="954088"/>
            <a:ext cx="7809222" cy="470194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CBEDE69F-E59D-D75A-0344-7EF7B3CF703B}"/>
              </a:ext>
            </a:extLst>
          </p:cNvPr>
          <p:cNvPicPr>
            <a:picLocks noChangeAspect="1"/>
          </p:cNvPicPr>
          <p:nvPr/>
        </p:nvPicPr>
        <p:blipFill rotWithShape="1">
          <a:blip r:embed="rId8"/>
          <a:srcRect l="16200" r="9893" b="5953"/>
          <a:stretch/>
        </p:blipFill>
        <p:spPr>
          <a:xfrm>
            <a:off x="562241" y="1674055"/>
            <a:ext cx="1835262" cy="2461847"/>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5874E068-54A5-533E-BAE0-479385E4AA24}"/>
              </a:ext>
            </a:extLst>
          </p:cNvPr>
          <p:cNvSpPr txBox="1"/>
          <p:nvPr/>
        </p:nvSpPr>
        <p:spPr bwMode="auto">
          <a:xfrm>
            <a:off x="3997340" y="2666640"/>
            <a:ext cx="22947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chemeClr val="bg1"/>
                </a:solidFill>
              </a:rPr>
              <a:t>31,700 </a:t>
            </a:r>
            <a:r>
              <a:rPr lang="en-US" sz="2000" b="1" dirty="0" err="1">
                <a:solidFill>
                  <a:schemeClr val="bg1"/>
                </a:solidFill>
              </a:rPr>
              <a:t>Sq.Miles</a:t>
            </a:r>
            <a:endParaRPr lang="en-US" sz="2000" b="1" dirty="0">
              <a:solidFill>
                <a:schemeClr val="bg1"/>
              </a:solidFill>
            </a:endParaRPr>
          </a:p>
        </p:txBody>
      </p:sp>
      <p:sp>
        <p:nvSpPr>
          <p:cNvPr id="11" name="TextBox 10">
            <a:extLst>
              <a:ext uri="{FF2B5EF4-FFF2-40B4-BE49-F238E27FC236}">
                <a16:creationId xmlns:a16="http://schemas.microsoft.com/office/drawing/2014/main" id="{D9BEF612-9397-CE80-6F99-ED008AD083CD}"/>
              </a:ext>
            </a:extLst>
          </p:cNvPr>
          <p:cNvSpPr txBox="1"/>
          <p:nvPr/>
        </p:nvSpPr>
        <p:spPr bwMode="auto">
          <a:xfrm>
            <a:off x="562241" y="4282388"/>
            <a:ext cx="22947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002060"/>
                </a:solidFill>
              </a:rPr>
              <a:t>1,700 Sq. Miles</a:t>
            </a:r>
          </a:p>
        </p:txBody>
      </p:sp>
    </p:spTree>
    <p:custDataLst>
      <p:tags r:id="rId1"/>
    </p:custDataLst>
    <p:extLst>
      <p:ext uri="{BB962C8B-B14F-4D97-AF65-F5344CB8AC3E}">
        <p14:creationId xmlns:p14="http://schemas.microsoft.com/office/powerpoint/2010/main" val="211265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750"/>
                                        <p:tgtEl>
                                          <p:spTgt spid="6"/>
                                        </p:tgtEl>
                                      </p:cBhvr>
                                    </p:animEffect>
                                    <p:set>
                                      <p:cBhvr>
                                        <p:cTn id="7" dur="1" fill="hold">
                                          <p:stCondLst>
                                            <p:cond delay="749"/>
                                          </p:stCondLst>
                                        </p:cTn>
                                        <p:tgtEl>
                                          <p:spTgt spid="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xit" presetSubtype="0" fill="hold"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750"/>
                                        <p:tgtEl>
                                          <p:spTgt spid="10"/>
                                        </p:tgtEl>
                                      </p:cBhvr>
                                    </p:animEffect>
                                    <p:set>
                                      <p:cBhvr>
                                        <p:cTn id="16" dur="1" fill="hold">
                                          <p:stCondLst>
                                            <p:cond delay="749"/>
                                          </p:stCondLst>
                                        </p:cTn>
                                        <p:tgtEl>
                                          <p:spTgt spid="10"/>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750"/>
                                        <p:tgtEl>
                                          <p:spTgt spid="11"/>
                                        </p:tgtEl>
                                      </p:cBhvr>
                                    </p:animEffect>
                                    <p:set>
                                      <p:cBhvr>
                                        <p:cTn id="19" dur="1" fill="hold">
                                          <p:stCondLst>
                                            <p:cond delay="74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F5BC8-3B67-8C8C-5BB5-DD9244BD882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442882-9CF0-8271-ED70-56CE0D5141A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979E4BB4-C0B1-5F73-1890-4CC813BDEB0E}"/>
              </a:ext>
            </a:extLst>
          </p:cNvPr>
          <p:cNvPicPr>
            <a:picLocks noChangeAspect="1"/>
          </p:cNvPicPr>
          <p:nvPr/>
        </p:nvPicPr>
        <p:blipFill>
          <a:blip r:embed="rId4"/>
          <a:stretch>
            <a:fillRect/>
          </a:stretch>
        </p:blipFill>
        <p:spPr>
          <a:xfrm>
            <a:off x="0" y="-1"/>
            <a:ext cx="12192000" cy="6933015"/>
          </a:xfrm>
          <a:prstGeom prst="rect">
            <a:avLst/>
          </a:prstGeom>
        </p:spPr>
      </p:pic>
      <p:cxnSp>
        <p:nvCxnSpPr>
          <p:cNvPr id="9" name="Straight Connector 8">
            <a:extLst>
              <a:ext uri="{FF2B5EF4-FFF2-40B4-BE49-F238E27FC236}">
                <a16:creationId xmlns:a16="http://schemas.microsoft.com/office/drawing/2014/main" id="{0AF32749-1775-EB57-173A-DA2D5AE91CA3}"/>
              </a:ext>
            </a:extLst>
          </p:cNvPr>
          <p:cNvCxnSpPr>
            <a:cxnSpLocks/>
          </p:cNvCxnSpPr>
          <p:nvPr/>
        </p:nvCxnSpPr>
        <p:spPr bwMode="auto">
          <a:xfrm>
            <a:off x="2785403" y="1411366"/>
            <a:ext cx="6907237" cy="5031637"/>
          </a:xfrm>
          <a:prstGeom prst="line">
            <a:avLst/>
          </a:prstGeom>
          <a:ln>
            <a:solidFill>
              <a:srgbClr val="CC0099"/>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 name="Straight Connector 9">
            <a:extLst>
              <a:ext uri="{FF2B5EF4-FFF2-40B4-BE49-F238E27FC236}">
                <a16:creationId xmlns:a16="http://schemas.microsoft.com/office/drawing/2014/main" id="{369D1FB6-5398-3088-6A9E-80BE1ACB056B}"/>
              </a:ext>
            </a:extLst>
          </p:cNvPr>
          <p:cNvCxnSpPr>
            <a:cxnSpLocks/>
          </p:cNvCxnSpPr>
          <p:nvPr/>
        </p:nvCxnSpPr>
        <p:spPr bwMode="auto">
          <a:xfrm>
            <a:off x="5148775" y="52668"/>
            <a:ext cx="3427682" cy="186483"/>
          </a:xfrm>
          <a:prstGeom prst="line">
            <a:avLst/>
          </a:prstGeom>
          <a:ln>
            <a:solidFill>
              <a:srgbClr val="CC0099"/>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 name="Straight Connector 12">
            <a:extLst>
              <a:ext uri="{FF2B5EF4-FFF2-40B4-BE49-F238E27FC236}">
                <a16:creationId xmlns:a16="http://schemas.microsoft.com/office/drawing/2014/main" id="{AA6CE413-1430-8BF6-24B3-1FA28AB79143}"/>
              </a:ext>
            </a:extLst>
          </p:cNvPr>
          <p:cNvCxnSpPr>
            <a:cxnSpLocks/>
          </p:cNvCxnSpPr>
          <p:nvPr/>
        </p:nvCxnSpPr>
        <p:spPr bwMode="auto">
          <a:xfrm>
            <a:off x="8602394" y="251246"/>
            <a:ext cx="1090246" cy="6191757"/>
          </a:xfrm>
          <a:prstGeom prst="line">
            <a:avLst/>
          </a:prstGeom>
          <a:ln>
            <a:solidFill>
              <a:srgbClr val="CC0099"/>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4" name="Straight Connector 13">
            <a:extLst>
              <a:ext uri="{FF2B5EF4-FFF2-40B4-BE49-F238E27FC236}">
                <a16:creationId xmlns:a16="http://schemas.microsoft.com/office/drawing/2014/main" id="{09C6EAEE-B789-EA40-5E39-1F03E482C08A}"/>
              </a:ext>
            </a:extLst>
          </p:cNvPr>
          <p:cNvCxnSpPr>
            <a:cxnSpLocks/>
          </p:cNvCxnSpPr>
          <p:nvPr/>
        </p:nvCxnSpPr>
        <p:spPr bwMode="auto">
          <a:xfrm flipV="1">
            <a:off x="2785403" y="52668"/>
            <a:ext cx="2363372" cy="1358698"/>
          </a:xfrm>
          <a:prstGeom prst="line">
            <a:avLst/>
          </a:prstGeom>
          <a:ln>
            <a:solidFill>
              <a:srgbClr val="CC0099"/>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21" name="Straight Connector 20">
            <a:extLst>
              <a:ext uri="{FF2B5EF4-FFF2-40B4-BE49-F238E27FC236}">
                <a16:creationId xmlns:a16="http://schemas.microsoft.com/office/drawing/2014/main" id="{75CF9224-1041-8E22-F2A3-A7C8E6077659}"/>
              </a:ext>
            </a:extLst>
          </p:cNvPr>
          <p:cNvCxnSpPr>
            <a:cxnSpLocks/>
          </p:cNvCxnSpPr>
          <p:nvPr/>
        </p:nvCxnSpPr>
        <p:spPr bwMode="auto">
          <a:xfrm>
            <a:off x="4993579" y="3235569"/>
            <a:ext cx="3929655" cy="2834206"/>
          </a:xfrm>
          <a:prstGeom prst="line">
            <a:avLst/>
          </a:prstGeom>
          <a:ln w="38100">
            <a:solidFill>
              <a:srgbClr val="CC0099"/>
            </a:solidFill>
            <a:prstDash val="dash"/>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27" name="Straight Connector 26">
            <a:extLst>
              <a:ext uri="{FF2B5EF4-FFF2-40B4-BE49-F238E27FC236}">
                <a16:creationId xmlns:a16="http://schemas.microsoft.com/office/drawing/2014/main" id="{F3D07862-27CF-E2AA-74AA-5834A17D29FF}"/>
              </a:ext>
            </a:extLst>
          </p:cNvPr>
          <p:cNvCxnSpPr>
            <a:cxnSpLocks/>
          </p:cNvCxnSpPr>
          <p:nvPr/>
        </p:nvCxnSpPr>
        <p:spPr bwMode="auto">
          <a:xfrm>
            <a:off x="5739618" y="251246"/>
            <a:ext cx="2250831" cy="93242"/>
          </a:xfrm>
          <a:prstGeom prst="line">
            <a:avLst/>
          </a:prstGeom>
          <a:ln w="38100">
            <a:solidFill>
              <a:srgbClr val="CC0099"/>
            </a:solidFill>
            <a:prstDash val="dash"/>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108194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413C-FDC5-50AD-3CE6-9A2C94EE37A5}"/>
              </a:ext>
            </a:extLst>
          </p:cNvPr>
          <p:cNvSpPr>
            <a:spLocks noGrp="1"/>
          </p:cNvSpPr>
          <p:nvPr>
            <p:ph type="title"/>
          </p:nvPr>
        </p:nvSpPr>
        <p:spPr/>
        <p:txBody>
          <a:bodyPr/>
          <a:lstStyle/>
          <a:p>
            <a:r>
              <a:rPr lang="en-US" dirty="0"/>
              <a:t>Flight Plan &amp; Flight Following</a:t>
            </a:r>
          </a:p>
        </p:txBody>
      </p:sp>
      <p:pic>
        <p:nvPicPr>
          <p:cNvPr id="9" name="Picture 8">
            <a:extLst>
              <a:ext uri="{FF2B5EF4-FFF2-40B4-BE49-F238E27FC236}">
                <a16:creationId xmlns:a16="http://schemas.microsoft.com/office/drawing/2014/main" id="{2171859E-F3CA-3040-1620-A3504E87E9EC}"/>
              </a:ext>
            </a:extLst>
          </p:cNvPr>
          <p:cNvPicPr>
            <a:picLocks noChangeAspect="1"/>
          </p:cNvPicPr>
          <p:nvPr/>
        </p:nvPicPr>
        <p:blipFill>
          <a:blip r:embed="rId4"/>
          <a:stretch>
            <a:fillRect/>
          </a:stretch>
        </p:blipFill>
        <p:spPr>
          <a:xfrm>
            <a:off x="571500" y="1914393"/>
            <a:ext cx="4208482" cy="2825274"/>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FBDEF378-2756-860F-3893-1B2F38102BCC}"/>
              </a:ext>
            </a:extLst>
          </p:cNvPr>
          <p:cNvPicPr>
            <a:picLocks noChangeAspect="1"/>
          </p:cNvPicPr>
          <p:nvPr/>
        </p:nvPicPr>
        <p:blipFill rotWithShape="1">
          <a:blip r:embed="rId5"/>
          <a:srcRect l="1717" r="2573" b="5143"/>
          <a:stretch/>
        </p:blipFill>
        <p:spPr>
          <a:xfrm>
            <a:off x="5500253" y="2048062"/>
            <a:ext cx="6120247" cy="253734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54415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A0B190-5DD4-7602-5520-B81DF5104989}"/>
              </a:ext>
            </a:extLst>
          </p:cNvPr>
          <p:cNvSpPr txBox="1"/>
          <p:nvPr/>
        </p:nvSpPr>
        <p:spPr bwMode="auto">
          <a:xfrm rot="10800000" flipV="1">
            <a:off x="8576122" y="6627168"/>
            <a:ext cx="3113649"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s://www.flickr.com/photos/iip-photo-archive/37214909700"/>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3" name="Content Placeholder 2">
            <a:extLst>
              <a:ext uri="{FF2B5EF4-FFF2-40B4-BE49-F238E27FC236}">
                <a16:creationId xmlns:a16="http://schemas.microsoft.com/office/drawing/2014/main" id="{D779554C-B2F6-96DE-1CE7-B2CD986E5DB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A9269BA-7460-730B-8B96-D1CC80629A46}"/>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 r="-307"/>
          <a:stretch/>
        </p:blipFill>
        <p:spPr>
          <a:xfrm>
            <a:off x="-98475" y="0"/>
            <a:ext cx="12388949" cy="8274169"/>
          </a:xfrm>
          <a:prstGeom prst="rect">
            <a:avLst/>
          </a:prstGeom>
        </p:spPr>
      </p:pic>
      <p:sp>
        <p:nvSpPr>
          <p:cNvPr id="2" name="Title 1">
            <a:extLst>
              <a:ext uri="{FF2B5EF4-FFF2-40B4-BE49-F238E27FC236}">
                <a16:creationId xmlns:a16="http://schemas.microsoft.com/office/drawing/2014/main" id="{D5DC494E-47B1-1C52-FFC6-AC308B4E92FB}"/>
              </a:ext>
            </a:extLst>
          </p:cNvPr>
          <p:cNvSpPr>
            <a:spLocks noGrp="1"/>
          </p:cNvSpPr>
          <p:nvPr>
            <p:ph type="title"/>
          </p:nvPr>
        </p:nvSpPr>
        <p:spPr>
          <a:xfrm>
            <a:off x="162983" y="341950"/>
            <a:ext cx="11296651" cy="609600"/>
          </a:xfrm>
        </p:spPr>
        <p:txBody>
          <a:bodyPr/>
          <a:lstStyle/>
          <a:p>
            <a:r>
              <a:rPr lang="en-US" b="1" dirty="0">
                <a:solidFill>
                  <a:schemeClr val="bg1"/>
                </a:solidFill>
                <a:latin typeface="Arial" panose="020B0604020202020204" pitchFamily="34" charset="0"/>
                <a:cs typeface="Arial" panose="020B0604020202020204" pitchFamily="34" charset="0"/>
              </a:rPr>
              <a:t>Comm &amp; Nav Equipment Requirements</a:t>
            </a:r>
          </a:p>
        </p:txBody>
      </p:sp>
      <p:sp>
        <p:nvSpPr>
          <p:cNvPr id="7" name="Content Placeholder 2">
            <a:extLst>
              <a:ext uri="{FF2B5EF4-FFF2-40B4-BE49-F238E27FC236}">
                <a16:creationId xmlns:a16="http://schemas.microsoft.com/office/drawing/2014/main" id="{8580465D-9E14-23AA-1698-D29542043CAF}"/>
              </a:ext>
            </a:extLst>
          </p:cNvPr>
          <p:cNvSpPr txBox="1">
            <a:spLocks/>
          </p:cNvSpPr>
          <p:nvPr/>
        </p:nvSpPr>
        <p:spPr>
          <a:xfrm>
            <a:off x="162983" y="1216345"/>
            <a:ext cx="10764097" cy="1968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solidFill>
                  <a:schemeClr val="bg1"/>
                </a:solidFill>
                <a:latin typeface="Arial" panose="020B0604020202020204" pitchFamily="34" charset="0"/>
                <a:cs typeface="Arial" panose="020B0604020202020204" pitchFamily="34" charset="0"/>
              </a:rPr>
              <a:t>§14CFR 91.511</a:t>
            </a:r>
          </a:p>
          <a:p>
            <a:pPr fontAlgn="auto">
              <a:spcAft>
                <a:spcPts val="0"/>
              </a:spcAft>
            </a:pPr>
            <a:r>
              <a:rPr lang="en-US" b="1" dirty="0">
                <a:solidFill>
                  <a:schemeClr val="bg1"/>
                </a:solidFill>
                <a:latin typeface="Arial" panose="020B0604020202020204" pitchFamily="34" charset="0"/>
                <a:cs typeface="Arial" panose="020B0604020202020204" pitchFamily="34" charset="0"/>
              </a:rPr>
              <a:t>More than 30 minutes or 100 NM from shore</a:t>
            </a:r>
          </a:p>
          <a:p>
            <a:pPr fontAlgn="auto">
              <a:spcAft>
                <a:spcPts val="0"/>
              </a:spcAft>
            </a:pPr>
            <a:r>
              <a:rPr lang="en-US" b="1" dirty="0">
                <a:solidFill>
                  <a:schemeClr val="bg1"/>
                </a:solidFill>
                <a:latin typeface="Arial" panose="020B0604020202020204" pitchFamily="34" charset="0"/>
                <a:cs typeface="Arial" panose="020B0604020202020204" pitchFamily="34" charset="0"/>
              </a:rPr>
              <a:t>Exceptions for Gulf of Mexico</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and Caribbean</a:t>
            </a:r>
          </a:p>
          <a:p>
            <a:pPr marL="0" indent="0" fontAlgn="auto">
              <a:spcAft>
                <a:spcPts val="0"/>
              </a:spcAft>
              <a:buNone/>
            </a:pPr>
            <a:endParaRPr lang="en-US" dirty="0"/>
          </a:p>
          <a:p>
            <a:pPr marL="0" indent="0" fontAlgn="auto">
              <a:spcAft>
                <a:spcPts val="0"/>
              </a:spcAft>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r>
              <a:rPr lang="en-US" dirty="0"/>
              <a:t> </a:t>
            </a:r>
          </a:p>
          <a:p>
            <a:pPr marL="0" indent="0" fontAlgn="auto">
              <a:spcAft>
                <a:spcPts val="0"/>
              </a:spcAft>
              <a:buFont typeface="Arial" panose="020B0604020202020204" pitchFamily="34" charset="0"/>
              <a:buNone/>
            </a:pPr>
            <a:r>
              <a:rPr lang="en-US" dirty="0"/>
              <a:t>                                                        </a:t>
            </a:r>
            <a:endParaRPr lang="en-US" sz="1800" dirty="0"/>
          </a:p>
        </p:txBody>
      </p:sp>
      <p:sp>
        <p:nvSpPr>
          <p:cNvPr id="6" name="Title 1">
            <a:extLst>
              <a:ext uri="{FF2B5EF4-FFF2-40B4-BE49-F238E27FC236}">
                <a16:creationId xmlns:a16="http://schemas.microsoft.com/office/drawing/2014/main" id="{3EBA1171-35A5-CEB5-F959-BDEC8B632547}"/>
              </a:ext>
            </a:extLst>
          </p:cNvPr>
          <p:cNvSpPr txBox="1">
            <a:spLocks/>
          </p:cNvSpPr>
          <p:nvPr/>
        </p:nvSpPr>
        <p:spPr>
          <a:xfrm>
            <a:off x="162982" y="4422615"/>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FF0000"/>
                </a:solidFill>
                <a:latin typeface="Arial" panose="020B0604020202020204" pitchFamily="34" charset="0"/>
                <a:cs typeface="Arial" panose="020B0604020202020204" pitchFamily="34" charset="0"/>
              </a:rPr>
              <a:t>Emergency Equipment Requirements</a:t>
            </a:r>
            <a:br>
              <a:rPr lang="en-US" sz="2800" b="1" dirty="0">
                <a:solidFill>
                  <a:schemeClr val="bg1"/>
                </a:solidFill>
                <a:latin typeface="Arial" panose="020B0604020202020204" pitchFamily="34" charset="0"/>
                <a:cs typeface="Arial" panose="020B0604020202020204" pitchFamily="34" charset="0"/>
              </a:rPr>
            </a:br>
            <a:endParaRPr lang="en-US" b="1" dirty="0">
              <a:solidFill>
                <a:schemeClr val="bg1"/>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4B3968E3-FA58-C35B-E8E0-CA75ED145EFE}"/>
              </a:ext>
            </a:extLst>
          </p:cNvPr>
          <p:cNvSpPr txBox="1">
            <a:spLocks/>
          </p:cNvSpPr>
          <p:nvPr/>
        </p:nvSpPr>
        <p:spPr>
          <a:xfrm>
            <a:off x="162983" y="5082222"/>
            <a:ext cx="10764097" cy="1968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solidFill>
                  <a:schemeClr val="bg1"/>
                </a:solidFill>
                <a:latin typeface="Arial" panose="020B0604020202020204" pitchFamily="34" charset="0"/>
                <a:cs typeface="Arial" panose="020B0604020202020204" pitchFamily="34" charset="0"/>
              </a:rPr>
              <a:t>§14CFR 91.509</a:t>
            </a:r>
          </a:p>
          <a:p>
            <a:pPr fontAlgn="auto">
              <a:spcAft>
                <a:spcPts val="0"/>
              </a:spcAft>
            </a:pPr>
            <a:r>
              <a:rPr lang="en-US" b="1" dirty="0">
                <a:solidFill>
                  <a:schemeClr val="bg1"/>
                </a:solidFill>
                <a:latin typeface="Arial" panose="020B0604020202020204" pitchFamily="34" charset="0"/>
                <a:cs typeface="Arial" panose="020B0604020202020204" pitchFamily="34" charset="0"/>
              </a:rPr>
              <a:t>More than 50NM from shore – Life Preservers</a:t>
            </a:r>
          </a:p>
          <a:p>
            <a:pPr fontAlgn="auto">
              <a:spcAft>
                <a:spcPts val="0"/>
              </a:spcAft>
            </a:pPr>
            <a:r>
              <a:rPr lang="en-US" b="1" dirty="0">
                <a:solidFill>
                  <a:schemeClr val="bg1"/>
                </a:solidFill>
                <a:latin typeface="Arial" panose="020B0604020202020204" pitchFamily="34" charset="0"/>
                <a:cs typeface="Arial" panose="020B0604020202020204" pitchFamily="34" charset="0"/>
              </a:rPr>
              <a:t>More than 100 NM from shore – Rafts &amp; Survival Equipment</a:t>
            </a:r>
          </a:p>
          <a:p>
            <a:pPr marL="0" indent="0" fontAlgn="auto">
              <a:spcAft>
                <a:spcPts val="0"/>
              </a:spcAft>
              <a:buNone/>
            </a:pPr>
            <a:endParaRPr lang="en-US" dirty="0"/>
          </a:p>
          <a:p>
            <a:pPr marL="0" indent="0" fontAlgn="auto">
              <a:spcAft>
                <a:spcPts val="0"/>
              </a:spcAft>
              <a:buNone/>
            </a:pPr>
            <a:endParaRPr lang="en-US" dirty="0"/>
          </a:p>
          <a:p>
            <a:pPr fontAlgn="auto">
              <a:spcAft>
                <a:spcPts val="0"/>
              </a:spcAft>
            </a:pPr>
            <a:endParaRPr lang="en-US" dirty="0"/>
          </a:p>
          <a:p>
            <a:pPr marL="0" indent="0" fontAlgn="auto">
              <a:spcAft>
                <a:spcPts val="0"/>
              </a:spcAft>
              <a:buFont typeface="Arial" panose="020B0604020202020204" pitchFamily="34" charset="0"/>
              <a:buNone/>
            </a:pPr>
            <a:r>
              <a:rPr lang="en-US" dirty="0"/>
              <a:t> </a:t>
            </a:r>
          </a:p>
          <a:p>
            <a:pPr marL="0" indent="0" fontAlgn="auto">
              <a:spcAft>
                <a:spcPts val="0"/>
              </a:spcAft>
              <a:buFont typeface="Arial" panose="020B0604020202020204" pitchFamily="34" charset="0"/>
              <a:buNone/>
            </a:pPr>
            <a:r>
              <a:rPr lang="en-US" dirty="0"/>
              <a:t>                                                        </a:t>
            </a:r>
            <a:endParaRPr lang="en-US" sz="1800" dirty="0"/>
          </a:p>
        </p:txBody>
      </p:sp>
    </p:spTree>
    <p:custDataLst>
      <p:tags r:id="rId1"/>
    </p:custDataLst>
    <p:extLst>
      <p:ext uri="{BB962C8B-B14F-4D97-AF65-F5344CB8AC3E}">
        <p14:creationId xmlns:p14="http://schemas.microsoft.com/office/powerpoint/2010/main" val="180524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A0B190-5DD4-7602-5520-B81DF5104989}"/>
              </a:ext>
            </a:extLst>
          </p:cNvPr>
          <p:cNvSpPr txBox="1"/>
          <p:nvPr/>
        </p:nvSpPr>
        <p:spPr bwMode="auto">
          <a:xfrm rot="10800000" flipV="1">
            <a:off x="8576122" y="6627168"/>
            <a:ext cx="3113649"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s://www.flickr.com/photos/iip-photo-archive/37214909700"/>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3" name="Content Placeholder 2">
            <a:extLst>
              <a:ext uri="{FF2B5EF4-FFF2-40B4-BE49-F238E27FC236}">
                <a16:creationId xmlns:a16="http://schemas.microsoft.com/office/drawing/2014/main" id="{D779554C-B2F6-96DE-1CE7-B2CD986E5DBA}"/>
              </a:ext>
            </a:extLst>
          </p:cNvPr>
          <p:cNvSpPr>
            <a:spLocks noGrp="1"/>
          </p:cNvSpPr>
          <p:nvPr>
            <p:ph idx="1"/>
          </p:nvPr>
        </p:nvSpPr>
        <p:spPr/>
        <p:txBody>
          <a:bodyPr/>
          <a:lstStyle/>
          <a:p>
            <a:endParaRPr lang="en-US" dirty="0"/>
          </a:p>
        </p:txBody>
      </p:sp>
      <p:pic>
        <p:nvPicPr>
          <p:cNvPr id="6" name="Content Placeholder 4" descr="A sunset over a body of water&#10;&#10;Description automatically generated with medium confidence">
            <a:extLst>
              <a:ext uri="{FF2B5EF4-FFF2-40B4-BE49-F238E27FC236}">
                <a16:creationId xmlns:a16="http://schemas.microsoft.com/office/drawing/2014/main" id="{7799EB1E-B56A-A2C9-FA45-C0C9B29046F0}"/>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7205" r="8672"/>
          <a:stretch/>
        </p:blipFill>
        <p:spPr bwMode="auto">
          <a:xfrm>
            <a:off x="-34396" y="0"/>
            <a:ext cx="12226396" cy="816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9A9269BA-7460-730B-8B96-D1CC80629A46}"/>
              </a:ext>
              <a:ext uri="{C183D7F6-B498-43B3-948B-1728B52AA6E4}">
                <adec:decorative xmlns:adec="http://schemas.microsoft.com/office/drawing/2017/decorative" val="1"/>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 r="-307"/>
          <a:stretch/>
        </p:blipFill>
        <p:spPr>
          <a:xfrm>
            <a:off x="-37515" y="-1"/>
            <a:ext cx="12388949" cy="8274169"/>
          </a:xfrm>
          <a:prstGeom prst="rect">
            <a:avLst/>
          </a:prstGeom>
        </p:spPr>
      </p:pic>
    </p:spTree>
    <p:custDataLst>
      <p:tags r:id="rId1"/>
    </p:custDataLst>
    <p:extLst>
      <p:ext uri="{BB962C8B-B14F-4D97-AF65-F5344CB8AC3E}">
        <p14:creationId xmlns:p14="http://schemas.microsoft.com/office/powerpoint/2010/main" val="193882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250"/>
                                        <p:tgtEl>
                                          <p:spTgt spid="6"/>
                                        </p:tgtEl>
                                      </p:cBhvr>
                                    </p:animEffect>
                                  </p:childTnLst>
                                </p:cTn>
                              </p:par>
                              <p:par>
                                <p:cTn id="8" presetID="10" presetClass="exit" presetSubtype="0" fill="hold" nodeType="withEffect">
                                  <p:stCondLst>
                                    <p:cond delay="0"/>
                                  </p:stCondLst>
                                  <p:childTnLst>
                                    <p:animEffect transition="out" filter="fade">
                                      <p:cBhvr>
                                        <p:cTn id="9" dur="1500"/>
                                        <p:tgtEl>
                                          <p:spTgt spid="4"/>
                                        </p:tgtEl>
                                      </p:cBhvr>
                                    </p:animEffect>
                                    <p:set>
                                      <p:cBhvr>
                                        <p:cTn id="10"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184B-36D8-F161-4A2A-268CF50E1847}"/>
              </a:ext>
            </a:extLst>
          </p:cNvPr>
          <p:cNvSpPr>
            <a:spLocks noGrp="1"/>
          </p:cNvSpPr>
          <p:nvPr>
            <p:ph type="title"/>
          </p:nvPr>
        </p:nvSpPr>
        <p:spPr/>
        <p:txBody>
          <a:bodyPr/>
          <a:lstStyle/>
          <a:p>
            <a:r>
              <a:rPr lang="en-US" dirty="0"/>
              <a:t>Personal Flotation Devices (PFDs)</a:t>
            </a:r>
          </a:p>
        </p:txBody>
      </p:sp>
      <p:pic>
        <p:nvPicPr>
          <p:cNvPr id="5" name="Content Placeholder 4">
            <a:extLst>
              <a:ext uri="{FF2B5EF4-FFF2-40B4-BE49-F238E27FC236}">
                <a16:creationId xmlns:a16="http://schemas.microsoft.com/office/drawing/2014/main" id="{27266F59-81EB-B140-20AA-7D332ECECDE6}"/>
              </a:ext>
            </a:extLst>
          </p:cNvPr>
          <p:cNvPicPr>
            <a:picLocks noGrp="1" noChangeAspect="1"/>
          </p:cNvPicPr>
          <p:nvPr>
            <p:ph idx="1"/>
          </p:nvPr>
        </p:nvPicPr>
        <p:blipFill>
          <a:blip r:embed="rId4"/>
          <a:stretch>
            <a:fillRect/>
          </a:stretch>
        </p:blipFill>
        <p:spPr>
          <a:xfrm>
            <a:off x="328086" y="1154075"/>
            <a:ext cx="3448531" cy="4172532"/>
          </a:xfrm>
        </p:spPr>
      </p:pic>
      <p:pic>
        <p:nvPicPr>
          <p:cNvPr id="6" name="Picture 5" descr="AVIATION LIFE JACKETS">
            <a:extLst>
              <a:ext uri="{FF2B5EF4-FFF2-40B4-BE49-F238E27FC236}">
                <a16:creationId xmlns:a16="http://schemas.microsoft.com/office/drawing/2014/main" id="{0C9DA96C-1483-06CD-0471-4446BEA438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2081" y="1572768"/>
            <a:ext cx="3711222" cy="3206496"/>
          </a:xfrm>
          <a:prstGeom prst="rect">
            <a:avLst/>
          </a:prstGeom>
        </p:spPr>
      </p:pic>
      <p:pic>
        <p:nvPicPr>
          <p:cNvPr id="8" name="Picture 7">
            <a:extLst>
              <a:ext uri="{FF2B5EF4-FFF2-40B4-BE49-F238E27FC236}">
                <a16:creationId xmlns:a16="http://schemas.microsoft.com/office/drawing/2014/main" id="{903956EE-79FB-6A15-091D-02107A77BD6C}"/>
              </a:ext>
            </a:extLst>
          </p:cNvPr>
          <p:cNvPicPr>
            <a:picLocks noChangeAspect="1"/>
          </p:cNvPicPr>
          <p:nvPr/>
        </p:nvPicPr>
        <p:blipFill rotWithShape="1">
          <a:blip r:embed="rId6"/>
          <a:srcRect l="7013" t="3539" b="2936"/>
          <a:stretch/>
        </p:blipFill>
        <p:spPr>
          <a:xfrm>
            <a:off x="1243584" y="2206752"/>
            <a:ext cx="1749492" cy="1853184"/>
          </a:xfrm>
          <a:prstGeom prst="rect">
            <a:avLst/>
          </a:prstGeom>
        </p:spPr>
      </p:pic>
      <p:pic>
        <p:nvPicPr>
          <p:cNvPr id="1026" name="Picture 2" descr="X-Back Basic - Constant-Wear Life Vest">
            <a:extLst>
              <a:ext uri="{FF2B5EF4-FFF2-40B4-BE49-F238E27FC236}">
                <a16:creationId xmlns:a16="http://schemas.microsoft.com/office/drawing/2014/main" id="{82237EEF-771A-511F-14AA-B60750E685A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104" t="8534" r="19067" b="8622"/>
          <a:stretch/>
        </p:blipFill>
        <p:spPr bwMode="auto">
          <a:xfrm>
            <a:off x="8411696" y="1048512"/>
            <a:ext cx="3097552" cy="408432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3499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0D08-7F62-AFA3-A972-7B316F9AD99D}"/>
              </a:ext>
            </a:extLst>
          </p:cNvPr>
          <p:cNvSpPr>
            <a:spLocks noGrp="1"/>
          </p:cNvSpPr>
          <p:nvPr>
            <p:ph type="title"/>
          </p:nvPr>
        </p:nvSpPr>
        <p:spPr/>
        <p:txBody>
          <a:bodyPr/>
          <a:lstStyle/>
          <a:p>
            <a:r>
              <a:rPr lang="en-US" dirty="0"/>
              <a:t>Hypothermia</a:t>
            </a:r>
          </a:p>
        </p:txBody>
      </p:sp>
      <p:graphicFrame>
        <p:nvGraphicFramePr>
          <p:cNvPr id="4" name="Table 4">
            <a:extLst>
              <a:ext uri="{FF2B5EF4-FFF2-40B4-BE49-F238E27FC236}">
                <a16:creationId xmlns:a16="http://schemas.microsoft.com/office/drawing/2014/main" id="{B7793C3A-0D93-4811-895B-A82E6C48F711}"/>
              </a:ext>
            </a:extLst>
          </p:cNvPr>
          <p:cNvGraphicFramePr>
            <a:graphicFrameLocks noGrp="1"/>
          </p:cNvGraphicFramePr>
          <p:nvPr>
            <p:ph idx="1"/>
            <p:extLst>
              <p:ext uri="{D42A27DB-BD31-4B8C-83A1-F6EECF244321}">
                <p14:modId xmlns:p14="http://schemas.microsoft.com/office/powerpoint/2010/main" val="4040296577"/>
              </p:ext>
            </p:extLst>
          </p:nvPr>
        </p:nvGraphicFramePr>
        <p:xfrm>
          <a:off x="571500" y="1136967"/>
          <a:ext cx="10733088" cy="2595880"/>
        </p:xfrm>
        <a:graphic>
          <a:graphicData uri="http://schemas.openxmlformats.org/drawingml/2006/table">
            <a:tbl>
              <a:tblPr firstRow="1" bandRow="1">
                <a:tableStyleId>{5C22544A-7EE6-4342-B048-85BDC9FD1C3A}</a:tableStyleId>
              </a:tblPr>
              <a:tblGrid>
                <a:gridCol w="3577696">
                  <a:extLst>
                    <a:ext uri="{9D8B030D-6E8A-4147-A177-3AD203B41FA5}">
                      <a16:colId xmlns:a16="http://schemas.microsoft.com/office/drawing/2014/main" val="3632788790"/>
                    </a:ext>
                  </a:extLst>
                </a:gridCol>
                <a:gridCol w="3577696">
                  <a:extLst>
                    <a:ext uri="{9D8B030D-6E8A-4147-A177-3AD203B41FA5}">
                      <a16:colId xmlns:a16="http://schemas.microsoft.com/office/drawing/2014/main" val="1749170333"/>
                    </a:ext>
                  </a:extLst>
                </a:gridCol>
                <a:gridCol w="3577696">
                  <a:extLst>
                    <a:ext uri="{9D8B030D-6E8A-4147-A177-3AD203B41FA5}">
                      <a16:colId xmlns:a16="http://schemas.microsoft.com/office/drawing/2014/main" val="889956837"/>
                    </a:ext>
                  </a:extLst>
                </a:gridCol>
              </a:tblGrid>
              <a:tr h="370840">
                <a:tc>
                  <a:txBody>
                    <a:bodyPr/>
                    <a:lstStyle/>
                    <a:p>
                      <a:r>
                        <a:rPr lang="en-US" dirty="0">
                          <a:solidFill>
                            <a:schemeClr val="tx1"/>
                          </a:solidFill>
                        </a:rPr>
                        <a:t>Water Temp. º F</a:t>
                      </a:r>
                    </a:p>
                  </a:txBody>
                  <a:tcPr/>
                </a:tc>
                <a:tc>
                  <a:txBody>
                    <a:bodyPr/>
                    <a:lstStyle/>
                    <a:p>
                      <a:r>
                        <a:rPr lang="en-US" dirty="0">
                          <a:solidFill>
                            <a:schemeClr val="tx1"/>
                          </a:solidFill>
                        </a:rPr>
                        <a:t>Exhaustion</a:t>
                      </a:r>
                    </a:p>
                  </a:txBody>
                  <a:tcPr/>
                </a:tc>
                <a:tc>
                  <a:txBody>
                    <a:bodyPr/>
                    <a:lstStyle/>
                    <a:p>
                      <a:r>
                        <a:rPr lang="en-US" dirty="0">
                          <a:solidFill>
                            <a:schemeClr val="tx1"/>
                          </a:solidFill>
                        </a:rPr>
                        <a:t>Unconsciousness</a:t>
                      </a:r>
                    </a:p>
                  </a:txBody>
                  <a:tcPr/>
                </a:tc>
                <a:extLst>
                  <a:ext uri="{0D108BD9-81ED-4DB2-BD59-A6C34878D82A}">
                    <a16:rowId xmlns:a16="http://schemas.microsoft.com/office/drawing/2014/main" val="777335337"/>
                  </a:ext>
                </a:extLst>
              </a:tr>
              <a:tr h="370840">
                <a:tc>
                  <a:txBody>
                    <a:bodyPr/>
                    <a:lstStyle/>
                    <a:p>
                      <a:r>
                        <a:rPr lang="en-US" dirty="0"/>
                        <a:t>32.5</a:t>
                      </a:r>
                    </a:p>
                  </a:txBody>
                  <a:tcPr/>
                </a:tc>
                <a:tc>
                  <a:txBody>
                    <a:bodyPr/>
                    <a:lstStyle/>
                    <a:p>
                      <a:r>
                        <a:rPr lang="en-US" dirty="0"/>
                        <a:t>&lt; 15 Minutes</a:t>
                      </a:r>
                    </a:p>
                  </a:txBody>
                  <a:tcPr/>
                </a:tc>
                <a:tc>
                  <a:txBody>
                    <a:bodyPr/>
                    <a:lstStyle/>
                    <a:p>
                      <a:r>
                        <a:rPr lang="en-US" dirty="0"/>
                        <a:t>&lt; 15 – 45 Minutes</a:t>
                      </a:r>
                    </a:p>
                  </a:txBody>
                  <a:tcPr/>
                </a:tc>
                <a:extLst>
                  <a:ext uri="{0D108BD9-81ED-4DB2-BD59-A6C34878D82A}">
                    <a16:rowId xmlns:a16="http://schemas.microsoft.com/office/drawing/2014/main" val="4002377169"/>
                  </a:ext>
                </a:extLst>
              </a:tr>
              <a:tr h="370840">
                <a:tc>
                  <a:txBody>
                    <a:bodyPr/>
                    <a:lstStyle/>
                    <a:p>
                      <a:r>
                        <a:rPr lang="en-US" dirty="0"/>
                        <a:t>32.5 – 40.0</a:t>
                      </a:r>
                    </a:p>
                  </a:txBody>
                  <a:tcPr/>
                </a:tc>
                <a:tc>
                  <a:txBody>
                    <a:bodyPr/>
                    <a:lstStyle/>
                    <a:p>
                      <a:r>
                        <a:rPr lang="en-US" dirty="0"/>
                        <a:t>15 – 30 Minutes</a:t>
                      </a:r>
                    </a:p>
                  </a:txBody>
                  <a:tcPr/>
                </a:tc>
                <a:tc>
                  <a:txBody>
                    <a:bodyPr/>
                    <a:lstStyle/>
                    <a:p>
                      <a:r>
                        <a:rPr lang="en-US" dirty="0"/>
                        <a:t>30 – 90 Minutes</a:t>
                      </a:r>
                    </a:p>
                  </a:txBody>
                  <a:tcPr/>
                </a:tc>
                <a:extLst>
                  <a:ext uri="{0D108BD9-81ED-4DB2-BD59-A6C34878D82A}">
                    <a16:rowId xmlns:a16="http://schemas.microsoft.com/office/drawing/2014/main" val="4113592423"/>
                  </a:ext>
                </a:extLst>
              </a:tr>
              <a:tr h="370840">
                <a:tc>
                  <a:txBody>
                    <a:bodyPr/>
                    <a:lstStyle/>
                    <a:p>
                      <a:r>
                        <a:rPr lang="en-US" dirty="0"/>
                        <a:t>40.0 – 50.0</a:t>
                      </a:r>
                    </a:p>
                  </a:txBody>
                  <a:tcPr/>
                </a:tc>
                <a:tc>
                  <a:txBody>
                    <a:bodyPr/>
                    <a:lstStyle/>
                    <a:p>
                      <a:r>
                        <a:rPr lang="en-US" dirty="0"/>
                        <a:t>30 – 60 Minutes</a:t>
                      </a:r>
                    </a:p>
                  </a:txBody>
                  <a:tcPr/>
                </a:tc>
                <a:tc>
                  <a:txBody>
                    <a:bodyPr/>
                    <a:lstStyle/>
                    <a:p>
                      <a:r>
                        <a:rPr lang="en-US" dirty="0"/>
                        <a:t>  1  –  3 Hours</a:t>
                      </a:r>
                    </a:p>
                  </a:txBody>
                  <a:tcPr/>
                </a:tc>
                <a:extLst>
                  <a:ext uri="{0D108BD9-81ED-4DB2-BD59-A6C34878D82A}">
                    <a16:rowId xmlns:a16="http://schemas.microsoft.com/office/drawing/2014/main" val="4181721271"/>
                  </a:ext>
                </a:extLst>
              </a:tr>
              <a:tr h="370840">
                <a:tc>
                  <a:txBody>
                    <a:bodyPr/>
                    <a:lstStyle/>
                    <a:p>
                      <a:r>
                        <a:rPr lang="en-US" dirty="0"/>
                        <a:t>50.0 – 60.0</a:t>
                      </a:r>
                    </a:p>
                  </a:txBody>
                  <a:tcPr/>
                </a:tc>
                <a:tc>
                  <a:txBody>
                    <a:bodyPr/>
                    <a:lstStyle/>
                    <a:p>
                      <a:r>
                        <a:rPr lang="en-US" dirty="0"/>
                        <a:t>  1  –  2 Hours</a:t>
                      </a:r>
                    </a:p>
                  </a:txBody>
                  <a:tcPr/>
                </a:tc>
                <a:tc>
                  <a:txBody>
                    <a:bodyPr/>
                    <a:lstStyle/>
                    <a:p>
                      <a:r>
                        <a:rPr lang="en-US" dirty="0"/>
                        <a:t>  1  –  6 Hours</a:t>
                      </a:r>
                    </a:p>
                  </a:txBody>
                  <a:tcPr/>
                </a:tc>
                <a:extLst>
                  <a:ext uri="{0D108BD9-81ED-4DB2-BD59-A6C34878D82A}">
                    <a16:rowId xmlns:a16="http://schemas.microsoft.com/office/drawing/2014/main" val="455815937"/>
                  </a:ext>
                </a:extLst>
              </a:tr>
              <a:tr h="370840">
                <a:tc>
                  <a:txBody>
                    <a:bodyPr/>
                    <a:lstStyle/>
                    <a:p>
                      <a:r>
                        <a:rPr lang="en-US" dirty="0"/>
                        <a:t>60.0 – 70.0</a:t>
                      </a:r>
                    </a:p>
                  </a:txBody>
                  <a:tcPr/>
                </a:tc>
                <a:tc>
                  <a:txBody>
                    <a:bodyPr/>
                    <a:lstStyle/>
                    <a:p>
                      <a:r>
                        <a:rPr lang="en-US" dirty="0"/>
                        <a:t>  2  –  7 Hours</a:t>
                      </a:r>
                    </a:p>
                  </a:txBody>
                  <a:tcPr/>
                </a:tc>
                <a:tc>
                  <a:txBody>
                    <a:bodyPr/>
                    <a:lstStyle/>
                    <a:p>
                      <a:r>
                        <a:rPr lang="en-US" dirty="0"/>
                        <a:t>  2  – 40 Hours</a:t>
                      </a:r>
                    </a:p>
                  </a:txBody>
                  <a:tcPr/>
                </a:tc>
                <a:extLst>
                  <a:ext uri="{0D108BD9-81ED-4DB2-BD59-A6C34878D82A}">
                    <a16:rowId xmlns:a16="http://schemas.microsoft.com/office/drawing/2014/main" val="1054787641"/>
                  </a:ext>
                </a:extLst>
              </a:tr>
              <a:tr h="370840">
                <a:tc>
                  <a:txBody>
                    <a:bodyPr/>
                    <a:lstStyle/>
                    <a:p>
                      <a:r>
                        <a:rPr lang="en-US" dirty="0"/>
                        <a:t>70.0 – 80.0</a:t>
                      </a:r>
                    </a:p>
                  </a:txBody>
                  <a:tcPr/>
                </a:tc>
                <a:tc>
                  <a:txBody>
                    <a:bodyPr/>
                    <a:lstStyle/>
                    <a:p>
                      <a:r>
                        <a:rPr lang="en-US" dirty="0"/>
                        <a:t>  3 – 12 Hours</a:t>
                      </a:r>
                    </a:p>
                  </a:txBody>
                  <a:tcPr/>
                </a:tc>
                <a:tc>
                  <a:txBody>
                    <a:bodyPr/>
                    <a:lstStyle/>
                    <a:p>
                      <a:r>
                        <a:rPr lang="en-US" dirty="0"/>
                        <a:t>  3 Hours - Indefinitely</a:t>
                      </a:r>
                    </a:p>
                  </a:txBody>
                  <a:tcPr/>
                </a:tc>
                <a:extLst>
                  <a:ext uri="{0D108BD9-81ED-4DB2-BD59-A6C34878D82A}">
                    <a16:rowId xmlns:a16="http://schemas.microsoft.com/office/drawing/2014/main" val="433539897"/>
                  </a:ext>
                </a:extLst>
              </a:tr>
            </a:tbl>
          </a:graphicData>
        </a:graphic>
      </p:graphicFrame>
      <p:pic>
        <p:nvPicPr>
          <p:cNvPr id="10" name="Picture 9" descr="A picture containing sky, outdoor, water, orange&#10;&#10;Description automatically generated">
            <a:extLst>
              <a:ext uri="{FF2B5EF4-FFF2-40B4-BE49-F238E27FC236}">
                <a16:creationId xmlns:a16="http://schemas.microsoft.com/office/drawing/2014/main" id="{CB322A0A-D1F4-9F54-21E3-E246DF4304E9}"/>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4228" b="9166"/>
          <a:stretch/>
        </p:blipFill>
        <p:spPr>
          <a:xfrm>
            <a:off x="7903431" y="4001305"/>
            <a:ext cx="2767173" cy="1719728"/>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B051D686-33D9-0D60-AD23-51721BABEB85}"/>
              </a:ext>
            </a:extLst>
          </p:cNvPr>
          <p:cNvSpPr txBox="1"/>
          <p:nvPr/>
        </p:nvSpPr>
        <p:spPr bwMode="auto">
          <a:xfrm>
            <a:off x="8510016" y="7043112"/>
            <a:ext cx="26540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a:hlinkClick r:id="rId5" tooltip="https://surfski.wiki/cold_water_paddling"/>
              </a:rPr>
              <a:t>This Photo</a:t>
            </a:r>
            <a:r>
              <a:rPr lang="en-US" sz="900"/>
              <a:t> by Unknown Author is licensed under </a:t>
            </a:r>
            <a:r>
              <a:rPr lang="en-US" sz="900">
                <a:hlinkClick r:id="rId6" tooltip="https://creativecommons.org/licenses/by-sa/3.0/"/>
              </a:rPr>
              <a:t>CC BY-SA</a:t>
            </a:r>
            <a:endParaRPr lang="en-US" sz="900"/>
          </a:p>
        </p:txBody>
      </p:sp>
      <p:sp>
        <p:nvSpPr>
          <p:cNvPr id="14" name="Rectangle 13">
            <a:extLst>
              <a:ext uri="{FF2B5EF4-FFF2-40B4-BE49-F238E27FC236}">
                <a16:creationId xmlns:a16="http://schemas.microsoft.com/office/drawing/2014/main" id="{14451040-53C9-0C19-C85C-AA290DE249F2}"/>
              </a:ext>
            </a:extLst>
          </p:cNvPr>
          <p:cNvSpPr/>
          <p:nvPr/>
        </p:nvSpPr>
        <p:spPr bwMode="auto">
          <a:xfrm>
            <a:off x="571500" y="4052401"/>
            <a:ext cx="4975860"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16015DDB-1F9A-6C51-1CAC-39980A10A05F}"/>
              </a:ext>
            </a:extLst>
          </p:cNvPr>
          <p:cNvSpPr/>
          <p:nvPr/>
        </p:nvSpPr>
        <p:spPr bwMode="auto">
          <a:xfrm>
            <a:off x="571500" y="4052401"/>
            <a:ext cx="4695444" cy="166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E9CDB67B-331C-1ABD-3A52-21ED6CD2FBB1}"/>
              </a:ext>
            </a:extLst>
          </p:cNvPr>
          <p:cNvSpPr txBox="1"/>
          <p:nvPr/>
        </p:nvSpPr>
        <p:spPr bwMode="auto">
          <a:xfrm>
            <a:off x="571500" y="3929773"/>
            <a:ext cx="6102096"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30000"/>
              </a:spcBef>
              <a:buNone/>
              <a:defRPr/>
            </a:pPr>
            <a:r>
              <a:rPr lang="en-US" dirty="0">
                <a:solidFill>
                  <a:srgbClr val="1D2F68"/>
                </a:solidFill>
              </a:rPr>
              <a:t>Cold shock	     0  –  5 Minutes</a:t>
            </a:r>
          </a:p>
          <a:p>
            <a:pPr>
              <a:spcBef>
                <a:spcPct val="30000"/>
              </a:spcBef>
              <a:buNone/>
              <a:defRPr/>
            </a:pPr>
            <a:r>
              <a:rPr lang="en-US" dirty="0">
                <a:solidFill>
                  <a:srgbClr val="0070C0"/>
                </a:solidFill>
              </a:rPr>
              <a:t>Swim failure 	   15 – 25 Minutes</a:t>
            </a:r>
            <a:r>
              <a:rPr lang="en-US" b="1" dirty="0"/>
              <a:t>	</a:t>
            </a:r>
          </a:p>
          <a:p>
            <a:pPr>
              <a:spcBef>
                <a:spcPct val="30000"/>
              </a:spcBef>
              <a:buNone/>
              <a:defRPr/>
            </a:pPr>
            <a:r>
              <a:rPr lang="en-US" dirty="0">
                <a:solidFill>
                  <a:srgbClr val="00B0F0"/>
                </a:solidFill>
              </a:rPr>
              <a:t>Immersion	   25 -  35 Minutes    hypothermia</a:t>
            </a:r>
          </a:p>
        </p:txBody>
      </p:sp>
      <p:sp>
        <p:nvSpPr>
          <p:cNvPr id="6" name="Rectangle 5">
            <a:extLst>
              <a:ext uri="{FF2B5EF4-FFF2-40B4-BE49-F238E27FC236}">
                <a16:creationId xmlns:a16="http://schemas.microsoft.com/office/drawing/2014/main" id="{CD8DA245-C8CD-B731-5843-B9D2A1504FBD}"/>
              </a:ext>
            </a:extLst>
          </p:cNvPr>
          <p:cNvSpPr/>
          <p:nvPr/>
        </p:nvSpPr>
        <p:spPr bwMode="auto">
          <a:xfrm>
            <a:off x="571500" y="4001305"/>
            <a:ext cx="4695444" cy="1719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92029AFD-2A69-2F2C-EEF4-91B0A61278F0}"/>
              </a:ext>
            </a:extLst>
          </p:cNvPr>
          <p:cNvSpPr/>
          <p:nvPr/>
        </p:nvSpPr>
        <p:spPr bwMode="auto">
          <a:xfrm>
            <a:off x="571500" y="3929773"/>
            <a:ext cx="4585716" cy="1913888"/>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5457E2DD-F630-2213-5C45-E16B7B7B7192}"/>
              </a:ext>
            </a:extLst>
          </p:cNvPr>
          <p:cNvSpPr/>
          <p:nvPr/>
        </p:nvSpPr>
        <p:spPr bwMode="auto">
          <a:xfrm>
            <a:off x="475488" y="1088907"/>
            <a:ext cx="10829100" cy="2643939"/>
          </a:xfrm>
          <a:prstGeom prst="rect">
            <a:avLst/>
          </a:prstGeom>
          <a:noFill/>
          <a:ln w="47625" cap="flat" cmpd="sng" algn="ctr">
            <a:solidFill>
              <a:srgbClr val="007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42549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Dress for Success</a:t>
            </a:r>
          </a:p>
        </p:txBody>
      </p:sp>
      <p:sp>
        <p:nvSpPr>
          <p:cNvPr id="3" name="Content Placeholder 2"/>
          <p:cNvSpPr>
            <a:spLocks noGrp="1"/>
          </p:cNvSpPr>
          <p:nvPr>
            <p:ph idx="1"/>
          </p:nvPr>
        </p:nvSpPr>
        <p:spPr>
          <a:xfrm>
            <a:off x="249107" y="954088"/>
            <a:ext cx="10733617" cy="4391025"/>
          </a:xfrm>
        </p:spPr>
        <p:txBody>
          <a:bodyPr/>
          <a:lstStyle/>
          <a:p>
            <a:r>
              <a:rPr lang="en-US" dirty="0"/>
              <a:t>In an emergency, what you have in your pockets is survival equipment.  What you have in the baggage compartment is camping gear.</a:t>
            </a:r>
          </a:p>
        </p:txBody>
      </p:sp>
      <p:pic>
        <p:nvPicPr>
          <p:cNvPr id="7" name="Picture 3" descr="IMG_0005"/>
          <p:cNvPicPr>
            <a:picLocks noChangeAspect="1" noChangeArrowheads="1"/>
          </p:cNvPicPr>
          <p:nvPr/>
        </p:nvPicPr>
        <p:blipFill>
          <a:blip r:embed="rId4" cstate="print">
            <a:extLst>
              <a:ext uri="{28A0092B-C50C-407E-A947-70E740481C1C}">
                <a14:useLocalDpi xmlns:a14="http://schemas.microsoft.com/office/drawing/2010/main" val="0"/>
              </a:ext>
            </a:extLst>
          </a:blip>
          <a:srcRect l="17969" t="11458" r="24219" b="16145"/>
          <a:stretch>
            <a:fillRect/>
          </a:stretch>
        </p:blipFill>
        <p:spPr bwMode="auto">
          <a:xfrm>
            <a:off x="1209276" y="2553287"/>
            <a:ext cx="2982493" cy="28014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IMG_000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932" t="16850" r="15699" b="16628"/>
          <a:stretch/>
        </p:blipFill>
        <p:spPr bwMode="auto">
          <a:xfrm>
            <a:off x="7217248" y="2553287"/>
            <a:ext cx="3191671" cy="28796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2352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069FA-91EA-6AB9-8009-8C0A38C7C24C}"/>
              </a:ext>
            </a:extLst>
          </p:cNvPr>
          <p:cNvSpPr>
            <a:spLocks noGrp="1"/>
          </p:cNvSpPr>
          <p:nvPr>
            <p:ph type="title"/>
          </p:nvPr>
        </p:nvSpPr>
        <p:spPr/>
        <p:txBody>
          <a:bodyPr/>
          <a:lstStyle/>
          <a:p>
            <a:r>
              <a:rPr lang="en-US" dirty="0"/>
              <a:t>Aviation Life Rafts </a:t>
            </a:r>
          </a:p>
        </p:txBody>
      </p:sp>
      <p:pic>
        <p:nvPicPr>
          <p:cNvPr id="2054" name="Picture 6" descr="ISPLR Inflatable Single Place Liferaft - Survival Equipment Services SES">
            <a:extLst>
              <a:ext uri="{FF2B5EF4-FFF2-40B4-BE49-F238E27FC236}">
                <a16:creationId xmlns:a16="http://schemas.microsoft.com/office/drawing/2014/main" id="{85CEC511-8002-690D-972D-D7AD0D9D465B}"/>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43008" y="1135221"/>
            <a:ext cx="2568416" cy="2568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Life Rafts - Survival Equipment Services SES">
            <a:extLst>
              <a:ext uri="{FF2B5EF4-FFF2-40B4-BE49-F238E27FC236}">
                <a16:creationId xmlns:a16="http://schemas.microsoft.com/office/drawing/2014/main" id="{C2901ECB-B75B-3921-6E68-FB8B048644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2800" b="28096"/>
          <a:stretch/>
        </p:blipFill>
        <p:spPr bwMode="auto">
          <a:xfrm>
            <a:off x="3428714" y="1973738"/>
            <a:ext cx="4762500" cy="2338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8" name="Picture 10" descr="Life Raft Service">
            <a:extLst>
              <a:ext uri="{FF2B5EF4-FFF2-40B4-BE49-F238E27FC236}">
                <a16:creationId xmlns:a16="http://schemas.microsoft.com/office/drawing/2014/main" id="{32F85349-4FF7-C7FA-B486-7FC0C9EBA27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4983"/>
          <a:stretch/>
        </p:blipFill>
        <p:spPr bwMode="auto">
          <a:xfrm>
            <a:off x="8608504" y="3210766"/>
            <a:ext cx="3283990" cy="2338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09488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63E6-841A-69BD-5319-1009B5BF3B95}"/>
              </a:ext>
            </a:extLst>
          </p:cNvPr>
          <p:cNvSpPr>
            <a:spLocks noGrp="1"/>
          </p:cNvSpPr>
          <p:nvPr>
            <p:ph type="title"/>
          </p:nvPr>
        </p:nvSpPr>
        <p:spPr/>
        <p:txBody>
          <a:bodyPr/>
          <a:lstStyle/>
          <a:p>
            <a:r>
              <a:rPr lang="en-US" dirty="0"/>
              <a:t>Rent or own</a:t>
            </a:r>
          </a:p>
        </p:txBody>
      </p:sp>
      <p:pic>
        <p:nvPicPr>
          <p:cNvPr id="1026" name="Picture 2" descr="Launching and boarding a life raft">
            <a:extLst>
              <a:ext uri="{FF2B5EF4-FFF2-40B4-BE49-F238E27FC236}">
                <a16:creationId xmlns:a16="http://schemas.microsoft.com/office/drawing/2014/main" id="{BA45F7C6-7E8A-5D8B-55A7-7F620C37A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453" y="3040083"/>
            <a:ext cx="3867930" cy="2573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Ocean Safety Sea Marker Dye | Suffolk Marine Safety">
            <a:extLst>
              <a:ext uri="{FF2B5EF4-FFF2-40B4-BE49-F238E27FC236}">
                <a16:creationId xmlns:a16="http://schemas.microsoft.com/office/drawing/2014/main" id="{08AA4048-C82E-F848-21EE-4CB92638DF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0380" y="375934"/>
            <a:ext cx="2181529" cy="21815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80E5D4D-DAEE-F071-80DA-5DE4A3B3BC99}"/>
              </a:ext>
            </a:extLst>
          </p:cNvPr>
          <p:cNvPicPr>
            <a:picLocks noChangeAspect="1"/>
          </p:cNvPicPr>
          <p:nvPr/>
        </p:nvPicPr>
        <p:blipFill rotWithShape="1">
          <a:blip r:embed="rId6"/>
          <a:srcRect l="50000"/>
          <a:stretch/>
        </p:blipFill>
        <p:spPr>
          <a:xfrm>
            <a:off x="2810856" y="2735561"/>
            <a:ext cx="2619375" cy="292715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3B431DF4-48B8-0951-136B-BAD5E0EE68C9}"/>
              </a:ext>
            </a:extLst>
          </p:cNvPr>
          <p:cNvPicPr>
            <a:picLocks noChangeAspect="1"/>
          </p:cNvPicPr>
          <p:nvPr/>
        </p:nvPicPr>
        <p:blipFill rotWithShape="1">
          <a:blip r:embed="rId7"/>
          <a:srcRect l="11361" r="14888"/>
          <a:stretch/>
        </p:blipFill>
        <p:spPr>
          <a:xfrm>
            <a:off x="336040" y="1256589"/>
            <a:ext cx="2181529" cy="2957945"/>
          </a:xfrm>
          <a:prstGeom prst="rect">
            <a:avLst/>
          </a:prstGeom>
          <a:ln>
            <a:noFill/>
          </a:ln>
          <a:effectLst>
            <a:outerShdw blurRad="292100" dist="139700" dir="2700000" algn="tl" rotWithShape="0">
              <a:srgbClr val="333333">
                <a:alpha val="65000"/>
              </a:srgbClr>
            </a:outerShdw>
          </a:effectLst>
        </p:spPr>
      </p:pic>
      <p:pic>
        <p:nvPicPr>
          <p:cNvPr id="1034" name="Picture 10" descr="IKAROS Buoyant Smoke 3 Minute - Ikaros">
            <a:extLst>
              <a:ext uri="{FF2B5EF4-FFF2-40B4-BE49-F238E27FC236}">
                <a16:creationId xmlns:a16="http://schemas.microsoft.com/office/drawing/2014/main" id="{08C57BDC-6659-BDFE-48BB-12D99E50B3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6312" y="814388"/>
            <a:ext cx="2619375"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54281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ssage in bottle">
            <a:extLst>
              <a:ext uri="{FF2B5EF4-FFF2-40B4-BE49-F238E27FC236}">
                <a16:creationId xmlns:a16="http://schemas.microsoft.com/office/drawing/2014/main" id="{84E25BA4-805B-92F7-75E5-9F721EF1BC34}"/>
              </a:ext>
            </a:extLst>
          </p:cNvPr>
          <p:cNvPicPr>
            <a:picLocks noGrp="1" noChangeAspect="1"/>
          </p:cNvPicPr>
          <p:nvPr>
            <p:ph idx="1"/>
          </p:nvPr>
        </p:nvPicPr>
        <p:blipFill rotWithShape="1">
          <a:blip r:embed="rId4"/>
          <a:srcRect t="11048" b="616"/>
          <a:stretch/>
        </p:blipFill>
        <p:spPr>
          <a:xfrm>
            <a:off x="0" y="0"/>
            <a:ext cx="12298680" cy="6065520"/>
          </a:xfrm>
          <a:prstGeom prst="rect">
            <a:avLst/>
          </a:prstGeom>
        </p:spPr>
      </p:pic>
      <p:sp>
        <p:nvSpPr>
          <p:cNvPr id="2" name="Title 1">
            <a:extLst>
              <a:ext uri="{FF2B5EF4-FFF2-40B4-BE49-F238E27FC236}">
                <a16:creationId xmlns:a16="http://schemas.microsoft.com/office/drawing/2014/main" id="{0C37FF60-1E7B-854D-F5DE-4F0B7A6C5809}"/>
              </a:ext>
            </a:extLst>
          </p:cNvPr>
          <p:cNvSpPr>
            <a:spLocks noGrp="1"/>
          </p:cNvSpPr>
          <p:nvPr>
            <p:ph type="title"/>
          </p:nvPr>
        </p:nvSpPr>
        <p:spPr/>
        <p:txBody>
          <a:bodyPr/>
          <a:lstStyle/>
          <a:p>
            <a:r>
              <a:rPr lang="en-US" dirty="0"/>
              <a:t>Who you </a:t>
            </a:r>
            <a:r>
              <a:rPr lang="en-US" dirty="0" err="1"/>
              <a:t>gonna</a:t>
            </a:r>
            <a:r>
              <a:rPr lang="en-US" dirty="0"/>
              <a:t> call?</a:t>
            </a:r>
          </a:p>
        </p:txBody>
      </p:sp>
      <p:pic>
        <p:nvPicPr>
          <p:cNvPr id="5" name="Content Placeholder 10" descr="Message in a bottle">
            <a:extLst>
              <a:ext uri="{FF2B5EF4-FFF2-40B4-BE49-F238E27FC236}">
                <a16:creationId xmlns:a16="http://schemas.microsoft.com/office/drawing/2014/main" id="{C592449C-771F-564B-DAD0-E0CCBE541F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7105911" y="2423161"/>
            <a:ext cx="4714465" cy="31422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EPIRB and raft">
            <a:extLst>
              <a:ext uri="{FF2B5EF4-FFF2-40B4-BE49-F238E27FC236}">
                <a16:creationId xmlns:a16="http://schemas.microsoft.com/office/drawing/2014/main" id="{A844928C-BEC5-96B3-2F22-5C3BFE77D5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8824" y="1716657"/>
            <a:ext cx="5152098" cy="34338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7258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972E20-67C5-4BDF-30ED-E31551829AD9}"/>
              </a:ext>
            </a:extLst>
          </p:cNvPr>
          <p:cNvSpPr txBox="1"/>
          <p:nvPr/>
        </p:nvSpPr>
        <p:spPr bwMode="auto">
          <a:xfrm>
            <a:off x="1478973" y="3106881"/>
            <a:ext cx="97536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a:hlinkClick r:id="rId4" tooltip="https://shipeto.blogspot.com/2016/07/emergency-position-indicating-radio-eto.html"/>
              </a:rPr>
              <a:t>This Photo</a:t>
            </a:r>
            <a:r>
              <a:rPr lang="en-US" sz="900"/>
              <a:t> by Unknown Author is licensed under </a:t>
            </a:r>
            <a:r>
              <a:rPr lang="en-US" sz="900">
                <a:hlinkClick r:id="rId5" tooltip="https://creativecommons.org/licenses/by/3.0/"/>
              </a:rPr>
              <a:t>CC BY</a:t>
            </a:r>
            <a:endParaRPr lang="en-US" sz="900"/>
          </a:p>
        </p:txBody>
      </p:sp>
      <p:sp>
        <p:nvSpPr>
          <p:cNvPr id="2" name="Title 1">
            <a:extLst>
              <a:ext uri="{FF2B5EF4-FFF2-40B4-BE49-F238E27FC236}">
                <a16:creationId xmlns:a16="http://schemas.microsoft.com/office/drawing/2014/main" id="{00EA3CF7-2268-3AE5-D292-A63262BA06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90D6C8-ADE6-A131-9776-F208AFDCD859}"/>
              </a:ext>
            </a:extLst>
          </p:cNvPr>
          <p:cNvSpPr>
            <a:spLocks noGrp="1"/>
          </p:cNvSpPr>
          <p:nvPr>
            <p:ph idx="1"/>
          </p:nvPr>
        </p:nvSpPr>
        <p:spPr/>
        <p:txBody>
          <a:bodyPr/>
          <a:lstStyle/>
          <a:p>
            <a:endParaRPr lang="en-US" dirty="0"/>
          </a:p>
        </p:txBody>
      </p:sp>
      <p:pic>
        <p:nvPicPr>
          <p:cNvPr id="4" name="Picture 3" descr="Diagram&#10;&#10;Description automatically generated">
            <a:extLst>
              <a:ext uri="{FF2B5EF4-FFF2-40B4-BE49-F238E27FC236}">
                <a16:creationId xmlns:a16="http://schemas.microsoft.com/office/drawing/2014/main" id="{EB28CE72-3B82-A25A-F786-B7F403EBC0D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50409" y="454169"/>
            <a:ext cx="9753600" cy="5305425"/>
          </a:xfrm>
          <a:prstGeom prst="rect">
            <a:avLst/>
          </a:prstGeom>
        </p:spPr>
      </p:pic>
    </p:spTree>
    <p:custDataLst>
      <p:tags r:id="rId1"/>
    </p:custDataLst>
    <p:extLst>
      <p:ext uri="{BB962C8B-B14F-4D97-AF65-F5344CB8AC3E}">
        <p14:creationId xmlns:p14="http://schemas.microsoft.com/office/powerpoint/2010/main" val="2873410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67374" y="416628"/>
            <a:ext cx="11296651" cy="609600"/>
          </a:xfrm>
        </p:spPr>
        <p:txBody>
          <a:bodyPr/>
          <a:lstStyle/>
          <a:p>
            <a:pPr eaLnBrk="1" hangingPunct="1"/>
            <a:r>
              <a:rPr lang="en-US" dirty="0">
                <a:ea typeface="ＭＳ Ｐゴシック" pitchFamily="34" charset="-128"/>
              </a:rPr>
              <a:t>PLBs, Phones, and Messengers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3081" y="3983318"/>
            <a:ext cx="1360111" cy="1698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1384" r="25071"/>
          <a:stretch/>
        </p:blipFill>
        <p:spPr bwMode="auto">
          <a:xfrm>
            <a:off x="2613192" y="1176234"/>
            <a:ext cx="1152614"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6E4CBDC6-6DF0-6149-0B32-937C167CF137}"/>
              </a:ext>
            </a:extLst>
          </p:cNvPr>
          <p:cNvPicPr>
            <a:picLocks noChangeAspect="1"/>
          </p:cNvPicPr>
          <p:nvPr/>
        </p:nvPicPr>
        <p:blipFill>
          <a:blip r:embed="rId6"/>
          <a:stretch>
            <a:fillRect/>
          </a:stretch>
        </p:blipFill>
        <p:spPr>
          <a:xfrm>
            <a:off x="484511" y="1259150"/>
            <a:ext cx="1552213" cy="2458474"/>
          </a:xfrm>
          <a:prstGeom prst="rect">
            <a:avLst/>
          </a:prstGeom>
        </p:spPr>
      </p:pic>
      <p:pic>
        <p:nvPicPr>
          <p:cNvPr id="8" name="Picture 7">
            <a:extLst>
              <a:ext uri="{FF2B5EF4-FFF2-40B4-BE49-F238E27FC236}">
                <a16:creationId xmlns:a16="http://schemas.microsoft.com/office/drawing/2014/main" id="{5A5AD993-EAF1-248C-A3E7-B241E843176D}"/>
              </a:ext>
            </a:extLst>
          </p:cNvPr>
          <p:cNvPicPr>
            <a:picLocks noChangeAspect="1"/>
          </p:cNvPicPr>
          <p:nvPr/>
        </p:nvPicPr>
        <p:blipFill>
          <a:blip r:embed="rId7"/>
          <a:stretch>
            <a:fillRect/>
          </a:stretch>
        </p:blipFill>
        <p:spPr>
          <a:xfrm>
            <a:off x="3605328" y="2868913"/>
            <a:ext cx="1858095" cy="2936141"/>
          </a:xfrm>
          <a:prstGeom prst="rect">
            <a:avLst/>
          </a:prstGeom>
        </p:spPr>
      </p:pic>
      <p:pic>
        <p:nvPicPr>
          <p:cNvPr id="11" name="Picture 10">
            <a:extLst>
              <a:ext uri="{FF2B5EF4-FFF2-40B4-BE49-F238E27FC236}">
                <a16:creationId xmlns:a16="http://schemas.microsoft.com/office/drawing/2014/main" id="{3B7DAF34-5B3F-D1D0-97E9-94DDBC9CD447}"/>
              </a:ext>
            </a:extLst>
          </p:cNvPr>
          <p:cNvPicPr>
            <a:picLocks noChangeAspect="1"/>
          </p:cNvPicPr>
          <p:nvPr/>
        </p:nvPicPr>
        <p:blipFill>
          <a:blip r:embed="rId8"/>
          <a:stretch>
            <a:fillRect/>
          </a:stretch>
        </p:blipFill>
        <p:spPr>
          <a:xfrm>
            <a:off x="5576760" y="1247901"/>
            <a:ext cx="1858095" cy="3318027"/>
          </a:xfrm>
          <a:prstGeom prst="rect">
            <a:avLst/>
          </a:prstGeom>
        </p:spPr>
      </p:pic>
      <p:pic>
        <p:nvPicPr>
          <p:cNvPr id="13" name="Picture 12">
            <a:extLst>
              <a:ext uri="{FF2B5EF4-FFF2-40B4-BE49-F238E27FC236}">
                <a16:creationId xmlns:a16="http://schemas.microsoft.com/office/drawing/2014/main" id="{A2279D46-6BB3-4D7D-A29E-19F7ECEF3ABE}"/>
              </a:ext>
            </a:extLst>
          </p:cNvPr>
          <p:cNvPicPr>
            <a:picLocks noChangeAspect="1"/>
          </p:cNvPicPr>
          <p:nvPr/>
        </p:nvPicPr>
        <p:blipFill rotWithShape="1">
          <a:blip r:embed="rId9"/>
          <a:srcRect l="26305" t="4820" r="25431"/>
          <a:stretch/>
        </p:blipFill>
        <p:spPr>
          <a:xfrm>
            <a:off x="8096497" y="2238271"/>
            <a:ext cx="1650175" cy="3254257"/>
          </a:xfrm>
          <a:prstGeom prst="rect">
            <a:avLst/>
          </a:prstGeom>
        </p:spPr>
      </p:pic>
      <p:pic>
        <p:nvPicPr>
          <p:cNvPr id="14" name="Picture 13">
            <a:extLst>
              <a:ext uri="{FF2B5EF4-FFF2-40B4-BE49-F238E27FC236}">
                <a16:creationId xmlns:a16="http://schemas.microsoft.com/office/drawing/2014/main" id="{C5CFA3F2-30E7-395F-D72E-7BC03E70A1C6}"/>
              </a:ext>
            </a:extLst>
          </p:cNvPr>
          <p:cNvPicPr>
            <a:picLocks noChangeAspect="1"/>
          </p:cNvPicPr>
          <p:nvPr/>
        </p:nvPicPr>
        <p:blipFill rotWithShape="1">
          <a:blip r:embed="rId10"/>
          <a:srcRect l="30489" r="33889"/>
          <a:stretch/>
        </p:blipFill>
        <p:spPr>
          <a:xfrm>
            <a:off x="10228422" y="416628"/>
            <a:ext cx="1420993" cy="3989087"/>
          </a:xfrm>
          <a:prstGeom prst="rect">
            <a:avLst/>
          </a:prstGeom>
        </p:spPr>
      </p:pic>
    </p:spTree>
    <p:custDataLst>
      <p:tags r:id="rId1"/>
    </p:custDataLst>
    <p:extLst>
      <p:ext uri="{BB962C8B-B14F-4D97-AF65-F5344CB8AC3E}">
        <p14:creationId xmlns:p14="http://schemas.microsoft.com/office/powerpoint/2010/main" val="5269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3962-909A-371E-11A3-912DC53636AE}"/>
              </a:ext>
            </a:extLst>
          </p:cNvPr>
          <p:cNvSpPr>
            <a:spLocks noGrp="1"/>
          </p:cNvSpPr>
          <p:nvPr>
            <p:ph type="title"/>
          </p:nvPr>
        </p:nvSpPr>
        <p:spPr/>
        <p:txBody>
          <a:bodyPr/>
          <a:lstStyle/>
          <a:p>
            <a:r>
              <a:rPr lang="en-US" dirty="0"/>
              <a:t>What about water?</a:t>
            </a:r>
          </a:p>
        </p:txBody>
      </p:sp>
      <p:sp>
        <p:nvSpPr>
          <p:cNvPr id="3" name="Content Placeholder 2">
            <a:extLst>
              <a:ext uri="{FF2B5EF4-FFF2-40B4-BE49-F238E27FC236}">
                <a16:creationId xmlns:a16="http://schemas.microsoft.com/office/drawing/2014/main" id="{755F0C5B-3208-3E30-31C8-AE2A5AB27FB3}"/>
              </a:ext>
            </a:extLst>
          </p:cNvPr>
          <p:cNvSpPr>
            <a:spLocks noGrp="1"/>
          </p:cNvSpPr>
          <p:nvPr>
            <p:ph idx="1"/>
          </p:nvPr>
        </p:nvSpPr>
        <p:spPr>
          <a:xfrm>
            <a:off x="541020" y="1233487"/>
            <a:ext cx="10733617" cy="4391025"/>
          </a:xfrm>
        </p:spPr>
        <p:txBody>
          <a:bodyPr/>
          <a:lstStyle/>
          <a:p>
            <a:r>
              <a:rPr lang="en-US" dirty="0"/>
              <a:t>Ocean or lake?</a:t>
            </a:r>
          </a:p>
          <a:p>
            <a:r>
              <a:rPr lang="en-US" dirty="0"/>
              <a:t>Life rafts</a:t>
            </a:r>
          </a:p>
          <a:p>
            <a:pPr lvl="1"/>
            <a:r>
              <a:rPr lang="en-US" dirty="0"/>
              <a:t>Water</a:t>
            </a:r>
          </a:p>
          <a:p>
            <a:pPr lvl="1"/>
            <a:r>
              <a:rPr lang="en-US" dirty="0"/>
              <a:t>De-salination equipment</a:t>
            </a:r>
          </a:p>
          <a:p>
            <a:endParaRPr lang="en-US" dirty="0"/>
          </a:p>
        </p:txBody>
      </p:sp>
      <p:pic>
        <p:nvPicPr>
          <p:cNvPr id="5" name="Picture 4">
            <a:extLst>
              <a:ext uri="{FF2B5EF4-FFF2-40B4-BE49-F238E27FC236}">
                <a16:creationId xmlns:a16="http://schemas.microsoft.com/office/drawing/2014/main" id="{EFC768BD-BCBE-B2E2-F641-53F2CE14A5ED}"/>
              </a:ext>
            </a:extLst>
          </p:cNvPr>
          <p:cNvPicPr>
            <a:picLocks noChangeAspect="1"/>
          </p:cNvPicPr>
          <p:nvPr/>
        </p:nvPicPr>
        <p:blipFill>
          <a:blip r:embed="rId4"/>
          <a:stretch>
            <a:fillRect/>
          </a:stretch>
        </p:blipFill>
        <p:spPr>
          <a:xfrm>
            <a:off x="7467020" y="1596479"/>
            <a:ext cx="4153480" cy="390579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11146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It can happen quickly</a:t>
            </a:r>
            <a:endParaRPr lang="en-US" dirty="0"/>
          </a:p>
        </p:txBody>
      </p:sp>
      <p:pic>
        <p:nvPicPr>
          <p:cNvPr id="1028" name="Picture 4" descr="The Ditching Option - Aviation Safety">
            <a:extLst>
              <a:ext uri="{FF2B5EF4-FFF2-40B4-BE49-F238E27FC236}">
                <a16:creationId xmlns:a16="http://schemas.microsoft.com/office/drawing/2014/main" id="{64D8AA73-6ECC-1757-9EC0-BC90FA4DD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77" y="1838712"/>
            <a:ext cx="3674745" cy="36408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tching an aircraft">
            <a:extLst>
              <a:ext uri="{FF2B5EF4-FFF2-40B4-BE49-F238E27FC236}">
                <a16:creationId xmlns:a16="http://schemas.microsoft.com/office/drawing/2014/main" id="{6D59B468-CF52-7A0E-45EA-FC89FFB69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5814" y="1713424"/>
            <a:ext cx="4517076" cy="27061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70895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A3F0-6079-81D4-28AF-C98D241307CB}"/>
              </a:ext>
            </a:extLst>
          </p:cNvPr>
          <p:cNvSpPr>
            <a:spLocks noGrp="1"/>
          </p:cNvSpPr>
          <p:nvPr>
            <p:ph type="title"/>
          </p:nvPr>
        </p:nvSpPr>
        <p:spPr/>
        <p:txBody>
          <a:bodyPr/>
          <a:lstStyle/>
          <a:p>
            <a:r>
              <a:rPr lang="en-US" dirty="0"/>
              <a:t>Water landings - AIM Chapter 6</a:t>
            </a:r>
          </a:p>
        </p:txBody>
      </p:sp>
      <p:pic>
        <p:nvPicPr>
          <p:cNvPr id="6" name="Content Placeholder 5">
            <a:extLst>
              <a:ext uri="{FF2B5EF4-FFF2-40B4-BE49-F238E27FC236}">
                <a16:creationId xmlns:a16="http://schemas.microsoft.com/office/drawing/2014/main" id="{8D586FAB-BB98-CB96-3D40-D2DF75325AF7}"/>
              </a:ext>
            </a:extLst>
          </p:cNvPr>
          <p:cNvPicPr>
            <a:picLocks noGrp="1" noChangeAspect="1"/>
          </p:cNvPicPr>
          <p:nvPr>
            <p:ph idx="1"/>
          </p:nvPr>
        </p:nvPicPr>
        <p:blipFill>
          <a:blip r:embed="rId4"/>
          <a:stretch>
            <a:fillRect/>
          </a:stretch>
        </p:blipFill>
        <p:spPr>
          <a:xfrm>
            <a:off x="6096000" y="1223868"/>
            <a:ext cx="5171620" cy="329279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63DCBDC-18A8-7487-12FB-D260D2825043}"/>
              </a:ext>
            </a:extLst>
          </p:cNvPr>
          <p:cNvPicPr>
            <a:picLocks noChangeAspect="1"/>
          </p:cNvPicPr>
          <p:nvPr/>
        </p:nvPicPr>
        <p:blipFill>
          <a:blip r:embed="rId5"/>
          <a:stretch>
            <a:fillRect/>
          </a:stretch>
        </p:blipFill>
        <p:spPr>
          <a:xfrm>
            <a:off x="571500" y="1223868"/>
            <a:ext cx="4383728" cy="441026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88C0B270-2F09-D487-A3F9-E71E168283EA}"/>
              </a:ext>
            </a:extLst>
          </p:cNvPr>
          <p:cNvSpPr txBox="1"/>
          <p:nvPr/>
        </p:nvSpPr>
        <p:spPr bwMode="auto">
          <a:xfrm>
            <a:off x="5516880" y="4786440"/>
            <a:ext cx="610362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6"/>
              </a:rPr>
              <a:t>https://www.faa.gov/air_traffic/publications/atpubs/aim_html/</a:t>
            </a:r>
            <a:endParaRPr lang="en-US" dirty="0"/>
          </a:p>
          <a:p>
            <a:endParaRPr lang="en-US" dirty="0"/>
          </a:p>
        </p:txBody>
      </p:sp>
    </p:spTree>
    <p:custDataLst>
      <p:tags r:id="rId1"/>
    </p:custDataLst>
    <p:extLst>
      <p:ext uri="{BB962C8B-B14F-4D97-AF65-F5344CB8AC3E}">
        <p14:creationId xmlns:p14="http://schemas.microsoft.com/office/powerpoint/2010/main" val="2345988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C341C-D53B-404C-8F1F-4B9455549902}"/>
              </a:ext>
            </a:extLst>
          </p:cNvPr>
          <p:cNvSpPr>
            <a:spLocks noGrp="1"/>
          </p:cNvSpPr>
          <p:nvPr>
            <p:ph type="title"/>
          </p:nvPr>
        </p:nvSpPr>
        <p:spPr/>
        <p:txBody>
          <a:bodyPr/>
          <a:lstStyle/>
          <a:p>
            <a:r>
              <a:rPr lang="en-US" dirty="0"/>
              <a:t>Ditching Checklist</a:t>
            </a:r>
          </a:p>
        </p:txBody>
      </p:sp>
      <p:sp>
        <p:nvSpPr>
          <p:cNvPr id="3" name="Content Placeholder 2">
            <a:extLst>
              <a:ext uri="{FF2B5EF4-FFF2-40B4-BE49-F238E27FC236}">
                <a16:creationId xmlns:a16="http://schemas.microsoft.com/office/drawing/2014/main" id="{740AC035-B779-BC60-1FEB-E03FEA452E17}"/>
              </a:ext>
            </a:extLst>
          </p:cNvPr>
          <p:cNvSpPr>
            <a:spLocks noGrp="1"/>
          </p:cNvSpPr>
          <p:nvPr>
            <p:ph idx="1"/>
          </p:nvPr>
        </p:nvSpPr>
        <p:spPr>
          <a:xfrm>
            <a:off x="323849" y="986548"/>
            <a:ext cx="10733617" cy="4391025"/>
          </a:xfrm>
        </p:spPr>
        <p:txBody>
          <a:bodyPr/>
          <a:lstStyle/>
          <a:p>
            <a:r>
              <a:rPr lang="en-US" dirty="0"/>
              <a:t>Fly the aircraft at best glide speed</a:t>
            </a:r>
          </a:p>
          <a:p>
            <a:pPr lvl="1"/>
            <a:r>
              <a:rPr lang="en-US" dirty="0"/>
              <a:t>Use power (if available) to control sink rate &amp; extend glide</a:t>
            </a:r>
          </a:p>
          <a:p>
            <a:pPr lvl="1"/>
            <a:r>
              <a:rPr lang="en-US" dirty="0"/>
              <a:t>Soft-field landing technique.</a:t>
            </a:r>
          </a:p>
          <a:p>
            <a:r>
              <a:rPr lang="en-US" dirty="0"/>
              <a:t>Gear up if retractable – door(s) unlatched</a:t>
            </a:r>
          </a:p>
          <a:p>
            <a:r>
              <a:rPr lang="en-US" dirty="0"/>
              <a:t>Aim for any vessels you see</a:t>
            </a:r>
          </a:p>
          <a:p>
            <a:r>
              <a:rPr lang="en-US" dirty="0"/>
              <a:t>Transponder to 7700</a:t>
            </a:r>
          </a:p>
          <a:p>
            <a:r>
              <a:rPr lang="en-US" dirty="0"/>
              <a:t>Mayday call – position and persons on board</a:t>
            </a:r>
          </a:p>
          <a:p>
            <a:r>
              <a:rPr lang="en-US" dirty="0"/>
              <a:t>Get raft ready – if accessible</a:t>
            </a:r>
          </a:p>
          <a:p>
            <a:r>
              <a:rPr lang="en-US" dirty="0"/>
              <a:t>Tighten PFDs and restraints</a:t>
            </a:r>
          </a:p>
          <a:p>
            <a:r>
              <a:rPr lang="en-US" dirty="0"/>
              <a:t>Passengers to brace position</a:t>
            </a:r>
          </a:p>
        </p:txBody>
      </p:sp>
      <p:pic>
        <p:nvPicPr>
          <p:cNvPr id="7" name="Picture 6">
            <a:extLst>
              <a:ext uri="{FF2B5EF4-FFF2-40B4-BE49-F238E27FC236}">
                <a16:creationId xmlns:a16="http://schemas.microsoft.com/office/drawing/2014/main" id="{7663F441-CFBC-0B64-4E34-B3C0B63CE027}"/>
              </a:ext>
            </a:extLst>
          </p:cNvPr>
          <p:cNvPicPr>
            <a:picLocks noChangeAspect="1"/>
          </p:cNvPicPr>
          <p:nvPr/>
        </p:nvPicPr>
        <p:blipFill>
          <a:blip r:embed="rId4"/>
          <a:stretch>
            <a:fillRect/>
          </a:stretch>
        </p:blipFill>
        <p:spPr>
          <a:xfrm>
            <a:off x="8680709" y="3840480"/>
            <a:ext cx="3187442" cy="187452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54711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04FA-9980-321B-93BD-FE3E28AD61DC}"/>
              </a:ext>
            </a:extLst>
          </p:cNvPr>
          <p:cNvSpPr>
            <a:spLocks noGrp="1"/>
          </p:cNvSpPr>
          <p:nvPr>
            <p:ph type="title"/>
          </p:nvPr>
        </p:nvSpPr>
        <p:spPr/>
        <p:txBody>
          <a:bodyPr/>
          <a:lstStyle/>
          <a:p>
            <a:r>
              <a:rPr lang="en-US" dirty="0"/>
              <a:t>Brace Position</a:t>
            </a:r>
          </a:p>
        </p:txBody>
      </p:sp>
      <p:sp>
        <p:nvSpPr>
          <p:cNvPr id="3" name="Content Placeholder 2">
            <a:extLst>
              <a:ext uri="{FF2B5EF4-FFF2-40B4-BE49-F238E27FC236}">
                <a16:creationId xmlns:a16="http://schemas.microsoft.com/office/drawing/2014/main" id="{E548BE7E-0EA9-DFD7-9545-B157A16E4540}"/>
              </a:ext>
            </a:extLst>
          </p:cNvPr>
          <p:cNvSpPr>
            <a:spLocks noGrp="1"/>
          </p:cNvSpPr>
          <p:nvPr>
            <p:ph idx="1"/>
          </p:nvPr>
        </p:nvSpPr>
        <p:spPr>
          <a:xfrm>
            <a:off x="729191" y="1044576"/>
            <a:ext cx="10733617" cy="4391025"/>
          </a:xfrm>
        </p:spPr>
        <p:txBody>
          <a:bodyPr/>
          <a:lstStyle/>
          <a:p>
            <a:r>
              <a:rPr lang="en-US" dirty="0"/>
              <a:t>Keep feet forward of seat and flat on deck</a:t>
            </a:r>
          </a:p>
          <a:p>
            <a:r>
              <a:rPr lang="en-US" dirty="0"/>
              <a:t>Grasp shoulder strap(s) at shoulder(s)</a:t>
            </a:r>
          </a:p>
          <a:p>
            <a:r>
              <a:rPr lang="en-US" dirty="0"/>
              <a:t>Grasp other shoulder with free hand</a:t>
            </a:r>
          </a:p>
          <a:p>
            <a:r>
              <a:rPr lang="en-US" dirty="0"/>
              <a:t>Tuck chin into “V” formed by arms</a:t>
            </a:r>
          </a:p>
        </p:txBody>
      </p:sp>
      <p:pic>
        <p:nvPicPr>
          <p:cNvPr id="4" name="Picture 4" descr="103_0388">
            <a:extLst>
              <a:ext uri="{FF2B5EF4-FFF2-40B4-BE49-F238E27FC236}">
                <a16:creationId xmlns:a16="http://schemas.microsoft.com/office/drawing/2014/main" id="{B752DEB1-0D08-99A9-BA94-99ECFE42601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8454" y="3316944"/>
            <a:ext cx="2392680" cy="2250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descr="103_0390">
            <a:extLst>
              <a:ext uri="{FF2B5EF4-FFF2-40B4-BE49-F238E27FC236}">
                <a16:creationId xmlns:a16="http://schemas.microsoft.com/office/drawing/2014/main" id="{6436E497-55CC-FB76-4966-F27B8DAE43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5993" y="3316944"/>
            <a:ext cx="2460012" cy="2250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103_0391">
            <a:extLst>
              <a:ext uri="{FF2B5EF4-FFF2-40B4-BE49-F238E27FC236}">
                <a16:creationId xmlns:a16="http://schemas.microsoft.com/office/drawing/2014/main" id="{7F069DCE-18F8-F9F4-CA62-9D63A73E80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46502" y="3316944"/>
            <a:ext cx="2764046" cy="22503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25640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dirty="0">
                <a:ea typeface="ＭＳ Ｐゴシック" pitchFamily="34" charset="-128"/>
              </a:rPr>
              <a:t>Buckle Placement:</a:t>
            </a:r>
          </a:p>
        </p:txBody>
      </p:sp>
      <p:grpSp>
        <p:nvGrpSpPr>
          <p:cNvPr id="4" name="Group 3"/>
          <p:cNvGrpSpPr/>
          <p:nvPr/>
        </p:nvGrpSpPr>
        <p:grpSpPr>
          <a:xfrm>
            <a:off x="6607109" y="2026508"/>
            <a:ext cx="3834350" cy="3364189"/>
            <a:chOff x="5083108" y="2307771"/>
            <a:chExt cx="3483949" cy="3082925"/>
          </a:xfrm>
        </p:grpSpPr>
        <p:pic>
          <p:nvPicPr>
            <p:cNvPr id="15" name="Picture 3" descr="del4"/>
            <p:cNvPicPr>
              <a:picLocks noChangeAspect="1" noChangeArrowheads="1"/>
            </p:cNvPicPr>
            <p:nvPr/>
          </p:nvPicPr>
          <p:blipFill>
            <a:blip r:embed="rId4">
              <a:extLst>
                <a:ext uri="{28A0092B-C50C-407E-A947-70E740481C1C}">
                  <a14:useLocalDpi xmlns:a14="http://schemas.microsoft.com/office/drawing/2010/main" val="0"/>
                </a:ext>
              </a:extLst>
            </a:blip>
            <a:srcRect l="16129"/>
            <a:stretch>
              <a:fillRect/>
            </a:stretch>
          </p:blipFill>
          <p:spPr bwMode="auto">
            <a:xfrm>
              <a:off x="5083108" y="2307771"/>
              <a:ext cx="3483949" cy="29933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Oval 4"/>
            <p:cNvSpPr>
              <a:spLocks noChangeArrowheads="1"/>
            </p:cNvSpPr>
            <p:nvPr/>
          </p:nvSpPr>
          <p:spPr bwMode="auto">
            <a:xfrm>
              <a:off x="5667603" y="4441371"/>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grpSp>
        <p:nvGrpSpPr>
          <p:cNvPr id="3" name="Group 2"/>
          <p:cNvGrpSpPr/>
          <p:nvPr/>
        </p:nvGrpSpPr>
        <p:grpSpPr>
          <a:xfrm>
            <a:off x="1608519" y="1279487"/>
            <a:ext cx="3834350" cy="2897097"/>
            <a:chOff x="301926" y="1279485"/>
            <a:chExt cx="3396366" cy="2558595"/>
          </a:xfrm>
        </p:grpSpPr>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3150"/>
            <a:stretch/>
          </p:blipFill>
          <p:spPr>
            <a:xfrm rot="5400000">
              <a:off x="720811" y="860600"/>
              <a:ext cx="2558595" cy="3396366"/>
            </a:xfrm>
            <a:prstGeom prst="rect">
              <a:avLst/>
            </a:prstGeom>
            <a:ln>
              <a:noFill/>
            </a:ln>
            <a:effectLst>
              <a:outerShdw blurRad="292100" dist="139700" dir="2700000" algn="tl" rotWithShape="0">
                <a:srgbClr val="333333">
                  <a:alpha val="65000"/>
                </a:srgbClr>
              </a:outerShdw>
            </a:effectLst>
          </p:spPr>
        </p:pic>
        <p:sp>
          <p:nvSpPr>
            <p:cNvPr id="18" name="Oval 4"/>
            <p:cNvSpPr>
              <a:spLocks noChangeArrowheads="1"/>
            </p:cNvSpPr>
            <p:nvPr/>
          </p:nvSpPr>
          <p:spPr bwMode="auto">
            <a:xfrm>
              <a:off x="1160917" y="2558783"/>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spTree>
    <p:custDataLst>
      <p:tags r:id="rId1"/>
    </p:custDataLst>
    <p:extLst>
      <p:ext uri="{BB962C8B-B14F-4D97-AF65-F5344CB8AC3E}">
        <p14:creationId xmlns:p14="http://schemas.microsoft.com/office/powerpoint/2010/main" val="13969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692" y="933351"/>
            <a:ext cx="26860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Speaking of seat belts</a:t>
            </a:r>
          </a:p>
        </p:txBody>
      </p:sp>
      <p:pic>
        <p:nvPicPr>
          <p:cNvPr id="1026" name="Picture 2" descr="Image result for victorinox rescue too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2400" y="2741414"/>
            <a:ext cx="3805751" cy="3077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5417" y="1195973"/>
            <a:ext cx="3343275" cy="33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r="50000"/>
          <a:stretch/>
        </p:blipFill>
        <p:spPr bwMode="auto">
          <a:xfrm>
            <a:off x="1377148" y="2021173"/>
            <a:ext cx="1690687" cy="3381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13480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A3F0-6079-81D4-28AF-C98D241307CB}"/>
              </a:ext>
            </a:extLst>
          </p:cNvPr>
          <p:cNvSpPr>
            <a:spLocks noGrp="1"/>
          </p:cNvSpPr>
          <p:nvPr>
            <p:ph type="title"/>
          </p:nvPr>
        </p:nvSpPr>
        <p:spPr/>
        <p:txBody>
          <a:bodyPr/>
          <a:lstStyle/>
          <a:p>
            <a:r>
              <a:rPr lang="en-US" dirty="0"/>
              <a:t>Practice Egress</a:t>
            </a:r>
          </a:p>
        </p:txBody>
      </p:sp>
      <p:sp>
        <p:nvSpPr>
          <p:cNvPr id="3" name="Content Placeholder 2">
            <a:extLst>
              <a:ext uri="{FF2B5EF4-FFF2-40B4-BE49-F238E27FC236}">
                <a16:creationId xmlns:a16="http://schemas.microsoft.com/office/drawing/2014/main" id="{2DAA6E85-5EDD-97F8-88B0-0F9B6D64CE02}"/>
              </a:ext>
            </a:extLst>
          </p:cNvPr>
          <p:cNvSpPr>
            <a:spLocks noGrp="1"/>
          </p:cNvSpPr>
          <p:nvPr>
            <p:ph idx="1"/>
          </p:nvPr>
        </p:nvSpPr>
        <p:spPr>
          <a:xfrm>
            <a:off x="571500" y="1233487"/>
            <a:ext cx="10733617" cy="4391025"/>
          </a:xfrm>
        </p:spPr>
        <p:txBody>
          <a:bodyPr/>
          <a:lstStyle/>
          <a:p>
            <a:r>
              <a:rPr lang="en-US" dirty="0"/>
              <a:t>Door latches</a:t>
            </a:r>
          </a:p>
          <a:p>
            <a:r>
              <a:rPr lang="en-US" dirty="0"/>
              <a:t>Seatbelt buckles</a:t>
            </a:r>
          </a:p>
          <a:p>
            <a:r>
              <a:rPr lang="en-US" dirty="0"/>
              <a:t>Emergency exits</a:t>
            </a:r>
          </a:p>
          <a:p>
            <a:r>
              <a:rPr lang="en-US" dirty="0"/>
              <a:t>Water egress training</a:t>
            </a:r>
          </a:p>
        </p:txBody>
      </p:sp>
      <p:pic>
        <p:nvPicPr>
          <p:cNvPr id="6" name="Picture 5">
            <a:extLst>
              <a:ext uri="{FF2B5EF4-FFF2-40B4-BE49-F238E27FC236}">
                <a16:creationId xmlns:a16="http://schemas.microsoft.com/office/drawing/2014/main" id="{57653DED-136F-9A35-862F-73A60220B48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397" r="12831" b="20182"/>
          <a:stretch/>
        </p:blipFill>
        <p:spPr>
          <a:xfrm>
            <a:off x="2103792" y="3539902"/>
            <a:ext cx="4479585" cy="2020389"/>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F2FB4E21-4AC0-F671-F0A6-471ABD6FE5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8416" y="792480"/>
            <a:ext cx="3663230" cy="2747422"/>
          </a:xfrm>
          <a:prstGeom prst="rect">
            <a:avLst/>
          </a:prstGeom>
        </p:spPr>
      </p:pic>
    </p:spTree>
    <p:custDataLst>
      <p:tags r:id="rId1"/>
    </p:custDataLst>
    <p:extLst>
      <p:ext uri="{BB962C8B-B14F-4D97-AF65-F5344CB8AC3E}">
        <p14:creationId xmlns:p14="http://schemas.microsoft.com/office/powerpoint/2010/main" val="61798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A30D-686E-BE97-992A-37C696958E5C}"/>
              </a:ext>
            </a:extLst>
          </p:cNvPr>
          <p:cNvSpPr>
            <a:spLocks noGrp="1"/>
          </p:cNvSpPr>
          <p:nvPr>
            <p:ph type="title"/>
          </p:nvPr>
        </p:nvSpPr>
        <p:spPr/>
        <p:txBody>
          <a:bodyPr/>
          <a:lstStyle/>
          <a:p>
            <a:endParaRPr lang="en-US"/>
          </a:p>
        </p:txBody>
      </p:sp>
      <p:pic>
        <p:nvPicPr>
          <p:cNvPr id="6" name="Picture 5" descr="A beach with palm trees&#10;&#10;Description automatically generated with medium confidence">
            <a:extLst>
              <a:ext uri="{FF2B5EF4-FFF2-40B4-BE49-F238E27FC236}">
                <a16:creationId xmlns:a16="http://schemas.microsoft.com/office/drawing/2014/main" id="{4C76FD76-562F-BC4F-1FD2-43154B5DD2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62"/>
            <a:ext cx="12192000" cy="6848475"/>
          </a:xfrm>
          <a:prstGeom prst="rect">
            <a:avLst/>
          </a:prstGeom>
        </p:spPr>
      </p:pic>
    </p:spTree>
    <p:custDataLst>
      <p:tags r:id="rId1"/>
    </p:custDataLst>
    <p:extLst>
      <p:ext uri="{BB962C8B-B14F-4D97-AF65-F5344CB8AC3E}">
        <p14:creationId xmlns:p14="http://schemas.microsoft.com/office/powerpoint/2010/main" val="1171645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Want to learn more?</a:t>
            </a:r>
          </a:p>
        </p:txBody>
      </p:sp>
      <p:sp>
        <p:nvSpPr>
          <p:cNvPr id="3" name="Content Placeholder 2"/>
          <p:cNvSpPr>
            <a:spLocks noGrp="1"/>
          </p:cNvSpPr>
          <p:nvPr>
            <p:ph idx="1"/>
          </p:nvPr>
        </p:nvSpPr>
        <p:spPr>
          <a:xfrm>
            <a:off x="571500" y="900818"/>
            <a:ext cx="10733617" cy="4391025"/>
          </a:xfrm>
        </p:spPr>
        <p:txBody>
          <a:bodyPr/>
          <a:lstStyle/>
          <a:p>
            <a:r>
              <a:rPr lang="en-US" dirty="0"/>
              <a:t>Civil Aerospace Medical Institute (CAMI)</a:t>
            </a:r>
          </a:p>
          <a:p>
            <a:pPr lvl="1"/>
            <a:r>
              <a:rPr lang="en-US" b="1" i="1" dirty="0"/>
              <a:t>Basic Survival Training</a:t>
            </a:r>
          </a:p>
          <a:p>
            <a:pPr lvl="1"/>
            <a:r>
              <a:rPr lang="en-US" b="1" dirty="0">
                <a:hlinkClick r:id="rId4"/>
              </a:rPr>
              <a:t>https://tinyurl.com/azmvfcvf</a:t>
            </a:r>
            <a:r>
              <a:rPr lang="en-US" b="1" dirty="0"/>
              <a:t> </a:t>
            </a:r>
          </a:p>
          <a:p>
            <a:r>
              <a:rPr lang="en-US" dirty="0"/>
              <a:t>Many others (sample)</a:t>
            </a:r>
          </a:p>
          <a:p>
            <a:pPr lvl="1"/>
            <a:r>
              <a:rPr lang="en-US" b="1" dirty="0">
                <a:hlinkClick r:id="rId5"/>
              </a:rPr>
              <a:t>https://www.survivaltraining.com/</a:t>
            </a:r>
            <a:endParaRPr lang="en-US" b="1" dirty="0"/>
          </a:p>
          <a:p>
            <a:pPr lvl="1"/>
            <a:endParaRPr lang="en-US" b="1" dirty="0"/>
          </a:p>
          <a:p>
            <a:pPr marL="457200" lvl="1" indent="0">
              <a:buNone/>
            </a:pPr>
            <a:endParaRPr lang="en-US" b="1" dirty="0"/>
          </a:p>
        </p:txBody>
      </p:sp>
      <p:pic>
        <p:nvPicPr>
          <p:cNvPr id="5" name="Picture 4">
            <a:extLst>
              <a:ext uri="{FF2B5EF4-FFF2-40B4-BE49-F238E27FC236}">
                <a16:creationId xmlns:a16="http://schemas.microsoft.com/office/drawing/2014/main" id="{B897A0B5-7A1B-BD3A-FD30-65FBA344C86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7397" r="12831" b="20182"/>
          <a:stretch/>
        </p:blipFill>
        <p:spPr>
          <a:xfrm>
            <a:off x="571500" y="3582815"/>
            <a:ext cx="4479585" cy="202038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08AEA52A-4814-E8E4-6360-C3E273FB74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85422" y="3471913"/>
            <a:ext cx="2891583" cy="2168687"/>
          </a:xfrm>
          <a:prstGeom prst="rect">
            <a:avLst/>
          </a:prstGeom>
        </p:spPr>
      </p:pic>
      <p:pic>
        <p:nvPicPr>
          <p:cNvPr id="1026" name="Picture 2">
            <a:extLst>
              <a:ext uri="{FF2B5EF4-FFF2-40B4-BE49-F238E27FC236}">
                <a16:creationId xmlns:a16="http://schemas.microsoft.com/office/drawing/2014/main" id="{BD71A109-5600-8D9A-A109-3F89086AC78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20542" y="709418"/>
            <a:ext cx="3182551" cy="23869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1421EC9-ABFF-2D19-B36F-7F630DEDFE6C}"/>
              </a:ext>
            </a:extLst>
          </p:cNvPr>
          <p:cNvPicPr>
            <a:picLocks noChangeAspect="1"/>
          </p:cNvPicPr>
          <p:nvPr/>
        </p:nvPicPr>
        <p:blipFill>
          <a:blip r:embed="rId9"/>
          <a:stretch>
            <a:fillRect/>
          </a:stretch>
        </p:blipFill>
        <p:spPr>
          <a:xfrm>
            <a:off x="9133882" y="3341372"/>
            <a:ext cx="2386913" cy="2386913"/>
          </a:xfrm>
          <a:prstGeom prst="rect">
            <a:avLst/>
          </a:prstGeom>
          <a:ln>
            <a:noFill/>
          </a:ln>
          <a:effectLst>
            <a:outerShdw blurRad="292100" dist="139700" dir="2700000" algn="tl" rotWithShape="0">
              <a:srgbClr val="333333">
                <a:alpha val="65000"/>
              </a:srgbClr>
            </a:outerShdw>
          </a:effectLst>
        </p:spPr>
      </p:pic>
      <p:pic>
        <p:nvPicPr>
          <p:cNvPr id="13" name="Picture 12" descr="Logo, company name&#10;&#10;Description automatically generated">
            <a:extLst>
              <a:ext uri="{FF2B5EF4-FFF2-40B4-BE49-F238E27FC236}">
                <a16:creationId xmlns:a16="http://schemas.microsoft.com/office/drawing/2014/main" id="{18A61D99-46C7-FE21-D31D-9F4C92B877D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06158" y="4268181"/>
            <a:ext cx="568859" cy="533294"/>
          </a:xfrm>
          <a:prstGeom prst="rect">
            <a:avLst/>
          </a:prstGeom>
        </p:spPr>
      </p:pic>
    </p:spTree>
    <p:custDataLst>
      <p:tags r:id="rId1"/>
    </p:custDataLst>
    <p:extLst>
      <p:ext uri="{BB962C8B-B14F-4D97-AF65-F5344CB8AC3E}">
        <p14:creationId xmlns:p14="http://schemas.microsoft.com/office/powerpoint/2010/main" val="34621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3182" y="2187574"/>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txBox="1">
            <a:spLocks/>
          </p:cNvSpPr>
          <p:nvPr/>
        </p:nvSpPr>
        <p:spPr bwMode="auto">
          <a:xfrm>
            <a:off x="492918" y="193964"/>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0"/>
              </a:spcBef>
              <a:buNone/>
            </a:pPr>
            <a:r>
              <a:rPr lang="en-US" altLang="en-US" sz="4000" b="1" dirty="0">
                <a:solidFill>
                  <a:srgbClr val="1D2F68"/>
                </a:solidFill>
              </a:rPr>
              <a:t>Safety Tip</a:t>
            </a:r>
          </a:p>
        </p:txBody>
      </p:sp>
      <p:pic>
        <p:nvPicPr>
          <p:cNvPr id="23561"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971304" y="3334083"/>
            <a:ext cx="3325091" cy="24966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Content Placeholder 4"/>
          <p:cNvSpPr txBox="1">
            <a:spLocks/>
          </p:cNvSpPr>
          <p:nvPr/>
        </p:nvSpPr>
        <p:spPr bwMode="auto">
          <a:xfrm>
            <a:off x="394826" y="880269"/>
            <a:ext cx="8050212"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marL="0" indent="0" algn="l">
              <a:spcBef>
                <a:spcPct val="20000"/>
              </a:spcBef>
              <a:buNone/>
            </a:pPr>
            <a:r>
              <a:rPr lang="en-US" altLang="en-US" sz="2800" b="1" dirty="0"/>
              <a:t>Practice</a:t>
            </a:r>
          </a:p>
          <a:p>
            <a:pPr lvl="1" algn="l">
              <a:spcBef>
                <a:spcPct val="20000"/>
              </a:spcBef>
              <a:buFontTx/>
              <a:buChar char="–"/>
            </a:pPr>
            <a:r>
              <a:rPr lang="en-US" altLang="en-US" dirty="0"/>
              <a:t>Stalls &amp; slow flight</a:t>
            </a:r>
          </a:p>
          <a:p>
            <a:pPr lvl="1" algn="l">
              <a:spcBef>
                <a:spcPct val="20000"/>
              </a:spcBef>
              <a:buFontTx/>
              <a:buChar char="–"/>
            </a:pPr>
            <a:r>
              <a:rPr lang="en-US" altLang="en-US" dirty="0"/>
              <a:t>Flight training maneuvers</a:t>
            </a:r>
            <a:endParaRPr lang="en-US" altLang="en-US" u="sng" dirty="0"/>
          </a:p>
          <a:p>
            <a:pPr lvl="1" algn="l">
              <a:spcBef>
                <a:spcPct val="20000"/>
              </a:spcBef>
              <a:buFontTx/>
              <a:buChar char="–"/>
            </a:pPr>
            <a:r>
              <a:rPr lang="en-US" altLang="en-US" dirty="0"/>
              <a:t>Takeoffs &amp; Landings</a:t>
            </a:r>
          </a:p>
          <a:p>
            <a:pPr lvl="1" algn="l">
              <a:spcBef>
                <a:spcPct val="20000"/>
              </a:spcBef>
              <a:buFontTx/>
              <a:buChar char="–"/>
            </a:pPr>
            <a:r>
              <a:rPr lang="en-US" altLang="en-US" dirty="0"/>
              <a:t>Instrument Maneuvers</a:t>
            </a:r>
          </a:p>
          <a:p>
            <a:pPr lvl="1" algn="l">
              <a:spcBef>
                <a:spcPct val="20000"/>
              </a:spcBef>
              <a:buFontTx/>
              <a:buChar char="–"/>
            </a:pPr>
            <a:endParaRPr lang="en-US" altLang="en-US" u="sng" dirty="0"/>
          </a:p>
        </p:txBody>
      </p:sp>
      <p:pic>
        <p:nvPicPr>
          <p:cNvPr id="23564" name="Picture 12"/>
          <p:cNvPicPr>
            <a:picLocks noChangeAspect="1" noChangeArrowheads="1"/>
          </p:cNvPicPr>
          <p:nvPr/>
        </p:nvPicPr>
        <p:blipFill rotWithShape="1">
          <a:blip r:embed="rId5">
            <a:extLst>
              <a:ext uri="{28A0092B-C50C-407E-A947-70E740481C1C}">
                <a14:useLocalDpi xmlns:a14="http://schemas.microsoft.com/office/drawing/2010/main" val="0"/>
              </a:ext>
            </a:extLst>
          </a:blip>
          <a:srcRect l="22065" r="20389"/>
          <a:stretch/>
        </p:blipFill>
        <p:spPr bwMode="auto">
          <a:xfrm>
            <a:off x="7614797" y="498764"/>
            <a:ext cx="4182377" cy="48492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799083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233887"/>
            <a:ext cx="2939726" cy="22062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5851" y="1816532"/>
            <a:ext cx="2777204" cy="20842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1993" y="3104263"/>
            <a:ext cx="4296758" cy="18621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852451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69517" y="332117"/>
            <a:ext cx="4458824"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06520" y="1816069"/>
            <a:ext cx="5689480" cy="1067092"/>
          </a:xfrm>
        </p:spPr>
        <p:txBody>
          <a:bodyPr/>
          <a:lstStyle/>
          <a:p>
            <a:r>
              <a:rPr lang="en-US" sz="2800" dirty="0"/>
              <a:t>Topic of the Month – July</a:t>
            </a:r>
          </a:p>
          <a:p>
            <a:r>
              <a:rPr lang="en-US" sz="2800" dirty="0"/>
              <a:t>GA Over-water Operations</a:t>
            </a:r>
            <a:endParaRPr lang="en-US" sz="2800" dirty="0">
              <a:solidFill>
                <a:schemeClr val="tx1"/>
              </a:solidFill>
            </a:endParaRPr>
          </a:p>
        </p:txBody>
      </p:sp>
      <p:sp>
        <p:nvSpPr>
          <p:cNvPr id="32785" name="Text Box 17"/>
          <p:cNvSpPr txBox="1">
            <a:spLocks noChangeArrowheads="1"/>
          </p:cNvSpPr>
          <p:nvPr/>
        </p:nvSpPr>
        <p:spPr bwMode="auto">
          <a:xfrm>
            <a:off x="1933307" y="338798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33307" y="373948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33307" y="411377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33403589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2r7esdCQ"/>
  <p:tag name="ARTICULATE_DESIGN_ID_2_CUSTOM DESIGN" val="h7ASyH1C"/>
  <p:tag name="ARTICULATE_DESIGN_ID_CUSTOM DESIGN" val="jHR2ccXW"/>
  <p:tag name="ARTICULATE_PROJECT_OPEN" val="0"/>
  <p:tag name="ARTICULATE_SLIDE_COUNT" val="3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3.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4.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5.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6.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5YDFD77UPU3F-311-5547</_dlc_DocId>
    <_dlc_DocIdUrl xmlns="04289566-cf42-4ce7-aa7c-2469c3d4502e">
      <Url>https://avssp.faa.gov/avs/afsfaast/_layouts/15/DocIdRedir.aspx?ID=5YDFD77UPU3F-311-5547</Url>
      <Description>5YDFD77UPU3F-311-5547</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DA7A9C-7361-487D-956D-BAFE872DE189}">
  <ds:schemaRefs>
    <ds:schemaRef ds:uri="http://schemas.microsoft.com/office/2006/metadata/properties"/>
    <ds:schemaRef ds:uri="http://purl.org/dc/elements/1.1/"/>
    <ds:schemaRef ds:uri="http://purl.org/dc/terms/"/>
    <ds:schemaRef ds:uri="http://www.w3.org/XML/1998/namespace"/>
    <ds:schemaRef ds:uri="http://purl.org/dc/dcmitype/"/>
    <ds:schemaRef ds:uri="http://schemas.microsoft.com/sharepoint/v4"/>
    <ds:schemaRef ds:uri="http://schemas.microsoft.com/office/infopath/2007/PartnerControls"/>
    <ds:schemaRef ds:uri="http://schemas.microsoft.com/office/2006/documentManagement/types"/>
    <ds:schemaRef ds:uri="http://schemas.openxmlformats.org/package/2006/metadata/core-properties"/>
    <ds:schemaRef ds:uri="04289566-cf42-4ce7-aa7c-2469c3d4502e"/>
  </ds:schemaRefs>
</ds:datastoreItem>
</file>

<file path=customXml/itemProps2.xml><?xml version="1.0" encoding="utf-8"?>
<ds:datastoreItem xmlns:ds="http://schemas.openxmlformats.org/officeDocument/2006/customXml" ds:itemID="{C7557AC6-F45B-4A23-A52D-D1D31804E933}">
  <ds:schemaRefs>
    <ds:schemaRef ds:uri="http://schemas.microsoft.com/sharepoint/events"/>
  </ds:schemaRefs>
</ds:datastoreItem>
</file>

<file path=customXml/itemProps3.xml><?xml version="1.0" encoding="utf-8"?>
<ds:datastoreItem xmlns:ds="http://schemas.openxmlformats.org/officeDocument/2006/customXml" ds:itemID="{BF4DE386-93A7-4ADC-94CF-97975CDB2B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175CBB-083E-442F-B25E-9AAC21CC6A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9320</TotalTime>
  <Words>4440</Words>
  <Application>Microsoft Office PowerPoint</Application>
  <PresentationFormat>Widescreen</PresentationFormat>
  <Paragraphs>384</Paragraphs>
  <Slides>32</Slides>
  <Notes>32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32</vt:i4>
      </vt:variant>
    </vt:vector>
  </HeadingPairs>
  <TitlesOfParts>
    <vt:vector size="40" baseType="lpstr">
      <vt:lpstr>ＭＳ Ｐゴシック</vt:lpstr>
      <vt:lpstr>Arial</vt:lpstr>
      <vt:lpstr>Cambria</vt:lpstr>
      <vt:lpstr>Helvetica Neue Medium</vt:lpstr>
      <vt:lpstr>Times New Roman</vt:lpstr>
      <vt:lpstr>1_Custom Design</vt:lpstr>
      <vt:lpstr>2_Custom Design</vt:lpstr>
      <vt:lpstr>Custom Design</vt:lpstr>
      <vt:lpstr>The National FAA Safety Team Presents</vt:lpstr>
      <vt:lpstr>Welcome</vt:lpstr>
      <vt:lpstr>Overview  </vt:lpstr>
      <vt:lpstr>Overwater Operations</vt:lpstr>
      <vt:lpstr>PowerPoint Presentation</vt:lpstr>
      <vt:lpstr>PowerPoint Presentation</vt:lpstr>
      <vt:lpstr>Flight Plan &amp; Flight Following</vt:lpstr>
      <vt:lpstr>Comm &amp; Nav Equipment Requirements</vt:lpstr>
      <vt:lpstr>PowerPoint Presentation</vt:lpstr>
      <vt:lpstr>Personal Flotation Devices (PFDs)</vt:lpstr>
      <vt:lpstr>Hypothermia</vt:lpstr>
      <vt:lpstr>Dress for Success</vt:lpstr>
      <vt:lpstr>Aviation Life Rafts </vt:lpstr>
      <vt:lpstr>Rent or own</vt:lpstr>
      <vt:lpstr>Who you gonna call?</vt:lpstr>
      <vt:lpstr>PowerPoint Presentation</vt:lpstr>
      <vt:lpstr>PLBs, Phones, and Messengers</vt:lpstr>
      <vt:lpstr>What about water?</vt:lpstr>
      <vt:lpstr>It can happen quickly</vt:lpstr>
      <vt:lpstr>Water landings - AIM Chapter 6</vt:lpstr>
      <vt:lpstr>Ditching Checklist</vt:lpstr>
      <vt:lpstr>Brace Position</vt:lpstr>
      <vt:lpstr>Buckle Placement:</vt:lpstr>
      <vt:lpstr>Speaking of seat belts</vt:lpstr>
      <vt:lpstr>Practice Egress</vt:lpstr>
      <vt:lpstr>PowerPoint Presentation</vt:lpstr>
      <vt:lpstr>Want to learn more?</vt:lpstr>
      <vt:lpstr>Safety Management Systems (SMS) Coming to General Aviation</vt:lpstr>
      <vt:lpstr>Questions?</vt:lpstr>
      <vt:lpstr>PowerPoint Presentation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316</cp:revision>
  <dcterms:created xsi:type="dcterms:W3CDTF">2005-01-28T20:32:53Z</dcterms:created>
  <dcterms:modified xsi:type="dcterms:W3CDTF">2025-02-10T21:48:52Z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30DF3AF7-DA94-427C-9E7B-6537A95C2390</vt:lpwstr>
  </property>
  <property fmtid="{D5CDD505-2E9C-101B-9397-08002B2CF9AE}" pid="3" name="ArticulatePath">
    <vt:lpwstr>18-01-Oct-TOM_GA Survival_ PPT_Rev 1</vt:lpwstr>
  </property>
  <property fmtid="{D5CDD505-2E9C-101B-9397-08002B2CF9AE}" pid="4" name="ContentTypeId">
    <vt:lpwstr>0x010100DD5FDB223F4C0E4A8408399FFA4EDA33</vt:lpwstr>
  </property>
  <property fmtid="{D5CDD505-2E9C-101B-9397-08002B2CF9AE}" pid="5" name="_dlc_DocIdItemGuid">
    <vt:lpwstr>cf28d17c-e186-4d93-9c78-78a2bcf26ff7</vt:lpwstr>
  </property>
</Properties>
</file>