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tags/tag30.xml" ContentType="application/vnd.openxmlformats-officedocument.presentationml.tags+xml"/>
  <Override PartName="/ppt/notesSlides/notesSlide21.xml" ContentType="application/vnd.openxmlformats-officedocument.presentationml.notesSlide+xml"/>
  <Override PartName="/ppt/tags/tag31.xml" ContentType="application/vnd.openxmlformats-officedocument.presentationml.tags+xml"/>
  <Override PartName="/ppt/notesSlides/notesSlide22.xml" ContentType="application/vnd.openxmlformats-officedocument.presentationml.notesSlide+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ppt/tags/tag34.xml" ContentType="application/vnd.openxmlformats-officedocument.presentationml.tags+xml"/>
  <Override PartName="/ppt/notesSlides/notesSlide25.xml" ContentType="application/vnd.openxmlformats-officedocument.presentationml.notesSlide+xml"/>
  <Override PartName="/ppt/tags/tag35.xml" ContentType="application/vnd.openxmlformats-officedocument.presentationml.tags+xml"/>
  <Override PartName="/ppt/notesSlides/notesSlide26.xml" ContentType="application/vnd.openxmlformats-officedocument.presentationml.notesSlide+xml"/>
  <Override PartName="/ppt/tags/tag36.xml" ContentType="application/vnd.openxmlformats-officedocument.presentationml.tags+xml"/>
  <Override PartName="/ppt/notesSlides/notesSlide27.xml" ContentType="application/vnd.openxmlformats-officedocument.presentationml.notesSlide+xml"/>
  <Override PartName="/ppt/tags/tag37.xml" ContentType="application/vnd.openxmlformats-officedocument.presentationml.tags+xml"/>
  <Override PartName="/ppt/notesSlides/notesSlide28.xml" ContentType="application/vnd.openxmlformats-officedocument.presentationml.notesSlide+xml"/>
  <Override PartName="/ppt/tags/tag38.xml" ContentType="application/vnd.openxmlformats-officedocument.presentationml.tags+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6"/>
  </p:notesMasterIdLst>
  <p:handoutMasterIdLst>
    <p:handoutMasterId r:id="rId37"/>
  </p:handoutMasterIdLst>
  <p:sldIdLst>
    <p:sldId id="313" r:id="rId7"/>
    <p:sldId id="292" r:id="rId8"/>
    <p:sldId id="314" r:id="rId9"/>
    <p:sldId id="353" r:id="rId10"/>
    <p:sldId id="355" r:id="rId11"/>
    <p:sldId id="315" r:id="rId12"/>
    <p:sldId id="336" r:id="rId13"/>
    <p:sldId id="337" r:id="rId14"/>
    <p:sldId id="338" r:id="rId15"/>
    <p:sldId id="339" r:id="rId16"/>
    <p:sldId id="340" r:id="rId17"/>
    <p:sldId id="341" r:id="rId18"/>
    <p:sldId id="351" r:id="rId19"/>
    <p:sldId id="349" r:id="rId20"/>
    <p:sldId id="343" r:id="rId21"/>
    <p:sldId id="345" r:id="rId22"/>
    <p:sldId id="344" r:id="rId23"/>
    <p:sldId id="346" r:id="rId24"/>
    <p:sldId id="330" r:id="rId25"/>
    <p:sldId id="331" r:id="rId26"/>
    <p:sldId id="332" r:id="rId27"/>
    <p:sldId id="333" r:id="rId28"/>
    <p:sldId id="334" r:id="rId29"/>
    <p:sldId id="306" r:id="rId30"/>
    <p:sldId id="290" r:id="rId31"/>
    <p:sldId id="432" r:id="rId32"/>
    <p:sldId id="488" r:id="rId33"/>
    <p:sldId id="291" r:id="rId34"/>
    <p:sldId id="356" r:id="rId35"/>
  </p:sldIdLst>
  <p:sldSz cx="12192000" cy="6858000"/>
  <p:notesSz cx="6858000" cy="9296400"/>
  <p:custDataLst>
    <p:tags r:id="rId38"/>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13"/>
            <p14:sldId id="292"/>
            <p14:sldId id="314"/>
            <p14:sldId id="353"/>
            <p14:sldId id="355"/>
            <p14:sldId id="315"/>
            <p14:sldId id="336"/>
            <p14:sldId id="337"/>
            <p14:sldId id="338"/>
            <p14:sldId id="339"/>
            <p14:sldId id="340"/>
            <p14:sldId id="341"/>
            <p14:sldId id="351"/>
            <p14:sldId id="349"/>
            <p14:sldId id="343"/>
            <p14:sldId id="345"/>
            <p14:sldId id="344"/>
            <p14:sldId id="346"/>
            <p14:sldId id="330"/>
            <p14:sldId id="331"/>
            <p14:sldId id="332"/>
            <p14:sldId id="333"/>
            <p14:sldId id="334"/>
            <p14:sldId id="306"/>
            <p14:sldId id="290"/>
            <p14:sldId id="432"/>
            <p14:sldId id="488"/>
            <p14:sldId id="291"/>
            <p14:sldId id="356"/>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6" autoAdjust="0"/>
    <p:restoredTop sz="61329" autoAdjust="0"/>
  </p:normalViewPr>
  <p:slideViewPr>
    <p:cSldViewPr snapToGrid="0">
      <p:cViewPr varScale="1">
        <p:scale>
          <a:sx n="62" d="100"/>
          <a:sy n="62" d="100"/>
        </p:scale>
        <p:origin x="4074" y="72"/>
      </p:cViewPr>
      <p:guideLst>
        <p:guide orient="horz" pos="536"/>
        <p:guide pos="452"/>
      </p:guideLst>
    </p:cSldViewPr>
  </p:slideViewPr>
  <p:outlineViewPr>
    <p:cViewPr>
      <p:scale>
        <a:sx n="33" d="100"/>
        <a:sy n="33" d="100"/>
      </p:scale>
      <p:origin x="0" y="-276"/>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2024/09-10-315(I)PP  </a:t>
            </a:r>
            <a:r>
              <a:rPr lang="en-US" dirty="0">
                <a:latin typeface="Times New Roman" pitchFamily="18" charset="0"/>
                <a:ea typeface="ＭＳ Ｐゴシック" pitchFamily="34" charset="-128"/>
              </a:rPr>
              <a:t>Original Author: J. Steuernagle October</a:t>
            </a:r>
            <a:r>
              <a:rPr lang="en-US" baseline="0" dirty="0">
                <a:latin typeface="Times New Roman" pitchFamily="18" charset="0"/>
                <a:ea typeface="ＭＳ Ｐゴシック" pitchFamily="34" charset="-128"/>
              </a:rPr>
              <a:t> 2019 - Revised 2025 - </a:t>
            </a:r>
            <a:r>
              <a:rPr lang="en-US" dirty="0">
                <a:latin typeface="Times New Roman" pitchFamily="18" charset="0"/>
                <a:ea typeface="ＭＳ Ｐゴシック" pitchFamily="34" charset="-128"/>
              </a:rPr>
              <a:t>POC: K. Clover National FAASTeam Program Manager </a:t>
            </a:r>
            <a:r>
              <a:rPr lang="en-US">
                <a:latin typeface="Times New Roman" pitchFamily="18" charset="0"/>
                <a:ea typeface="ＭＳ Ｐゴシック" pitchFamily="34" charset="-128"/>
              </a:rPr>
              <a:t>(Ops) Office </a:t>
            </a:r>
            <a:r>
              <a:rPr lang="en-US" dirty="0">
                <a:latin typeface="Times New Roman" pitchFamily="18" charset="0"/>
                <a:ea typeface="ＭＳ Ｐゴシック" pitchFamily="34" charset="-128"/>
              </a:rPr>
              <a:t>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Avoiding Controlled Flight Into Terrain (CFIT) Accidents</a:t>
            </a:r>
            <a:endParaRPr lang="en-US"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a:t>
            </a:r>
            <a:r>
              <a:rPr lang="en-US" i="1" baseline="0" dirty="0">
                <a:latin typeface="Times New Roman" pitchFamily="18" charset="0"/>
                <a:ea typeface="ＭＳ Ｐゴシック" pitchFamily="34" charset="-128"/>
              </a:rPr>
              <a:t> for an example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331788" y="696913"/>
            <a:ext cx="6197600" cy="34861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altLang="en-US" i="1" dirty="0">
              <a:latin typeface="Times New Roman" pitchFamily="18" charset="0"/>
              <a:ea typeface="ＭＳ Ｐゴシック" pitchFamily="34" charset="-128"/>
            </a:endParaRPr>
          </a:p>
          <a:p>
            <a:r>
              <a:rPr lang="en-US" altLang="en-US" i="1" dirty="0">
                <a:latin typeface="Times New Roman" pitchFamily="18" charset="0"/>
                <a:ea typeface="ＭＳ Ｐゴシック" pitchFamily="34" charset="-128"/>
              </a:rPr>
              <a:t>You can add slides after this one to fit your situation. </a:t>
            </a:r>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a:p>
            <a:endParaRPr lang="en-US" altLang="en-US" i="1" dirty="0">
              <a:latin typeface="Times New Roman" pitchFamily="18" charset="0"/>
              <a:ea typeface="ＭＳ Ｐゴシック" pitchFamily="34" charset="-128"/>
            </a:endParaRPr>
          </a:p>
          <a:p>
            <a:endParaRPr lang="en-US" altLang="en-US" i="1" dirty="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A2113F-0794-4FB8-9F66-A8248D8EA85A}" type="slidenum">
              <a:rPr lang="en-US" altLang="en-US" sz="1200" smtClean="0">
                <a:latin typeface="Times New Roman" pitchFamily="18" charset="0"/>
              </a:rPr>
              <a:pPr eaLnBrk="1" hangingPunct="1"/>
              <a:t>2</a:t>
            </a:fld>
            <a:endParaRPr lang="en-US" altLang="en-US" sz="120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Preventing CFIT</a:t>
            </a:r>
            <a:r>
              <a:rPr lang="en-US" altLang="en-US" baseline="0" dirty="0">
                <a:latin typeface="Times New Roman" pitchFamily="18" charset="0"/>
                <a:ea typeface="ＭＳ Ｐゴシック" pitchFamily="34" charset="-128"/>
              </a:rPr>
              <a:t> accidents has been a safety goal for some time.  </a:t>
            </a:r>
            <a:r>
              <a:rPr lang="en-US" altLang="en-US" dirty="0">
                <a:latin typeface="Times New Roman" pitchFamily="18" charset="0"/>
                <a:ea typeface="ＭＳ Ｐゴシック" pitchFamily="34" charset="-128"/>
              </a:rPr>
              <a:t>In a 2014</a:t>
            </a:r>
            <a:r>
              <a:rPr lang="en-US" altLang="en-US" baseline="0" dirty="0">
                <a:latin typeface="Times New Roman" pitchFamily="18" charset="0"/>
                <a:ea typeface="ＭＳ Ｐゴシック" pitchFamily="34" charset="-128"/>
              </a:rPr>
              <a:t> </a:t>
            </a:r>
            <a:r>
              <a:rPr lang="en-US" altLang="en-US" dirty="0">
                <a:latin typeface="Times New Roman" pitchFamily="18" charset="0"/>
                <a:ea typeface="ＭＳ Ｐゴシック" pitchFamily="34" charset="-128"/>
              </a:rPr>
              <a:t>presentation at the Bombardier</a:t>
            </a:r>
            <a:r>
              <a:rPr lang="en-US" altLang="en-US" baseline="0" dirty="0">
                <a:latin typeface="Times New Roman" pitchFamily="18" charset="0"/>
                <a:ea typeface="ＭＳ Ｐゴシック" pitchFamily="34" charset="-128"/>
              </a:rPr>
              <a:t> Safety Stand Down NTSB Chairman Robert Sumwalt characterized CFIT as “The Problem that Never Went Away”.  Even today, with commonly available, greatly improved flight position displays, we still see accidents where airworthy aircraft under positive control are unintentionally flown into terrain or structures.</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In this presentation we’ll talk a little bit about Controlled Flight Into</a:t>
            </a:r>
            <a:r>
              <a:rPr lang="en-US" altLang="en-US" baseline="0" dirty="0">
                <a:latin typeface="Times New Roman" pitchFamily="18" charset="0"/>
                <a:ea typeface="ＭＳ Ｐゴシック" pitchFamily="34" charset="-128"/>
              </a:rPr>
              <a:t> Terrain (CFIT) </a:t>
            </a:r>
            <a:r>
              <a:rPr lang="en-US" altLang="en-US" dirty="0">
                <a:latin typeface="Times New Roman" pitchFamily="18" charset="0"/>
                <a:ea typeface="ＭＳ Ｐゴシック" pitchFamily="34" charset="-128"/>
              </a:rPr>
              <a:t>Accidents and recommendations (termed</a:t>
            </a:r>
            <a:r>
              <a:rPr lang="en-US" altLang="en-US" baseline="0" dirty="0">
                <a:latin typeface="Times New Roman" pitchFamily="18" charset="0"/>
                <a:ea typeface="ＭＳ Ｐゴシック" pitchFamily="34" charset="-128"/>
              </a:rPr>
              <a:t> safety enhancements) </a:t>
            </a:r>
            <a:r>
              <a:rPr lang="en-US" altLang="en-US" dirty="0">
                <a:latin typeface="Times New Roman" pitchFamily="18" charset="0"/>
                <a:ea typeface="ＭＳ Ｐゴシック" pitchFamily="34" charset="-128"/>
              </a:rPr>
              <a:t>from the General Aviation Joint Safety Committee -</a:t>
            </a:r>
            <a:r>
              <a:rPr lang="en-US" altLang="en-US" baseline="0" dirty="0">
                <a:latin typeface="Times New Roman" pitchFamily="18" charset="0"/>
                <a:ea typeface="ＭＳ Ｐゴシック" pitchFamily="34" charset="-128"/>
              </a:rPr>
              <a:t> </a:t>
            </a:r>
            <a:r>
              <a:rPr lang="en-US" altLang="en-US" dirty="0">
                <a:latin typeface="Times New Roman" pitchFamily="18" charset="0"/>
                <a:ea typeface="ＭＳ Ｐゴシック" pitchFamily="34" charset="-128"/>
              </a:rPr>
              <a:t>a work group that studies General Aviation Accidents.  We’ll discuss some Safety Risk Management and Technological solutions to CFIT challenges</a:t>
            </a:r>
            <a:r>
              <a:rPr lang="en-US" altLang="en-US" baseline="0" dirty="0">
                <a:latin typeface="Times New Roman" pitchFamily="18" charset="0"/>
                <a:ea typeface="ＭＳ Ｐゴシック" pitchFamily="34" charset="-128"/>
              </a:rPr>
              <a:t> and, f</a:t>
            </a:r>
            <a:r>
              <a:rPr lang="en-US" altLang="en-US" dirty="0">
                <a:latin typeface="Times New Roman" pitchFamily="18" charset="0"/>
                <a:ea typeface="ＭＳ Ｐゴシック" pitchFamily="34" charset="-128"/>
              </a:rPr>
              <a:t>inally; we’ll give you some tips and tricks that will help you to</a:t>
            </a:r>
            <a:r>
              <a:rPr lang="en-US" altLang="en-US" baseline="0" dirty="0">
                <a:latin typeface="Times New Roman" pitchFamily="18" charset="0"/>
                <a:ea typeface="ＭＳ Ｐゴシック" pitchFamily="34" charset="-128"/>
              </a:rPr>
              <a:t> avoid </a:t>
            </a:r>
            <a:r>
              <a:rPr lang="en-US" altLang="en-US" dirty="0">
                <a:latin typeface="Times New Roman" pitchFamily="18" charset="0"/>
                <a:ea typeface="ＭＳ Ｐゴシック" pitchFamily="34" charset="-128"/>
              </a:rPr>
              <a:t>CFIT accidents.</a:t>
            </a:r>
          </a:p>
          <a:p>
            <a:endParaRPr lang="en-US" altLang="en-US" b="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If you’ll be discussing additional items, add them to this list.  </a:t>
            </a:r>
          </a:p>
          <a:p>
            <a:endParaRPr lang="en-US" altLang="en-US" b="1" i="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Rockwell Turbo Commander with two instrument-rated pilots and four passengers, departed Falcon Field near Phoenix,</a:t>
            </a:r>
            <a:r>
              <a:rPr lang="en-US" baseline="0" dirty="0"/>
              <a:t> Arizona </a:t>
            </a:r>
            <a:r>
              <a:rPr lang="en-US" dirty="0"/>
              <a:t>in night</a:t>
            </a:r>
            <a:r>
              <a:rPr lang="en-US" baseline="0" dirty="0"/>
              <a:t> VMC conditions bound for Safford, AZ.  No VFR Class B Clearance or Flight Following Services were requested but the pilots did ask for a right turn out.  There was no moon, and the route of flight was toward sparsely lit rising terrain.  Such “black hole” lighting conditions make it very difficult to discern terrain features.  Because the pilots had not requested Class B clearance, the flight would have to remain below five thousand feet until clear of Class B airspace. . </a:t>
            </a:r>
            <a:r>
              <a:rPr lang="en-US" b="1" baseline="0" dirty="0"/>
              <a:t>(Click) </a:t>
            </a:r>
          </a:p>
          <a:p>
            <a:endParaRPr lang="en-US" b="1" baseline="0" dirty="0"/>
          </a:p>
          <a:p>
            <a:endParaRPr lang="en-US" b="1" baseline="0" dirty="0"/>
          </a:p>
          <a:p>
            <a:r>
              <a:rPr lang="en-US" baseline="0" dirty="0"/>
              <a:t>After takeoff, the flight was instructed to maintain runway heading for arrival traffic.  About 2 minutes later, the flight was cleared for the right turn.  The flight climbed to 4,500 feet, leveled off, and took up a course directly to the destination.  About four minutes later the flight impacted a mountain in a wings-level attitude at an altitude of 4,500 feet.</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Presentation note:  </a:t>
            </a:r>
            <a:r>
              <a:rPr lang="en-US" b="0" i="1" baseline="0" dirty="0"/>
              <a:t>A copy of the NTSB report on this accident (AZ Crash) is included in Approved Resources.</a:t>
            </a:r>
            <a:endParaRPr lang="en-US" baseline="0" dirty="0"/>
          </a:p>
          <a:p>
            <a:endParaRPr lang="en-US" sz="1200" b="0" kern="1200" baseline="0" dirty="0">
              <a:solidFill>
                <a:schemeClr val="tx1"/>
              </a:solidFill>
              <a:effectLst/>
              <a:latin typeface="Times New Roman" pitchFamily="18" charset="0"/>
              <a:ea typeface="+mn-ea"/>
              <a:cs typeface="+mn-cs"/>
            </a:endParaRPr>
          </a:p>
          <a:p>
            <a:r>
              <a:rPr lang="en-US" sz="1200" b="1" kern="1200" dirty="0">
                <a:solidFill>
                  <a:schemeClr val="tx1"/>
                </a:solidFill>
                <a:effectLst/>
                <a:latin typeface="Times New Roman" pitchFamily="18" charset="0"/>
                <a:ea typeface="+mn-ea"/>
                <a:cs typeface="+mn-cs"/>
              </a:rPr>
              <a:t>(Next Slide)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3267274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a:t>
            </a:r>
            <a:r>
              <a:rPr lang="en-US" baseline="0" dirty="0"/>
              <a:t> backward it’s relatively easy to identify accident chain links.  The trick, of course, is to identify accident chain links before they lead to unsatisfactory aircraft states.  Often eliminating or mitigating the hazard posed by a single link will prevent an accident.  Let’s take a minute or so to list the links in this chain and as we do that, let’s also suggest what we could do to eliminate or mitigate the hazards they present.</a:t>
            </a:r>
          </a:p>
          <a:p>
            <a:endParaRPr lang="en-US" baseline="0" dirty="0"/>
          </a:p>
          <a:p>
            <a:r>
              <a:rPr lang="en-US" b="1" baseline="0" dirty="0"/>
              <a:t>Presentation note:  </a:t>
            </a:r>
            <a:r>
              <a:rPr lang="en-US" b="0" i="1" baseline="0" dirty="0"/>
              <a:t>Lead a short discussion of accident chain links and hazard mitigation.  Then:  </a:t>
            </a:r>
            <a:r>
              <a:rPr lang="en-US" b="1" i="0" baseline="0" dirty="0"/>
              <a:t>(Click)</a:t>
            </a:r>
          </a:p>
          <a:p>
            <a:endParaRPr lang="en-US" b="1" i="0" baseline="0" dirty="0"/>
          </a:p>
          <a:p>
            <a:r>
              <a:rPr lang="en-US" b="0" i="0" baseline="0" dirty="0"/>
              <a:t>That’s right it was a dark, moonless night and the flight was over rising sparsely lit terrain.  Even a little sky or ground illumination, as we see in the lower right corner of this photo, can silhouette terrain features.  But absent that light, and especially if there’s an overcast cloud layer, the view ahead is just a deep black hole. </a:t>
            </a:r>
          </a:p>
          <a:p>
            <a:endParaRPr lang="en-US" b="0" i="0" baseline="0" dirty="0"/>
          </a:p>
          <a:p>
            <a:r>
              <a:rPr lang="en-US" b="0" i="0" baseline="0" dirty="0"/>
              <a:t>Although both pilots were instrument-rated, they chose to proceed VFR.  Getting an IFR clearance would have likely delayed their departure but, in retrospect, it would likely have saved their lives.</a:t>
            </a:r>
          </a:p>
          <a:p>
            <a:endParaRPr lang="en-US" b="0" i="0" baseline="0" dirty="0"/>
          </a:p>
          <a:p>
            <a:r>
              <a:rPr lang="en-US" b="0" i="0" baseline="0" dirty="0"/>
              <a:t>Absent an IFR clearance, a clearance to climb through the Class B airspace and/or VFR Flight Following would have made a huge difference.</a:t>
            </a:r>
          </a:p>
          <a:p>
            <a:endParaRPr lang="en-US" b="0" i="0" baseline="0" dirty="0"/>
          </a:p>
          <a:p>
            <a:r>
              <a:rPr lang="en-US" b="0" i="0" baseline="0" dirty="0"/>
              <a:t>And finally, if their turn on course had not been delayed they would have flown toward lower terrain and there would have been ample time to climb above it after passing under the Class B.</a:t>
            </a:r>
          </a:p>
          <a:p>
            <a:endParaRPr lang="en-US" b="0" i="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kern="1200" dirty="0">
                <a:solidFill>
                  <a:schemeClr val="tx1"/>
                </a:solidFill>
                <a:effectLst/>
                <a:latin typeface="Times New Roman" pitchFamily="18" charset="0"/>
                <a:ea typeface="+mn-ea"/>
                <a:cs typeface="+mn-cs"/>
              </a:rPr>
              <a:t>(Next Slide)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1889634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latin typeface="Times New Roman" pitchFamily="18" charset="0"/>
                <a:ea typeface="ＭＳ Ｐゴシック" pitchFamily="34" charset="-128"/>
              </a:rPr>
              <a:t>For this presentation</a:t>
            </a:r>
            <a:r>
              <a:rPr lang="en-US" altLang="en-US" baseline="0" dirty="0">
                <a:latin typeface="Times New Roman" pitchFamily="18" charset="0"/>
                <a:ea typeface="ＭＳ Ｐゴシック" pitchFamily="34" charset="-128"/>
              </a:rPr>
              <a:t> we looked at a</a:t>
            </a:r>
            <a:r>
              <a:rPr lang="en-US" altLang="en-US" dirty="0">
                <a:latin typeface="Times New Roman" pitchFamily="18" charset="0"/>
                <a:ea typeface="ＭＳ Ｐゴシック" pitchFamily="34" charset="-128"/>
              </a:rPr>
              <a:t> typical year in which we </a:t>
            </a:r>
            <a:r>
              <a:rPr lang="en-US" altLang="en-US" baseline="0" dirty="0">
                <a:latin typeface="Times New Roman" pitchFamily="18" charset="0"/>
                <a:ea typeface="ＭＳ Ｐゴシック" pitchFamily="34" charset="-128"/>
              </a:rPr>
              <a:t>see about forty CFIT Accidents at least half of which are fatal. </a:t>
            </a:r>
            <a:r>
              <a:rPr lang="en-US" altLang="en-US" b="1" baseline="0" dirty="0">
                <a:latin typeface="Times New Roman" pitchFamily="18" charset="0"/>
                <a:ea typeface="ＭＳ Ｐゴシック" pitchFamily="34" charset="-128"/>
              </a:rPr>
              <a:t>(Click)</a:t>
            </a:r>
          </a:p>
          <a:p>
            <a:endParaRPr lang="en-US" altLang="en-US" baseline="0" dirty="0">
              <a:latin typeface="Times New Roman" pitchFamily="18" charset="0"/>
              <a:ea typeface="ＭＳ Ｐゴシック" pitchFamily="34" charset="-128"/>
            </a:endParaRPr>
          </a:p>
          <a:p>
            <a:r>
              <a:rPr lang="en-US" altLang="en-US" baseline="0" dirty="0">
                <a:latin typeface="Times New Roman" pitchFamily="18" charset="0"/>
                <a:ea typeface="ＭＳ Ｐゴシック" pitchFamily="34" charset="-128"/>
              </a:rPr>
              <a:t>It’s logical to think that CFIT accidents usually occur on dark nights and/or instrument meteorological conditions.  </a:t>
            </a:r>
            <a:r>
              <a:rPr lang="en-US" altLang="en-US" b="1" baseline="0" dirty="0">
                <a:latin typeface="Times New Roman" pitchFamily="18" charset="0"/>
                <a:ea typeface="ＭＳ Ｐゴシック" pitchFamily="34" charset="-128"/>
              </a:rPr>
              <a:t>(Click)</a:t>
            </a:r>
          </a:p>
          <a:p>
            <a:endParaRPr lang="en-US" altLang="en-US" b="1" baseline="0" dirty="0">
              <a:latin typeface="Times New Roman" pitchFamily="18" charset="0"/>
              <a:ea typeface="ＭＳ Ｐゴシック" pitchFamily="34" charset="-128"/>
            </a:endParaRPr>
          </a:p>
          <a:p>
            <a:r>
              <a:rPr lang="en-US" altLang="en-US" b="0" baseline="0" dirty="0">
                <a:latin typeface="Times New Roman" pitchFamily="18" charset="0"/>
                <a:ea typeface="ＭＳ Ｐゴシック" pitchFamily="34" charset="-128"/>
              </a:rPr>
              <a:t>In fact, in a typical year more than 75 percent of CFIT accidents occur in daylight and more than half of those are in visual conditions.</a:t>
            </a:r>
            <a:endParaRPr lang="en-US" altLang="en-US" b="0"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6</a:t>
            </a:fld>
            <a:endParaRPr lang="en-US" altLang="en-US" sz="120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As we</a:t>
            </a:r>
            <a:r>
              <a:rPr lang="en-US" altLang="en-US" baseline="0" dirty="0">
                <a:latin typeface="Times New Roman" pitchFamily="18" charset="0"/>
                <a:ea typeface="ＭＳ Ｐゴシック" pitchFamily="34" charset="-128"/>
              </a:rPr>
              <a:t> might expect – the majority of CFIT pilots</a:t>
            </a:r>
            <a:r>
              <a:rPr lang="en-US" altLang="en-US" dirty="0">
                <a:latin typeface="Times New Roman" pitchFamily="18" charset="0"/>
                <a:ea typeface="ＭＳ Ｐゴシック" pitchFamily="34" charset="-128"/>
              </a:rPr>
              <a:t> hold</a:t>
            </a:r>
            <a:r>
              <a:rPr lang="en-US" altLang="en-US" baseline="0" dirty="0">
                <a:latin typeface="Times New Roman" pitchFamily="18" charset="0"/>
                <a:ea typeface="ＭＳ Ｐゴシック" pitchFamily="34" charset="-128"/>
              </a:rPr>
              <a:t> Private certificates but Commercial and ATP pilots and flight instructors are well represented too.  </a:t>
            </a:r>
          </a:p>
          <a:p>
            <a:endParaRPr lang="en-US" altLang="en-US"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a:latin typeface="Times New Roman" pitchFamily="18" charset="0"/>
                <a:ea typeface="ＭＳ Ｐゴシック" pitchFamily="34" charset="-128"/>
              </a:rPr>
              <a:t>You might think that most CFIT Pilots are not instrument rated and that’s correct. </a:t>
            </a:r>
            <a:r>
              <a:rPr lang="en-US" altLang="en-US" b="1" baseline="0" dirty="0">
                <a:latin typeface="Times New Roman" pitchFamily="18" charset="0"/>
                <a:ea typeface="ＭＳ Ｐゴシック" pitchFamily="34" charset="-128"/>
              </a:rPr>
              <a:t>(Click)</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But in</a:t>
            </a:r>
            <a:r>
              <a:rPr lang="en-US" altLang="en-US" baseline="0" dirty="0">
                <a:latin typeface="Times New Roman" pitchFamily="18" charset="0"/>
                <a:ea typeface="ＭＳ Ｐゴシック" pitchFamily="34" charset="-128"/>
              </a:rPr>
              <a:t> a typical year, more than a third of CFIT pilots hold instrument ratings.</a:t>
            </a: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7</a:t>
            </a:fld>
            <a:endParaRPr lang="en-US" altLang="en-US" sz="1200">
              <a:latin typeface="Times New Roman" pitchFamily="18" charset="0"/>
            </a:endParaRPr>
          </a:p>
        </p:txBody>
      </p:sp>
    </p:spTree>
    <p:extLst>
      <p:ext uri="{BB962C8B-B14F-4D97-AF65-F5344CB8AC3E}">
        <p14:creationId xmlns:p14="http://schemas.microsoft.com/office/powerpoint/2010/main" val="1807064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Unintended Flight into IMC – many of us will remember the old ‘Continued VFR into IMC” term - is the deadliest accident precursor.</a:t>
            </a:r>
            <a:r>
              <a:rPr lang="en-US" altLang="en-US" baseline="0" dirty="0">
                <a:latin typeface="Times New Roman" pitchFamily="18" charset="0"/>
                <a:ea typeface="ＭＳ Ｐゴシック" pitchFamily="34" charset="-128"/>
              </a:rPr>
              <a:t>  We don’t know how often pilots are successful in pursuing the impossible dream.  Undoubtedly some get away safely, but continued VFR into IMC accidents are usually fatal.  </a:t>
            </a:r>
            <a:r>
              <a:rPr lang="en-US" altLang="en-US" b="1" baseline="0" dirty="0">
                <a:latin typeface="Times New Roman" pitchFamily="18" charset="0"/>
                <a:ea typeface="ＭＳ Ｐゴシック" pitchFamily="34" charset="-128"/>
              </a:rPr>
              <a:t>(Click)</a:t>
            </a:r>
          </a:p>
          <a:p>
            <a:endParaRPr lang="en-US" altLang="en-US" b="1" baseline="0" dirty="0">
              <a:latin typeface="Times New Roman" pitchFamily="18" charset="0"/>
              <a:ea typeface="ＭＳ Ｐゴシック" pitchFamily="34" charset="-128"/>
            </a:endParaRPr>
          </a:p>
          <a:p>
            <a:r>
              <a:rPr lang="en-US" altLang="en-US" b="0" baseline="0" dirty="0">
                <a:latin typeface="Times New Roman" pitchFamily="18" charset="0"/>
                <a:ea typeface="ＭＳ Ｐゴシック" pitchFamily="34" charset="-128"/>
              </a:rPr>
              <a:t>Of the 41 accidents in our study group, 11 – or 25% of the total – were preceded by Continued VFR into IMC and they were all fatal.  You’d think that VFR pilots would more often be involved in Continued VFR accidents, but they were evenly split in this study group.  </a:t>
            </a: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8</a:t>
            </a:fld>
            <a:endParaRPr lang="en-US" altLang="en-US" sz="1200">
              <a:latin typeface="Times New Roman" pitchFamily="18" charset="0"/>
            </a:endParaRPr>
          </a:p>
        </p:txBody>
      </p:sp>
    </p:spTree>
    <p:extLst>
      <p:ext uri="{BB962C8B-B14F-4D97-AF65-F5344CB8AC3E}">
        <p14:creationId xmlns:p14="http://schemas.microsoft.com/office/powerpoint/2010/main" val="3663784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IFR procedural mistakes account for a significant</a:t>
            </a:r>
            <a:r>
              <a:rPr lang="en-US" altLang="en-US" baseline="0" dirty="0">
                <a:latin typeface="Times New Roman" pitchFamily="18" charset="0"/>
                <a:ea typeface="ＭＳ Ｐゴシック" pitchFamily="34" charset="-128"/>
              </a:rPr>
              <a:t> portion of CFIT accidents each year.  Instrument pilots must be sure they’re complying with all aspects of the clearances they accept and the procedures they fly.   </a:t>
            </a:r>
            <a:r>
              <a:rPr lang="en-US" altLang="en-US" b="1" baseline="0" dirty="0">
                <a:latin typeface="Times New Roman" pitchFamily="18" charset="0"/>
                <a:ea typeface="ＭＳ Ｐゴシック" pitchFamily="34" charset="-128"/>
              </a:rPr>
              <a:t>(Click)</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a:latin typeface="Times New Roman" pitchFamily="18" charset="0"/>
                <a:ea typeface="ＭＳ Ｐゴシック" pitchFamily="34" charset="-128"/>
              </a:rPr>
              <a:t>Wire Strikes are often cited in CFIT accident reports, and they are common in Agricultural Operations but more than half of them are not associated with Ag flying.  It’s true that there are some very high towers around and their support wires can extend well beyond the tower itself.  But there are relatively few collisions with tall towers or their support structures. </a:t>
            </a:r>
            <a:r>
              <a:rPr lang="en-US" altLang="en-US" b="1" baseline="0" dirty="0">
                <a:latin typeface="Times New Roman" pitchFamily="18" charset="0"/>
                <a:ea typeface="ＭＳ Ｐゴシック" pitchFamily="34" charset="-128"/>
              </a:rPr>
              <a:t>(Click)</a:t>
            </a:r>
            <a:endParaRPr lang="en-US" altLang="en-US" dirty="0">
              <a:latin typeface="Times New Roman" pitchFamily="18" charset="0"/>
              <a:ea typeface="ＭＳ Ｐゴシック" pitchFamily="34" charset="-128"/>
            </a:endParaRPr>
          </a:p>
          <a:p>
            <a:endParaRPr lang="en-US" altLang="en-US"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a:latin typeface="Times New Roman" pitchFamily="18" charset="0"/>
                <a:ea typeface="ＭＳ Ｐゴシック" pitchFamily="34" charset="-128"/>
              </a:rPr>
              <a:t>In fact, most wire strikes occur below 200 feet AGL.  You’ve got to wonder; what required the pilots to be that low – especially in the vicinity of wires? </a:t>
            </a:r>
            <a:r>
              <a:rPr lang="en-US" altLang="en-US" b="1" baseline="0" dirty="0">
                <a:latin typeface="Times New Roman" pitchFamily="18" charset="0"/>
                <a:ea typeface="ＭＳ Ｐゴシック" pitchFamily="34" charset="-128"/>
              </a:rPr>
              <a:t>(Click)</a:t>
            </a:r>
            <a:endParaRPr lang="en-US" altLang="en-US" dirty="0">
              <a:latin typeface="Times New Roman" pitchFamily="18" charset="0"/>
              <a:ea typeface="ＭＳ Ｐゴシック" pitchFamily="34" charset="-128"/>
            </a:endParaRPr>
          </a:p>
          <a:p>
            <a:endParaRPr lang="en-US" altLang="en-US" baseline="0" dirty="0">
              <a:latin typeface="Times New Roman" pitchFamily="18" charset="0"/>
              <a:ea typeface="ＭＳ Ｐゴシック" pitchFamily="34" charset="-128"/>
            </a:endParaRPr>
          </a:p>
          <a:p>
            <a:r>
              <a:rPr lang="en-US" altLang="en-US" baseline="0" dirty="0">
                <a:latin typeface="Times New Roman" pitchFamily="18" charset="0"/>
                <a:ea typeface="ＭＳ Ｐゴシック" pitchFamily="34" charset="-128"/>
              </a:rPr>
              <a:t>And be aware that many wires are unmarked.  Give yourself some room.  A little extra altitude – even 500 feet – will keep you above 90% of the wires.</a:t>
            </a: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9</a:t>
            </a:fld>
            <a:endParaRPr lang="en-US" altLang="en-US" sz="1200">
              <a:latin typeface="Times New Roman" pitchFamily="18" charset="0"/>
            </a:endParaRPr>
          </a:p>
        </p:txBody>
      </p:sp>
    </p:spTree>
    <p:extLst>
      <p:ext uri="{BB962C8B-B14F-4D97-AF65-F5344CB8AC3E}">
        <p14:creationId xmlns:p14="http://schemas.microsoft.com/office/powerpoint/2010/main" val="3167211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Some CFIT accidents are caused by unrealistic expectations for</a:t>
            </a:r>
            <a:r>
              <a:rPr lang="en-US" altLang="en-US" baseline="0" dirty="0">
                <a:latin typeface="Times New Roman" pitchFamily="18" charset="0"/>
                <a:ea typeface="ＭＳ Ｐゴシック" pitchFamily="34" charset="-128"/>
              </a:rPr>
              <a:t> aircraft performance.  High Density Altitude combined with a short and/or obstructed runway and aircraft at near gross weight have resulted in collisions with terrain and obstacles on take off or go-around.  Carburetor or induction system ice can reduce climb performance with the same result.  And tailwinds on approach or takeoff can precede CFIT.</a:t>
            </a: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10</a:t>
            </a:fld>
            <a:endParaRPr lang="en-US" altLang="en-US" sz="1200">
              <a:latin typeface="Times New Roman" pitchFamily="18" charset="0"/>
            </a:endParaRPr>
          </a:p>
        </p:txBody>
      </p:sp>
    </p:spTree>
    <p:extLst>
      <p:ext uri="{BB962C8B-B14F-4D97-AF65-F5344CB8AC3E}">
        <p14:creationId xmlns:p14="http://schemas.microsoft.com/office/powerpoint/2010/main" val="2097061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Finally, we had</a:t>
            </a:r>
            <a:r>
              <a:rPr lang="en-US" altLang="en-US" baseline="0" dirty="0">
                <a:latin typeface="Times New Roman" pitchFamily="18" charset="0"/>
                <a:ea typeface="ＭＳ Ｐゴシック" pitchFamily="34" charset="-128"/>
              </a:rPr>
              <a:t> one pilot incapacitation accident, 2 intentional collisions with terrain (only one of which was fatal), and 2 accidents involving US registered aircraft operating abroad.</a:t>
            </a: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11</a:t>
            </a:fld>
            <a:endParaRPr lang="en-US" altLang="en-US" sz="1200">
              <a:latin typeface="Times New Roman" pitchFamily="18" charset="0"/>
            </a:endParaRPr>
          </a:p>
        </p:txBody>
      </p:sp>
    </p:spTree>
    <p:extLst>
      <p:ext uri="{BB962C8B-B14F-4D97-AF65-F5344CB8AC3E}">
        <p14:creationId xmlns:p14="http://schemas.microsoft.com/office/powerpoint/2010/main" val="3655660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itchFamily="18" charset="0"/>
              <a:ea typeface="ＭＳ Ｐゴシック" pitchFamily="34" charset="-128"/>
            </a:endParaRPr>
          </a:p>
          <a:p>
            <a:r>
              <a:rPr lang="en-US" altLang="en-US" dirty="0">
                <a:latin typeface="Times New Roman" pitchFamily="18" charset="0"/>
                <a:ea typeface="ＭＳ Ｐゴシック" pitchFamily="34" charset="-128"/>
              </a:rPr>
              <a:t>Safety risk management is all about knowing what you’re getting into and understanding what capabilities and resources you have that</a:t>
            </a:r>
            <a:r>
              <a:rPr lang="en-US" altLang="en-US" baseline="0" dirty="0">
                <a:latin typeface="Times New Roman" pitchFamily="18" charset="0"/>
                <a:ea typeface="ＭＳ Ｐゴシック" pitchFamily="34" charset="-128"/>
              </a:rPr>
              <a:t> will ensure that each flight is completed safely.  </a:t>
            </a:r>
            <a:r>
              <a:rPr lang="en-US" altLang="en-US" b="1" baseline="0" dirty="0">
                <a:latin typeface="Times New Roman" pitchFamily="18" charset="0"/>
                <a:ea typeface="ＭＳ Ｐゴシック" pitchFamily="34" charset="-128"/>
              </a:rPr>
              <a:t>(Click)</a:t>
            </a:r>
          </a:p>
          <a:p>
            <a:endParaRPr lang="en-US" altLang="en-US" b="1" baseline="0" dirty="0">
              <a:latin typeface="Times New Roman" pitchFamily="18" charset="0"/>
              <a:ea typeface="ＭＳ Ｐゴシック" pitchFamily="34" charset="-128"/>
            </a:endParaRPr>
          </a:p>
          <a:p>
            <a:r>
              <a:rPr lang="en-US" altLang="en-US" b="0" baseline="0" dirty="0">
                <a:latin typeface="Times New Roman" pitchFamily="18" charset="0"/>
                <a:ea typeface="ＭＳ Ｐゴシック" pitchFamily="34" charset="-128"/>
              </a:rPr>
              <a:t>SRM begins with a solid Preflight Risk Assessment.  The assessment considers the Pilot, the Aircraft, the Environment within which the flight will take place, and External Pressures that may affect pilot judgement and performance.  </a:t>
            </a:r>
            <a:r>
              <a:rPr lang="en-US" altLang="en-US" b="1" baseline="0" dirty="0">
                <a:latin typeface="Times New Roman" pitchFamily="18" charset="0"/>
                <a:ea typeface="ＭＳ Ｐゴシック" pitchFamily="34" charset="-128"/>
              </a:rPr>
              <a:t>(Click)</a:t>
            </a:r>
          </a:p>
          <a:p>
            <a:endParaRPr lang="en-US" altLang="en-US" b="1"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baseline="0" dirty="0">
                <a:latin typeface="Times New Roman" pitchFamily="18" charset="0"/>
                <a:ea typeface="ＭＳ Ｐゴシック" pitchFamily="34" charset="-128"/>
              </a:rPr>
              <a:t>There are various Flight Risk Assessment Tools or FRATs available to assist pilots in building their Risk Assessments. </a:t>
            </a:r>
            <a:r>
              <a:rPr lang="en-US" altLang="en-US" b="1" baseline="0" dirty="0">
                <a:latin typeface="Times New Roman" pitchFamily="18" charset="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baseline="0" dirty="0">
                <a:latin typeface="Times New Roman" pitchFamily="18" charset="0"/>
                <a:ea typeface="ＭＳ Ｐゴシック" pitchFamily="34" charset="-128"/>
              </a:rPr>
              <a:t>Good preflight risk assessments mean you’ll have excellent Situational Awareness when you take off.  The trick is to maintain that awareness until you’re tied down or in the hangar at your destination.  Maintaining Situational Awareness means you’re constantly adjusting your assessments by answering questions such as: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0" baseline="0" dirty="0">
                <a:latin typeface="Times New Roman" pitchFamily="18" charset="0"/>
                <a:ea typeface="ＭＳ Ｐゴシック" pitchFamily="34" charset="-128"/>
              </a:rPr>
              <a:t>Is the weather what I expected?  Is my groundspeed as predicted?  How long will it be till I get to the next checkpoint or to my destination?  What will be my fuel status when I get there?</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altLang="en-US" b="0" baseline="0" dirty="0">
                <a:latin typeface="Times New Roman" pitchFamily="18" charset="0"/>
                <a:ea typeface="ＭＳ Ｐゴシック" pitchFamily="34" charset="-128"/>
              </a:rPr>
              <a:t>Harder to answer are questions such as: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0" baseline="0" dirty="0">
                <a:latin typeface="Times New Roman" pitchFamily="18" charset="0"/>
                <a:ea typeface="ＭＳ Ｐゴシック" pitchFamily="34" charset="-128"/>
              </a:rPr>
              <a:t>Am I becoming fatigued?  Can I continue with my flight as planned or is it time to adjust my expectations?  Am I making my decisions solely on the safety of flight or am I feeling pressure to complete the flight as planned? </a:t>
            </a:r>
            <a:r>
              <a:rPr lang="en-US" altLang="en-US" b="1" baseline="0" dirty="0">
                <a:latin typeface="Times New Roman" pitchFamily="18" charset="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b="0"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altLang="en-US" b="0" baseline="0" dirty="0">
                <a:latin typeface="Times New Roman" pitchFamily="18" charset="0"/>
                <a:ea typeface="ＭＳ Ｐゴシック" pitchFamily="34" charset="-128"/>
              </a:rPr>
              <a:t>That brings us to Plan Continuation Bias.  You may know it as Get-there-</a:t>
            </a:r>
            <a:r>
              <a:rPr lang="en-US" altLang="en-US" b="0" baseline="0" dirty="0" err="1">
                <a:latin typeface="Times New Roman" pitchFamily="18" charset="0"/>
                <a:ea typeface="ＭＳ Ｐゴシック" pitchFamily="34" charset="-128"/>
              </a:rPr>
              <a:t>itus</a:t>
            </a:r>
            <a:r>
              <a:rPr lang="en-US" altLang="en-US" b="0" baseline="0" dirty="0">
                <a:latin typeface="Times New Roman" pitchFamily="18" charset="0"/>
                <a:ea typeface="ＭＳ Ｐゴシック" pitchFamily="34" charset="-128"/>
              </a:rPr>
              <a:t>.  Whatever you call it it’s real and every pilot must learn how to rationally deal with it.  This deadly bias will tempt you to delay resorting to Plan B until you’ve already entered Instrument Meteorological Conditions while trying to maintain VFR.  It’s also contributed to pilots overflying en route fueling opportunities and running short of fuel at the destination.  Deal with Get-there-</a:t>
            </a:r>
            <a:r>
              <a:rPr lang="en-US" altLang="en-US" b="0" baseline="0" dirty="0" err="1">
                <a:latin typeface="Times New Roman" pitchFamily="18" charset="0"/>
                <a:ea typeface="ＭＳ Ｐゴシック" pitchFamily="34" charset="-128"/>
              </a:rPr>
              <a:t>itus</a:t>
            </a:r>
            <a:r>
              <a:rPr lang="en-US" altLang="en-US" b="0" baseline="0" dirty="0">
                <a:latin typeface="Times New Roman" pitchFamily="18" charset="0"/>
                <a:ea typeface="ＭＳ Ｐゴシック" pitchFamily="34" charset="-128"/>
              </a:rPr>
              <a:t> by having a Plan B and maybe even C and make the decision to go to it before an emergency is in progress.</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b="0" baseline="0"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12</a:t>
            </a:fld>
            <a:endParaRPr lang="en-US" altLang="en-US" sz="1200">
              <a:latin typeface="Times New Roman" pitchFamily="18" charset="0"/>
            </a:endParaRPr>
          </a:p>
        </p:txBody>
      </p:sp>
    </p:spTree>
    <p:extLst>
      <p:ext uri="{BB962C8B-B14F-4D97-AF65-F5344CB8AC3E}">
        <p14:creationId xmlns:p14="http://schemas.microsoft.com/office/powerpoint/2010/main" val="3649905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latin typeface="Times New Roman" pitchFamily="18" charset="0"/>
                <a:ea typeface="ＭＳ Ｐゴシック" pitchFamily="34" charset="-128"/>
              </a:rPr>
              <a:t>For more CFIT</a:t>
            </a:r>
            <a:r>
              <a:rPr lang="en-US" altLang="en-US" baseline="0" dirty="0">
                <a:latin typeface="Times New Roman" pitchFamily="18" charset="0"/>
                <a:ea typeface="ＭＳ Ｐゴシック" pitchFamily="34" charset="-128"/>
              </a:rPr>
              <a:t> information and avoidance solutions consult AC 61-134.  It’s available at the URL shown here.  I’ll leave this slide on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a:latin typeface="Times New Roman" pitchFamily="18" charset="0"/>
                <a:ea typeface="ＭＳ Ｐゴシック" pitchFamily="34" charset="-128"/>
              </a:rPr>
              <a:t>screen for a bit so that you can copy or photograph the information.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a:latin typeface="Times New Roman" pitchFamily="18" charset="0"/>
                <a:ea typeface="ＭＳ Ｐゴシック" pitchFamily="34" charset="-128"/>
              </a:rPr>
              <a:t>Next, we’re going to quickly review another CFIT accident.  It illustrates the fact that no matter what the situation – somebody has to fly the airplane.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latin typeface="Times New Roman" pitchFamily="18" charset="0"/>
                <a:ea typeface="ＭＳ Ｐゴシック" pitchFamily="34" charset="-128"/>
              </a:rPr>
              <a:t>Presentation note:  </a:t>
            </a:r>
            <a:r>
              <a:rPr lang="en-US" b="0" i="1" baseline="0" dirty="0">
                <a:latin typeface="Times New Roman" pitchFamily="18" charset="0"/>
                <a:ea typeface="ＭＳ Ｐゴシック" pitchFamily="34" charset="-128"/>
              </a:rPr>
              <a:t>Give the audience a chance to photograph the screen or copy the URL.  Then: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1"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baseline="0" dirty="0">
                <a:latin typeface="Times New Roman" pitchFamily="18" charset="0"/>
                <a:ea typeface="ＭＳ Ｐゴシック" pitchFamily="34" charset="-128"/>
              </a:rPr>
              <a:t>(Next Slide)</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3897048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On 29 December 1972 Eastern Airlines Flight 401, Lockheed L-1011,  was scheduled to fly from JFK in New York to Miami International Airport in Florida.</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3 flight crew and one non-revenue company employee were in the cockpit as the flight began the approach to Miami.</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After extending the landing gear on final approach the first officer noticed the nose wheel down &amp; locked light was not illuminated.  The approach was aborted, and the aircraft entered a 2,000-foot holding pattern west of the airport The crew engaged the autopilot while all 4 cockpit occupants engaged in trouble shooting the problem.  When the autopilot was engaged it was inadvertently placed in Control Wheel Steering (CWS) mode.  In this mode the airplane would maintain the attitude last commanded by the pilot.  One of the pilots – most likely the Captain – bumped the control column as he turned to speak with the flight engineer.  The airplane was placed in a shallow descent that was maintained all the way to the ground.  Four professional aviators – any one of whom could have detected the descent – were so focused on a non-critical task that they failed to detect and arrest the descent.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baseline="0" dirty="0">
                <a:latin typeface="Times New Roman" pitchFamily="18" charset="0"/>
                <a:ea typeface="ＭＳ Ｐゴシック" pitchFamily="34" charset="-128"/>
              </a:rPr>
              <a:t>Autopilots are great at reducing pilot workload. And – let’s face it – they fly more precisely than we do.  But autopilots must be monitored because they will maintain heading and altitude right into the ground if that’s what you’ve tasked them to do.  </a:t>
            </a:r>
            <a:r>
              <a:rPr lang="en-US" altLang="en-US" b="1" baseline="0" dirty="0">
                <a:latin typeface="Times New Roman" pitchFamily="18" charset="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b="0"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altLang="en-US" b="0" baseline="0" dirty="0">
                <a:latin typeface="Times New Roman" pitchFamily="18" charset="0"/>
                <a:ea typeface="ＭＳ Ｐゴシック" pitchFamily="34" charset="-128"/>
              </a:rPr>
              <a:t>Distracted pilots have flown aircraft into terrain without auto pilot assistance too.  No matter what you’re dealing with you must fly the aircraft first.  Make sure you’re always under control, properly configured, and in a safe flight environment.</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b="0" baseline="0"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14</a:t>
            </a:fld>
            <a:endParaRPr lang="en-US" altLang="en-US" sz="1200">
              <a:latin typeface="Times New Roman" pitchFamily="18" charset="0"/>
            </a:endParaRPr>
          </a:p>
        </p:txBody>
      </p:sp>
    </p:spTree>
    <p:extLst>
      <p:ext uri="{BB962C8B-B14F-4D97-AF65-F5344CB8AC3E}">
        <p14:creationId xmlns:p14="http://schemas.microsoft.com/office/powerpoint/2010/main" val="3887048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host of technological programs, applications, and devices that can aid pilots in situational awareness and risk assessment.</a:t>
            </a:r>
            <a:r>
              <a:rPr lang="en-US" baseline="0" dirty="0"/>
              <a:t>  Moving maps with terrain overlays are common so there’s no excuse for not knowing how close you are to a collision.  Flight planning tools can now integrate with charting programs, cockpit displays and weather imagery.  FRAT applications make it easy to conduct pre- and in-flight risk assessments and performance monitoring equipment keeps pilots apprised of their aircraft’s capability.</a:t>
            </a:r>
          </a:p>
          <a:p>
            <a:endParaRPr lang="en-US" baseline="0" dirty="0"/>
          </a:p>
          <a:p>
            <a:r>
              <a:rPr lang="en-US" baseline="0" dirty="0"/>
              <a:t>Pilots have access to more information than ever before and that has already contributed to a 20-year reduction in CFIT accidents.  But all that information comes in many different forms so pilots must be proficient in device operation and information interpretation.</a:t>
            </a:r>
          </a:p>
          <a:p>
            <a:endParaRPr lang="en-US" baseline="0" dirty="0"/>
          </a:p>
          <a:p>
            <a:r>
              <a:rPr lang="en-US" baseline="0" dirty="0"/>
              <a:t>By the way, the pilot in command of the CFIT accident flight we discussed earlier was in the habit of flying with a moving map displayed on a tablet computer.  We don’t know whether he was referencing information on that moving map at the time of the accident but if he was, it should have been obvious that he was heading toward rising terrain.</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37510762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Successful professionals,</a:t>
            </a:r>
            <a:r>
              <a:rPr lang="en-US" baseline="0" dirty="0"/>
              <a:t> no matter what their specialty, rely on coaching to keep them on top of their game.  Pilots are no exception.  Regular proficiency training with a Flight Instructor is the best investment you can make in safety and peace of mind.  </a:t>
            </a:r>
          </a:p>
          <a:p>
            <a:endParaRPr lang="en-US" baseline="0" dirty="0"/>
          </a:p>
          <a:p>
            <a:r>
              <a:rPr lang="en-US" baseline="0" dirty="0"/>
              <a:t>There are a wealth of proficiency training programs available.  Of course, we recommend FAA WINGS Pilot Proficiency Training but, no matter what program or instructor you choose – please participate in scenario-based training.  This holistic approach to proficiency looks at all aspects of safe flight from preflight planning to securing the aircraft at the end of the flight.  Holistic training reinforces your skill at collectively managing all pilot processes and tasks in realistic scenarios.</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1817874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You can keep your skills sharp between flights by flying simulators or flight training devices.  Many feature realistic graphics so you can get a look at unfamiliar destination environments.  And you can practice instrument procedures before you have to fly them for real.  But one caution here – simulation is not adequate preparation for flights to unfamiliar challenging if not hostile environments such as mountains, obstructed, short runways, and high density altitude environments. For those areas consult a Flight Instructor who is thoroughly familiar with the environment.  </a:t>
            </a:r>
            <a:r>
              <a:rPr lang="en-US" b="1" baseline="0" dirty="0"/>
              <a:t>(Click)</a:t>
            </a:r>
          </a:p>
          <a:p>
            <a:endParaRPr lang="en-US" b="1" baseline="0" dirty="0"/>
          </a:p>
          <a:p>
            <a:r>
              <a:rPr lang="en-US" b="0" baseline="0" dirty="0"/>
              <a:t>Simulation works well as a solo activity but it’s much better if you have a flight instructor managing the simulator and scenario while you do the flying.</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702949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map,</a:t>
            </a:r>
            <a:r>
              <a:rPr lang="en-US" baseline="0" dirty="0"/>
              <a:t> enhanced, and synthetic vision technology is now available on installed equipment and hand held devices.  Nothing has done more for situational awareness than this technology but you have to commit to keeping the databases up to date and you must confirm that you’re looking at the latest weather imagery.  Also be aware that even the latest weather pictures are not real time so give a wide berth to any weather you’re trying to avoid.  </a:t>
            </a:r>
          </a:p>
          <a:p>
            <a:endParaRPr lang="en-US" baseline="0" dirty="0"/>
          </a:p>
          <a:p>
            <a:r>
              <a:rPr lang="en-US" baseline="0" dirty="0"/>
              <a:t>And the availability of this technology has given rise to a paradox:  Pilots are more situationally aware than ever before but CFIT and weather accidents still occur and Pilot Deviations continue to rise.  Perhaps this is because pilots are more confident in their position so they fly closer to things they’re trying to avoid.  Obviously the solution is to give yourself some breathing room.  That means at least a mile from airspace and 2000 feet vertically from terrain you’re trying to avoid.  Airspace and terrain don’t move much but weather is very dynamic so greater clearance distances will be required.</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2283060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335E9B0-7C26-4C96-849B-3947EADC279F}" type="slidenum">
              <a:rPr lang="en-US" altLang="en-US" sz="1200" smtClean="0">
                <a:latin typeface="Times New Roman" pitchFamily="18" charset="0"/>
              </a:rPr>
              <a:pPr eaLnBrk="1" hangingPunct="1"/>
              <a:t>19</a:t>
            </a:fld>
            <a:endParaRPr lang="en-US" altLang="en-US" sz="1200">
              <a:latin typeface="Times New Roman" pitchFamily="18" charset="0"/>
            </a:endParaRPr>
          </a:p>
        </p:txBody>
      </p:sp>
      <p:sp>
        <p:nvSpPr>
          <p:cNvPr id="50179" name="Rectangle 2"/>
          <p:cNvSpPr>
            <a:spLocks noGrp="1" noRot="1" noChangeAspect="1" noChangeArrowheads="1" noTextEdit="1"/>
          </p:cNvSpPr>
          <p:nvPr>
            <p:ph type="sldImg"/>
          </p:nvPr>
        </p:nvSpPr>
        <p:spPr>
          <a:xfrm>
            <a:off x="331788" y="698500"/>
            <a:ext cx="6197600" cy="3486150"/>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Ask the audience to answer this question.  When they have answered; click to reveal the correct answers.</a:t>
            </a:r>
          </a:p>
          <a:p>
            <a:pPr eaLnBrk="1" hangingPunct="1"/>
            <a:endParaRPr lang="en-US" altLang="en-US" b="1" i="1"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Now for a quick review:</a:t>
            </a:r>
          </a:p>
          <a:p>
            <a:pPr eaLnBrk="1" hangingPunct="1"/>
            <a:endParaRPr lang="en-US" altLang="en-US"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ea typeface="ＭＳ Ｐゴシック" pitchFamily="34" charset="-128"/>
              </a:rPr>
              <a:t>Wire strikes are almost exclusively confined to agricultural operations. </a:t>
            </a:r>
            <a:r>
              <a:rPr lang="en-US" altLang="en-US" b="1" baseline="0" dirty="0">
                <a:latin typeface="Times New Roman" pitchFamily="18" charset="0"/>
                <a:ea typeface="ＭＳ Ｐゴシック" pitchFamily="34" charset="-128"/>
              </a:rPr>
              <a:t>(Click)</a:t>
            </a:r>
            <a:endParaRPr lang="en-US" altLang="en-US"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False – many wire</a:t>
            </a:r>
            <a:r>
              <a:rPr lang="en-US" altLang="en-US" baseline="0" dirty="0">
                <a:latin typeface="Times New Roman" pitchFamily="18" charset="0"/>
                <a:ea typeface="ＭＳ Ｐゴシック" pitchFamily="34" charset="-128"/>
              </a:rPr>
              <a:t> strikes do occur in agricultural operations but they occur in </a:t>
            </a:r>
            <a:r>
              <a:rPr lang="en-US" altLang="en-US" baseline="0" dirty="0" err="1">
                <a:latin typeface="Times New Roman" pitchFamily="18" charset="0"/>
                <a:ea typeface="ＭＳ Ｐゴシック" pitchFamily="34" charset="-128"/>
              </a:rPr>
              <a:t>en</a:t>
            </a:r>
            <a:r>
              <a:rPr lang="en-US" altLang="en-US" baseline="0" dirty="0">
                <a:latin typeface="Times New Roman" pitchFamily="18" charset="0"/>
                <a:ea typeface="ＭＳ Ｐゴシック" pitchFamily="34" charset="-128"/>
              </a:rPr>
              <a:t> route operations as well.</a:t>
            </a:r>
            <a:endParaRPr lang="en-US" altLang="en-US" dirty="0">
              <a:latin typeface="Times New Roman" pitchFamily="18" charset="0"/>
              <a:ea typeface="ＭＳ Ｐゴシック" pitchFamily="34" charset="-128"/>
            </a:endParaRPr>
          </a:p>
          <a:p>
            <a:pPr eaLnBrk="1" hangingPunct="1"/>
            <a:r>
              <a:rPr lang="en-US" altLang="en-US" b="1" dirty="0">
                <a:latin typeface="Times New Roman" pitchFamily="18" charset="0"/>
                <a:ea typeface="ＭＳ Ｐゴシック" pitchFamily="34" charset="-128"/>
              </a:rPr>
              <a:t>(Next Slide) </a:t>
            </a:r>
            <a:endParaRPr lang="en-US" altLang="en-US"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endParaRPr lang="en-US" altLang="en-US" b="1" dirty="0">
              <a:latin typeface="Times New Roman" pitchFamily="18" charset="0"/>
              <a:ea typeface="ＭＳ Ｐゴシック"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03C6DF4-90C3-4CE0-AABE-BC785D23E4BF}" type="slidenum">
              <a:rPr lang="en-US" altLang="en-US" sz="1200" smtClean="0">
                <a:latin typeface="Times New Roman" pitchFamily="18" charset="0"/>
              </a:rPr>
              <a:pPr eaLnBrk="1" hangingPunct="1"/>
              <a:t>20</a:t>
            </a:fld>
            <a:endParaRPr lang="en-US" altLang="en-US" sz="1200">
              <a:latin typeface="Times New Roman" pitchFamily="18" charset="0"/>
            </a:endParaRPr>
          </a:p>
        </p:txBody>
      </p:sp>
      <p:sp>
        <p:nvSpPr>
          <p:cNvPr id="51203" name="Rectangle 2"/>
          <p:cNvSpPr>
            <a:spLocks noGrp="1" noRot="1" noChangeAspect="1" noChangeArrowheads="1" noTextEdit="1"/>
          </p:cNvSpPr>
          <p:nvPr>
            <p:ph type="sldImg"/>
          </p:nvPr>
        </p:nvSpPr>
        <p:spPr>
          <a:xfrm>
            <a:off x="331788" y="698500"/>
            <a:ext cx="6197600" cy="348615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Ask the audience to answer this question.  When they have answered; click to reveal the correct answers.</a:t>
            </a:r>
            <a:endParaRPr lang="en-US" altLang="en-US" b="1"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CFIT accidents</a:t>
            </a:r>
            <a:r>
              <a:rPr lang="en-US" altLang="en-US" baseline="0" dirty="0">
                <a:latin typeface="Times New Roman" pitchFamily="18" charset="0"/>
                <a:ea typeface="ＭＳ Ｐゴシック" pitchFamily="34" charset="-128"/>
              </a:rPr>
              <a:t> occur primarily during night conditions.  </a:t>
            </a:r>
            <a:r>
              <a:rPr lang="en-US" altLang="en-US" b="1" baseline="0" dirty="0">
                <a:latin typeface="Times New Roman" pitchFamily="18" charset="0"/>
                <a:ea typeface="ＭＳ Ｐゴシック" pitchFamily="34" charset="-128"/>
              </a:rPr>
              <a:t>(Click)</a:t>
            </a:r>
            <a:endParaRPr lang="en-US" altLang="en-US" baseline="0" dirty="0">
              <a:latin typeface="Times New Roman" pitchFamily="18" charset="0"/>
              <a:ea typeface="ＭＳ Ｐゴシック" pitchFamily="34" charset="-128"/>
            </a:endParaRPr>
          </a:p>
          <a:p>
            <a:pPr eaLnBrk="1" hangingPunct="1"/>
            <a:endParaRPr lang="en-US" altLang="en-US" b="1" baseline="0" dirty="0">
              <a:latin typeface="Times New Roman" pitchFamily="18" charset="0"/>
              <a:ea typeface="ＭＳ Ｐゴシック" pitchFamily="34" charset="-128"/>
            </a:endParaRPr>
          </a:p>
          <a:p>
            <a:pPr eaLnBrk="1" hangingPunct="1"/>
            <a:r>
              <a:rPr lang="en-US" altLang="en-US" b="0" baseline="0" dirty="0">
                <a:latin typeface="Times New Roman" pitchFamily="18" charset="0"/>
                <a:ea typeface="ＭＳ Ｐゴシック" pitchFamily="34" charset="-128"/>
              </a:rPr>
              <a:t>False:  The majority of CFIT accidents occur during the day</a:t>
            </a:r>
            <a:endParaRPr lang="en-US" altLang="en-US" b="0"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r>
              <a:rPr lang="en-US" altLang="en-US" b="1" dirty="0">
                <a:latin typeface="Times New Roman" pitchFamily="18" charset="0"/>
                <a:ea typeface="ＭＳ Ｐゴシック" pitchFamily="34" charset="-128"/>
              </a:rPr>
              <a:t>(Next Slide) </a:t>
            </a:r>
            <a:endParaRPr lang="en-US" altLang="en-US"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endParaRPr lang="en-US" altLang="en-US" b="1" dirty="0">
              <a:latin typeface="Times New Roman" pitchFamily="18" charset="0"/>
              <a:ea typeface="ＭＳ Ｐゴシック"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2500BB4-4622-4F67-9220-FB55B962B85F}" type="slidenum">
              <a:rPr lang="en-US" altLang="en-US" sz="1200" smtClean="0">
                <a:latin typeface="Times New Roman" pitchFamily="18" charset="0"/>
              </a:rPr>
              <a:pPr eaLnBrk="1" hangingPunct="1"/>
              <a:t>21</a:t>
            </a:fld>
            <a:endParaRPr lang="en-US" altLang="en-US" sz="1200">
              <a:latin typeface="Times New Roman" pitchFamily="18" charset="0"/>
            </a:endParaRPr>
          </a:p>
        </p:txBody>
      </p:sp>
      <p:sp>
        <p:nvSpPr>
          <p:cNvPr id="52227" name="Rectangle 2"/>
          <p:cNvSpPr>
            <a:spLocks noGrp="1" noRot="1" noChangeAspect="1" noChangeArrowheads="1" noTextEdit="1"/>
          </p:cNvSpPr>
          <p:nvPr>
            <p:ph type="sldImg"/>
          </p:nvPr>
        </p:nvSpPr>
        <p:spPr>
          <a:xfrm>
            <a:off x="331788" y="698500"/>
            <a:ext cx="6197600" cy="3486150"/>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Ask the audience to answer this question.  When they have answered; click to reveal the correct answers.</a:t>
            </a:r>
            <a:endParaRPr lang="en-US" altLang="en-US" b="1"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ea typeface="ＭＳ Ｐゴシック" pitchFamily="34" charset="-128"/>
              </a:rPr>
              <a:t>Two thirds of CFIT accidents occur in IMC conditions. </a:t>
            </a:r>
            <a:r>
              <a:rPr lang="en-US" altLang="en-US" b="1" baseline="0" dirty="0">
                <a:latin typeface="Times New Roman" pitchFamily="18" charset="0"/>
                <a:ea typeface="ＭＳ Ｐゴシック" pitchFamily="34" charset="-128"/>
              </a:rPr>
              <a:t>(Click)</a:t>
            </a:r>
            <a:endParaRPr lang="en-US" altLang="en-US" dirty="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r>
              <a:rPr lang="en-US" altLang="en-US" b="1" dirty="0">
                <a:latin typeface="Times New Roman" pitchFamily="18" charset="0"/>
                <a:ea typeface="ＭＳ Ｐゴシック" pitchFamily="34" charset="-128"/>
              </a:rPr>
              <a:t>(</a:t>
            </a:r>
            <a:r>
              <a:rPr lang="en-US" altLang="en-US" dirty="0">
                <a:latin typeface="Times New Roman" pitchFamily="18" charset="0"/>
                <a:ea typeface="ＭＳ Ｐゴシック" pitchFamily="34" charset="-128"/>
              </a:rPr>
              <a:t>False – CFIT accidents are almost evenly split between IMC and</a:t>
            </a:r>
            <a:r>
              <a:rPr lang="en-US" altLang="en-US" baseline="0" dirty="0">
                <a:latin typeface="Times New Roman" pitchFamily="18" charset="0"/>
                <a:ea typeface="ＭＳ Ｐゴシック" pitchFamily="34" charset="-128"/>
              </a:rPr>
              <a:t> VMC conditions. </a:t>
            </a:r>
            <a:endParaRPr lang="en-US" altLang="en-US" dirty="0">
              <a:latin typeface="Times New Roman" pitchFamily="18" charset="0"/>
              <a:ea typeface="ＭＳ Ｐゴシック" pitchFamily="34" charset="-128"/>
            </a:endParaRPr>
          </a:p>
          <a:p>
            <a:pPr eaLnBrk="1" hangingPunct="1"/>
            <a:endParaRPr lang="en-US" altLang="en-US" b="1" dirty="0">
              <a:latin typeface="Times New Roman" pitchFamily="18" charset="0"/>
              <a:ea typeface="ＭＳ Ｐゴシック" pitchFamily="34" charset="-128"/>
            </a:endParaRPr>
          </a:p>
          <a:p>
            <a:pPr eaLnBrk="1" hangingPunct="1"/>
            <a:r>
              <a:rPr lang="en-US" altLang="en-US" b="1" dirty="0">
                <a:latin typeface="Times New Roman" pitchFamily="18" charset="0"/>
                <a:ea typeface="ＭＳ Ｐゴシック" pitchFamily="34" charset="-128"/>
              </a:rPr>
              <a:t>(Next Slide) </a:t>
            </a:r>
            <a:endParaRPr lang="en-US" altLang="en-US"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endParaRPr lang="en-US" altLang="en-US" b="1" dirty="0">
              <a:latin typeface="Times New Roman" pitchFamily="18" charset="0"/>
              <a:ea typeface="ＭＳ Ｐゴシック"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AC116D5-5388-4686-BB7F-01F09C6E71C9}" type="slidenum">
              <a:rPr lang="en-US" altLang="en-US" sz="1200" smtClean="0">
                <a:latin typeface="Times New Roman" pitchFamily="18" charset="0"/>
              </a:rPr>
              <a:pPr eaLnBrk="1" hangingPunct="1"/>
              <a:t>22</a:t>
            </a:fld>
            <a:endParaRPr lang="en-US" altLang="en-US" sz="1200">
              <a:latin typeface="Times New Roman" pitchFamily="18" charset="0"/>
            </a:endParaRPr>
          </a:p>
        </p:txBody>
      </p:sp>
      <p:sp>
        <p:nvSpPr>
          <p:cNvPr id="53251" name="Rectangle 2"/>
          <p:cNvSpPr>
            <a:spLocks noGrp="1" noRot="1" noChangeAspect="1" noChangeArrowheads="1" noTextEdit="1"/>
          </p:cNvSpPr>
          <p:nvPr>
            <p:ph type="sldImg"/>
          </p:nvPr>
        </p:nvSpPr>
        <p:spPr>
          <a:xfrm>
            <a:off x="331788" y="698500"/>
            <a:ext cx="6197600" cy="348615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Ask the audience to answer this question.  When they have answered; click to reveal the correct answers.</a:t>
            </a:r>
            <a:endParaRPr lang="en-US" altLang="en-US" b="1"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The order of priority in performing pilot tasks is:  </a:t>
            </a:r>
            <a:r>
              <a:rPr lang="en-US" altLang="en-US" b="1" dirty="0">
                <a:latin typeface="Times New Roman" pitchFamily="18" charset="0"/>
                <a:ea typeface="ＭＳ Ｐゴシック" pitchFamily="34" charset="-128"/>
              </a:rPr>
              <a:t>(Click) </a:t>
            </a:r>
          </a:p>
          <a:p>
            <a:pPr eaLnBrk="1" hangingPunct="1"/>
            <a:endParaRPr lang="en-US" altLang="en-US" b="1"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C – Aviate, navigate, communicate.  It’s true that all of these things happen at nearly the same time but your first priority is to fly the airplane, followed by navigating so as to avoid impacting terrain.  Once you’ve got those under control, it’s time to communicate your intentions.  </a:t>
            </a:r>
            <a:r>
              <a:rPr lang="en-US" altLang="en-US" b="1" dirty="0">
                <a:latin typeface="Times New Roman" pitchFamily="18" charset="0"/>
                <a:ea typeface="ＭＳ Ｐゴシック" pitchFamily="34" charset="-128"/>
              </a:rPr>
              <a:t>  </a:t>
            </a:r>
          </a:p>
          <a:p>
            <a:pPr eaLnBrk="1" hangingPunct="1"/>
            <a:endParaRPr lang="en-US" altLang="en-US" b="1" dirty="0">
              <a:latin typeface="Times New Roman" pitchFamily="18" charset="0"/>
              <a:ea typeface="ＭＳ Ｐゴシック" pitchFamily="34" charset="-128"/>
            </a:endParaRPr>
          </a:p>
          <a:p>
            <a:pPr eaLnBrk="1" hangingPunct="1"/>
            <a:r>
              <a:rPr lang="en-US" altLang="en-US" b="1" dirty="0">
                <a:latin typeface="Times New Roman" pitchFamily="18" charset="0"/>
                <a:ea typeface="ＭＳ Ｐゴシック" pitchFamily="34" charset="-128"/>
              </a:rPr>
              <a:t>(Next Slide) </a:t>
            </a:r>
            <a:endParaRPr lang="en-US" altLang="en-US"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endParaRPr lang="en-US" altLang="en-US" b="1" dirty="0">
              <a:latin typeface="Times New Roman" pitchFamily="18" charset="0"/>
              <a:ea typeface="ＭＳ Ｐゴシック"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0B9CACA-B80B-439E-BED4-F2141FD2998D}" type="slidenum">
              <a:rPr lang="en-US" altLang="en-US" sz="1200" smtClean="0">
                <a:latin typeface="Times New Roman" pitchFamily="18" charset="0"/>
              </a:rPr>
              <a:pPr eaLnBrk="1" hangingPunct="1"/>
              <a:t>23</a:t>
            </a:fld>
            <a:endParaRPr lang="en-US" altLang="en-US" sz="1200">
              <a:latin typeface="Times New Roman" pitchFamily="18" charset="0"/>
            </a:endParaRPr>
          </a:p>
        </p:txBody>
      </p:sp>
      <p:sp>
        <p:nvSpPr>
          <p:cNvPr id="54275" name="Rectangle 2"/>
          <p:cNvSpPr>
            <a:spLocks noGrp="1" noRot="1" noChangeAspect="1" noChangeArrowheads="1" noTextEdit="1"/>
          </p:cNvSpPr>
          <p:nvPr>
            <p:ph type="sldImg"/>
          </p:nvPr>
        </p:nvSpPr>
        <p:spPr>
          <a:xfrm>
            <a:off x="331788" y="698500"/>
            <a:ext cx="6197600" cy="3486150"/>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Ask the audience to answer this question.  When they have answered; click to reveal the correct answers.</a:t>
            </a:r>
            <a:endParaRPr lang="en-US" altLang="en-US" b="1"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Good practices to avoid CFIT are:     </a:t>
            </a:r>
            <a:r>
              <a:rPr lang="en-US" altLang="en-US" b="1" dirty="0">
                <a:latin typeface="Times New Roman" pitchFamily="18" charset="0"/>
                <a:ea typeface="ＭＳ Ｐゴシック" pitchFamily="34" charset="-128"/>
              </a:rPr>
              <a:t>(Click)   </a:t>
            </a:r>
          </a:p>
          <a:p>
            <a:pPr eaLnBrk="1" hangingPunct="1"/>
            <a:endParaRPr lang="en-US" altLang="en-US" b="1"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All of the above. </a:t>
            </a:r>
          </a:p>
          <a:p>
            <a:pPr eaLnBrk="1" hangingPunct="1"/>
            <a:endParaRPr lang="en-US" altLang="en-US" dirty="0">
              <a:latin typeface="Times New Roman" pitchFamily="18" charset="0"/>
              <a:ea typeface="ＭＳ Ｐゴシック" pitchFamily="34" charset="-128"/>
            </a:endParaRPr>
          </a:p>
          <a:p>
            <a:pPr eaLnBrk="1" hangingPunct="1"/>
            <a:r>
              <a:rPr lang="en-US" altLang="en-US" dirty="0">
                <a:latin typeface="Times New Roman" pitchFamily="18" charset="0"/>
                <a:ea typeface="ＭＳ Ｐゴシック" pitchFamily="34" charset="-128"/>
              </a:rPr>
              <a:t> </a:t>
            </a:r>
            <a:r>
              <a:rPr lang="en-US" altLang="en-US" b="1" dirty="0">
                <a:latin typeface="Times New Roman" pitchFamily="18" charset="0"/>
                <a:ea typeface="ＭＳ Ｐゴシック" pitchFamily="34" charset="-128"/>
              </a:rPr>
              <a:t>(Next Slide) </a:t>
            </a:r>
            <a:endParaRPr lang="en-US" altLang="en-US" dirty="0">
              <a:latin typeface="Times New Roman" pitchFamily="18" charset="0"/>
              <a:ea typeface="ＭＳ Ｐゴシック" pitchFamily="34" charset="-128"/>
            </a:endParaRPr>
          </a:p>
          <a:p>
            <a:pPr eaLnBrk="1" hangingPunct="1"/>
            <a:endParaRPr lang="en-US" altLang="en-US" dirty="0">
              <a:latin typeface="Times New Roman" pitchFamily="18" charset="0"/>
              <a:ea typeface="ＭＳ Ｐゴシック" pitchFamily="34" charset="-128"/>
            </a:endParaRPr>
          </a:p>
          <a:p>
            <a:pPr eaLnBrk="1" hangingPunct="1"/>
            <a:endParaRPr lang="en-US" altLang="en-US" b="1" dirty="0">
              <a:latin typeface="Times New Roman" pitchFamily="18" charset="0"/>
              <a:ea typeface="ＭＳ Ｐゴシック"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331788" y="696913"/>
            <a:ext cx="6197600" cy="3486150"/>
          </a:xfrm>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altLang="en-US" b="1" dirty="0">
              <a:latin typeface="Times New Roman" pitchFamily="18" charset="0"/>
              <a:ea typeface="ＭＳ Ｐゴシック" pitchFamily="34" charset="-128"/>
            </a:endParaRPr>
          </a:p>
          <a:p>
            <a:endParaRPr lang="en-US" altLang="en-US" b="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 </a:t>
            </a:r>
            <a:endParaRPr lang="en-US" altLang="en-US" dirty="0">
              <a:latin typeface="Times New Roman" pitchFamily="18" charset="0"/>
              <a:ea typeface="ＭＳ Ｐゴシック" pitchFamily="34" charset="-128"/>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84A686F-E534-476F-909B-3A8A0D6377C8}" type="slidenum">
              <a:rPr lang="en-US" altLang="en-US" sz="1200" smtClean="0">
                <a:latin typeface="Times New Roman" pitchFamily="18" charset="0"/>
              </a:rPr>
              <a:pPr eaLnBrk="1" hangingPunct="1"/>
              <a:t>24</a:t>
            </a:fld>
            <a:endParaRPr lang="en-US" altLang="en-US" sz="120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Wings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baseline="0" dirty="0">
                <a:latin typeface="Times New Roman" pitchFamily="18" charset="0"/>
              </a:rPr>
              <a:t>And speaking of staying on top of your game – there’s an exciting new series of courses on FAASafety.gov for you to explore.</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 Factors knowledge is showing us how to excel in dealing with the physical, intellectual, and emotional challenges of flight.  The benefits of Human Factors study are so great that we’ve developed a series of online Human Factors for Pilots courses.  We encourage you to explore the series.  Navigate to the URL or scan the QR code on screen for a FAASTeam Human Factors course catalog that features direct links to each of the courses.  </a:t>
            </a:r>
            <a:endParaRPr lang="en-US"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dirty="0"/>
          </a:p>
        </p:txBody>
      </p:sp>
    </p:spTree>
    <p:extLst>
      <p:ext uri="{BB962C8B-B14F-4D97-AF65-F5344CB8AC3E}">
        <p14:creationId xmlns:p14="http://schemas.microsoft.com/office/powerpoint/2010/main" val="6287539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dirty="0"/>
          </a:p>
        </p:txBody>
      </p:sp>
    </p:spTree>
    <p:extLst>
      <p:ext uri="{BB962C8B-B14F-4D97-AF65-F5344CB8AC3E}">
        <p14:creationId xmlns:p14="http://schemas.microsoft.com/office/powerpoint/2010/main" val="10942480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29</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1916352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1.wmf"/><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3" cstate="print">
            <a:extLst>
              <a:ext uri="{28A0092B-C50C-407E-A947-70E740481C1C}">
                <a14:useLocalDpi xmlns:a14="http://schemas.microsoft.com/office/drawing/2010/main" val="0"/>
              </a:ext>
            </a:extLst>
          </a:blip>
          <a:srcRect r="60985"/>
          <a:stretch/>
        </p:blipFill>
        <p:spPr>
          <a:xfrm>
            <a:off x="7728435" y="7285"/>
            <a:ext cx="4662306" cy="6708825"/>
          </a:xfrm>
          <a:prstGeom prst="rect">
            <a:avLst/>
          </a:prstGeom>
        </p:spPr>
      </p:pic>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2752"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lgn="l">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5" y="1795830"/>
            <a:ext cx="6139447" cy="1067092"/>
          </a:xfrm>
        </p:spPr>
        <p:txBody>
          <a:bodyPr/>
          <a:lstStyle>
            <a:lvl1pPr marL="0" indent="0">
              <a:buFontTx/>
              <a:buNone/>
              <a:defRPr sz="3200" baseline="0">
                <a:solidFill>
                  <a:schemeClr val="bg2"/>
                </a:solidFill>
              </a:defRPr>
            </a:lvl1pPr>
          </a:lstStyle>
          <a:p>
            <a:pPr lvl="0"/>
            <a:r>
              <a:rPr lang="en-US" noProof="0" dirty="0"/>
              <a:t>Title here</a:t>
            </a:r>
          </a:p>
        </p:txBody>
      </p:sp>
      <p:sp>
        <p:nvSpPr>
          <p:cNvPr id="63515" name="Text Box 1051"/>
          <p:cNvSpPr txBox="1">
            <a:spLocks noChangeArrowheads="1"/>
          </p:cNvSpPr>
          <p:nvPr userDrawn="1"/>
        </p:nvSpPr>
        <p:spPr bwMode="auto">
          <a:xfrm>
            <a:off x="303301" y="379132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pic>
        <p:nvPicPr>
          <p:cNvPr id="14" name="Picture 1079"/>
          <p:cNvPicPr>
            <a:picLocks noChangeAspect="1" noChangeArrowheads="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8136467" y="153924"/>
            <a:ext cx="1231269" cy="111067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166256" y="5116760"/>
            <a:ext cx="6040581"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a:t>Produced</a:t>
            </a:r>
            <a:r>
              <a:rPr lang="en-US" sz="2400" baseline="0" dirty="0"/>
              <a:t> by </a:t>
            </a:r>
          </a:p>
          <a:p>
            <a:pPr>
              <a:buNone/>
            </a:pPr>
            <a:r>
              <a:rPr lang="en-US" sz="2400" i="0" baseline="0" dirty="0"/>
              <a:t>The National FAA Safety Team</a:t>
            </a:r>
            <a:br>
              <a:rPr lang="en-US" sz="2400" i="0" baseline="0" dirty="0"/>
            </a:br>
            <a:r>
              <a:rPr lang="en-US" sz="2400" i="0" baseline="0" dirty="0"/>
              <a:t>(FAASTeam)</a:t>
            </a:r>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60169" y="6096000"/>
            <a:ext cx="2220384" cy="763588"/>
            <a:chOff x="3622" y="3840"/>
            <a:chExt cx="1049" cy="481"/>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22" y="3840"/>
              <a:ext cx="369" cy="481"/>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16.pn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21.pn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s://www.faa.gov/regulations_policies/advisory_circulars/index.cfm/go/document.information/documentID/22907"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15.xml"/><Relationship Id="rId7"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37.jpg"/><Relationship Id="rId5" Type="http://schemas.openxmlformats.org/officeDocument/2006/relationships/image" Target="../media/image36.jpeg"/><Relationship Id="rId4" Type="http://schemas.openxmlformats.org/officeDocument/2006/relationships/image" Target="../media/image35.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33.xml"/><Relationship Id="rId4" Type="http://schemas.openxmlformats.org/officeDocument/2006/relationships/image" Target="../media/image38.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4.xml"/><Relationship Id="rId5" Type="http://schemas.openxmlformats.org/officeDocument/2006/relationships/image" Target="../media/image25.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image" Target="../media/image40.png"/><Relationship Id="rId4" Type="http://schemas.openxmlformats.org/officeDocument/2006/relationships/hyperlink" Target="http://bit.ly/HFcourses" TargetMode="Externa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42.png"/><Relationship Id="rId5" Type="http://schemas.openxmlformats.org/officeDocument/2006/relationships/hyperlink" Target="https://www.faa.gov/about/initiatives/sms" TargetMode="External"/><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45.jpeg"/><Relationship Id="rId5" Type="http://schemas.openxmlformats.org/officeDocument/2006/relationships/image" Target="../media/image44.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72872" y="266216"/>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272872" y="1463923"/>
            <a:ext cx="7031311" cy="1753002"/>
          </a:xfrm>
        </p:spPr>
        <p:txBody>
          <a:bodyPr/>
          <a:lstStyle/>
          <a:p>
            <a:r>
              <a:rPr lang="en-US" dirty="0"/>
              <a:t>Topic of the Month</a:t>
            </a:r>
            <a:br>
              <a:rPr lang="en-US" dirty="0"/>
            </a:br>
            <a:r>
              <a:rPr lang="en-US" dirty="0"/>
              <a:t>November</a:t>
            </a:r>
          </a:p>
          <a:p>
            <a:r>
              <a:rPr lang="en-US" dirty="0"/>
              <a:t>Avoiding Controlled Flight Into Terrain (CFIT) Accidents</a:t>
            </a:r>
          </a:p>
          <a:p>
            <a:endParaRPr lang="en-US" dirty="0"/>
          </a:p>
        </p:txBody>
      </p:sp>
      <p:sp>
        <p:nvSpPr>
          <p:cNvPr id="32785" name="Text Box 17"/>
          <p:cNvSpPr txBox="1">
            <a:spLocks noChangeArrowheads="1"/>
          </p:cNvSpPr>
          <p:nvPr/>
        </p:nvSpPr>
        <p:spPr bwMode="auto">
          <a:xfrm>
            <a:off x="3367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70"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61141601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a:ea typeface="ＭＳ Ｐゴシック" pitchFamily="34" charset="-128"/>
              </a:rPr>
              <a:t>Welcome</a:t>
            </a:r>
          </a:p>
        </p:txBody>
      </p:sp>
      <p:sp>
        <p:nvSpPr>
          <p:cNvPr id="5123" name="Content Placeholder 2"/>
          <p:cNvSpPr>
            <a:spLocks noGrp="1"/>
          </p:cNvSpPr>
          <p:nvPr>
            <p:ph idx="1"/>
          </p:nvPr>
        </p:nvSpPr>
        <p:spPr/>
        <p:txBody>
          <a:bodyPr/>
          <a:lstStyle/>
          <a:p>
            <a:r>
              <a:rPr lang="en-US" altLang="en-US" dirty="0">
                <a:ea typeface="ＭＳ Ｐゴシック" pitchFamily="34" charset="-128"/>
              </a:rPr>
              <a:t>Exits</a:t>
            </a:r>
          </a:p>
          <a:p>
            <a:r>
              <a:rPr lang="en-US" altLang="en-US" dirty="0">
                <a:ea typeface="ＭＳ Ｐゴシック" pitchFamily="34" charset="-128"/>
              </a:rPr>
              <a:t>Restrooms</a:t>
            </a:r>
          </a:p>
          <a:p>
            <a:r>
              <a:rPr lang="en-US" altLang="en-US" dirty="0">
                <a:ea typeface="ＭＳ Ｐゴシック" pitchFamily="34" charset="-128"/>
              </a:rPr>
              <a:t>Emergency Evacuation</a:t>
            </a:r>
          </a:p>
          <a:p>
            <a:r>
              <a:rPr lang="en-US" altLang="en-US" dirty="0">
                <a:ea typeface="ＭＳ Ｐゴシック" pitchFamily="34" charset="-128"/>
              </a:rPr>
              <a:t>Breaks </a:t>
            </a:r>
          </a:p>
          <a:p>
            <a:r>
              <a:rPr lang="en-US" altLang="en-US" dirty="0">
                <a:ea typeface="ＭＳ Ｐゴシック" pitchFamily="34" charset="-128"/>
              </a:rPr>
              <a:t>Sponsor Acknowledgment</a:t>
            </a:r>
          </a:p>
          <a:p>
            <a:r>
              <a:rPr lang="en-US" altLang="en-US" dirty="0">
                <a:ea typeface="ＭＳ Ｐゴシック" pitchFamily="34" charset="-128"/>
              </a:rPr>
              <a:t>Set phones &amp; devices to silent or off</a:t>
            </a:r>
          </a:p>
          <a:p>
            <a:r>
              <a:rPr lang="en-US" altLang="en-US" dirty="0">
                <a:ea typeface="ＭＳ Ｐゴシック" pitchFamily="34" charset="-128"/>
              </a:rPr>
              <a:t>Other information</a:t>
            </a:r>
          </a:p>
          <a:p>
            <a:endParaRPr lang="en-US" altLang="en-US" dirty="0">
              <a:ea typeface="ＭＳ Ｐゴシック" pitchFamily="34" charset="-128"/>
            </a:endParaRPr>
          </a:p>
          <a:p>
            <a:endParaRPr lang="en-US" altLang="en-US" dirty="0">
              <a:ea typeface="ＭＳ Ｐゴシック" pitchFamily="34" charset="-128"/>
            </a:endParaRPr>
          </a:p>
        </p:txBody>
      </p:sp>
      <p:grpSp>
        <p:nvGrpSpPr>
          <p:cNvPr id="5" name="Group 4"/>
          <p:cNvGrpSpPr/>
          <p:nvPr/>
        </p:nvGrpSpPr>
        <p:grpSpPr>
          <a:xfrm>
            <a:off x="7621974" y="515632"/>
            <a:ext cx="4078167" cy="3188006"/>
            <a:chOff x="6837353" y="2158410"/>
            <a:chExt cx="5177733" cy="4191780"/>
          </a:xfrm>
        </p:grpSpPr>
        <p:pic>
          <p:nvPicPr>
            <p:cNvPr id="6"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727958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a:ea typeface="ＭＳ Ｐゴシック" pitchFamily="34" charset="-128"/>
              </a:rPr>
              <a:t>Overview	</a:t>
            </a:r>
          </a:p>
        </p:txBody>
      </p:sp>
      <p:sp>
        <p:nvSpPr>
          <p:cNvPr id="7171" name="Content Placeholder 2"/>
          <p:cNvSpPr>
            <a:spLocks noGrp="1"/>
          </p:cNvSpPr>
          <p:nvPr>
            <p:ph idx="1"/>
          </p:nvPr>
        </p:nvSpPr>
        <p:spPr>
          <a:xfrm>
            <a:off x="760162" y="1291558"/>
            <a:ext cx="8737600" cy="4391025"/>
          </a:xfrm>
        </p:spPr>
        <p:txBody>
          <a:bodyPr/>
          <a:lstStyle/>
          <a:p>
            <a:r>
              <a:rPr lang="en-US" altLang="en-US" dirty="0">
                <a:ea typeface="ＭＳ Ｐゴシック" pitchFamily="34" charset="-128"/>
              </a:rPr>
              <a:t>The CFIT Accident</a:t>
            </a:r>
          </a:p>
          <a:p>
            <a:r>
              <a:rPr lang="en-US" altLang="en-US" dirty="0">
                <a:ea typeface="ＭＳ Ｐゴシック" pitchFamily="34" charset="-128"/>
              </a:rPr>
              <a:t>SRM solutions and GAJSC </a:t>
            </a:r>
            <a:br>
              <a:rPr lang="en-US" altLang="en-US" dirty="0">
                <a:ea typeface="ＭＳ Ｐゴシック" pitchFamily="34" charset="-128"/>
              </a:rPr>
            </a:br>
            <a:r>
              <a:rPr lang="en-US" altLang="en-US" dirty="0">
                <a:ea typeface="ＭＳ Ｐゴシック" pitchFamily="34" charset="-128"/>
              </a:rPr>
              <a:t>safety enhancements</a:t>
            </a:r>
          </a:p>
          <a:p>
            <a:r>
              <a:rPr lang="en-US" altLang="en-US" dirty="0">
                <a:ea typeface="ＭＳ Ｐゴシック" pitchFamily="34" charset="-128"/>
              </a:rPr>
              <a:t>Technology Solutions</a:t>
            </a:r>
          </a:p>
          <a:p>
            <a:r>
              <a:rPr lang="en-US" altLang="en-US" dirty="0">
                <a:ea typeface="ＭＳ Ｐゴシック" pitchFamily="34" charset="-128"/>
              </a:rPr>
              <a:t>Tips and Tricks</a:t>
            </a:r>
          </a:p>
          <a:p>
            <a:endParaRPr lang="en-US" altLang="en-US" dirty="0">
              <a:ea typeface="ＭＳ Ｐゴシック" pitchFamily="34" charset="-128"/>
            </a:endParaRPr>
          </a:p>
          <a:p>
            <a:endParaRPr lang="en-US" altLang="en-US" dirty="0">
              <a:ea typeface="ＭＳ Ｐゴシック" pitchFamily="34" charset="-128"/>
            </a:endParaRPr>
          </a:p>
        </p:txBody>
      </p:sp>
      <p:sp>
        <p:nvSpPr>
          <p:cNvPr id="2" name="TextBox 1"/>
          <p:cNvSpPr txBox="1"/>
          <p:nvPr/>
        </p:nvSpPr>
        <p:spPr bwMode="auto">
          <a:xfrm>
            <a:off x="997228" y="5132614"/>
            <a:ext cx="41317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002060"/>
                </a:solidFill>
              </a:rPr>
              <a:t>GAJSC – General Aviation Joint Safety Committee</a:t>
            </a:r>
          </a:p>
        </p:txBody>
      </p:sp>
      <p:pic>
        <p:nvPicPr>
          <p:cNvPr id="4" name="Picture 3"/>
          <p:cNvPicPr>
            <a:picLocks noChangeAspect="1"/>
          </p:cNvPicPr>
          <p:nvPr/>
        </p:nvPicPr>
        <p:blipFill>
          <a:blip r:embed="rId4"/>
          <a:stretch>
            <a:fillRect/>
          </a:stretch>
        </p:blipFill>
        <p:spPr>
          <a:xfrm>
            <a:off x="6769555" y="1576407"/>
            <a:ext cx="5098596" cy="383320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08350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7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CFIT Accident</a:t>
            </a:r>
          </a:p>
        </p:txBody>
      </p:sp>
      <p:pic>
        <p:nvPicPr>
          <p:cNvPr id="5" name="Content Placeholder 4"/>
          <p:cNvPicPr>
            <a:picLocks noGrp="1" noChangeAspect="1"/>
          </p:cNvPicPr>
          <p:nvPr>
            <p:ph idx="1"/>
          </p:nvPr>
        </p:nvPicPr>
        <p:blipFill>
          <a:blip r:embed="rId4"/>
          <a:stretch>
            <a:fillRect/>
          </a:stretch>
        </p:blipFill>
        <p:spPr>
          <a:xfrm>
            <a:off x="480791" y="1441888"/>
            <a:ext cx="6172200" cy="3552825"/>
          </a:xfrm>
          <a:prstGeom prst="rect">
            <a:avLst/>
          </a:prstGeom>
          <a:ln>
            <a:noFill/>
          </a:ln>
          <a:effectLst>
            <a:outerShdw blurRad="292100" dist="139700" dir="2700000" algn="tl" rotWithShape="0">
              <a:srgbClr val="333333">
                <a:alpha val="65000"/>
              </a:srgbClr>
            </a:outerShdw>
          </a:effectLst>
        </p:spPr>
      </p:pic>
      <p:cxnSp>
        <p:nvCxnSpPr>
          <p:cNvPr id="10" name="Straight Connector 9"/>
          <p:cNvCxnSpPr/>
          <p:nvPr/>
        </p:nvCxnSpPr>
        <p:spPr bwMode="auto">
          <a:xfrm flipV="1">
            <a:off x="1431083" y="2543908"/>
            <a:ext cx="186702" cy="269651"/>
          </a:xfrm>
          <a:prstGeom prst="line">
            <a:avLst/>
          </a:prstGeom>
          <a:noFill/>
          <a:ln w="38100" cap="flat" cmpd="sng" algn="ctr">
            <a:solidFill>
              <a:srgbClr val="C0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3" name="Picture 2" descr="Image result for rockwell 690 turbo command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5876" y="649288"/>
            <a:ext cx="4511854" cy="2255927"/>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4" name="Straight Connector 23"/>
          <p:cNvCxnSpPr/>
          <p:nvPr/>
        </p:nvCxnSpPr>
        <p:spPr bwMode="auto">
          <a:xfrm>
            <a:off x="1583668" y="2707674"/>
            <a:ext cx="3841261" cy="1942123"/>
          </a:xfrm>
          <a:prstGeom prst="line">
            <a:avLst/>
          </a:prstGeom>
          <a:noFill/>
          <a:ln w="38100" cap="flat" cmpd="sng" algn="ctr">
            <a:solidFill>
              <a:srgbClr val="C0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8" name="Group 7"/>
          <p:cNvGrpSpPr/>
          <p:nvPr/>
        </p:nvGrpSpPr>
        <p:grpSpPr>
          <a:xfrm>
            <a:off x="1716529" y="1978797"/>
            <a:ext cx="3826728" cy="1594885"/>
            <a:chOff x="1716529" y="1978797"/>
            <a:chExt cx="3826728" cy="1594885"/>
          </a:xfrm>
        </p:grpSpPr>
        <p:sp>
          <p:nvSpPr>
            <p:cNvPr id="20" name="Cross 19"/>
            <p:cNvSpPr/>
            <p:nvPr/>
          </p:nvSpPr>
          <p:spPr bwMode="auto">
            <a:xfrm rot="1259238">
              <a:off x="5236820" y="3319967"/>
              <a:ext cx="306437" cy="253715"/>
            </a:xfrm>
            <a:prstGeom prst="plus">
              <a:avLst/>
            </a:prstGeom>
            <a:noFill/>
            <a:ln w="349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nvGrpSpPr>
            <p:cNvPr id="7" name="Group 6"/>
            <p:cNvGrpSpPr/>
            <p:nvPr/>
          </p:nvGrpSpPr>
          <p:grpSpPr>
            <a:xfrm>
              <a:off x="1716529" y="1978797"/>
              <a:ext cx="3296224" cy="1324655"/>
              <a:chOff x="1716529" y="1978797"/>
              <a:chExt cx="3296224" cy="1324655"/>
            </a:xfrm>
          </p:grpSpPr>
          <p:sp>
            <p:nvSpPr>
              <p:cNvPr id="14" name="Arc 13"/>
              <p:cNvSpPr/>
              <p:nvPr/>
            </p:nvSpPr>
            <p:spPr bwMode="auto">
              <a:xfrm rot="18703181">
                <a:off x="1834523" y="2079225"/>
                <a:ext cx="373809" cy="172954"/>
              </a:xfrm>
              <a:prstGeom prst="arc">
                <a:avLst>
                  <a:gd name="adj1" fmla="val 15967614"/>
                  <a:gd name="adj2" fmla="val 21491573"/>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cxnSp>
            <p:nvCxnSpPr>
              <p:cNvPr id="16" name="Straight Connector 15"/>
              <p:cNvCxnSpPr/>
              <p:nvPr/>
            </p:nvCxnSpPr>
            <p:spPr bwMode="auto">
              <a:xfrm>
                <a:off x="2210358" y="2027850"/>
                <a:ext cx="2802395" cy="1275602"/>
              </a:xfrm>
              <a:prstGeom prst="line">
                <a:avLst/>
              </a:prstGeom>
              <a:noFill/>
              <a:ln w="38100" cap="flat" cmpd="sng" algn="ctr">
                <a:solidFill>
                  <a:srgbClr val="C0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35"/>
              <p:cNvCxnSpPr/>
              <p:nvPr/>
            </p:nvCxnSpPr>
            <p:spPr bwMode="auto">
              <a:xfrm flipV="1">
                <a:off x="1716529" y="2128127"/>
                <a:ext cx="202887" cy="286180"/>
              </a:xfrm>
              <a:prstGeom prst="line">
                <a:avLst/>
              </a:prstGeom>
              <a:noFill/>
              <a:ln w="38100" cap="flat" cmpd="sng" algn="ctr">
                <a:solidFill>
                  <a:srgbClr val="C0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3" name="TextBox 2"/>
          <p:cNvSpPr txBox="1"/>
          <p:nvPr/>
        </p:nvSpPr>
        <p:spPr bwMode="auto">
          <a:xfrm>
            <a:off x="7293166" y="3161035"/>
            <a:ext cx="4737253" cy="283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171450" indent="-171450"/>
            <a:r>
              <a:rPr lang="en-US" sz="2000" b="1" dirty="0"/>
              <a:t>VFR KPAI - KSAD</a:t>
            </a:r>
          </a:p>
          <a:p>
            <a:pPr marL="171450" indent="-171450"/>
            <a:r>
              <a:rPr lang="en-US" sz="2000" b="1" dirty="0"/>
              <a:t>VMC Moonless night</a:t>
            </a:r>
          </a:p>
          <a:p>
            <a:pPr marL="171450" indent="-171450"/>
            <a:r>
              <a:rPr lang="en-US" sz="2000" b="1" dirty="0"/>
              <a:t>Sparsely lit terrain (black hole)</a:t>
            </a:r>
          </a:p>
          <a:p>
            <a:pPr marL="171450" indent="-171450"/>
            <a:r>
              <a:rPr lang="en-US" sz="2000" b="1" dirty="0"/>
              <a:t>Class B altitude restriction</a:t>
            </a:r>
          </a:p>
          <a:p>
            <a:pPr marL="171450" indent="-171450"/>
            <a:r>
              <a:rPr lang="en-US" sz="2000" b="1" dirty="0"/>
              <a:t>Delayed turn on course (for arriving traffic)</a:t>
            </a:r>
          </a:p>
          <a:p>
            <a:pPr marL="171450" indent="-171450"/>
            <a:endParaRPr lang="en-US" sz="1200" b="1" dirty="0">
              <a:solidFill>
                <a:srgbClr val="C0C0C0"/>
              </a:solidFill>
            </a:endParaRPr>
          </a:p>
        </p:txBody>
      </p:sp>
    </p:spTree>
    <p:custDataLst>
      <p:tags r:id="rId1"/>
    </p:custDataLst>
    <p:extLst>
      <p:ext uri="{BB962C8B-B14F-4D97-AF65-F5344CB8AC3E}">
        <p14:creationId xmlns:p14="http://schemas.microsoft.com/office/powerpoint/2010/main" val="4001301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Links in the chain</a:t>
            </a:r>
          </a:p>
        </p:txBody>
      </p:sp>
      <p:sp>
        <p:nvSpPr>
          <p:cNvPr id="6" name="Content Placeholder 2"/>
          <p:cNvSpPr txBox="1">
            <a:spLocks/>
          </p:cNvSpPr>
          <p:nvPr/>
        </p:nvSpPr>
        <p:spPr bwMode="auto">
          <a:xfrm>
            <a:off x="571500" y="1078468"/>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a:ea typeface="ＭＳ Ｐゴシック" pitchFamily="34" charset="-128"/>
              </a:rPr>
              <a:t>Dark moonless night</a:t>
            </a:r>
          </a:p>
          <a:p>
            <a:r>
              <a:rPr lang="en-US" altLang="en-US" kern="0" dirty="0">
                <a:ea typeface="ＭＳ Ｐゴシック" pitchFamily="34" charset="-128"/>
              </a:rPr>
              <a:t>Rising sparsely lit terrain</a:t>
            </a:r>
          </a:p>
          <a:p>
            <a:r>
              <a:rPr lang="en-US" altLang="en-US" kern="0" dirty="0">
                <a:ea typeface="ＭＳ Ｐゴシック" pitchFamily="34" charset="-128"/>
              </a:rPr>
              <a:t>VFR </a:t>
            </a:r>
          </a:p>
          <a:p>
            <a:r>
              <a:rPr lang="en-US" altLang="en-US" kern="0" dirty="0">
                <a:ea typeface="ＭＳ Ｐゴシック" pitchFamily="34" charset="-128"/>
              </a:rPr>
              <a:t>Airspace constraints</a:t>
            </a:r>
          </a:p>
          <a:p>
            <a:r>
              <a:rPr lang="en-US" altLang="en-US" kern="0" dirty="0">
                <a:ea typeface="ＭＳ Ｐゴシック" pitchFamily="34" charset="-128"/>
              </a:rPr>
              <a:t>No Class B Clearance or</a:t>
            </a:r>
            <a:br>
              <a:rPr lang="en-US" altLang="en-US" kern="0" dirty="0">
                <a:ea typeface="ＭＳ Ｐゴシック" pitchFamily="34" charset="-128"/>
              </a:rPr>
            </a:br>
            <a:r>
              <a:rPr lang="en-US" altLang="en-US" kern="0" dirty="0">
                <a:ea typeface="ＭＳ Ｐゴシック" pitchFamily="34" charset="-128"/>
              </a:rPr>
              <a:t>Flight Following requests</a:t>
            </a:r>
          </a:p>
          <a:p>
            <a:r>
              <a:rPr lang="en-US" altLang="en-US" kern="0" dirty="0">
                <a:ea typeface="ＭＳ Ｐゴシック" pitchFamily="34" charset="-128"/>
              </a:rPr>
              <a:t>Delayed turn on course</a:t>
            </a:r>
          </a:p>
          <a:p>
            <a:pPr lvl="1"/>
            <a:r>
              <a:rPr lang="en-US" altLang="en-US" kern="0" dirty="0">
                <a:ea typeface="ＭＳ Ｐゴシック" pitchFamily="34" charset="-128"/>
              </a:rPr>
              <a:t>Arriving traffic separation</a:t>
            </a:r>
          </a:p>
          <a:p>
            <a:endParaRPr lang="en-US" altLang="en-US" kern="0" dirty="0">
              <a:ea typeface="ＭＳ Ｐゴシック" pitchFamily="34" charset="-128"/>
            </a:endParaRPr>
          </a:p>
          <a:p>
            <a:endParaRPr lang="en-US" altLang="en-US" kern="0" dirty="0">
              <a:ea typeface="ＭＳ Ｐゴシック" pitchFamily="34" charset="-128"/>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1010" y="2027104"/>
            <a:ext cx="6353308" cy="356676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958502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ea typeface="ＭＳ Ｐゴシック" pitchFamily="34" charset="-128"/>
              </a:rPr>
              <a:t>The CFIT Accident</a:t>
            </a:r>
          </a:p>
        </p:txBody>
      </p:sp>
      <p:sp>
        <p:nvSpPr>
          <p:cNvPr id="7" name="Content Placeholder 2"/>
          <p:cNvSpPr>
            <a:spLocks noGrp="1"/>
          </p:cNvSpPr>
          <p:nvPr>
            <p:ph idx="1"/>
          </p:nvPr>
        </p:nvSpPr>
        <p:spPr>
          <a:xfrm>
            <a:off x="1244600" y="1142366"/>
            <a:ext cx="8737600" cy="4391025"/>
          </a:xfrm>
        </p:spPr>
        <p:txBody>
          <a:bodyPr/>
          <a:lstStyle/>
          <a:p>
            <a:r>
              <a:rPr lang="en-US" altLang="en-US" dirty="0">
                <a:ea typeface="ＭＳ Ｐゴシック" pitchFamily="34" charset="-128"/>
              </a:rPr>
              <a:t>Unintentional Collision with Terrain while an Aircraft is Under Positive Control</a:t>
            </a:r>
          </a:p>
          <a:p>
            <a:r>
              <a:rPr lang="en-US" altLang="en-US" dirty="0">
                <a:ea typeface="ＭＳ Ｐゴシック" pitchFamily="34" charset="-128"/>
              </a:rPr>
              <a:t>In one year </a:t>
            </a:r>
          </a:p>
          <a:p>
            <a:pPr lvl="1"/>
            <a:r>
              <a:rPr lang="en-US" altLang="en-US" dirty="0">
                <a:ea typeface="ＭＳ Ｐゴシック" pitchFamily="34" charset="-128"/>
              </a:rPr>
              <a:t>41 CFIT Accidents</a:t>
            </a:r>
          </a:p>
          <a:p>
            <a:pPr lvl="2"/>
            <a:r>
              <a:rPr lang="en-US" altLang="en-US" dirty="0">
                <a:ea typeface="ＭＳ Ｐゴシック" pitchFamily="34" charset="-128"/>
              </a:rPr>
              <a:t>56% Fatal</a:t>
            </a:r>
          </a:p>
          <a:p>
            <a:pPr lvl="1"/>
            <a:r>
              <a:rPr lang="en-US" altLang="en-US" dirty="0">
                <a:ea typeface="ＭＳ Ｐゴシック" pitchFamily="34" charset="-128"/>
              </a:rPr>
              <a:t>Dark Night and/or IMC ?</a:t>
            </a:r>
          </a:p>
          <a:p>
            <a:pPr marL="0" indent="0">
              <a:buNone/>
            </a:pPr>
            <a:endParaRPr lang="en-US" altLang="en-US" dirty="0">
              <a:ea typeface="ＭＳ Ｐゴシック" pitchFamily="34" charset="-128"/>
            </a:endParaRPr>
          </a:p>
          <a:p>
            <a:endParaRPr lang="en-US" altLang="en-US" dirty="0">
              <a:ea typeface="ＭＳ Ｐゴシック" pitchFamily="34" charset="-128"/>
            </a:endParaRPr>
          </a:p>
        </p:txBody>
      </p:sp>
      <p:pic>
        <p:nvPicPr>
          <p:cNvPr id="2" name="Picture 1"/>
          <p:cNvPicPr>
            <a:picLocks noChangeAspect="1"/>
          </p:cNvPicPr>
          <p:nvPr/>
        </p:nvPicPr>
        <p:blipFill>
          <a:blip r:embed="rId4"/>
          <a:stretch>
            <a:fillRect/>
          </a:stretch>
        </p:blipFill>
        <p:spPr>
          <a:xfrm>
            <a:off x="6527426" y="2511552"/>
            <a:ext cx="5340725" cy="3210117"/>
          </a:xfrm>
          <a:prstGeom prst="rect">
            <a:avLst/>
          </a:prstGeom>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1032163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ea typeface="ＭＳ Ｐゴシック" pitchFamily="34" charset="-128"/>
              </a:rPr>
              <a:t>The CFIT Accident</a:t>
            </a: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a:ea typeface="ＭＳ Ｐゴシック" pitchFamily="34" charset="-128"/>
            </a:endParaRPr>
          </a:p>
          <a:p>
            <a:endParaRPr lang="en-US" altLang="en-US" dirty="0">
              <a:ea typeface="ＭＳ Ｐゴシック" pitchFamily="34" charset="-128"/>
            </a:endParaRPr>
          </a:p>
        </p:txBody>
      </p:sp>
      <p:grpSp>
        <p:nvGrpSpPr>
          <p:cNvPr id="9" name="Group 8"/>
          <p:cNvGrpSpPr/>
          <p:nvPr/>
        </p:nvGrpSpPr>
        <p:grpSpPr>
          <a:xfrm>
            <a:off x="6062785" y="1450784"/>
            <a:ext cx="5702693" cy="3939811"/>
            <a:chOff x="6062785" y="1450784"/>
            <a:chExt cx="5702693" cy="3939811"/>
          </a:xfrm>
        </p:grpSpPr>
        <p:pic>
          <p:nvPicPr>
            <p:cNvPr id="5" name="Picture 4"/>
            <p:cNvPicPr>
              <a:picLocks noChangeAspect="1"/>
            </p:cNvPicPr>
            <p:nvPr/>
          </p:nvPicPr>
          <p:blipFill>
            <a:blip r:embed="rId4"/>
            <a:stretch>
              <a:fillRect/>
            </a:stretch>
          </p:blipFill>
          <p:spPr>
            <a:xfrm>
              <a:off x="6062785" y="1962912"/>
              <a:ext cx="5702693" cy="3427683"/>
            </a:xfrm>
            <a:prstGeom prst="rect">
              <a:avLst/>
            </a:prstGeom>
            <a:effectLst>
              <a:outerShdw blurRad="50800" dist="38100" dir="5400000" algn="t" rotWithShape="0">
                <a:prstClr val="black">
                  <a:alpha val="40000"/>
                </a:prstClr>
              </a:outerShdw>
            </a:effectLst>
          </p:spPr>
        </p:pic>
        <p:sp>
          <p:nvSpPr>
            <p:cNvPr id="11" name="TextBox 10"/>
            <p:cNvSpPr txBox="1"/>
            <p:nvPr/>
          </p:nvSpPr>
          <p:spPr bwMode="auto">
            <a:xfrm>
              <a:off x="7828788" y="1450784"/>
              <a:ext cx="260756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a:solidFill>
                    <a:srgbClr val="002060"/>
                  </a:solidFill>
                </a:rPr>
                <a:t>Pilot Certificate Level</a:t>
              </a:r>
            </a:p>
          </p:txBody>
        </p:sp>
      </p:grpSp>
      <p:grpSp>
        <p:nvGrpSpPr>
          <p:cNvPr id="10" name="Group 9"/>
          <p:cNvGrpSpPr/>
          <p:nvPr/>
        </p:nvGrpSpPr>
        <p:grpSpPr>
          <a:xfrm>
            <a:off x="914215" y="2171493"/>
            <a:ext cx="3907271" cy="3361898"/>
            <a:chOff x="914215" y="2171493"/>
            <a:chExt cx="3907271" cy="3361898"/>
          </a:xfrm>
        </p:grpSpPr>
        <p:pic>
          <p:nvPicPr>
            <p:cNvPr id="4" name="Picture 3"/>
            <p:cNvPicPr>
              <a:picLocks noChangeAspect="1"/>
            </p:cNvPicPr>
            <p:nvPr/>
          </p:nvPicPr>
          <p:blipFill rotWithShape="1">
            <a:blip r:embed="rId5"/>
            <a:srcRect r="13146"/>
            <a:stretch/>
          </p:blipFill>
          <p:spPr>
            <a:xfrm>
              <a:off x="914215" y="2634964"/>
              <a:ext cx="3907271" cy="2898427"/>
            </a:xfrm>
            <a:prstGeom prst="rect">
              <a:avLst/>
            </a:prstGeom>
            <a:effectLst>
              <a:outerShdw blurRad="50800" dist="38100" dir="2700000" algn="tl" rotWithShape="0">
                <a:prstClr val="black">
                  <a:alpha val="40000"/>
                </a:prstClr>
              </a:outerShdw>
            </a:effectLst>
          </p:spPr>
        </p:pic>
        <p:sp>
          <p:nvSpPr>
            <p:cNvPr id="13" name="TextBox 12"/>
            <p:cNvSpPr txBox="1"/>
            <p:nvPr/>
          </p:nvSpPr>
          <p:spPr bwMode="auto">
            <a:xfrm>
              <a:off x="1666938" y="2171493"/>
              <a:ext cx="24018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a:solidFill>
                    <a:srgbClr val="002060"/>
                  </a:solidFill>
                </a:rPr>
                <a:t>Instrument Rating</a:t>
              </a:r>
            </a:p>
          </p:txBody>
        </p:sp>
      </p:grpSp>
    </p:spTree>
    <p:custDataLst>
      <p:tags r:id="rId1"/>
    </p:custDataLst>
    <p:extLst>
      <p:ext uri="{BB962C8B-B14F-4D97-AF65-F5344CB8AC3E}">
        <p14:creationId xmlns:p14="http://schemas.microsoft.com/office/powerpoint/2010/main" val="317953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ea typeface="ＭＳ Ｐゴシック" pitchFamily="34" charset="-128"/>
              </a:rPr>
              <a:t>The CFIT Accident</a:t>
            </a: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a:ea typeface="ＭＳ Ｐゴシック" pitchFamily="34" charset="-128"/>
            </a:endParaRPr>
          </a:p>
          <a:p>
            <a:endParaRPr lang="en-US" altLang="en-US" dirty="0">
              <a:ea typeface="ＭＳ Ｐゴシック" pitchFamily="34" charset="-128"/>
            </a:endParaRPr>
          </a:p>
        </p:txBody>
      </p:sp>
      <p:sp>
        <p:nvSpPr>
          <p:cNvPr id="8" name="Content Placeholder 2"/>
          <p:cNvSpPr txBox="1">
            <a:spLocks/>
          </p:cNvSpPr>
          <p:nvPr/>
        </p:nvSpPr>
        <p:spPr bwMode="auto">
          <a:xfrm>
            <a:off x="687607" y="1142366"/>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a:ea typeface="ＭＳ Ｐゴシック" pitchFamily="34" charset="-128"/>
              </a:rPr>
              <a:t>Unintended Flight into IMC - UIMC </a:t>
            </a:r>
          </a:p>
          <a:p>
            <a:pPr lvl="1"/>
            <a:r>
              <a:rPr lang="en-US" altLang="en-US" kern="0" dirty="0">
                <a:ea typeface="ＭＳ Ｐゴシック" pitchFamily="34" charset="-128"/>
              </a:rPr>
              <a:t>Accidents are almost always fatal</a:t>
            </a:r>
          </a:p>
          <a:p>
            <a:pPr lvl="1"/>
            <a:r>
              <a:rPr lang="en-US" altLang="en-US" kern="0" dirty="0">
                <a:ea typeface="ＭＳ Ｐゴシック" pitchFamily="34" charset="-128"/>
              </a:rPr>
              <a:t>11 Accidents in study group</a:t>
            </a:r>
          </a:p>
          <a:p>
            <a:pPr lvl="2"/>
            <a:r>
              <a:rPr lang="en-US" altLang="en-US" kern="0" dirty="0">
                <a:ea typeface="ＭＳ Ｐゴシック" pitchFamily="34" charset="-128"/>
              </a:rPr>
              <a:t>25% of total</a:t>
            </a:r>
          </a:p>
          <a:p>
            <a:pPr lvl="2"/>
            <a:r>
              <a:rPr lang="en-US" altLang="en-US" kern="0" dirty="0">
                <a:ea typeface="ＭＳ Ｐゴシック" pitchFamily="34" charset="-128"/>
              </a:rPr>
              <a:t>  6 Pilots were instrument rated</a:t>
            </a:r>
          </a:p>
          <a:p>
            <a:pPr lvl="2"/>
            <a:r>
              <a:rPr lang="en-US" altLang="en-US" kern="0" dirty="0">
                <a:ea typeface="ＭＳ Ｐゴシック" pitchFamily="34" charset="-128"/>
              </a:rPr>
              <a:t>  5 were not instrument rated</a:t>
            </a:r>
          </a:p>
          <a:p>
            <a:pPr lvl="2"/>
            <a:endParaRPr lang="en-US" altLang="en-US" kern="0" dirty="0">
              <a:ea typeface="ＭＳ Ｐゴシック" pitchFamily="34" charset="-128"/>
            </a:endParaRPr>
          </a:p>
          <a:p>
            <a:pPr marL="0" indent="0">
              <a:buFontTx/>
              <a:buNone/>
            </a:pPr>
            <a:endParaRPr lang="en-US" altLang="en-US" kern="0" dirty="0">
              <a:ea typeface="ＭＳ Ｐゴシック" pitchFamily="34" charset="-128"/>
            </a:endParaRPr>
          </a:p>
        </p:txBody>
      </p:sp>
      <p:pic>
        <p:nvPicPr>
          <p:cNvPr id="2" name="Picture 1" descr="Free photo: &lt;strong&gt;Mountains&lt;/strong&gt;, Valley, Road, &lt;strong&gt;Clouds&lt;/strong&gt; - Free Image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5168" y="2382254"/>
            <a:ext cx="5602023" cy="315113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2153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ea typeface="ＭＳ Ｐゴシック" pitchFamily="34" charset="-128"/>
              </a:rPr>
              <a:t>The CFIT Accident</a:t>
            </a: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a:ea typeface="ＭＳ Ｐゴシック" pitchFamily="34" charset="-128"/>
            </a:endParaRPr>
          </a:p>
          <a:p>
            <a:endParaRPr lang="en-US" altLang="en-US" dirty="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a:ea typeface="ＭＳ Ｐゴシック" pitchFamily="34" charset="-128"/>
              </a:rPr>
              <a:t>IFR Procedural Mistakes</a:t>
            </a:r>
          </a:p>
          <a:p>
            <a:pPr lvl="1"/>
            <a:r>
              <a:rPr lang="en-US" altLang="en-US" kern="0" dirty="0">
                <a:ea typeface="ＭＳ Ｐゴシック" pitchFamily="34" charset="-128"/>
              </a:rPr>
              <a:t>Flight below minimum en route or crossing altitudes</a:t>
            </a:r>
          </a:p>
          <a:p>
            <a:pPr lvl="1"/>
            <a:r>
              <a:rPr lang="en-US" altLang="en-US" kern="0" dirty="0">
                <a:ea typeface="ＭＳ Ｐゴシック" pitchFamily="34" charset="-128"/>
              </a:rPr>
              <a:t>Descent below MDA</a:t>
            </a:r>
          </a:p>
          <a:p>
            <a:pPr lvl="1"/>
            <a:r>
              <a:rPr lang="en-US" altLang="en-US" kern="0" dirty="0">
                <a:ea typeface="ＭＳ Ｐゴシック" pitchFamily="34" charset="-128"/>
              </a:rPr>
              <a:t>Failure to fly assigned heading or altitude</a:t>
            </a:r>
          </a:p>
          <a:p>
            <a:r>
              <a:rPr lang="en-US" altLang="en-US" kern="0" dirty="0">
                <a:ea typeface="ＭＳ Ｐゴシック" pitchFamily="34" charset="-128"/>
              </a:rPr>
              <a:t>Wire Strikes</a:t>
            </a:r>
          </a:p>
          <a:p>
            <a:pPr lvl="1"/>
            <a:r>
              <a:rPr lang="en-US" altLang="en-US" kern="0" dirty="0">
                <a:ea typeface="ＭＳ Ｐゴシック" pitchFamily="34" charset="-128"/>
              </a:rPr>
              <a:t>Common in – but not exclusive</a:t>
            </a:r>
            <a:br>
              <a:rPr lang="en-US" altLang="en-US" kern="0" dirty="0">
                <a:ea typeface="ＭＳ Ｐゴシック" pitchFamily="34" charset="-128"/>
              </a:rPr>
            </a:br>
            <a:r>
              <a:rPr lang="en-US" altLang="en-US" kern="0" dirty="0">
                <a:ea typeface="ＭＳ Ｐゴシック" pitchFamily="34" charset="-128"/>
              </a:rPr>
              <a:t>to - Ag Operations</a:t>
            </a:r>
          </a:p>
          <a:p>
            <a:pPr lvl="1"/>
            <a:r>
              <a:rPr lang="en-US" altLang="en-US" kern="0" dirty="0">
                <a:ea typeface="ＭＳ Ｐゴシック" pitchFamily="34" charset="-128"/>
              </a:rPr>
              <a:t>Most are below 200 Ft. AGL</a:t>
            </a:r>
          </a:p>
          <a:p>
            <a:pPr lvl="1"/>
            <a:r>
              <a:rPr lang="en-US" altLang="en-US" kern="0" dirty="0">
                <a:ea typeface="ＭＳ Ｐゴシック" pitchFamily="34" charset="-128"/>
              </a:rPr>
              <a:t>Many wires are unmarked</a:t>
            </a:r>
          </a:p>
          <a:p>
            <a:pPr lvl="2"/>
            <a:endParaRPr lang="en-US" altLang="en-US" kern="0" dirty="0">
              <a:ea typeface="ＭＳ Ｐゴシック" pitchFamily="34" charset="-128"/>
            </a:endParaRPr>
          </a:p>
          <a:p>
            <a:pPr marL="0" indent="0">
              <a:buFontTx/>
              <a:buNone/>
            </a:pPr>
            <a:endParaRPr lang="en-US" altLang="en-US" kern="0" dirty="0">
              <a:ea typeface="ＭＳ Ｐゴシック" pitchFamily="34" charset="-128"/>
            </a:endParaRPr>
          </a:p>
        </p:txBody>
      </p:sp>
      <p:pic>
        <p:nvPicPr>
          <p:cNvPr id="2" name="Picture 1" descr="Free Stock Photo 5119 high voltage &lt;strong&gt;power&lt;/strong&gt; lines ..."/>
          <p:cNvPicPr>
            <a:picLocks noChangeAspect="1"/>
          </p:cNvPicPr>
          <p:nvPr/>
        </p:nvPicPr>
        <p:blipFill rotWithShape="1">
          <a:blip r:embed="rId4" cstate="print">
            <a:extLst>
              <a:ext uri="{28A0092B-C50C-407E-A947-70E740481C1C}">
                <a14:useLocalDpi xmlns:a14="http://schemas.microsoft.com/office/drawing/2010/main" val="0"/>
              </a:ext>
            </a:extLst>
          </a:blip>
          <a:srcRect b="37650"/>
          <a:stretch/>
        </p:blipFill>
        <p:spPr>
          <a:xfrm>
            <a:off x="5894734" y="3157728"/>
            <a:ext cx="6128102" cy="2581463"/>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l="2292" t="5405" r="2710" b="4693"/>
          <a:stretch/>
        </p:blipFill>
        <p:spPr>
          <a:xfrm>
            <a:off x="8637224" y="528810"/>
            <a:ext cx="3393195" cy="188388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30549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ea typeface="ＭＳ Ｐゴシック" pitchFamily="34" charset="-128"/>
              </a:rPr>
              <a:t>The CFIT Accident</a:t>
            </a: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a:ea typeface="ＭＳ Ｐゴシック" pitchFamily="34" charset="-128"/>
            </a:endParaRPr>
          </a:p>
          <a:p>
            <a:endParaRPr lang="en-US" altLang="en-US" dirty="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a:ea typeface="ＭＳ Ｐゴシック" pitchFamily="34" charset="-128"/>
              </a:rPr>
              <a:t>Unrealistic aircraft performance expectations</a:t>
            </a:r>
          </a:p>
          <a:p>
            <a:pPr lvl="1"/>
            <a:r>
              <a:rPr lang="en-US" altLang="en-US" kern="0" dirty="0">
                <a:ea typeface="ＭＳ Ｐゴシック" pitchFamily="34" charset="-128"/>
              </a:rPr>
              <a:t>Density Altitude</a:t>
            </a:r>
          </a:p>
          <a:p>
            <a:pPr lvl="1"/>
            <a:r>
              <a:rPr lang="en-US" altLang="en-US" kern="0" dirty="0">
                <a:ea typeface="ＭＳ Ｐゴシック" pitchFamily="34" charset="-128"/>
              </a:rPr>
              <a:t>Short and/or obstructed runways</a:t>
            </a:r>
          </a:p>
          <a:p>
            <a:pPr lvl="1"/>
            <a:r>
              <a:rPr lang="en-US" altLang="en-US" kern="0" dirty="0">
                <a:ea typeface="ＭＳ Ｐゴシック" pitchFamily="34" charset="-128"/>
              </a:rPr>
              <a:t>Weight and balance</a:t>
            </a:r>
          </a:p>
          <a:p>
            <a:pPr lvl="1"/>
            <a:r>
              <a:rPr lang="en-US" altLang="en-US" kern="0" dirty="0">
                <a:ea typeface="ＭＳ Ｐゴシック" pitchFamily="34" charset="-128"/>
              </a:rPr>
              <a:t>Carb ice</a:t>
            </a:r>
          </a:p>
          <a:p>
            <a:pPr lvl="1"/>
            <a:r>
              <a:rPr lang="en-US" altLang="en-US" kern="0" dirty="0">
                <a:ea typeface="ＭＳ Ｐゴシック" pitchFamily="34" charset="-128"/>
              </a:rPr>
              <a:t>Tailwinds</a:t>
            </a:r>
          </a:p>
          <a:p>
            <a:pPr marL="914400" lvl="2" indent="0">
              <a:buNone/>
            </a:pPr>
            <a:endParaRPr lang="en-US" altLang="en-US" kern="0" dirty="0">
              <a:ea typeface="ＭＳ Ｐゴシック" pitchFamily="34" charset="-128"/>
            </a:endParaRPr>
          </a:p>
          <a:p>
            <a:pPr marL="0" indent="0">
              <a:buFontTx/>
              <a:buNone/>
            </a:pPr>
            <a:endParaRPr lang="en-US" altLang="en-US" kern="0" dirty="0">
              <a:ea typeface="ＭＳ Ｐゴシック" pitchFamily="34" charset="-128"/>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3973" y="1669097"/>
            <a:ext cx="3851093" cy="2888320"/>
          </a:xfrm>
          <a:prstGeom prst="rect">
            <a:avLst/>
          </a:prstGeom>
          <a:ln>
            <a:noFill/>
          </a:ln>
          <a:effectLst>
            <a:outerShdw blurRad="292100" dist="139700" dir="2700000" algn="tl" rotWithShape="0">
              <a:srgbClr val="333333">
                <a:alpha val="65000"/>
              </a:srgbClr>
            </a:outerShdw>
          </a:effectLst>
        </p:spPr>
      </p:pic>
      <p:pic>
        <p:nvPicPr>
          <p:cNvPr id="9" name="Picture 6" descr="IM0006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2140" y="3135114"/>
            <a:ext cx="3452481" cy="25865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96094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ea typeface="ＭＳ Ｐゴシック" pitchFamily="34" charset="-128"/>
              </a:rPr>
              <a:t>The CFIT Accident</a:t>
            </a: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a:ea typeface="ＭＳ Ｐゴシック" pitchFamily="34" charset="-128"/>
            </a:endParaRPr>
          </a:p>
          <a:p>
            <a:endParaRPr lang="en-US" altLang="en-US" dirty="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a:ea typeface="ＭＳ Ｐゴシック" pitchFamily="34" charset="-128"/>
              </a:rPr>
              <a:t>Incapacitation</a:t>
            </a:r>
          </a:p>
          <a:p>
            <a:pPr lvl="1"/>
            <a:r>
              <a:rPr lang="en-US" altLang="en-US" kern="0" dirty="0">
                <a:ea typeface="ＭＳ Ｐゴシック" pitchFamily="34" charset="-128"/>
              </a:rPr>
              <a:t>1 in the year studied</a:t>
            </a:r>
          </a:p>
          <a:p>
            <a:r>
              <a:rPr lang="en-US" altLang="en-US" kern="0" dirty="0">
                <a:ea typeface="ＭＳ Ｐゴシック" pitchFamily="34" charset="-128"/>
              </a:rPr>
              <a:t>Intentional</a:t>
            </a:r>
          </a:p>
          <a:p>
            <a:pPr lvl="1"/>
            <a:r>
              <a:rPr lang="en-US" altLang="en-US" kern="0" dirty="0">
                <a:ea typeface="ＭＳ Ｐゴシック" pitchFamily="34" charset="-128"/>
              </a:rPr>
              <a:t>2 in the year studied</a:t>
            </a:r>
          </a:p>
          <a:p>
            <a:r>
              <a:rPr lang="en-US" altLang="en-US" kern="0" dirty="0">
                <a:ea typeface="ＭＳ Ｐゴシック" pitchFamily="34" charset="-128"/>
              </a:rPr>
              <a:t>Unknown</a:t>
            </a:r>
          </a:p>
          <a:p>
            <a:pPr lvl="1"/>
            <a:r>
              <a:rPr lang="en-US" altLang="en-US" kern="0" dirty="0">
                <a:ea typeface="ＭＳ Ｐゴシック" pitchFamily="34" charset="-128"/>
              </a:rPr>
              <a:t>2 – both US Registered aircraft </a:t>
            </a:r>
            <a:br>
              <a:rPr lang="en-US" altLang="en-US" kern="0" dirty="0">
                <a:ea typeface="ＭＳ Ｐゴシック" pitchFamily="34" charset="-128"/>
              </a:rPr>
            </a:br>
            <a:r>
              <a:rPr lang="en-US" altLang="en-US" kern="0" dirty="0">
                <a:ea typeface="ＭＳ Ｐゴシック" pitchFamily="34" charset="-128"/>
              </a:rPr>
              <a:t>operated in foreign countries</a:t>
            </a:r>
          </a:p>
          <a:p>
            <a:pPr marL="914400" lvl="2" indent="0">
              <a:buNone/>
            </a:pPr>
            <a:endParaRPr lang="en-US" altLang="en-US" kern="0" dirty="0">
              <a:ea typeface="ＭＳ Ｐゴシック" pitchFamily="34" charset="-128"/>
            </a:endParaRPr>
          </a:p>
          <a:p>
            <a:pPr marL="0" indent="0">
              <a:buFontTx/>
              <a:buNone/>
            </a:pPr>
            <a:endParaRPr lang="en-US" altLang="en-US" kern="0" dirty="0">
              <a:ea typeface="ＭＳ Ｐゴシック" pitchFamily="34" charset="-128"/>
            </a:endParaRPr>
          </a:p>
        </p:txBody>
      </p:sp>
      <p:pic>
        <p:nvPicPr>
          <p:cNvPr id="2" name="Picture 1" descr="A List Of Questionable Publishers | The Crypto Crew"/>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03080" y="954088"/>
            <a:ext cx="3921919" cy="4183380"/>
          </a:xfrm>
          <a:prstGeom prst="rect">
            <a:avLst/>
          </a:prstGeom>
          <a:effectLst/>
        </p:spPr>
      </p:pic>
    </p:spTree>
    <p:custDataLst>
      <p:tags r:id="rId1"/>
    </p:custDataLst>
    <p:extLst>
      <p:ext uri="{BB962C8B-B14F-4D97-AF65-F5344CB8AC3E}">
        <p14:creationId xmlns:p14="http://schemas.microsoft.com/office/powerpoint/2010/main" val="964802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ea typeface="ＭＳ Ｐゴシック" pitchFamily="34" charset="-128"/>
              </a:rPr>
              <a:t>Safety Risk Management (SRM) Solutions</a:t>
            </a:r>
          </a:p>
        </p:txBody>
      </p:sp>
      <p:sp>
        <p:nvSpPr>
          <p:cNvPr id="7" name="Content Placeholder 2"/>
          <p:cNvSpPr>
            <a:spLocks noGrp="1"/>
          </p:cNvSpPr>
          <p:nvPr>
            <p:ph idx="1"/>
          </p:nvPr>
        </p:nvSpPr>
        <p:spPr>
          <a:xfrm>
            <a:off x="1244600" y="1142365"/>
            <a:ext cx="8737600" cy="4391025"/>
          </a:xfrm>
        </p:spPr>
        <p:txBody>
          <a:bodyPr/>
          <a:lstStyle/>
          <a:p>
            <a:pPr marL="0" indent="0">
              <a:buNone/>
            </a:pPr>
            <a:endParaRPr lang="en-US" altLang="en-US" dirty="0">
              <a:ea typeface="ＭＳ Ｐゴシック" pitchFamily="34" charset="-128"/>
            </a:endParaRPr>
          </a:p>
          <a:p>
            <a:endParaRPr lang="en-US" altLang="en-US" dirty="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a:ea typeface="ＭＳ Ｐゴシック" pitchFamily="34" charset="-128"/>
              </a:rPr>
              <a:t>Preflight Risk Assessments</a:t>
            </a:r>
          </a:p>
          <a:p>
            <a:pPr lvl="1"/>
            <a:r>
              <a:rPr lang="en-US" altLang="en-US" kern="0" dirty="0">
                <a:ea typeface="ＭＳ Ｐゴシック" pitchFamily="34" charset="-128"/>
              </a:rPr>
              <a:t>PAVE Checklist</a:t>
            </a:r>
          </a:p>
          <a:p>
            <a:pPr lvl="1"/>
            <a:r>
              <a:rPr lang="en-US" altLang="en-US" kern="0" dirty="0">
                <a:ea typeface="ＭＳ Ｐゴシック" pitchFamily="34" charset="-128"/>
              </a:rPr>
              <a:t>Flight Risk Assessment Tools (FRATs)</a:t>
            </a:r>
          </a:p>
          <a:p>
            <a:r>
              <a:rPr lang="en-US" altLang="en-US" kern="0" dirty="0">
                <a:ea typeface="ＭＳ Ｐゴシック" pitchFamily="34" charset="-128"/>
              </a:rPr>
              <a:t>Maintain Situational Awareness</a:t>
            </a:r>
          </a:p>
          <a:p>
            <a:pPr lvl="1"/>
            <a:r>
              <a:rPr lang="en-US" altLang="en-US" kern="0" dirty="0">
                <a:ea typeface="ＭＳ Ｐゴシック" pitchFamily="34" charset="-128"/>
              </a:rPr>
              <a:t>In flight environmental assessments</a:t>
            </a:r>
          </a:p>
          <a:p>
            <a:pPr lvl="2"/>
            <a:r>
              <a:rPr lang="en-US" altLang="en-US" kern="0" dirty="0">
                <a:ea typeface="ＭＳ Ｐゴシック" pitchFamily="34" charset="-128"/>
              </a:rPr>
              <a:t>Weather, fuel, fatigue, etc.</a:t>
            </a:r>
          </a:p>
          <a:p>
            <a:r>
              <a:rPr lang="en-US" altLang="en-US" kern="0" dirty="0">
                <a:ea typeface="ＭＳ Ｐゴシック" pitchFamily="34" charset="-128"/>
              </a:rPr>
              <a:t>Plan Continuation Bias (Get-there-</a:t>
            </a:r>
            <a:r>
              <a:rPr lang="en-US" altLang="en-US" kern="0" dirty="0" err="1">
                <a:ea typeface="ＭＳ Ｐゴシック" pitchFamily="34" charset="-128"/>
              </a:rPr>
              <a:t>itus</a:t>
            </a:r>
            <a:r>
              <a:rPr lang="en-US" altLang="en-US" kern="0" dirty="0">
                <a:ea typeface="ＭＳ Ｐゴシック" pitchFamily="34" charset="-128"/>
              </a:rPr>
              <a:t>)</a:t>
            </a:r>
          </a:p>
          <a:p>
            <a:pPr lvl="1"/>
            <a:r>
              <a:rPr lang="en-US" altLang="en-US" kern="0" dirty="0">
                <a:ea typeface="ＭＳ Ｐゴシック" pitchFamily="34" charset="-128"/>
              </a:rPr>
              <a:t>Have a </a:t>
            </a:r>
            <a:r>
              <a:rPr lang="en-US" altLang="en-US" b="1" i="1" kern="0" dirty="0">
                <a:ea typeface="ＭＳ Ｐゴシック" pitchFamily="34" charset="-128"/>
              </a:rPr>
              <a:t>Plan</a:t>
            </a:r>
            <a:r>
              <a:rPr lang="en-US" altLang="en-US" kern="0" dirty="0">
                <a:ea typeface="ＭＳ Ｐゴシック" pitchFamily="34" charset="-128"/>
              </a:rPr>
              <a:t> </a:t>
            </a:r>
            <a:r>
              <a:rPr lang="en-US" altLang="en-US" b="1" i="1" kern="0" dirty="0">
                <a:ea typeface="ＭＳ Ｐゴシック" pitchFamily="34" charset="-128"/>
              </a:rPr>
              <a:t>B</a:t>
            </a:r>
            <a:r>
              <a:rPr lang="en-US" altLang="en-US" kern="0" dirty="0">
                <a:ea typeface="ＭＳ Ｐゴシック" pitchFamily="34" charset="-128"/>
              </a:rPr>
              <a:t> and resort to it before an emergency</a:t>
            </a:r>
          </a:p>
          <a:p>
            <a:pPr marL="914400" lvl="2" indent="0">
              <a:buNone/>
            </a:pPr>
            <a:endParaRPr lang="en-US" altLang="en-US" kern="0" dirty="0">
              <a:ea typeface="ＭＳ Ｐゴシック" pitchFamily="34" charset="-128"/>
            </a:endParaRPr>
          </a:p>
          <a:p>
            <a:pPr marL="0" indent="0">
              <a:buFontTx/>
              <a:buNone/>
            </a:pPr>
            <a:endParaRPr lang="en-US" altLang="en-US" kern="0" dirty="0">
              <a:ea typeface="ＭＳ Ｐゴシック" pitchFamily="34" charset="-128"/>
            </a:endParaRPr>
          </a:p>
        </p:txBody>
      </p:sp>
      <p:pic>
        <p:nvPicPr>
          <p:cNvPr id="10" name="Content Placeholder 10" descr="Jay sunset flight.JPG"/>
          <p:cNvPicPr>
            <a:picLocks noChangeAspect="1"/>
          </p:cNvPicPr>
          <p:nvPr/>
        </p:nvPicPr>
        <p:blipFill>
          <a:blip r:embed="rId4" cstate="print"/>
          <a:stretch>
            <a:fillRect/>
          </a:stretch>
        </p:blipFill>
        <p:spPr bwMode="auto">
          <a:xfrm>
            <a:off x="8837057" y="3590250"/>
            <a:ext cx="3067527" cy="23006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9277" t="13482" r="9827" b="14011"/>
          <a:stretch/>
        </p:blipFill>
        <p:spPr bwMode="auto">
          <a:xfrm>
            <a:off x="7498080" y="989221"/>
            <a:ext cx="3162300" cy="22435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636934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 61-134</a:t>
            </a:r>
          </a:p>
        </p:txBody>
      </p:sp>
      <p:sp>
        <p:nvSpPr>
          <p:cNvPr id="3" name="Content Placeholder 2"/>
          <p:cNvSpPr>
            <a:spLocks noGrp="1"/>
          </p:cNvSpPr>
          <p:nvPr>
            <p:ph idx="1"/>
          </p:nvPr>
        </p:nvSpPr>
        <p:spPr>
          <a:xfrm>
            <a:off x="571500" y="3956456"/>
            <a:ext cx="7625049" cy="1479795"/>
          </a:xfrm>
        </p:spPr>
        <p:txBody>
          <a:bodyPr/>
          <a:lstStyle/>
          <a:p>
            <a:r>
              <a:rPr lang="en-US" dirty="0">
                <a:hlinkClick r:id="rId4"/>
              </a:rPr>
              <a:t>https://www.faa.gov/regulations_policies/advisory_circulars/index.cfm/go/document.information/documentID/22907</a:t>
            </a:r>
            <a:r>
              <a:rPr lang="en-US" dirty="0"/>
              <a:t> </a:t>
            </a:r>
          </a:p>
        </p:txBody>
      </p:sp>
      <p:pic>
        <p:nvPicPr>
          <p:cNvPr id="6" name="Picture 5"/>
          <p:cNvPicPr>
            <a:picLocks noChangeAspect="1"/>
          </p:cNvPicPr>
          <p:nvPr/>
        </p:nvPicPr>
        <p:blipFill>
          <a:blip r:embed="rId5"/>
          <a:stretch>
            <a:fillRect/>
          </a:stretch>
        </p:blipFill>
        <p:spPr>
          <a:xfrm>
            <a:off x="1006947" y="1368584"/>
            <a:ext cx="2476500" cy="2428875"/>
          </a:xfrm>
          <a:prstGeom prst="rect">
            <a:avLst/>
          </a:prstGeom>
        </p:spPr>
      </p:pic>
      <p:grpSp>
        <p:nvGrpSpPr>
          <p:cNvPr id="12" name="Group 11"/>
          <p:cNvGrpSpPr/>
          <p:nvPr/>
        </p:nvGrpSpPr>
        <p:grpSpPr>
          <a:xfrm rot="497846">
            <a:off x="8306614" y="1014335"/>
            <a:ext cx="3266503" cy="4053195"/>
            <a:chOff x="8058860" y="1151712"/>
            <a:chExt cx="3652669" cy="4525484"/>
          </a:xfrm>
        </p:grpSpPr>
        <p:pic>
          <p:nvPicPr>
            <p:cNvPr id="5" name="Picture 4"/>
            <p:cNvPicPr>
              <a:picLocks noChangeAspect="1"/>
            </p:cNvPicPr>
            <p:nvPr/>
          </p:nvPicPr>
          <p:blipFill>
            <a:blip r:embed="rId6"/>
            <a:stretch>
              <a:fillRect/>
            </a:stretch>
          </p:blipFill>
          <p:spPr>
            <a:xfrm>
              <a:off x="8250865" y="1151712"/>
              <a:ext cx="3460664" cy="4525484"/>
            </a:xfrm>
            <a:prstGeom prst="rect">
              <a:avLst/>
            </a:prstGeom>
            <a:ln>
              <a:noFill/>
            </a:ln>
            <a:effectLst>
              <a:outerShdw blurRad="292100" dist="139700" dir="2700000" algn="tl" rotWithShape="0">
                <a:srgbClr val="333333">
                  <a:alpha val="65000"/>
                </a:srgbClr>
              </a:outerShdw>
            </a:effectLst>
          </p:spPr>
        </p:pic>
        <p:cxnSp>
          <p:nvCxnSpPr>
            <p:cNvPr id="8" name="Straight Connector 7"/>
            <p:cNvCxnSpPr/>
            <p:nvPr/>
          </p:nvCxnSpPr>
          <p:spPr bwMode="auto">
            <a:xfrm rot="21102154" flipH="1">
              <a:off x="8058860" y="1155615"/>
              <a:ext cx="657456" cy="4497553"/>
            </a:xfrm>
            <a:prstGeom prst="line">
              <a:avLst/>
            </a:prstGeom>
            <a:noFill/>
            <a:ln w="228600" cap="flat" cmpd="sng" algn="ctr">
              <a:solidFill>
                <a:schemeClr val="accent1">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custDataLst>
      <p:tags r:id="rId1"/>
    </p:custDataLst>
    <p:extLst>
      <p:ext uri="{BB962C8B-B14F-4D97-AF65-F5344CB8AC3E}">
        <p14:creationId xmlns:p14="http://schemas.microsoft.com/office/powerpoint/2010/main" val="4176325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ea typeface="ＭＳ Ｐゴシック" pitchFamily="34" charset="-128"/>
              </a:rPr>
              <a:t>Safety Risk Management (SRM) Solutions</a:t>
            </a:r>
          </a:p>
        </p:txBody>
      </p:sp>
      <p:sp>
        <p:nvSpPr>
          <p:cNvPr id="7" name="Content Placeholder 2"/>
          <p:cNvSpPr>
            <a:spLocks noGrp="1"/>
          </p:cNvSpPr>
          <p:nvPr>
            <p:ph idx="1"/>
          </p:nvPr>
        </p:nvSpPr>
        <p:spPr>
          <a:xfrm>
            <a:off x="1244600" y="1142365"/>
            <a:ext cx="8737600" cy="4391025"/>
          </a:xfrm>
        </p:spPr>
        <p:txBody>
          <a:bodyPr/>
          <a:lstStyle/>
          <a:p>
            <a:pPr marL="0" indent="0">
              <a:buNone/>
            </a:pPr>
            <a:endParaRPr lang="en-US" altLang="en-US" dirty="0">
              <a:ea typeface="ＭＳ Ｐゴシック" pitchFamily="34" charset="-128"/>
            </a:endParaRPr>
          </a:p>
          <a:p>
            <a:endParaRPr lang="en-US" altLang="en-US" dirty="0">
              <a:ea typeface="ＭＳ Ｐゴシック" pitchFamily="34" charset="-128"/>
            </a:endParaRPr>
          </a:p>
        </p:txBody>
      </p:sp>
      <p:sp>
        <p:nvSpPr>
          <p:cNvPr id="8" name="Content Placeholder 2"/>
          <p:cNvSpPr txBox="1">
            <a:spLocks/>
          </p:cNvSpPr>
          <p:nvPr/>
        </p:nvSpPr>
        <p:spPr bwMode="auto">
          <a:xfrm>
            <a:off x="760307"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a:ea typeface="ＭＳ Ｐゴシック" pitchFamily="34" charset="-128"/>
              </a:rPr>
              <a:t>Fly the aircraft first!</a:t>
            </a:r>
          </a:p>
          <a:p>
            <a:pPr lvl="1"/>
            <a:r>
              <a:rPr lang="en-US" altLang="en-US" kern="0" dirty="0">
                <a:ea typeface="ＭＳ Ｐゴシック" pitchFamily="34" charset="-128"/>
              </a:rPr>
              <a:t>EA 401</a:t>
            </a:r>
          </a:p>
          <a:p>
            <a:pPr lvl="1"/>
            <a:r>
              <a:rPr lang="en-US" altLang="en-US" kern="0" dirty="0">
                <a:ea typeface="ＭＳ Ｐゴシック" pitchFamily="34" charset="-128"/>
              </a:rPr>
              <a:t>Flight crew focused on burned out light bulb</a:t>
            </a:r>
          </a:p>
          <a:p>
            <a:pPr lvl="1"/>
            <a:r>
              <a:rPr lang="en-US" altLang="en-US" kern="0" dirty="0">
                <a:ea typeface="ＭＳ Ｐゴシック" pitchFamily="34" charset="-128"/>
              </a:rPr>
              <a:t>Aircraft descended to ground on autopilot</a:t>
            </a:r>
          </a:p>
          <a:p>
            <a:pPr lvl="2"/>
            <a:r>
              <a:rPr lang="en-US" altLang="en-US" kern="0" dirty="0">
                <a:ea typeface="ＭＳ Ｐゴシック" pitchFamily="34" charset="-128"/>
              </a:rPr>
              <a:t>99 Fatalities</a:t>
            </a:r>
          </a:p>
          <a:p>
            <a:r>
              <a:rPr lang="en-US" altLang="en-US" kern="0" dirty="0">
                <a:ea typeface="ＭＳ Ｐゴシック" pitchFamily="34" charset="-128"/>
              </a:rPr>
              <a:t>Be expert at dealing with distractions</a:t>
            </a:r>
          </a:p>
          <a:p>
            <a:pPr lvl="2"/>
            <a:endParaRPr lang="en-US" altLang="en-US" kern="0" dirty="0">
              <a:ea typeface="ＭＳ Ｐゴシック" pitchFamily="34" charset="-128"/>
            </a:endParaRPr>
          </a:p>
          <a:p>
            <a:pPr marL="914400" lvl="2" indent="0">
              <a:buNone/>
            </a:pPr>
            <a:endParaRPr lang="en-US" altLang="en-US" kern="0" dirty="0">
              <a:ea typeface="ＭＳ Ｐゴシック" pitchFamily="34" charset="-128"/>
            </a:endParaRPr>
          </a:p>
          <a:p>
            <a:pPr marL="0" indent="0">
              <a:buFontTx/>
              <a:buNone/>
            </a:pPr>
            <a:endParaRPr lang="en-US" altLang="en-US" kern="0" dirty="0">
              <a:ea typeface="ＭＳ Ｐゴシック" pitchFamily="34" charset="-128"/>
            </a:endParaRPr>
          </a:p>
        </p:txBody>
      </p:sp>
      <p:pic>
        <p:nvPicPr>
          <p:cNvPr id="9"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8866" y="1155506"/>
            <a:ext cx="3762375" cy="2457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2"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74617" y="3917244"/>
            <a:ext cx="2546624" cy="19121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34243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Technological Solutions</a:t>
            </a:r>
          </a:p>
        </p:txBody>
      </p:sp>
      <p:sp>
        <p:nvSpPr>
          <p:cNvPr id="3" name="Content Placeholder 2"/>
          <p:cNvSpPr>
            <a:spLocks noGrp="1"/>
          </p:cNvSpPr>
          <p:nvPr>
            <p:ph idx="1"/>
          </p:nvPr>
        </p:nvSpPr>
        <p:spPr>
          <a:xfrm>
            <a:off x="674602" y="1033178"/>
            <a:ext cx="10733617" cy="4391025"/>
          </a:xfrm>
        </p:spPr>
        <p:txBody>
          <a:bodyPr/>
          <a:lstStyle/>
          <a:p>
            <a:r>
              <a:rPr lang="en-US" dirty="0"/>
              <a:t>Moving Maps</a:t>
            </a:r>
          </a:p>
          <a:p>
            <a:r>
              <a:rPr lang="en-US" dirty="0"/>
              <a:t>Weather graphics</a:t>
            </a:r>
          </a:p>
          <a:p>
            <a:r>
              <a:rPr lang="en-US" dirty="0"/>
              <a:t>Enhanced &amp; Synthetic Vision</a:t>
            </a:r>
          </a:p>
          <a:p>
            <a:r>
              <a:rPr lang="en-US" dirty="0"/>
              <a:t>FRAT Applications</a:t>
            </a:r>
          </a:p>
          <a:p>
            <a:r>
              <a:rPr lang="en-US" dirty="0"/>
              <a:t>Performance monitors</a:t>
            </a:r>
          </a:p>
          <a:p>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13710" y="580500"/>
            <a:ext cx="2862900" cy="2154333"/>
          </a:xfrm>
          <a:prstGeom prst="rect">
            <a:avLst/>
          </a:prstGeom>
          <a:ln>
            <a:noFill/>
          </a:ln>
          <a:effectLst>
            <a:outerShdw blurRad="292100" dist="139700" dir="2700000" algn="tl" rotWithShape="0">
              <a:srgbClr val="333333">
                <a:alpha val="65000"/>
              </a:srgbClr>
            </a:outerShdw>
          </a:effectLst>
        </p:spPr>
      </p:pic>
      <p:pic>
        <p:nvPicPr>
          <p:cNvPr id="6" name="Picture 6" descr="C:\Users\AWP205JS\Documents\FAASTeam\Projects\2018 Projects\Topic of the Month\07 - Apr - Smart Cockpit Tech\Graphics\connect-garmin-ho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1410" y="2890157"/>
            <a:ext cx="4023848" cy="27655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3" descr="C:\Users\awp204js\AppData\Local\Microsoft\Windows\Temporary Internet Files\Content.Outlook\HDXJ59ZJ\pilot-or-message (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4602" y="3644878"/>
            <a:ext cx="1201485" cy="21383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65385" y="3644878"/>
            <a:ext cx="1184074" cy="21050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178699" y="3661534"/>
            <a:ext cx="1184074" cy="21050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659500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&amp; Tricks</a:t>
            </a:r>
          </a:p>
        </p:txBody>
      </p:sp>
      <p:sp>
        <p:nvSpPr>
          <p:cNvPr id="3" name="Content Placeholder 2"/>
          <p:cNvSpPr>
            <a:spLocks noGrp="1"/>
          </p:cNvSpPr>
          <p:nvPr>
            <p:ph idx="1"/>
          </p:nvPr>
        </p:nvSpPr>
        <p:spPr>
          <a:xfrm>
            <a:off x="674602" y="1033178"/>
            <a:ext cx="10733617" cy="4391025"/>
          </a:xfrm>
        </p:spPr>
        <p:txBody>
          <a:bodyPr/>
          <a:lstStyle/>
          <a:p>
            <a:r>
              <a:rPr lang="en-US" dirty="0"/>
              <a:t>Get regular proficiency training</a:t>
            </a:r>
          </a:p>
          <a:p>
            <a:pPr lvl="1"/>
            <a:r>
              <a:rPr lang="en-US" dirty="0"/>
              <a:t>Good coaching keeps you at the top of your game</a:t>
            </a:r>
          </a:p>
          <a:p>
            <a:r>
              <a:rPr lang="en-US" dirty="0"/>
              <a:t>Participate in Scenario-based training</a:t>
            </a:r>
          </a:p>
          <a:p>
            <a:pPr lvl="1"/>
            <a:r>
              <a:rPr lang="en-US" dirty="0"/>
              <a:t>Holistic approach to training and proficiency</a:t>
            </a:r>
          </a:p>
        </p:txBody>
      </p:sp>
      <p:pic>
        <p:nvPicPr>
          <p:cNvPr id="6" name="Picture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4602" y="3228690"/>
            <a:ext cx="3672298" cy="24497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56479" y="3215807"/>
            <a:ext cx="3284517" cy="24626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1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2065" r="20389"/>
          <a:stretch/>
        </p:blipFill>
        <p:spPr bwMode="auto">
          <a:xfrm>
            <a:off x="9083091" y="762190"/>
            <a:ext cx="2867223" cy="33243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720817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&amp; Tricks</a:t>
            </a:r>
          </a:p>
        </p:txBody>
      </p:sp>
      <p:sp>
        <p:nvSpPr>
          <p:cNvPr id="3" name="Content Placeholder 2"/>
          <p:cNvSpPr>
            <a:spLocks noGrp="1"/>
          </p:cNvSpPr>
          <p:nvPr>
            <p:ph idx="1"/>
          </p:nvPr>
        </p:nvSpPr>
        <p:spPr>
          <a:xfrm>
            <a:off x="674602" y="1033178"/>
            <a:ext cx="10733617" cy="4391025"/>
          </a:xfrm>
        </p:spPr>
        <p:txBody>
          <a:bodyPr/>
          <a:lstStyle/>
          <a:p>
            <a:r>
              <a:rPr lang="en-US" dirty="0"/>
              <a:t>Preview trips with simulation</a:t>
            </a:r>
          </a:p>
          <a:p>
            <a:pPr lvl="1"/>
            <a:r>
              <a:rPr lang="en-US" dirty="0"/>
              <a:t>Great for new destinations and procedures</a:t>
            </a:r>
          </a:p>
          <a:p>
            <a:pPr lvl="2"/>
            <a:r>
              <a:rPr lang="en-US" dirty="0"/>
              <a:t>But get some instruction for challenging environments</a:t>
            </a:r>
          </a:p>
          <a:p>
            <a:pPr lvl="1"/>
            <a:r>
              <a:rPr lang="en-US" dirty="0"/>
              <a:t>Also good to stay sharp on local procedures</a:t>
            </a:r>
          </a:p>
          <a:p>
            <a:r>
              <a:rPr lang="en-US" dirty="0"/>
              <a:t>Works well as a solo activity</a:t>
            </a:r>
          </a:p>
          <a:p>
            <a:pPr lvl="1"/>
            <a:r>
              <a:rPr lang="en-US" dirty="0"/>
              <a:t>But even better with a Flight Instructor</a:t>
            </a:r>
          </a:p>
        </p:txBody>
      </p:sp>
      <p:pic>
        <p:nvPicPr>
          <p:cNvPr id="10" name="Picture 2" descr="G:\My Pictures\Alaska\2010\01\Medallion Simulator 004 Crop.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586"/>
          <a:stretch/>
        </p:blipFill>
        <p:spPr bwMode="auto">
          <a:xfrm>
            <a:off x="7244468" y="2994660"/>
            <a:ext cx="4737983" cy="27205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61836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Tips &amp; Tricks</a:t>
            </a:r>
          </a:p>
        </p:txBody>
      </p:sp>
      <p:sp>
        <p:nvSpPr>
          <p:cNvPr id="3" name="Content Placeholder 2"/>
          <p:cNvSpPr>
            <a:spLocks noGrp="1"/>
          </p:cNvSpPr>
          <p:nvPr>
            <p:ph idx="1"/>
          </p:nvPr>
        </p:nvSpPr>
        <p:spPr>
          <a:xfrm>
            <a:off x="674602" y="1033178"/>
            <a:ext cx="10733617" cy="4391025"/>
          </a:xfrm>
        </p:spPr>
        <p:txBody>
          <a:bodyPr/>
          <a:lstStyle/>
          <a:p>
            <a:r>
              <a:rPr lang="en-US" dirty="0"/>
              <a:t>Make use of moving map technology</a:t>
            </a:r>
          </a:p>
          <a:p>
            <a:pPr lvl="1"/>
            <a:r>
              <a:rPr lang="en-US" dirty="0"/>
              <a:t>Make sure databases are up to date</a:t>
            </a:r>
          </a:p>
          <a:p>
            <a:pPr lvl="1"/>
            <a:r>
              <a:rPr lang="en-US" dirty="0"/>
              <a:t>Make sure you’re looking at current weather</a:t>
            </a:r>
          </a:p>
          <a:p>
            <a:r>
              <a:rPr lang="en-US" dirty="0"/>
              <a:t>Give yourself some room!</a:t>
            </a:r>
          </a:p>
          <a:p>
            <a:pPr lvl="1"/>
            <a:r>
              <a:rPr lang="en-US" dirty="0"/>
              <a:t>Leave some distance between you and the</a:t>
            </a:r>
            <a:br>
              <a:rPr lang="en-US" dirty="0"/>
            </a:br>
            <a:r>
              <a:rPr lang="en-US" dirty="0"/>
              <a:t>terrain, weather, or airspace you’re trying </a:t>
            </a:r>
            <a:br>
              <a:rPr lang="en-US" dirty="0"/>
            </a:br>
            <a:r>
              <a:rPr lang="en-US" dirty="0"/>
              <a:t>to avoid.</a:t>
            </a:r>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t="4884" b="6597"/>
          <a:stretch/>
        </p:blipFill>
        <p:spPr>
          <a:xfrm>
            <a:off x="8543433" y="399693"/>
            <a:ext cx="3094752" cy="2174174"/>
          </a:xfrm>
          <a:prstGeom prst="rect">
            <a:avLst/>
          </a:prstGeom>
          <a:ln>
            <a:noFill/>
          </a:ln>
          <a:effectLst>
            <a:outerShdw blurRad="292100" dist="139700" dir="2700000" algn="tl" rotWithShape="0">
              <a:srgbClr val="333333">
                <a:alpha val="65000"/>
              </a:srgbClr>
            </a:outerShdw>
          </a:effectLst>
        </p:spPr>
      </p:pic>
      <p:pic>
        <p:nvPicPr>
          <p:cNvPr id="10" name="Picture 2" descr="I:\Wx Cams\IMG_0134.jpg"/>
          <p:cNvPicPr>
            <a:picLocks noChangeAspect="1" noChangeArrowheads="1"/>
          </p:cNvPicPr>
          <p:nvPr/>
        </p:nvPicPr>
        <p:blipFill rotWithShape="1">
          <a:blip r:embed="rId5">
            <a:extLst>
              <a:ext uri="{28A0092B-C50C-407E-A947-70E740481C1C}">
                <a14:useLocalDpi xmlns:a14="http://schemas.microsoft.com/office/drawing/2010/main" val="0"/>
              </a:ext>
            </a:extLst>
          </a:blip>
          <a:srcRect l="9351"/>
          <a:stretch/>
        </p:blipFill>
        <p:spPr bwMode="auto">
          <a:xfrm>
            <a:off x="8024283" y="2981701"/>
            <a:ext cx="2979374" cy="27464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4" descr="20 App Free ประจำวัน จำกัดเวลา วันที่ 1 กรกฏาคม 20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57689" y="3803118"/>
            <a:ext cx="3729380" cy="209433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4123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531181"/>
            <a:ext cx="7162800" cy="2681288"/>
          </a:xfrm>
        </p:spPr>
        <p:txBody>
          <a:bodyPr/>
          <a:lstStyle/>
          <a:p>
            <a:pPr marL="514350" indent="-514350">
              <a:lnSpc>
                <a:spcPct val="90000"/>
              </a:lnSpc>
              <a:spcBef>
                <a:spcPct val="70000"/>
              </a:spcBef>
              <a:buFontTx/>
              <a:buAutoNum type="alphaUcPeriod"/>
              <a:tabLst>
                <a:tab pos="631825" algn="l"/>
              </a:tabLst>
              <a:defRPr/>
            </a:pPr>
            <a:r>
              <a:rPr lang="en-US" dirty="0"/>
              <a:t>True</a:t>
            </a:r>
          </a:p>
          <a:p>
            <a:pPr marL="514350" indent="-514350">
              <a:lnSpc>
                <a:spcPct val="90000"/>
              </a:lnSpc>
              <a:spcBef>
                <a:spcPct val="70000"/>
              </a:spcBef>
              <a:buFontTx/>
              <a:buAutoNum type="alphaUcPeriod"/>
              <a:tabLst>
                <a:tab pos="631825" algn="l"/>
              </a:tabLst>
              <a:defRPr/>
            </a:pPr>
            <a:r>
              <a:rPr lang="en-US" dirty="0"/>
              <a:t>False</a:t>
            </a:r>
          </a:p>
          <a:p>
            <a:pPr marL="0" indent="0">
              <a:lnSpc>
                <a:spcPct val="90000"/>
              </a:lnSpc>
              <a:spcBef>
                <a:spcPct val="70000"/>
              </a:spcBef>
              <a:buNone/>
              <a:tabLst>
                <a:tab pos="631825" algn="l"/>
              </a:tabLst>
              <a:defRPr/>
            </a:pPr>
            <a:endParaRPr lang="en-US" dirty="0"/>
          </a:p>
          <a:p>
            <a:pPr marL="0" indent="0">
              <a:lnSpc>
                <a:spcPct val="90000"/>
              </a:lnSpc>
              <a:spcBef>
                <a:spcPct val="70000"/>
              </a:spcBef>
              <a:buNone/>
              <a:tabLst>
                <a:tab pos="631825" algn="l"/>
              </a:tabLst>
              <a:defRPr/>
            </a:pPr>
            <a:r>
              <a:rPr lang="en-US" dirty="0"/>
              <a:t>	</a:t>
            </a:r>
          </a:p>
        </p:txBody>
      </p:sp>
      <p:sp>
        <p:nvSpPr>
          <p:cNvPr id="23555" name="Rectangle 3"/>
          <p:cNvSpPr>
            <a:spLocks noGrp="1" noChangeArrowheads="1"/>
          </p:cNvSpPr>
          <p:nvPr>
            <p:ph type="title"/>
          </p:nvPr>
        </p:nvSpPr>
        <p:spPr>
          <a:xfrm>
            <a:off x="769170" y="652816"/>
            <a:ext cx="8472487" cy="1212850"/>
          </a:xfrm>
        </p:spPr>
        <p:txBody>
          <a:bodyPr/>
          <a:lstStyle/>
          <a:p>
            <a:pPr eaLnBrk="1" hangingPunct="1"/>
            <a:r>
              <a:rPr lang="en-US" altLang="en-US" dirty="0">
                <a:ea typeface="ＭＳ Ｐゴシック" pitchFamily="34" charset="-128"/>
              </a:rPr>
              <a:t>Wire strikes are almost exclusively confined to agricultural operations.</a:t>
            </a:r>
          </a:p>
        </p:txBody>
      </p:sp>
      <p:sp>
        <p:nvSpPr>
          <p:cNvPr id="7" name="AutoShape 4"/>
          <p:cNvSpPr>
            <a:spLocks noChangeArrowheads="1"/>
          </p:cNvSpPr>
          <p:nvPr/>
        </p:nvSpPr>
        <p:spPr bwMode="auto">
          <a:xfrm>
            <a:off x="2302228" y="2954746"/>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a:p>
        </p:txBody>
      </p:sp>
      <p:pic>
        <p:nvPicPr>
          <p:cNvPr id="8" name="Picture 7" descr="A List Of Questionable Publishers | The Crypto Crew"/>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10704" y="1200150"/>
            <a:ext cx="3921919" cy="4183380"/>
          </a:xfrm>
          <a:prstGeom prst="rect">
            <a:avLst/>
          </a:prstGeom>
          <a:effectLst/>
        </p:spPr>
      </p:pic>
    </p:spTree>
    <p:custDataLst>
      <p:tags r:id="rId1"/>
    </p:custDataLst>
    <p:extLst>
      <p:ext uri="{BB962C8B-B14F-4D97-AF65-F5344CB8AC3E}">
        <p14:creationId xmlns:p14="http://schemas.microsoft.com/office/powerpoint/2010/main" val="1746830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181225"/>
            <a:ext cx="7162800" cy="2681288"/>
          </a:xfrm>
        </p:spPr>
        <p:txBody>
          <a:bodyPr/>
          <a:lstStyle/>
          <a:p>
            <a:pPr marL="514350" indent="-514350">
              <a:lnSpc>
                <a:spcPct val="90000"/>
              </a:lnSpc>
              <a:spcBef>
                <a:spcPct val="70000"/>
              </a:spcBef>
              <a:buFontTx/>
              <a:buAutoNum type="alphaUcPeriod"/>
              <a:tabLst>
                <a:tab pos="631825" algn="l"/>
              </a:tabLst>
              <a:defRPr/>
            </a:pPr>
            <a:r>
              <a:rPr lang="en-US" dirty="0"/>
              <a:t>True</a:t>
            </a:r>
          </a:p>
          <a:p>
            <a:pPr marL="514350" indent="-514350">
              <a:lnSpc>
                <a:spcPct val="90000"/>
              </a:lnSpc>
              <a:spcBef>
                <a:spcPct val="70000"/>
              </a:spcBef>
              <a:buFontTx/>
              <a:buAutoNum type="alphaUcPeriod"/>
              <a:tabLst>
                <a:tab pos="631825" algn="l"/>
              </a:tabLst>
              <a:defRPr/>
            </a:pPr>
            <a:r>
              <a:rPr lang="en-US" dirty="0"/>
              <a:t>False</a:t>
            </a:r>
          </a:p>
          <a:p>
            <a:pPr marL="0" indent="0">
              <a:lnSpc>
                <a:spcPct val="90000"/>
              </a:lnSpc>
              <a:spcBef>
                <a:spcPct val="70000"/>
              </a:spcBef>
              <a:buNone/>
              <a:tabLst>
                <a:tab pos="631825" algn="l"/>
              </a:tabLst>
              <a:defRPr/>
            </a:pPr>
            <a:r>
              <a:rPr lang="en-US" dirty="0"/>
              <a:t>	</a:t>
            </a:r>
          </a:p>
        </p:txBody>
      </p:sp>
      <p:sp>
        <p:nvSpPr>
          <p:cNvPr id="24579" name="Rectangle 3"/>
          <p:cNvSpPr>
            <a:spLocks noGrp="1" noChangeArrowheads="1"/>
          </p:cNvSpPr>
          <p:nvPr>
            <p:ph type="title"/>
          </p:nvPr>
        </p:nvSpPr>
        <p:spPr>
          <a:xfrm>
            <a:off x="912748" y="512177"/>
            <a:ext cx="8472488" cy="1212850"/>
          </a:xfrm>
        </p:spPr>
        <p:txBody>
          <a:bodyPr/>
          <a:lstStyle/>
          <a:p>
            <a:pPr eaLnBrk="1" hangingPunct="1"/>
            <a:r>
              <a:rPr lang="en-US" altLang="en-US" dirty="0">
                <a:ea typeface="ＭＳ Ｐゴシック" pitchFamily="34" charset="-128"/>
              </a:rPr>
              <a:t>CFIT accidents occur primarily at night.</a:t>
            </a:r>
          </a:p>
        </p:txBody>
      </p:sp>
      <p:sp>
        <p:nvSpPr>
          <p:cNvPr id="6" name="AutoShape 4"/>
          <p:cNvSpPr>
            <a:spLocks noChangeArrowheads="1"/>
          </p:cNvSpPr>
          <p:nvPr/>
        </p:nvSpPr>
        <p:spPr bwMode="auto">
          <a:xfrm>
            <a:off x="2260600" y="2589462"/>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a:p>
        </p:txBody>
      </p:sp>
      <p:pic>
        <p:nvPicPr>
          <p:cNvPr id="8" name="Picture 7" descr="A List Of Questionable Publishers | The Crypto Crew"/>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10704" y="1548999"/>
            <a:ext cx="3921919" cy="4183380"/>
          </a:xfrm>
          <a:prstGeom prst="rect">
            <a:avLst/>
          </a:prstGeom>
          <a:effectLst/>
        </p:spPr>
      </p:pic>
    </p:spTree>
    <p:custDataLst>
      <p:tags r:id="rId1"/>
    </p:custDataLst>
    <p:extLst>
      <p:ext uri="{BB962C8B-B14F-4D97-AF65-F5344CB8AC3E}">
        <p14:creationId xmlns:p14="http://schemas.microsoft.com/office/powerpoint/2010/main" val="26053437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331695"/>
            <a:ext cx="7162800" cy="2681288"/>
          </a:xfrm>
        </p:spPr>
        <p:txBody>
          <a:bodyPr/>
          <a:lstStyle/>
          <a:p>
            <a:pPr marL="514350" indent="-514350">
              <a:lnSpc>
                <a:spcPct val="90000"/>
              </a:lnSpc>
              <a:spcBef>
                <a:spcPct val="70000"/>
              </a:spcBef>
              <a:buFontTx/>
              <a:buAutoNum type="alphaUcPeriod"/>
              <a:tabLst>
                <a:tab pos="631825" algn="l"/>
              </a:tabLst>
              <a:defRPr/>
            </a:pPr>
            <a:r>
              <a:rPr lang="en-US" dirty="0"/>
              <a:t>True</a:t>
            </a:r>
          </a:p>
          <a:p>
            <a:pPr marL="514350" indent="-514350">
              <a:lnSpc>
                <a:spcPct val="90000"/>
              </a:lnSpc>
              <a:spcBef>
                <a:spcPct val="70000"/>
              </a:spcBef>
              <a:buFontTx/>
              <a:buAutoNum type="alphaUcPeriod"/>
              <a:tabLst>
                <a:tab pos="631825" algn="l"/>
              </a:tabLst>
              <a:defRPr/>
            </a:pPr>
            <a:r>
              <a:rPr lang="en-US" dirty="0"/>
              <a:t>False</a:t>
            </a:r>
          </a:p>
          <a:p>
            <a:pPr marL="0" indent="0">
              <a:lnSpc>
                <a:spcPct val="90000"/>
              </a:lnSpc>
              <a:spcBef>
                <a:spcPct val="70000"/>
              </a:spcBef>
              <a:buNone/>
              <a:tabLst>
                <a:tab pos="631825" algn="l"/>
              </a:tabLst>
              <a:defRPr/>
            </a:pPr>
            <a:r>
              <a:rPr lang="en-US" dirty="0"/>
              <a:t>	</a:t>
            </a:r>
          </a:p>
        </p:txBody>
      </p:sp>
      <p:sp>
        <p:nvSpPr>
          <p:cNvPr id="25603" name="Rectangle 3"/>
          <p:cNvSpPr>
            <a:spLocks noGrp="1" noChangeArrowheads="1"/>
          </p:cNvSpPr>
          <p:nvPr>
            <p:ph type="title"/>
          </p:nvPr>
        </p:nvSpPr>
        <p:spPr>
          <a:xfrm>
            <a:off x="1937875" y="590731"/>
            <a:ext cx="8472488" cy="1212850"/>
          </a:xfrm>
        </p:spPr>
        <p:txBody>
          <a:bodyPr/>
          <a:lstStyle/>
          <a:p>
            <a:pPr eaLnBrk="1" hangingPunct="1"/>
            <a:r>
              <a:rPr lang="en-US" altLang="en-US" dirty="0">
                <a:ea typeface="ＭＳ Ｐゴシック" pitchFamily="34" charset="-128"/>
              </a:rPr>
              <a:t>Two thirds of CFIT accidents occur in IMC conditions.</a:t>
            </a:r>
          </a:p>
        </p:txBody>
      </p:sp>
      <p:sp>
        <p:nvSpPr>
          <p:cNvPr id="7" name="AutoShape 4"/>
          <p:cNvSpPr>
            <a:spLocks noChangeArrowheads="1"/>
          </p:cNvSpPr>
          <p:nvPr/>
        </p:nvSpPr>
        <p:spPr bwMode="auto">
          <a:xfrm>
            <a:off x="2178050" y="2734708"/>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a:p>
        </p:txBody>
      </p:sp>
      <p:pic>
        <p:nvPicPr>
          <p:cNvPr id="8" name="Picture 7" descr="A List Of Questionable Publishers | The Crypto Crew"/>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10704" y="1548999"/>
            <a:ext cx="3921919" cy="4183380"/>
          </a:xfrm>
          <a:prstGeom prst="rect">
            <a:avLst/>
          </a:prstGeom>
          <a:effectLst/>
        </p:spPr>
      </p:pic>
    </p:spTree>
    <p:custDataLst>
      <p:tags r:id="rId1"/>
    </p:custDataLst>
    <p:extLst>
      <p:ext uri="{BB962C8B-B14F-4D97-AF65-F5344CB8AC3E}">
        <p14:creationId xmlns:p14="http://schemas.microsoft.com/office/powerpoint/2010/main" val="6621995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2367680" y="2737704"/>
            <a:ext cx="7162800" cy="2681288"/>
          </a:xfrm>
        </p:spPr>
        <p:txBody>
          <a:bodyPr/>
          <a:lstStyle/>
          <a:p>
            <a:pPr marL="514350" indent="-514350">
              <a:lnSpc>
                <a:spcPct val="90000"/>
              </a:lnSpc>
              <a:spcBef>
                <a:spcPct val="70000"/>
              </a:spcBef>
              <a:buFontTx/>
              <a:buAutoNum type="alphaUcPeriod"/>
              <a:tabLst>
                <a:tab pos="631825" algn="l"/>
              </a:tabLst>
              <a:defRPr/>
            </a:pPr>
            <a:r>
              <a:rPr lang="en-US" dirty="0"/>
              <a:t>Communicate, aviate, navigate</a:t>
            </a:r>
          </a:p>
          <a:p>
            <a:pPr marL="514350" indent="-514350">
              <a:lnSpc>
                <a:spcPct val="90000"/>
              </a:lnSpc>
              <a:spcBef>
                <a:spcPct val="70000"/>
              </a:spcBef>
              <a:buFontTx/>
              <a:buAutoNum type="alphaUcPeriod"/>
              <a:tabLst>
                <a:tab pos="631825" algn="l"/>
              </a:tabLst>
              <a:defRPr/>
            </a:pPr>
            <a:r>
              <a:rPr lang="en-US" dirty="0"/>
              <a:t>Aviate, communicate, navigate</a:t>
            </a:r>
          </a:p>
          <a:p>
            <a:pPr marL="514350" indent="-514350">
              <a:lnSpc>
                <a:spcPct val="90000"/>
              </a:lnSpc>
              <a:spcBef>
                <a:spcPct val="70000"/>
              </a:spcBef>
              <a:buFontTx/>
              <a:buAutoNum type="alphaUcPeriod"/>
              <a:tabLst>
                <a:tab pos="631825" algn="l"/>
              </a:tabLst>
              <a:defRPr/>
            </a:pPr>
            <a:r>
              <a:rPr lang="en-US" dirty="0"/>
              <a:t>Aviate, navigate, communicate</a:t>
            </a:r>
          </a:p>
          <a:p>
            <a:pPr marL="514350" indent="-514350">
              <a:lnSpc>
                <a:spcPct val="90000"/>
              </a:lnSpc>
              <a:spcBef>
                <a:spcPct val="70000"/>
              </a:spcBef>
              <a:buFontTx/>
              <a:buAutoNum type="alphaUcPeriod"/>
              <a:tabLst>
                <a:tab pos="631825" algn="l"/>
              </a:tabLst>
              <a:defRPr/>
            </a:pPr>
            <a:endParaRPr lang="en-US" dirty="0"/>
          </a:p>
          <a:p>
            <a:pPr marL="0" indent="0">
              <a:lnSpc>
                <a:spcPct val="90000"/>
              </a:lnSpc>
              <a:spcBef>
                <a:spcPct val="70000"/>
              </a:spcBef>
              <a:buNone/>
              <a:tabLst>
                <a:tab pos="631825" algn="l"/>
              </a:tabLst>
              <a:defRPr/>
            </a:pPr>
            <a:r>
              <a:rPr lang="en-US" dirty="0"/>
              <a:t>	</a:t>
            </a:r>
          </a:p>
        </p:txBody>
      </p:sp>
      <p:sp>
        <p:nvSpPr>
          <p:cNvPr id="26627" name="Rectangle 3"/>
          <p:cNvSpPr>
            <a:spLocks noGrp="1" noChangeArrowheads="1"/>
          </p:cNvSpPr>
          <p:nvPr>
            <p:ph type="title"/>
          </p:nvPr>
        </p:nvSpPr>
        <p:spPr>
          <a:xfrm>
            <a:off x="557212" y="267051"/>
            <a:ext cx="8472488" cy="2047875"/>
          </a:xfrm>
        </p:spPr>
        <p:txBody>
          <a:bodyPr/>
          <a:lstStyle/>
          <a:p>
            <a:pPr eaLnBrk="1" hangingPunct="1"/>
            <a:r>
              <a:rPr lang="en-US" altLang="en-US" dirty="0">
                <a:ea typeface="ＭＳ Ｐゴシック" pitchFamily="34" charset="-128"/>
              </a:rPr>
              <a:t>The order of priority in performing pilot tasks is:</a:t>
            </a:r>
          </a:p>
        </p:txBody>
      </p:sp>
      <p:sp>
        <p:nvSpPr>
          <p:cNvPr id="6" name="AutoShape 4"/>
          <p:cNvSpPr>
            <a:spLocks noChangeArrowheads="1"/>
          </p:cNvSpPr>
          <p:nvPr/>
        </p:nvSpPr>
        <p:spPr bwMode="auto">
          <a:xfrm>
            <a:off x="1594252" y="3894769"/>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a:p>
        </p:txBody>
      </p:sp>
      <p:pic>
        <p:nvPicPr>
          <p:cNvPr id="8" name="Picture 7" descr="A List Of Questionable Publishers | The Crypto Crew"/>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10704" y="1548999"/>
            <a:ext cx="3921919" cy="4183380"/>
          </a:xfrm>
          <a:prstGeom prst="rect">
            <a:avLst/>
          </a:prstGeom>
          <a:effectLst/>
        </p:spPr>
      </p:pic>
    </p:spTree>
    <p:custDataLst>
      <p:tags r:id="rId1"/>
    </p:custDataLst>
    <p:extLst>
      <p:ext uri="{BB962C8B-B14F-4D97-AF65-F5344CB8AC3E}">
        <p14:creationId xmlns:p14="http://schemas.microsoft.com/office/powerpoint/2010/main" val="30735794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212056" y="1553916"/>
            <a:ext cx="7162800" cy="4295775"/>
          </a:xfrm>
        </p:spPr>
        <p:txBody>
          <a:bodyPr/>
          <a:lstStyle/>
          <a:p>
            <a:pPr marL="514350" indent="-514350">
              <a:lnSpc>
                <a:spcPct val="90000"/>
              </a:lnSpc>
              <a:spcBef>
                <a:spcPct val="70000"/>
              </a:spcBef>
              <a:buFontTx/>
              <a:buAutoNum type="alphaUcPeriod"/>
              <a:tabLst>
                <a:tab pos="631825" algn="l"/>
              </a:tabLst>
              <a:defRPr/>
            </a:pPr>
            <a:r>
              <a:rPr lang="en-US" dirty="0"/>
              <a:t>Manage Distractions</a:t>
            </a:r>
          </a:p>
          <a:p>
            <a:pPr marL="514350" indent="-514350">
              <a:lnSpc>
                <a:spcPct val="90000"/>
              </a:lnSpc>
              <a:spcBef>
                <a:spcPct val="70000"/>
              </a:spcBef>
              <a:buFontTx/>
              <a:buAutoNum type="alphaUcPeriod"/>
              <a:tabLst>
                <a:tab pos="631825" algn="l"/>
              </a:tabLst>
              <a:defRPr/>
            </a:pPr>
            <a:r>
              <a:rPr lang="en-US" dirty="0"/>
              <a:t>Seek proficiency training </a:t>
            </a:r>
          </a:p>
          <a:p>
            <a:pPr marL="514350" indent="-514350">
              <a:lnSpc>
                <a:spcPct val="90000"/>
              </a:lnSpc>
              <a:spcBef>
                <a:spcPct val="70000"/>
              </a:spcBef>
              <a:buFontTx/>
              <a:buAutoNum type="alphaUcPeriod"/>
              <a:tabLst>
                <a:tab pos="631825" algn="l"/>
              </a:tabLst>
              <a:defRPr/>
            </a:pPr>
            <a:r>
              <a:rPr lang="en-US" dirty="0"/>
              <a:t>Give yourself some room</a:t>
            </a:r>
          </a:p>
          <a:p>
            <a:pPr marL="514350" indent="-514350">
              <a:lnSpc>
                <a:spcPct val="90000"/>
              </a:lnSpc>
              <a:spcBef>
                <a:spcPct val="70000"/>
              </a:spcBef>
              <a:buFontTx/>
              <a:buAutoNum type="alphaUcPeriod"/>
              <a:tabLst>
                <a:tab pos="631825" algn="l"/>
              </a:tabLst>
              <a:defRPr/>
            </a:pPr>
            <a:r>
              <a:rPr lang="en-US" dirty="0"/>
              <a:t>Use Flight Risk Assessment Tools</a:t>
            </a:r>
          </a:p>
          <a:p>
            <a:pPr marL="514350" indent="-514350">
              <a:lnSpc>
                <a:spcPct val="90000"/>
              </a:lnSpc>
              <a:spcBef>
                <a:spcPct val="70000"/>
              </a:spcBef>
              <a:buFontTx/>
              <a:buAutoNum type="alphaUcPeriod"/>
              <a:tabLst>
                <a:tab pos="631825" algn="l"/>
              </a:tabLst>
              <a:defRPr/>
            </a:pPr>
            <a:r>
              <a:rPr lang="en-US" dirty="0"/>
              <a:t>Fly at least 500 AGL to avoid wires</a:t>
            </a:r>
          </a:p>
          <a:p>
            <a:pPr marL="514350" indent="-514350">
              <a:lnSpc>
                <a:spcPct val="90000"/>
              </a:lnSpc>
              <a:spcBef>
                <a:spcPct val="70000"/>
              </a:spcBef>
              <a:buFontTx/>
              <a:buAutoNum type="alphaUcPeriod"/>
              <a:tabLst>
                <a:tab pos="631825" algn="l"/>
              </a:tabLst>
              <a:defRPr/>
            </a:pPr>
            <a:r>
              <a:rPr lang="en-US" dirty="0"/>
              <a:t>All of the above</a:t>
            </a:r>
          </a:p>
          <a:p>
            <a:pPr marL="514350" indent="-514350">
              <a:lnSpc>
                <a:spcPct val="90000"/>
              </a:lnSpc>
              <a:spcBef>
                <a:spcPct val="70000"/>
              </a:spcBef>
              <a:buFontTx/>
              <a:buAutoNum type="alphaUcPeriod"/>
              <a:tabLst>
                <a:tab pos="631825" algn="l"/>
              </a:tabLst>
              <a:defRPr/>
            </a:pPr>
            <a:endParaRPr lang="en-US" dirty="0"/>
          </a:p>
          <a:p>
            <a:pPr marL="0" indent="0">
              <a:lnSpc>
                <a:spcPct val="90000"/>
              </a:lnSpc>
              <a:spcBef>
                <a:spcPct val="70000"/>
              </a:spcBef>
              <a:buNone/>
              <a:tabLst>
                <a:tab pos="631825" algn="l"/>
              </a:tabLst>
              <a:defRPr/>
            </a:pPr>
            <a:r>
              <a:rPr lang="en-US" dirty="0"/>
              <a:t>	</a:t>
            </a:r>
          </a:p>
        </p:txBody>
      </p:sp>
      <p:sp>
        <p:nvSpPr>
          <p:cNvPr id="6" name="AutoShape 4"/>
          <p:cNvSpPr>
            <a:spLocks noChangeArrowheads="1"/>
          </p:cNvSpPr>
          <p:nvPr/>
        </p:nvSpPr>
        <p:spPr bwMode="auto">
          <a:xfrm>
            <a:off x="378695" y="4663583"/>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a:p>
        </p:txBody>
      </p:sp>
      <p:sp>
        <p:nvSpPr>
          <p:cNvPr id="27653" name="Title 1"/>
          <p:cNvSpPr>
            <a:spLocks noGrp="1"/>
          </p:cNvSpPr>
          <p:nvPr>
            <p:ph type="title"/>
          </p:nvPr>
        </p:nvSpPr>
        <p:spPr>
          <a:xfrm>
            <a:off x="557212" y="545607"/>
            <a:ext cx="8472488" cy="609600"/>
          </a:xfrm>
        </p:spPr>
        <p:txBody>
          <a:bodyPr/>
          <a:lstStyle/>
          <a:p>
            <a:r>
              <a:rPr lang="en-US" altLang="en-US" dirty="0">
                <a:ea typeface="ＭＳ Ｐゴシック" pitchFamily="34" charset="-128"/>
              </a:rPr>
              <a:t>Good practices to avoid CFIT accidents are are:</a:t>
            </a:r>
          </a:p>
        </p:txBody>
      </p:sp>
      <p:pic>
        <p:nvPicPr>
          <p:cNvPr id="7" name="Picture 6" descr="A List Of Questionable Publishers | The Crypto Crew"/>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10704" y="1548999"/>
            <a:ext cx="3921919" cy="4183380"/>
          </a:xfrm>
          <a:prstGeom prst="rect">
            <a:avLst/>
          </a:prstGeom>
          <a:effectLst/>
        </p:spPr>
      </p:pic>
    </p:spTree>
    <p:custDataLst>
      <p:tags r:id="rId1"/>
    </p:custDataLst>
    <p:extLst>
      <p:ext uri="{BB962C8B-B14F-4D97-AF65-F5344CB8AC3E}">
        <p14:creationId xmlns:p14="http://schemas.microsoft.com/office/powerpoint/2010/main" val="5356117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altLang="en-US" sz="3600">
                <a:ea typeface="ＭＳ Ｐゴシック" pitchFamily="34" charset="-128"/>
              </a:rPr>
              <a:t>Questions?</a:t>
            </a:r>
          </a:p>
        </p:txBody>
      </p:sp>
      <p:pic>
        <p:nvPicPr>
          <p:cNvPr id="19459" name="Picture 5" descr="1798489157_aa5f05bf1f"/>
          <p:cNvPicPr>
            <a:picLocks noChangeAspect="1" noChangeArrowheads="1"/>
          </p:cNvPicPr>
          <p:nvPr/>
        </p:nvPicPr>
        <p:blipFill>
          <a:blip r:embed="rId4">
            <a:extLst>
              <a:ext uri="{28A0092B-C50C-407E-A947-70E740481C1C}">
                <a14:useLocalDpi xmlns:a14="http://schemas.microsoft.com/office/drawing/2010/main" val="0"/>
              </a:ext>
            </a:extLst>
          </a:blip>
          <a:srcRect l="40167"/>
          <a:stretch>
            <a:fillRect/>
          </a:stretch>
        </p:blipFill>
        <p:spPr bwMode="auto">
          <a:xfrm>
            <a:off x="7230310" y="954088"/>
            <a:ext cx="4105275" cy="45672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38274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and Peace of Mind</a:t>
            </a:r>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7901610" y="1144988"/>
            <a:ext cx="3835800" cy="44473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t="12818" b="10162"/>
          <a:stretch/>
        </p:blipFill>
        <p:spPr>
          <a:xfrm>
            <a:off x="2072498" y="3118550"/>
            <a:ext cx="4160804" cy="24062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970663"/>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352EE3-B3A6-BCEF-DB34-45054B278210}"/>
              </a:ext>
            </a:extLst>
          </p:cNvPr>
          <p:cNvSpPr/>
          <p:nvPr/>
        </p:nvSpPr>
        <p:spPr bwMode="auto">
          <a:xfrm>
            <a:off x="-76200" y="5694921"/>
            <a:ext cx="12306300" cy="1353579"/>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489652-A77C-A3DE-D9CC-1635A1F78D51}"/>
              </a:ext>
            </a:extLst>
          </p:cNvPr>
          <p:cNvSpPr/>
          <p:nvPr/>
        </p:nvSpPr>
        <p:spPr bwMode="auto">
          <a:xfrm>
            <a:off x="-76200" y="-171450"/>
            <a:ext cx="12268200" cy="715169"/>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6" name="Rectangle 5"/>
          <p:cNvSpPr/>
          <p:nvPr/>
        </p:nvSpPr>
        <p:spPr bwMode="auto">
          <a:xfrm>
            <a:off x="819150" y="5110146"/>
            <a:ext cx="5143500" cy="646331"/>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None/>
              <a:tabLst/>
            </a:pPr>
            <a:r>
              <a:rPr lang="en-US" sz="3600" b="1" i="0" u="none" strike="noStrike" baseline="0" dirty="0">
                <a:solidFill>
                  <a:srgbClr val="0070C0"/>
                </a:solidFill>
                <a:latin typeface="+mn-lt"/>
                <a:hlinkClick r:id="rId4"/>
              </a:rPr>
              <a:t>http://bit.ly/HFcourses</a:t>
            </a:r>
            <a:endParaRPr lang="en-US" sz="3600" b="1" i="0" u="none" strike="noStrike" baseline="0" dirty="0">
              <a:solidFill>
                <a:srgbClr val="0070C0"/>
              </a:solidFill>
              <a:latin typeface="+mn-lt"/>
            </a:endParaRPr>
          </a:p>
        </p:txBody>
      </p:sp>
      <p:sp>
        <p:nvSpPr>
          <p:cNvPr id="7" name="Title 1">
            <a:extLst>
              <a:ext uri="{FF2B5EF4-FFF2-40B4-BE49-F238E27FC236}">
                <a16:creationId xmlns:a16="http://schemas.microsoft.com/office/drawing/2014/main" id="{E75A3576-8F42-E851-D820-DAB51A9211BC}"/>
              </a:ext>
            </a:extLst>
          </p:cNvPr>
          <p:cNvSpPr txBox="1">
            <a:spLocks/>
          </p:cNvSpPr>
          <p:nvPr/>
        </p:nvSpPr>
        <p:spPr bwMode="auto">
          <a:xfrm>
            <a:off x="819150" y="942397"/>
            <a:ext cx="4667250" cy="1358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i="1" kern="0" dirty="0">
                <a:solidFill>
                  <a:srgbClr val="4DCFE1"/>
                </a:solidFill>
              </a:rPr>
              <a:t>Begin your Human Factors journey here</a:t>
            </a:r>
          </a:p>
        </p:txBody>
      </p:sp>
      <p:pic>
        <p:nvPicPr>
          <p:cNvPr id="3" name="Picture 2">
            <a:extLst>
              <a:ext uri="{FF2B5EF4-FFF2-40B4-BE49-F238E27FC236}">
                <a16:creationId xmlns:a16="http://schemas.microsoft.com/office/drawing/2014/main" id="{0BC9CC2F-5765-D75D-12DB-BBFB569AE87A}"/>
              </a:ext>
            </a:extLst>
          </p:cNvPr>
          <p:cNvPicPr>
            <a:picLocks noChangeAspect="1"/>
          </p:cNvPicPr>
          <p:nvPr/>
        </p:nvPicPr>
        <p:blipFill>
          <a:blip r:embed="rId5"/>
          <a:stretch>
            <a:fillRect/>
          </a:stretch>
        </p:blipFill>
        <p:spPr>
          <a:xfrm>
            <a:off x="7122372" y="331143"/>
            <a:ext cx="4420764" cy="577056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321102299"/>
      </p:ext>
    </p:extLst>
  </p:cSld>
  <p:clrMapOvr>
    <a:masterClrMapping/>
  </p:clrMapOvr>
  <mc:AlternateContent xmlns:mc="http://schemas.openxmlformats.org/markup-compatibility/2006" xmlns:p14="http://schemas.microsoft.com/office/powerpoint/2010/main">
    <mc:Choice Requires="p14">
      <p:transition spd="slow" p14:dur="2000" advTm="17000"/>
    </mc:Choice>
    <mc:Fallback xmlns="">
      <p:transition spd="slow" advTm="17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EB91E7EE-1EB0-A931-C930-F61E135BB3C4}"/>
              </a:ext>
            </a:extLst>
          </p:cNvPr>
          <p:cNvSpPr txBox="1"/>
          <p:nvPr/>
        </p:nvSpPr>
        <p:spPr bwMode="auto">
          <a:xfrm>
            <a:off x="199299" y="4845577"/>
            <a:ext cx="80484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Safety Management System (SMS) | Federal Aviation Administration (faa.gov)</a:t>
            </a:r>
            <a:endParaRPr lang="en-US" sz="1200" b="1" dirty="0">
              <a:solidFill>
                <a:srgbClr val="C0C0C0"/>
              </a:solidFill>
            </a:endParaRPr>
          </a:p>
        </p:txBody>
      </p:sp>
      <p:pic>
        <p:nvPicPr>
          <p:cNvPr id="12" name="Picture 11">
            <a:extLst>
              <a:ext uri="{FF2B5EF4-FFF2-40B4-BE49-F238E27FC236}">
                <a16:creationId xmlns:a16="http://schemas.microsoft.com/office/drawing/2014/main" id="{A9A7C9B5-3C8F-D995-75F5-5FD52A3DF409}"/>
              </a:ext>
            </a:extLst>
          </p:cNvPr>
          <p:cNvPicPr>
            <a:picLocks noChangeAspect="1"/>
          </p:cNvPicPr>
          <p:nvPr/>
        </p:nvPicPr>
        <p:blipFill>
          <a:blip r:embed="rId6"/>
          <a:stretch>
            <a:fillRect/>
          </a:stretch>
        </p:blipFill>
        <p:spPr>
          <a:xfrm>
            <a:off x="9162110" y="3061998"/>
            <a:ext cx="2497016" cy="2497016"/>
          </a:xfrm>
          <a:prstGeom prst="rect">
            <a:avLst/>
          </a:prstGeom>
        </p:spPr>
      </p:pic>
    </p:spTree>
    <p:custDataLst>
      <p:tags r:id="rId1"/>
    </p:custDataLst>
    <p:extLst>
      <p:ext uri="{BB962C8B-B14F-4D97-AF65-F5344CB8AC3E}">
        <p14:creationId xmlns:p14="http://schemas.microsoft.com/office/powerpoint/2010/main" val="78609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1972004" y="1161285"/>
            <a:ext cx="8050213" cy="4391025"/>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9591" y="3577989"/>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79024" y="3166753"/>
            <a:ext cx="3714057" cy="16096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804174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72872" y="266216"/>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272872" y="1463923"/>
            <a:ext cx="4604585" cy="1615760"/>
          </a:xfrm>
        </p:spPr>
        <p:txBody>
          <a:bodyPr/>
          <a:lstStyle/>
          <a:p>
            <a:r>
              <a:rPr lang="en-US" dirty="0"/>
              <a:t>Topic of the Month</a:t>
            </a:r>
            <a:br>
              <a:rPr lang="en-US" dirty="0"/>
            </a:br>
            <a:r>
              <a:rPr lang="en-US" dirty="0"/>
              <a:t>November</a:t>
            </a:r>
          </a:p>
          <a:p>
            <a:r>
              <a:rPr lang="en-US" dirty="0"/>
              <a:t>Controlled Flight Into Terrain (CFIT)</a:t>
            </a:r>
          </a:p>
          <a:p>
            <a:endParaRPr lang="en-US" dirty="0"/>
          </a:p>
        </p:txBody>
      </p:sp>
      <p:sp>
        <p:nvSpPr>
          <p:cNvPr id="32785" name="Text Box 17"/>
          <p:cNvSpPr txBox="1">
            <a:spLocks noChangeArrowheads="1"/>
          </p:cNvSpPr>
          <p:nvPr/>
        </p:nvSpPr>
        <p:spPr bwMode="auto">
          <a:xfrm>
            <a:off x="3367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70"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24626292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43nqYqpn"/>
  <p:tag name="ARTICULATE_DESIGN_ID_2_CUSTOM DESIGN" val="tcNgnPq3"/>
  <p:tag name="ARTICULATE_SLIDE_COUNT" val="2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467F6944268B4E94985C3A159EB571" ma:contentTypeVersion="6" ma:contentTypeDescription="Create a new document." ma:contentTypeScope="" ma:versionID="568fbfabf59039756e2bf37f9685c977">
  <xsd:schema xmlns:xsd="http://www.w3.org/2001/XMLSchema" xmlns:xs="http://www.w3.org/2001/XMLSchema" xmlns:p="http://schemas.microsoft.com/office/2006/metadata/properties" xmlns:ns2="04289566-cf42-4ce7-aa7c-2469c3d4502e" targetNamespace="http://schemas.microsoft.com/office/2006/metadata/properties" ma:root="true" ma:fieldsID="c5398071c8ee7a1c4caf8bf43f512672" ns2:_="">
    <xsd:import namespace="04289566-cf42-4ce7-aa7c-2469c3d4502e"/>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5YDFD77UPU3F-311-5927</_dlc_DocId>
    <_dlc_DocIdUrl xmlns="04289566-cf42-4ce7-aa7c-2469c3d4502e">
      <Url>https://avssp.faa.gov/avs/afsfaast/FAASTeamReps/_layouts/15/DocIdRedir.aspx?ID=5YDFD77UPU3F-311-5927</Url>
      <Description>5YDFD77UPU3F-311-5927</Description>
    </_dlc_DocIdUrl>
    <_dlc_DocIdPersistId xmlns="04289566-cf42-4ce7-aa7c-2469c3d4502e"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32A696-4058-4DA3-AB22-AAA52255BC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761CFE9-1219-4148-8ECD-967B332194A8}">
  <ds:schemaRefs>
    <ds:schemaRef ds:uri="http://schemas.microsoft.com/sharepoint/events"/>
  </ds:schemaRefs>
</ds:datastoreItem>
</file>

<file path=customXml/itemProps3.xml><?xml version="1.0" encoding="utf-8"?>
<ds:datastoreItem xmlns:ds="http://schemas.openxmlformats.org/officeDocument/2006/customXml" ds:itemID="{0B80675E-01F7-49AA-B61E-EE85CFCAD03B}">
  <ds:schemaRefs>
    <ds:schemaRef ds:uri="http://purl.org/dc/elements/1.1/"/>
    <ds:schemaRef ds:uri="http://www.w3.org/XML/1998/namespace"/>
    <ds:schemaRef ds:uri="http://schemas.openxmlformats.org/package/2006/metadata/core-properties"/>
    <ds:schemaRef ds:uri="http://schemas.microsoft.com/office/2006/documentManagement/types"/>
    <ds:schemaRef ds:uri="http://schemas.microsoft.com/office/2006/metadata/properties"/>
    <ds:schemaRef ds:uri="http://schemas.microsoft.com/office/infopath/2007/PartnerControls"/>
    <ds:schemaRef ds:uri="04289566-cf42-4ce7-aa7c-2469c3d4502e"/>
    <ds:schemaRef ds:uri="http://purl.org/dc/dcmitype/"/>
    <ds:schemaRef ds:uri="http://purl.org/dc/terms/"/>
  </ds:schemaRefs>
</ds:datastoreItem>
</file>

<file path=customXml/itemProps4.xml><?xml version="1.0" encoding="utf-8"?>
<ds:datastoreItem xmlns:ds="http://schemas.openxmlformats.org/officeDocument/2006/customXml" ds:itemID="{AB17F8C7-2AEB-4BC2-A828-B2E729EBBA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7366</TotalTime>
  <Words>4519</Words>
  <Application>Microsoft Office PowerPoint</Application>
  <PresentationFormat>Widescreen</PresentationFormat>
  <Paragraphs>409</Paragraphs>
  <Slides>29</Slides>
  <Notes>29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29</vt:i4>
      </vt:variant>
    </vt:vector>
  </HeadingPairs>
  <TitlesOfParts>
    <vt:vector size="35"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The CFIT Accident</vt:lpstr>
      <vt:lpstr>Links in the chain</vt:lpstr>
      <vt:lpstr>The CFIT Accident</vt:lpstr>
      <vt:lpstr>The CFIT Accident</vt:lpstr>
      <vt:lpstr>The CFIT Accident</vt:lpstr>
      <vt:lpstr>The CFIT Accident</vt:lpstr>
      <vt:lpstr>The CFIT Accident</vt:lpstr>
      <vt:lpstr>The CFIT Accident</vt:lpstr>
      <vt:lpstr>Safety Risk Management (SRM) Solutions</vt:lpstr>
      <vt:lpstr>AC 61-134</vt:lpstr>
      <vt:lpstr>Safety Risk Management (SRM) Solutions</vt:lpstr>
      <vt:lpstr>Technological Solutions</vt:lpstr>
      <vt:lpstr>Tips &amp; Tricks</vt:lpstr>
      <vt:lpstr>Tips &amp; Tricks</vt:lpstr>
      <vt:lpstr>Tips &amp; Tricks</vt:lpstr>
      <vt:lpstr>Wire strikes are almost exclusively confined to agricultural operations.</vt:lpstr>
      <vt:lpstr>CFIT accidents occur primarily at night.</vt:lpstr>
      <vt:lpstr>Two thirds of CFIT accidents occur in IMC conditions.</vt:lpstr>
      <vt:lpstr>The order of priority in performing pilot tasks is:</vt:lpstr>
      <vt:lpstr>Good practices to avoid CFIT accidents are are:</vt:lpstr>
      <vt:lpstr>Questions?</vt:lpstr>
      <vt:lpstr>Proficiency and Peace of Mind</vt:lpstr>
      <vt:lpstr>PowerPoint Presentation</vt:lpstr>
      <vt:lpstr>Safety Management Systems (SMS) Coming to General Aviation</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Tompkins, Craig (FAA)</cp:lastModifiedBy>
  <cp:revision>395</cp:revision>
  <dcterms:created xsi:type="dcterms:W3CDTF">2005-01-28T20:32:53Z</dcterms:created>
  <dcterms:modified xsi:type="dcterms:W3CDTF">2025-10-27T15:53:03Z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0x0101005E467F6944268B4E94985C3A159EB571</vt:lpwstr>
  </property>
  <property fmtid="{D5CDD505-2E9C-101B-9397-08002B2CF9AE}" pid="3" name="_dlc_DocIdItemGuid">
    <vt:lpwstr>c0f1601e-8704-41be-829a-e4bc9d314e57</vt:lpwstr>
  </property>
  <property fmtid="{D5CDD505-2E9C-101B-9397-08002B2CF9AE}" pid="4" name="ArticulateGUID">
    <vt:lpwstr>6289B702-0AE9-479B-8BD0-92038152648B</vt:lpwstr>
  </property>
  <property fmtid="{D5CDD505-2E9C-101B-9397-08002B2CF9AE}" pid="5" name="ArticulatePath">
    <vt:lpwstr>21-02-Nov-TOM-CFIT-Rev 0</vt:lpwstr>
  </property>
  <property fmtid="{D5CDD505-2E9C-101B-9397-08002B2CF9AE}" pid="6" name="URL">
    <vt:lpwstr/>
  </property>
</Properties>
</file>