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tags/tag11.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notesSlides/notesSlide2.xml" ContentType="application/vnd.openxmlformats-officedocument.presentationml.notesSlide+xml"/>
  <Override PartName="/ppt/tags/tag14.xml" ContentType="application/vnd.openxmlformats-officedocument.presentationml.tags+xml"/>
  <Override PartName="/ppt/notesSlides/notesSlide3.xml" ContentType="application/vnd.openxmlformats-officedocument.presentationml.notesSlide+xml"/>
  <Override PartName="/ppt/tags/tag15.xml" ContentType="application/vnd.openxmlformats-officedocument.presentationml.tags+xml"/>
  <Override PartName="/ppt/notesSlides/notesSlide4.xml" ContentType="application/vnd.openxmlformats-officedocument.presentationml.notesSlide+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notesSlides/notesSlide6.xml" ContentType="application/vnd.openxmlformats-officedocument.presentationml.notesSlide+xml"/>
  <Override PartName="/ppt/tags/tag18.xml" ContentType="application/vnd.openxmlformats-officedocument.presentationml.tags+xml"/>
  <Override PartName="/ppt/notesSlides/notesSlide7.xml" ContentType="application/vnd.openxmlformats-officedocument.presentationml.notesSlide+xml"/>
  <Override PartName="/ppt/tags/tag19.xml" ContentType="application/vnd.openxmlformats-officedocument.presentationml.tags+xml"/>
  <Override PartName="/ppt/notesSlides/notesSlide8.xml" ContentType="application/vnd.openxmlformats-officedocument.presentationml.notesSlide+xml"/>
  <Override PartName="/ppt/tags/tag20.xml" ContentType="application/vnd.openxmlformats-officedocument.presentationml.tags+xml"/>
  <Override PartName="/ppt/notesSlides/notesSlide9.xml" ContentType="application/vnd.openxmlformats-officedocument.presentationml.notesSlide+xml"/>
  <Override PartName="/ppt/tags/tag21.xml" ContentType="application/vnd.openxmlformats-officedocument.presentationml.tags+xml"/>
  <Override PartName="/ppt/notesSlides/notesSlide10.xml" ContentType="application/vnd.openxmlformats-officedocument.presentationml.notesSlide+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notesSlides/notesSlide12.xml" ContentType="application/vnd.openxmlformats-officedocument.presentationml.notesSlide+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notesSlides/notesSlide14.xml" ContentType="application/vnd.openxmlformats-officedocument.presentationml.notesSlide+xml"/>
  <Override PartName="/ppt/tags/tag26.xml" ContentType="application/vnd.openxmlformats-officedocument.presentationml.tags+xml"/>
  <Override PartName="/ppt/notesSlides/notesSlide15.xml" ContentType="application/vnd.openxmlformats-officedocument.presentationml.notesSlide+xml"/>
  <Override PartName="/ppt/tags/tag27.xml" ContentType="application/vnd.openxmlformats-officedocument.presentationml.tags+xml"/>
  <Override PartName="/ppt/notesSlides/notesSlide16.xml" ContentType="application/vnd.openxmlformats-officedocument.presentationml.notesSlide+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notesSlides/notesSlide18.xml" ContentType="application/vnd.openxmlformats-officedocument.presentationml.notesSlide+xml"/>
  <Override PartName="/ppt/tags/tag30.xml" ContentType="application/vnd.openxmlformats-officedocument.presentationml.tags+xml"/>
  <Override PartName="/ppt/notesSlides/notesSlide19.xml" ContentType="application/vnd.openxmlformats-officedocument.presentationml.notesSlide+xml"/>
  <Override PartName="/ppt/tags/tag31.xml" ContentType="application/vnd.openxmlformats-officedocument.presentationml.tags+xml"/>
  <Override PartName="/ppt/notesSlides/notesSlide20.xml" ContentType="application/vnd.openxmlformats-officedocument.presentationml.notesSlide+xml"/>
  <Override PartName="/ppt/tags/tag32.xml" ContentType="application/vnd.openxmlformats-officedocument.presentationml.tags+xml"/>
  <Override PartName="/ppt/notesSlides/notesSlide21.xml" ContentType="application/vnd.openxmlformats-officedocument.presentationml.notesSlide+xml"/>
  <Override PartName="/ppt/tags/tag33.xml" ContentType="application/vnd.openxmlformats-officedocument.presentationml.tags+xml"/>
  <Override PartName="/ppt/notesSlides/notesSlide22.xml" ContentType="application/vnd.openxmlformats-officedocument.presentationml.notesSlide+xml"/>
  <Override PartName="/ppt/tags/tag34.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2" r:id="rId6"/>
    <p:sldMasterId id="2147483661" r:id="rId7"/>
  </p:sldMasterIdLst>
  <p:notesMasterIdLst>
    <p:notesMasterId r:id="rId31"/>
  </p:notesMasterIdLst>
  <p:handoutMasterIdLst>
    <p:handoutMasterId r:id="rId32"/>
  </p:handoutMasterIdLst>
  <p:sldIdLst>
    <p:sldId id="273" r:id="rId8"/>
    <p:sldId id="274" r:id="rId9"/>
    <p:sldId id="368" r:id="rId10"/>
    <p:sldId id="374" r:id="rId11"/>
    <p:sldId id="388" r:id="rId12"/>
    <p:sldId id="389" r:id="rId13"/>
    <p:sldId id="375" r:id="rId14"/>
    <p:sldId id="376" r:id="rId15"/>
    <p:sldId id="377" r:id="rId16"/>
    <p:sldId id="378" r:id="rId17"/>
    <p:sldId id="379" r:id="rId18"/>
    <p:sldId id="380" r:id="rId19"/>
    <p:sldId id="381" r:id="rId20"/>
    <p:sldId id="382" r:id="rId21"/>
    <p:sldId id="383" r:id="rId22"/>
    <p:sldId id="385" r:id="rId23"/>
    <p:sldId id="288" r:id="rId24"/>
    <p:sldId id="367" r:id="rId25"/>
    <p:sldId id="323" r:id="rId26"/>
    <p:sldId id="256" r:id="rId27"/>
    <p:sldId id="390" r:id="rId28"/>
    <p:sldId id="320" r:id="rId29"/>
    <p:sldId id="391" r:id="rId30"/>
  </p:sldIdLst>
  <p:sldSz cx="12192000" cy="6858000"/>
  <p:notesSz cx="6858000" cy="9296400"/>
  <p:custDataLst>
    <p:tags r:id="rId3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74"/>
            <p14:sldId id="368"/>
            <p14:sldId id="374"/>
            <p14:sldId id="388"/>
            <p14:sldId id="389"/>
            <p14:sldId id="375"/>
            <p14:sldId id="376"/>
            <p14:sldId id="377"/>
            <p14:sldId id="378"/>
            <p14:sldId id="379"/>
            <p14:sldId id="380"/>
            <p14:sldId id="381"/>
            <p14:sldId id="382"/>
            <p14:sldId id="383"/>
            <p14:sldId id="385"/>
            <p14:sldId id="288"/>
            <p14:sldId id="367"/>
            <p14:sldId id="323"/>
            <p14:sldId id="256"/>
            <p14:sldId id="390"/>
            <p14:sldId id="320"/>
            <p14:sldId id="391"/>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1F2"/>
    <a:srgbClr val="1D2F68"/>
    <a:srgbClr val="CCECFF"/>
    <a:srgbClr val="FF0000"/>
    <a:srgbClr val="FFFF99"/>
    <a:srgbClr val="FFCC00"/>
    <a:srgbClr val="DDDDDD"/>
    <a:srgbClr val="C0C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5371" autoAdjust="0"/>
  </p:normalViewPr>
  <p:slideViewPr>
    <p:cSldViewPr snapToGrid="0">
      <p:cViewPr varScale="1">
        <p:scale>
          <a:sx n="74" d="100"/>
          <a:sy n="74" d="100"/>
        </p:scale>
        <p:origin x="2022" y="6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6" d="100"/>
          <a:sy n="86" d="100"/>
        </p:scale>
        <p:origin x="3864" y="96"/>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2024/09-10-325(I)PP </a:t>
            </a:r>
            <a:r>
              <a:rPr lang="en-US" dirty="0">
                <a:latin typeface="Times New Roman" pitchFamily="18" charset="0"/>
                <a:ea typeface="ＭＳ Ｐゴシック" pitchFamily="34" charset="-128"/>
              </a:rPr>
              <a:t>Original Author: Guy Minor, 06/03/2024;  POC Guy Minor, AFG-930 Airworthiness Program Manager, Office (707-704-3530); revised by J. Steuernagle</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Advanced Air Mobility</a:t>
            </a:r>
          </a:p>
          <a:p>
            <a:pPr eaLnBrk="1" hangingPunct="1"/>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15396C"/>
                </a:solidFill>
                <a:effectLst/>
                <a:highlight>
                  <a:srgbClr val="FFFFFF"/>
                </a:highlight>
                <a:latin typeface="LatoWebSemibold"/>
              </a:rPr>
              <a:t>A new era of aviation is taking off.  What once seemed only real in movies or cartoons is happening. Our job is to ensure this new generation of air taxis maintains the high level of safety that defines commercial aviation today.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solidFill>
                <a:srgbClr val="15396C"/>
              </a:solidFill>
              <a:effectLst/>
              <a:highlight>
                <a:srgbClr val="FFFFFF"/>
              </a:highlight>
              <a:latin typeface="LatoWebSemibold"/>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i="0" dirty="0">
              <a:solidFill>
                <a:srgbClr val="15396C"/>
              </a:solidFill>
              <a:effectLst/>
              <a:highlight>
                <a:srgbClr val="FFFFFF"/>
              </a:highlight>
              <a:latin typeface="LatoWebSemibold"/>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12878644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83E42"/>
                </a:solidFill>
                <a:effectLst/>
                <a:highlight>
                  <a:srgbClr val="FFFFFF"/>
                </a:highlight>
                <a:latin typeface="Lato" panose="020F0502020204030203" pitchFamily="34" charset="0"/>
              </a:rPr>
              <a:t>What is this new aviation era?</a:t>
            </a:r>
          </a:p>
          <a:p>
            <a:pPr algn="l"/>
            <a:r>
              <a:rPr lang="en-US" b="0" i="0" dirty="0">
                <a:solidFill>
                  <a:srgbClr val="212529"/>
                </a:solidFill>
                <a:effectLst/>
                <a:highlight>
                  <a:srgbClr val="FFFFFF"/>
                </a:highlight>
                <a:latin typeface="Source Sans Pro" panose="020B0503030403020204" pitchFamily="34" charset="0"/>
              </a:rPr>
              <a:t>Advanced Air Mobility (AAM) is an umbrella term for highly automated and electric aircraft. These aircraft are often referred to as air taxis or electric Vertical Takeoff and Landing (eVTOL) aircraft.</a:t>
            </a:r>
          </a:p>
          <a:p>
            <a:pPr algn="l"/>
            <a:r>
              <a:rPr lang="en-US" b="0" i="0" dirty="0">
                <a:solidFill>
                  <a:srgbClr val="212529"/>
                </a:solidFill>
                <a:effectLst/>
                <a:highlight>
                  <a:srgbClr val="FFFFFF"/>
                </a:highlight>
                <a:latin typeface="Source Sans Pro" panose="020B0503030403020204" pitchFamily="34" charset="0"/>
              </a:rPr>
              <a:t>AAM has the potential to achieve the Administration's vision of more efficient, sustainable, and equitable transportation while creating thousands of great jobs.</a:t>
            </a:r>
          </a:p>
          <a:p>
            <a:pPr algn="l"/>
            <a:r>
              <a:rPr lang="en-US" b="0" i="0" dirty="0">
                <a:solidFill>
                  <a:srgbClr val="212529"/>
                </a:solidFill>
                <a:effectLst/>
                <a:highlight>
                  <a:srgbClr val="FFFFFF"/>
                </a:highlight>
                <a:latin typeface="Source Sans Pro" panose="020B0503030403020204" pitchFamily="34" charset="0"/>
              </a:rPr>
              <a:t>But AAM is not just about passenger transport. It holds the potential to revolutionize cargo transportation, aid in firefighting and search and rescue operations, and, crucially, bridge the gap for underserved and rural communities.</a:t>
            </a:r>
          </a:p>
          <a:p>
            <a:pPr algn="l"/>
            <a:endParaRPr lang="en-US" b="0" i="0" dirty="0">
              <a:solidFill>
                <a:srgbClr val="212529"/>
              </a:solidFill>
              <a:effectLst/>
              <a:highlight>
                <a:srgbClr val="FFFFFF"/>
              </a:highlight>
              <a:latin typeface="Source Sans Pro" panose="020B0503030403020204" pitchFamily="34" charset="0"/>
            </a:endParaRPr>
          </a:p>
          <a:p>
            <a:pPr algn="l"/>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41596107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aviation industry is experiencing growth in new and innovative aircraft design and operations. The FAA is at the forefront of establishing an operational AAM ecosystem at one or more key sites in the United States soon. We are providing programmatic support, coordinating key projects and research, synchronizing messaging, and working to safely and responsibly usher in this new era in aviation. Photo the QR Code to learn more about AAM by viewing a webinar series.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893204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aviation dreams will only happen if people are confident they are safe, just like flying in the United States today. That's the FAA's job: making sure this new generation of air taxis maintains the high level of safety that defines modern aviation. Many AAM companies are the designers, manufacturers, and operators, requiring them to obtain several certifications.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445649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Progress is being made on the introduction of this new and innovative combination of drone and existing aviation technology.</a:t>
            </a:r>
          </a:p>
          <a:p>
            <a:endParaRPr lang="en-US" b="0" dirty="0"/>
          </a:p>
          <a:p>
            <a:r>
              <a:rPr lang="en-US" b="1" dirty="0"/>
              <a:t>Background:</a:t>
            </a:r>
          </a:p>
          <a:p>
            <a:r>
              <a:rPr lang="en-US" b="0" dirty="0"/>
              <a:t>July 2022</a:t>
            </a:r>
          </a:p>
          <a:p>
            <a:r>
              <a:rPr lang="en-US" b="0" dirty="0"/>
              <a:t>Joins National Aviation Authorities Network, which consists of the UK, Canada, Australia and New Zealand, to harmonize certification criteria and integration plans. </a:t>
            </a:r>
          </a:p>
          <a:p>
            <a:pPr algn="l"/>
            <a:r>
              <a:rPr lang="en-US" b="0" i="0" u="none" strike="noStrike" dirty="0">
                <a:solidFill>
                  <a:srgbClr val="333333"/>
                </a:solidFill>
                <a:effectLst/>
                <a:highlight>
                  <a:srgbClr val="FFFFFF"/>
                </a:highlight>
                <a:latin typeface="Arial Narrow" panose="020B0606020202030204" pitchFamily="34" charset="0"/>
              </a:rPr>
              <a:t>August 2022</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Meets first milestone on time for developing standards that pilots must meet to operate aircraft that might have flying characteristics of both helicopters and airplanes. </a:t>
            </a:r>
            <a:endParaRPr lang="en-US" b="0" i="0" dirty="0">
              <a:solidFill>
                <a:srgbClr val="000000"/>
              </a:solidFill>
              <a:effectLst/>
              <a:highlight>
                <a:srgbClr val="FFFFFF"/>
              </a:highlight>
              <a:latin typeface="Benton Sans Low-DPI"/>
            </a:endParaRPr>
          </a:p>
          <a:p>
            <a:r>
              <a:rPr lang="en-US" b="0" dirty="0"/>
              <a:t>September 2022</a:t>
            </a:r>
          </a:p>
          <a:p>
            <a:r>
              <a:rPr lang="en-US" b="0" dirty="0"/>
              <a:t>Issues vertiport design standards to serve as the foundation to begin safely building infrastructure in this new era.</a:t>
            </a:r>
          </a:p>
          <a:p>
            <a:pPr algn="l"/>
            <a:r>
              <a:rPr lang="en-US" b="0" i="0" u="none" strike="noStrike" dirty="0">
                <a:solidFill>
                  <a:srgbClr val="333333"/>
                </a:solidFill>
                <a:effectLst/>
                <a:highlight>
                  <a:srgbClr val="FFFFFF"/>
                </a:highlight>
                <a:latin typeface="Arial Narrow" panose="020B0606020202030204" pitchFamily="34" charset="0"/>
              </a:rPr>
              <a:t>October 2022</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Signs Declaration of Cooperation with Japan Civil Aviation Bureau (JCAB) to support future Advanced Air Mobility aircraft development and operation.</a:t>
            </a:r>
          </a:p>
          <a:p>
            <a:pPr algn="l"/>
            <a:r>
              <a:rPr lang="en-US" b="0" i="0" dirty="0">
                <a:solidFill>
                  <a:srgbClr val="000000"/>
                </a:solidFill>
                <a:effectLst/>
                <a:highlight>
                  <a:srgbClr val="FFFFFF"/>
                </a:highlight>
                <a:latin typeface="Benton Sans Low-DPI"/>
              </a:rPr>
              <a:t>November 2022</a:t>
            </a:r>
          </a:p>
          <a:p>
            <a:pPr algn="l"/>
            <a:r>
              <a:rPr lang="en-US" b="0" i="0" dirty="0">
                <a:solidFill>
                  <a:srgbClr val="000000"/>
                </a:solidFill>
                <a:effectLst/>
                <a:highlight>
                  <a:srgbClr val="FFFFFF"/>
                </a:highlight>
                <a:latin typeface="Benton Sans Low-DPI"/>
              </a:rPr>
              <a:t>Proposes rule that would update the air carrier definition to add “powered-lift” operations to the regulations covering other commercial operations, such as airlines, charters and air tours. Lays the foundation that will allow operators to use powered-lift aircraft.</a:t>
            </a:r>
          </a:p>
          <a:p>
            <a:pPr algn="l"/>
            <a:r>
              <a:rPr lang="en-US" b="0" i="0" dirty="0">
                <a:solidFill>
                  <a:srgbClr val="000000"/>
                </a:solidFill>
                <a:effectLst/>
                <a:highlight>
                  <a:srgbClr val="FFFFFF"/>
                </a:highlight>
                <a:latin typeface="Benton Sans Low-DPI"/>
              </a:rPr>
              <a:t>November 2022</a:t>
            </a:r>
          </a:p>
          <a:p>
            <a:pPr algn="l"/>
            <a:r>
              <a:rPr lang="en-US" b="0" i="0" dirty="0">
                <a:solidFill>
                  <a:srgbClr val="000000"/>
                </a:solidFill>
                <a:effectLst/>
                <a:highlight>
                  <a:srgbClr val="FFFFFF"/>
                </a:highlight>
                <a:latin typeface="Benton Sans Low-DPI"/>
              </a:rPr>
              <a:t>Releases proposed airworthiness criteria that Joby Aviation, Inc. will have to meet for its Model JAS4-1 electric vertical takeoff and landing (eVTOL) aircraft to be certified. </a:t>
            </a:r>
          </a:p>
          <a:p>
            <a:pPr algn="l"/>
            <a:r>
              <a:rPr lang="en-US" b="0" i="0" dirty="0">
                <a:solidFill>
                  <a:srgbClr val="000000"/>
                </a:solidFill>
                <a:effectLst/>
                <a:highlight>
                  <a:srgbClr val="FFFFFF"/>
                </a:highlight>
                <a:latin typeface="Benton Sans Low-DPI"/>
              </a:rPr>
              <a:t>December 2022</a:t>
            </a:r>
          </a:p>
          <a:p>
            <a:pPr algn="l"/>
            <a:r>
              <a:rPr lang="en-US" b="0" i="0" dirty="0">
                <a:solidFill>
                  <a:srgbClr val="000000"/>
                </a:solidFill>
                <a:effectLst/>
                <a:highlight>
                  <a:srgbClr val="FFFFFF"/>
                </a:highlight>
                <a:latin typeface="Benton Sans Low-DPI"/>
              </a:rPr>
              <a:t>Releases proposed airworthiness criteria that Archer Aviation will have to meet for its M001 electric vertical takeoff and landing (eVTOL) aircraft to be certified. </a:t>
            </a:r>
          </a:p>
          <a:p>
            <a:pPr algn="l"/>
            <a:r>
              <a:rPr lang="en-US" b="0" i="0" u="none" strike="noStrike" dirty="0">
                <a:solidFill>
                  <a:srgbClr val="333333"/>
                </a:solidFill>
                <a:effectLst/>
                <a:highlight>
                  <a:srgbClr val="FFFFFF"/>
                </a:highlight>
                <a:latin typeface="Arial Narrow" panose="020B0606020202030204" pitchFamily="34" charset="0"/>
              </a:rPr>
              <a:t>January 2023</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Signs Declaration of Cooperation with Korea Office of Civil Aviation (KOCA) to support future Advanced Air Mobility aircraft development and operation.</a:t>
            </a:r>
            <a:endParaRPr lang="en-US" b="0" i="0" dirty="0">
              <a:solidFill>
                <a:srgbClr val="000000"/>
              </a:solidFill>
              <a:effectLst/>
              <a:highlight>
                <a:srgbClr val="FFFFFF"/>
              </a:highlight>
              <a:latin typeface="Benton Sans Low-DPI"/>
            </a:endParaRPr>
          </a:p>
          <a:p>
            <a:pPr algn="l"/>
            <a:r>
              <a:rPr lang="en-US" b="0" i="0" dirty="0">
                <a:solidFill>
                  <a:srgbClr val="000000"/>
                </a:solidFill>
                <a:effectLst/>
                <a:highlight>
                  <a:srgbClr val="FFFFFF"/>
                </a:highlight>
                <a:latin typeface="Benton Sans Low-DPI"/>
              </a:rPr>
              <a:t>May 2023</a:t>
            </a:r>
          </a:p>
          <a:p>
            <a:pPr algn="l"/>
            <a:r>
              <a:rPr lang="en-US" b="0" i="0" dirty="0">
                <a:solidFill>
                  <a:srgbClr val="000000"/>
                </a:solidFill>
                <a:effectLst/>
                <a:highlight>
                  <a:srgbClr val="FFFFFF"/>
                </a:highlight>
                <a:latin typeface="Benton Sans Low-DPI"/>
              </a:rPr>
              <a:t>Releases an updated blueprint for air taxi operations in and around urban areas.</a:t>
            </a:r>
          </a:p>
          <a:p>
            <a:pPr algn="l"/>
            <a:r>
              <a:rPr lang="en-US" b="0" i="0" u="none" strike="noStrike" dirty="0">
                <a:solidFill>
                  <a:srgbClr val="333333"/>
                </a:solidFill>
                <a:effectLst/>
                <a:highlight>
                  <a:srgbClr val="FFFFFF"/>
                </a:highlight>
                <a:latin typeface="Arial Narrow" panose="020B0606020202030204" pitchFamily="34" charset="0"/>
              </a:rPr>
              <a:t>June 2023</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Proposes rule for training and certifying powered-lift pilots.</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June 2023</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Releases proposed airworthiness criteria that AgustaWestland Philadelphia Corp. will have to meet for Model AW609 aircraft to be certified. </a:t>
            </a:r>
          </a:p>
          <a:p>
            <a:pPr algn="l"/>
            <a:r>
              <a:rPr lang="en-US" b="0" i="0" u="none" strike="noStrike" dirty="0">
                <a:solidFill>
                  <a:srgbClr val="333333"/>
                </a:solidFill>
                <a:effectLst/>
                <a:highlight>
                  <a:srgbClr val="FFFFFF"/>
                </a:highlight>
                <a:latin typeface="Arial Narrow" panose="020B0606020202030204" pitchFamily="34" charset="0"/>
              </a:rPr>
              <a:t>July 2023</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Releases an Implementation Plan to safely enable advanced air mobility in the near term.</a:t>
            </a:r>
            <a:r>
              <a:rPr lang="en-US" b="0" i="1" u="none" strike="noStrike" dirty="0">
                <a:solidFill>
                  <a:srgbClr val="333333"/>
                </a:solidFill>
                <a:effectLst/>
                <a:highlight>
                  <a:srgbClr val="FFFFFF"/>
                </a:highlight>
                <a:latin typeface="Arial Narrow" panose="020B0606020202030204" pitchFamily="34" charset="0"/>
              </a:rPr>
              <a:t> </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July 2023</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Issues final rule updating air carrier definitions to include powered-lift operations</a:t>
            </a:r>
            <a:endParaRPr lang="en-US" b="0" i="0" dirty="0">
              <a:solidFill>
                <a:srgbClr val="000000"/>
              </a:solidFill>
              <a:effectLst/>
              <a:highlight>
                <a:srgbClr val="FFFFFF"/>
              </a:highlight>
              <a:latin typeface="Benton Sans Low-DPI"/>
            </a:endParaRPr>
          </a:p>
          <a:p>
            <a:r>
              <a:rPr lang="en-US" b="0" i="0" dirty="0">
                <a:solidFill>
                  <a:srgbClr val="000000"/>
                </a:solidFill>
                <a:effectLst/>
                <a:highlight>
                  <a:srgbClr val="FFFFFF"/>
                </a:highlight>
                <a:latin typeface="Benton Sans Low-DPI"/>
              </a:rPr>
              <a:t>March 2024</a:t>
            </a:r>
          </a:p>
          <a:p>
            <a:r>
              <a:rPr lang="en-US" b="0" i="0" dirty="0">
                <a:solidFill>
                  <a:srgbClr val="000000"/>
                </a:solidFill>
                <a:effectLst/>
                <a:highlight>
                  <a:srgbClr val="FFFFFF"/>
                </a:highlight>
                <a:latin typeface="Benton Sans Low-DPI"/>
              </a:rPr>
              <a:t>Issues final airworthiness criteria that Joby Aviation, Inc., will have to meet for its Model JAS4-1 electric vertical takeoff and landing (eVTOL) aircraft to be certified.</a:t>
            </a:r>
          </a:p>
          <a:p>
            <a:pPr algn="l"/>
            <a:r>
              <a:rPr lang="en-US" b="0" i="0" u="none" strike="noStrike" dirty="0">
                <a:solidFill>
                  <a:srgbClr val="333333"/>
                </a:solidFill>
                <a:effectLst/>
                <a:highlight>
                  <a:srgbClr val="FFFFFF"/>
                </a:highlight>
                <a:latin typeface="Arial Narrow" panose="020B0606020202030204" pitchFamily="34" charset="0"/>
              </a:rPr>
              <a:t>May 2024</a:t>
            </a:r>
            <a:endParaRPr lang="en-US" b="0" i="0" dirty="0">
              <a:solidFill>
                <a:srgbClr val="000000"/>
              </a:solidFill>
              <a:effectLst/>
              <a:highlight>
                <a:srgbClr val="FFFFFF"/>
              </a:highlight>
              <a:latin typeface="Benton Sans Low-DPI"/>
            </a:endParaRPr>
          </a:p>
          <a:p>
            <a:pPr algn="l"/>
            <a:r>
              <a:rPr lang="en-US" b="0" i="0" u="none" strike="noStrike" dirty="0">
                <a:solidFill>
                  <a:srgbClr val="333333"/>
                </a:solidFill>
                <a:effectLst/>
                <a:highlight>
                  <a:srgbClr val="FFFFFF"/>
                </a:highlight>
                <a:latin typeface="Arial Narrow" panose="020B0606020202030204" pitchFamily="34" charset="0"/>
              </a:rPr>
              <a:t>Issues final airworthiness criteria that Archer Aviation will have to meet for its M001 electric vertical takeoff and landing (eVTOL) aircraft to be certified.</a:t>
            </a:r>
          </a:p>
          <a:p>
            <a:pPr algn="l"/>
            <a:endParaRPr lang="en-US" b="0" i="0" u="none" strike="noStrike" dirty="0">
              <a:solidFill>
                <a:srgbClr val="333333"/>
              </a:solidFill>
              <a:effectLst/>
              <a:highlight>
                <a:srgbClr val="FFFFFF"/>
              </a:highlight>
              <a:latin typeface="Arial Narrow" panose="020B060602020203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pPr algn="l"/>
            <a:endParaRPr lang="en-US" b="0" i="0" dirty="0">
              <a:solidFill>
                <a:srgbClr val="000000"/>
              </a:solidFill>
              <a:effectLst/>
              <a:highlight>
                <a:srgbClr val="FFFFFF"/>
              </a:highlight>
              <a:latin typeface="Benton Sans Low-DPI"/>
            </a:endParaRPr>
          </a:p>
          <a:p>
            <a:pPr algn="l"/>
            <a:endParaRPr lang="en-US" b="0" i="0" dirty="0">
              <a:solidFill>
                <a:srgbClr val="000000"/>
              </a:solidFill>
              <a:effectLst/>
              <a:highlight>
                <a:srgbClr val="FFFFFF"/>
              </a:highlight>
              <a:latin typeface="Benton Sans Low-DPI"/>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727290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Vehicle Certification</a:t>
            </a:r>
          </a:p>
          <a:p>
            <a:endParaRPr lang="en-US" dirty="0"/>
          </a:p>
          <a:p>
            <a:r>
              <a:rPr lang="en-US" dirty="0"/>
              <a:t>The FAA has the regulations in place that allow manufacturers to achieve our safety standards in innovative ways. When tailoring existing rules to a new concept, the FAA determines the certification requirements for the eVTOL’s design, production, airworthiness, and operation. Some certifications could require the FAA to issue special conditions or additional airworthiness criteria, depending on the type of project. We use the same data-driven approach when evaluating these complex systems that has created the safest aviation system in the world.</a:t>
            </a:r>
          </a:p>
          <a:p>
            <a:endParaRPr lang="en-US" dirty="0"/>
          </a:p>
          <a:p>
            <a:r>
              <a:rPr lang="en-US" b="1" dirty="0"/>
              <a:t>Operator Certification &amp; Framework</a:t>
            </a:r>
          </a:p>
          <a:p>
            <a:r>
              <a:rPr lang="en-US" dirty="0"/>
              <a:t> </a:t>
            </a:r>
          </a:p>
          <a:p>
            <a:r>
              <a:rPr lang="en-US" dirty="0"/>
              <a:t>Many of these new aircraft take off in helicopter mode, transition into airplane mode for drone over-skyline flying, and then transition back to helicopter mode for landing. </a:t>
            </a:r>
          </a:p>
          <a:p>
            <a:r>
              <a:rPr lang="en-US" dirty="0"/>
              <a:t>In June 2023, we issued a proposed rule for training and certifying pilots. </a:t>
            </a:r>
          </a:p>
          <a:p>
            <a:r>
              <a:rPr lang="en-US" dirty="0"/>
              <a:t>In July 2023, the FAA issued a final rule updating the air carrier definition to add “powered-lift” operations to the regulations covering other commercial operations, such as airlines, charters, and air tours.</a:t>
            </a:r>
          </a:p>
          <a:p>
            <a:r>
              <a:rPr lang="en-US" dirty="0"/>
              <a:t>In August 2022, the FAA met its first milestone on time for rules (Special Federal Aviation Regulations) that will govern these operations. Several manufacturers have publicly said they anticipate no delays in certification from this approach.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1071685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Implementation Plan</a:t>
            </a:r>
          </a:p>
          <a:p>
            <a:r>
              <a:rPr lang="en-US" dirty="0"/>
              <a:t>The FAA released an implementation plan providing the steps it and others will need to take to safely enable advanced air mobility operations in the near term. The “Innovate28” plan includes various components and the sequence they will occur in for operations to be at scale at one or more sites by 2028. </a:t>
            </a:r>
          </a:p>
          <a:p>
            <a:endParaRPr lang="en-US" dirty="0"/>
          </a:p>
          <a:p>
            <a:r>
              <a:rPr lang="en-US" dirty="0"/>
              <a:t>Infrastructure Development</a:t>
            </a:r>
          </a:p>
          <a:p>
            <a:r>
              <a:rPr lang="en-US" dirty="0"/>
              <a:t>We expect that initial AAM vehicles will use existing infrastructure such as helipads, routes, and air traffic control services where possible. In September 2022, the FAA issued vertiport design standards to serve as the foundation to begin safely building infrastructure in this new era.</a:t>
            </a:r>
          </a:p>
          <a:p>
            <a:endParaRPr lang="en-US" dirty="0"/>
          </a:p>
          <a:p>
            <a:r>
              <a:rPr lang="en-US" dirty="0"/>
              <a:t>Operations</a:t>
            </a:r>
          </a:p>
          <a:p>
            <a:r>
              <a:rPr lang="en-US" dirty="0"/>
              <a:t>Initial operations will be similar to those of helicopters today. As operations increase, we could have corridors for these vehicles and rules for communicating with air traffic control when necessary. In May 2023, the FAA issued an updated blueprint for Advanced Air Mobility operations in and around urban areas.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1579474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Presentation note: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is a short animation introducing the airspace blueprint for air taxi operations.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2595939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like with drones, we are learning about and addressing local community concerns about AAM operations in and around metropolitan areas. For this effort, we’re engaging with state, local, and tribal governments and communities.  One of our initiatives is working with NASA on a national campaign to help communities learn about AAM. </a:t>
            </a:r>
          </a:p>
          <a:p>
            <a:endParaRPr lang="en-US" dirty="0"/>
          </a:p>
          <a:p>
            <a:r>
              <a:rPr lang="en-US" dirty="0"/>
              <a:t>We encourage communities to get involved now while we’re in these early phases.</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8358654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FAA is working with other civil aviation authorities to harmonize our AAM integration strategies. The FAA has joined the National Aviation Authorities Network, which consists of the UK, Canada, Australia and New Zealand, and signed declarations of cooperation with Japan and South Korea on integrating and certifying AAM aircraft.</a:t>
            </a:r>
          </a:p>
          <a:p>
            <a:endParaRPr lang="en-US" dirty="0"/>
          </a:p>
          <a:p>
            <a:r>
              <a:rPr lang="en-US" dirty="0"/>
              <a:t>Through these partnerships, as well as our work with European Union Aviation Safety Agency (EASA), we’re looking to align our certification processes and standards for AAM aircraft. And we’re eager to work with other nations so we can exchange expertise and share progress with each other.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728593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Former Acting FAA Administrator Billy Nolen addresses the Farnborough Royal Aeronautical Society.</a:t>
            </a:r>
          </a:p>
          <a:p>
            <a:endParaRPr lang="en-US" dirty="0"/>
          </a:p>
          <a:p>
            <a:r>
              <a:rPr lang="en-US" b="1" dirty="0"/>
              <a:t>Background:</a:t>
            </a:r>
          </a:p>
          <a:p>
            <a:r>
              <a:rPr lang="en-US" dirty="0"/>
              <a:t>Tuesday, July 19, 2022</a:t>
            </a:r>
          </a:p>
          <a:p>
            <a:r>
              <a:rPr lang="en-US" dirty="0"/>
              <a:t>Former Acting FAA Administrator Billy Nolen (April 1, 2022 – June 9, 2023)</a:t>
            </a:r>
          </a:p>
          <a:p>
            <a:r>
              <a:rPr lang="en-US" dirty="0"/>
              <a:t>Remarks as prepared for delivery.</a:t>
            </a:r>
          </a:p>
          <a:p>
            <a:endParaRPr lang="en-US" dirty="0"/>
          </a:p>
          <a:p>
            <a:r>
              <a:rPr lang="en-US" dirty="0"/>
              <a:t>Good evening.</a:t>
            </a:r>
          </a:p>
          <a:p>
            <a:endParaRPr lang="en-US" dirty="0"/>
          </a:p>
          <a:p>
            <a:r>
              <a:rPr lang="en-US" dirty="0"/>
              <a:t>It is great to be with you to celebrate our shared passion and commitment to aviation, and I am particularly honored to rejoin you as a Royal Aeronautical Society Fellow.</a:t>
            </a:r>
          </a:p>
          <a:p>
            <a:endParaRPr lang="en-US" dirty="0"/>
          </a:p>
          <a:p>
            <a:r>
              <a:rPr lang="en-US" dirty="0"/>
              <a:t>You know, we often like to think that we invented flying in America, but the pursuit of the skies has always been an international enterprise.</a:t>
            </a:r>
          </a:p>
          <a:p>
            <a:endParaRPr lang="en-US" dirty="0"/>
          </a:p>
          <a:p>
            <a:r>
              <a:rPr lang="en-US" dirty="0"/>
              <a:t>Where would global aviation we be without the contributions of Britons such as George Cayley, the father of aviation, or Geoffrey de Havilland, who designed revolutionary aircraft in his day? Or pioneer Amy Johnson, who deserves a place in history alongside Amelia Earhart for helping women see a future in the skies.</a:t>
            </a:r>
          </a:p>
          <a:p>
            <a:endParaRPr lang="en-US" dirty="0"/>
          </a:p>
          <a:p>
            <a:r>
              <a:rPr lang="en-US" dirty="0"/>
              <a:t>There are so many that I could go on all night.  Prince Philip, Prince William, Peter Pan, The Lost Boys…</a:t>
            </a:r>
          </a:p>
          <a:p>
            <a:endParaRPr lang="en-US" dirty="0"/>
          </a:p>
          <a:p>
            <a:r>
              <a:rPr lang="en-US" dirty="0"/>
              <a:t>In all seriousness, I am sure that many of you have been looking forward to an “in-person” Farnborough Air Show for months.</a:t>
            </a:r>
          </a:p>
          <a:p>
            <a:endParaRPr lang="en-US" dirty="0"/>
          </a:p>
          <a:p>
            <a:r>
              <a:rPr lang="en-US" dirty="0"/>
              <a:t>It has been a long pandemic. I think we can all agree that while much of our time was spent meeting virtually, the challenges to aviation were anything but virtual. </a:t>
            </a:r>
          </a:p>
          <a:p>
            <a:endParaRPr lang="en-US" dirty="0"/>
          </a:p>
          <a:p>
            <a:r>
              <a:rPr lang="en-US" dirty="0"/>
              <a:t>I am happy to say that we took on the safety and business challenges posed by a global health crisis and are emerging not only intact, but, in some ways, stronger.</a:t>
            </a:r>
          </a:p>
          <a:p>
            <a:endParaRPr lang="en-US" dirty="0"/>
          </a:p>
          <a:p>
            <a:r>
              <a:rPr lang="en-US" dirty="0"/>
              <a:t>One of the things that we missed, though, was the opportunity to gather as an aviation community to share ideas and to recognize, in-person, the progress we have made. After getting a chance to look at some of the exhibit halls and static displays at Farnborough, it’s apparent that the pioneering spirit of aviation is alive and well.</a:t>
            </a:r>
          </a:p>
          <a:p>
            <a:endParaRPr lang="en-US" dirty="0"/>
          </a:p>
          <a:p>
            <a:r>
              <a:rPr lang="en-US" dirty="0"/>
              <a:t>Today, we are on the cusp of an evolution that could turn out to be as exciting as Charles Lindbergh’s first solo flight across the Atlantic … or when Frank Whittle – another Briton – invented the jet engine.</a:t>
            </a:r>
          </a:p>
          <a:p>
            <a:endParaRPr lang="en-US" dirty="0"/>
          </a:p>
          <a:p>
            <a:r>
              <a:rPr lang="en-US" dirty="0"/>
              <a:t>It seems like during the pandemic, concepts that a couple of years ago appeared to be on the distant horizon are beginning to look like reality.</a:t>
            </a:r>
          </a:p>
          <a:p>
            <a:endParaRPr lang="en-US" dirty="0"/>
          </a:p>
          <a:p>
            <a:r>
              <a:rPr lang="en-US" dirty="0"/>
              <a:t>It’s no longer laughable to think that a rocket booster could hurl a capsule into space and then land safely a few minutes later, ready to be used again – or that “Captain Kirk” might make it into space in real life.</a:t>
            </a:r>
          </a:p>
          <a:p>
            <a:endParaRPr lang="en-US" dirty="0"/>
          </a:p>
          <a:p>
            <a:r>
              <a:rPr lang="en-US" dirty="0"/>
              <a:t>We find ourselves asking what we can do to make sure we are ready for whatever comes after the Jet Age. How can we help these new entrants benefit from more than a century of lessons learned while also giving them room to innovate?</a:t>
            </a:r>
          </a:p>
          <a:p>
            <a:endParaRPr lang="en-US" dirty="0"/>
          </a:p>
          <a:p>
            <a:r>
              <a:rPr lang="en-US" dirty="0"/>
              <a:t>I was thinking while flying here from the U.S. about how safe aviation has become. Not for a second did I – nor probably anyone else on that plane – need to worry about the flight arriving safely. But we all know that that safety can never be taken for granted.</a:t>
            </a:r>
          </a:p>
          <a:p>
            <a:endParaRPr lang="en-US" dirty="0"/>
          </a:p>
          <a:p>
            <a:r>
              <a:rPr lang="en-US" dirty="0"/>
              <a:t>Before coming to the FAA in January, I spent a full career as a pilot, flying everything from helicopters to jetliners. I know firsthand that most things in aviation that appear to happen seamlessly are indeed the result of a tremendous amount of work. </a:t>
            </a:r>
          </a:p>
          <a:p>
            <a:endParaRPr lang="en-US" dirty="0"/>
          </a:p>
          <a:p>
            <a:r>
              <a:rPr lang="en-US" dirty="0"/>
              <a:t>We have checklists and procedures. Redundancies and safety nets are built throughout the system. Every morning, those of us in the aviation safety business wake up knowing that no matter how good of a job we did yesterday, we must do better today.</a:t>
            </a:r>
          </a:p>
          <a:p>
            <a:endParaRPr lang="en-US" dirty="0"/>
          </a:p>
          <a:p>
            <a:r>
              <a:rPr lang="en-US" dirty="0"/>
              <a:t>It’s against that backdrop that I look at the challenges ahead.</a:t>
            </a:r>
          </a:p>
          <a:p>
            <a:endParaRPr lang="en-US" dirty="0"/>
          </a:p>
          <a:p>
            <a:r>
              <a:rPr lang="en-US" dirty="0"/>
              <a:t>Today, we are deep into conversations about subjects such as Advanced Air Mobility and how to make commercial aviation more sustainable with new fuels and methods of propulsion.</a:t>
            </a:r>
          </a:p>
          <a:p>
            <a:endParaRPr lang="en-US" dirty="0"/>
          </a:p>
          <a:p>
            <a:r>
              <a:rPr lang="en-US" dirty="0"/>
              <a:t>Not many people remember this, but shortly after Henry Ford revolutionized the mass-production of automobiles in the U.S., he turned his sights toward making a “poor man’s airplane.”</a:t>
            </a:r>
          </a:p>
          <a:p>
            <a:endParaRPr lang="en-US" dirty="0"/>
          </a:p>
          <a:p>
            <a:r>
              <a:rPr lang="en-US" dirty="0"/>
              <a:t>The resulting product was a single-seat contraption called the “Air Lizzie,” after the iconic nickname for the Model T.</a:t>
            </a:r>
          </a:p>
          <a:p>
            <a:endParaRPr lang="en-US" dirty="0"/>
          </a:p>
          <a:p>
            <a:r>
              <a:rPr lang="en-US" dirty="0"/>
              <a:t>The aircraft never caught on, but the dream never died. Through the years, inventors tried time and again to make a small, personal aircraft a reality.</a:t>
            </a:r>
          </a:p>
          <a:p>
            <a:endParaRPr lang="en-US" dirty="0"/>
          </a:p>
          <a:p>
            <a:r>
              <a:rPr lang="en-US" dirty="0"/>
              <a:t>In the not-too-distant future, it’s possible that an air taxi powered by electric motors could land in your neighborhood and shuttle you across town in minutes for a meeting. That same trip would have taken an hour to reach in a car.</a:t>
            </a:r>
          </a:p>
          <a:p>
            <a:endParaRPr lang="en-US" dirty="0"/>
          </a:p>
          <a:p>
            <a:r>
              <a:rPr lang="en-US" dirty="0"/>
              <a:t>As I mentioned earlier, the technology is on its way. In the U.S., a couple of the most promising players are expecting to earn their certification by the FAA as early as 2024.</a:t>
            </a:r>
          </a:p>
          <a:p>
            <a:endParaRPr lang="en-US" dirty="0"/>
          </a:p>
          <a:p>
            <a:r>
              <a:rPr lang="en-US" dirty="0"/>
              <a:t>While the inventors are working on the technical aspects of the machines, we working on operational rules and pilot training. But we’re also considering the best ways to integrate this new type of aviation into our existing airspace system.</a:t>
            </a:r>
          </a:p>
          <a:p>
            <a:endParaRPr lang="en-US" dirty="0"/>
          </a:p>
          <a:p>
            <a:r>
              <a:rPr lang="en-US" dirty="0"/>
              <a:t>It is a challenge that requires all of us to think differently – to question conventional wisdom, if you will.</a:t>
            </a:r>
          </a:p>
          <a:p>
            <a:endParaRPr lang="en-US" dirty="0"/>
          </a:p>
          <a:p>
            <a:r>
              <a:rPr lang="en-US" dirty="0"/>
              <a:t>As with all aspects of aviation that came before, this new era will be an evolution, where advancement to the next step will be based on safety. As safety regulators, it is the job of the FAA and its counterparts around the world – to help strike that delicate balance between safety and innovation.</a:t>
            </a:r>
          </a:p>
          <a:p>
            <a:endParaRPr lang="en-US" dirty="0"/>
          </a:p>
          <a:p>
            <a:r>
              <a:rPr lang="en-US" dirty="0"/>
              <a:t>We must see safety as an enabler, because nothing will ground these innovations faster than serious incidents or accidents.</a:t>
            </a:r>
          </a:p>
          <a:p>
            <a:endParaRPr lang="en-US" dirty="0"/>
          </a:p>
          <a:p>
            <a:r>
              <a:rPr lang="en-US" dirty="0"/>
              <a:t>At the same time, we must also find ways to help traditional aviation move into the future. Around the world, nations are grappling with climate change and looking for ways to reduce greenhouse gas emissions.</a:t>
            </a:r>
          </a:p>
          <a:p>
            <a:endParaRPr lang="en-US" dirty="0"/>
          </a:p>
          <a:p>
            <a:r>
              <a:rPr lang="en-US" dirty="0"/>
              <a:t>Aviation faces some particular challenges, but we are serious about addressing them head-on. We’ve been encouraged by some of the latest trials of Sustainable Aviation Fuel, and we know that chemists and botanists are hard at work to make fossil fuels a thing of the past.</a:t>
            </a:r>
          </a:p>
          <a:p>
            <a:endParaRPr lang="en-US" dirty="0"/>
          </a:p>
          <a:p>
            <a:r>
              <a:rPr lang="en-US" dirty="0"/>
              <a:t>I can tell you that the U.S. is committed to its goal of being net-zero by 2050. Regardless of the political climate, I we will achieve this because the aviation community has seen the wisdom of doing its part to protect the world while still staying connected.</a:t>
            </a:r>
          </a:p>
          <a:p>
            <a:endParaRPr lang="en-US" dirty="0"/>
          </a:p>
          <a:p>
            <a:r>
              <a:rPr lang="en-US" dirty="0"/>
              <a:t>And, of course, engine manufacturers and airframers continue to pursue designs that promise greater fuel and aerodynamic efficiency.</a:t>
            </a:r>
          </a:p>
          <a:p>
            <a:endParaRPr lang="en-US" dirty="0"/>
          </a:p>
          <a:p>
            <a:r>
              <a:rPr lang="en-US" dirty="0"/>
              <a:t>In the U.S., we have been working for more than a decade to build more fuel-efficient routes between major cities and to eliminate wasteful holding patterns.</a:t>
            </a:r>
          </a:p>
          <a:p>
            <a:endParaRPr lang="en-US" dirty="0"/>
          </a:p>
          <a:p>
            <a:r>
              <a:rPr lang="en-US" dirty="0"/>
              <a:t>Before I conclude, I want to return to our No. 1 priority – safety.</a:t>
            </a:r>
          </a:p>
          <a:p>
            <a:endParaRPr lang="en-US" dirty="0"/>
          </a:p>
          <a:p>
            <a:r>
              <a:rPr lang="en-US" dirty="0"/>
              <a:t>We are extremely fortunate to be in a period when aviation is safer than ever. No mode of transportation in human history has ever been safer. But that does not mean we can – or should –declare victory.</a:t>
            </a:r>
          </a:p>
          <a:p>
            <a:endParaRPr lang="en-US" dirty="0"/>
          </a:p>
          <a:p>
            <a:r>
              <a:rPr lang="en-US" dirty="0"/>
              <a:t>Every day we must challenge ourselves to find even more ways to reduce and eliminate the risk inherent to an industry that spans the globe and has little tolerance for mistakes. </a:t>
            </a:r>
          </a:p>
          <a:p>
            <a:endParaRPr lang="en-US" dirty="0"/>
          </a:p>
          <a:p>
            <a:r>
              <a:rPr lang="en-US" dirty="0"/>
              <a:t>Rather than responding to incidents, we are getting better at predicting them through the careful analysis of data. But we need to do more of this, and we need to get better at it. Being preventative is no longer enough; we must become predictive. </a:t>
            </a:r>
          </a:p>
          <a:p>
            <a:endParaRPr lang="en-US" dirty="0"/>
          </a:p>
          <a:p>
            <a:r>
              <a:rPr lang="en-US" dirty="0"/>
              <a:t>Safety Management Systems have proved their worth, particularly during the pandemic. Airlines have embraced the discipline of a culture that prizes a free exchange of information and the willingness to drive process and discipline into the farthest corners of the operation.</a:t>
            </a:r>
          </a:p>
          <a:p>
            <a:endParaRPr lang="en-US" dirty="0"/>
          </a:p>
          <a:p>
            <a:r>
              <a:rPr lang="en-US" dirty="0"/>
              <a:t>We are now expanding this methodical discipline into manufacturing, with the same prospects of building additional safety into the system.</a:t>
            </a:r>
          </a:p>
          <a:p>
            <a:endParaRPr lang="en-US" dirty="0"/>
          </a:p>
          <a:p>
            <a:r>
              <a:rPr lang="en-US" dirty="0"/>
              <a:t>I am excited about the future. Every time I meet a young person who is entering aviation with big dreams, I tell them to go for it.</a:t>
            </a:r>
          </a:p>
          <a:p>
            <a:endParaRPr lang="en-US" dirty="0"/>
          </a:p>
          <a:p>
            <a:r>
              <a:rPr lang="en-US" dirty="0"/>
              <a:t>If you think about it, aviation is a business that has always been propelled by disruptors – people who have the audacity to question conventional wisdom.</a:t>
            </a:r>
          </a:p>
          <a:p>
            <a:endParaRPr lang="en-US" dirty="0"/>
          </a:p>
          <a:p>
            <a:r>
              <a:rPr lang="en-US" dirty="0"/>
              <a:t>That’s one of the reasons why I believe so strongly in strengthening the diversity of our workforce. Organizations perform better when they benefit from new views and experiences that come from different backgrounds.</a:t>
            </a:r>
          </a:p>
          <a:p>
            <a:endParaRPr lang="en-US" dirty="0"/>
          </a:p>
          <a:p>
            <a:r>
              <a:rPr lang="en-US" dirty="0"/>
              <a:t>This is true whether we are talking about ethnic and gender diversity, or intellectual diversity – and we must strive to do better on all counts.</a:t>
            </a:r>
          </a:p>
          <a:p>
            <a:endParaRPr lang="en-US" dirty="0"/>
          </a:p>
          <a:p>
            <a:r>
              <a:rPr lang="en-US" dirty="0"/>
              <a:t>People ask me at least once a week what we are doing about pilot shortages, or controller shortages, or trained technical experts. It’s a valid question. The answer is that we must do whatever we can to encourage new talent to enter the field of aviation.</a:t>
            </a:r>
          </a:p>
          <a:p>
            <a:endParaRPr lang="en-US" dirty="0"/>
          </a:p>
          <a:p>
            <a:r>
              <a:rPr lang="en-US" dirty="0"/>
              <a:t>I think these emerging players in aviation can help show us the way. Despite having been around for almost 120 years, aviation as we know it continues to change.</a:t>
            </a:r>
          </a:p>
          <a:p>
            <a:endParaRPr lang="en-US" dirty="0"/>
          </a:p>
          <a:p>
            <a:r>
              <a:rPr lang="en-US" dirty="0"/>
              <a:t>Some people look at some of the headlines about our daily struggles and they wonder whether aviation’s best days are behind it.</a:t>
            </a:r>
          </a:p>
          <a:p>
            <a:endParaRPr lang="en-US" dirty="0"/>
          </a:p>
          <a:p>
            <a:r>
              <a:rPr lang="en-US" dirty="0"/>
              <a:t>I don’t see it that way. As far back as we can remember, humans looked to the sky and dreamed of flying. The same was true for me, growing up in a small Alabama town … building paper airplanes after hearing a helicopter in the distance one day.</a:t>
            </a:r>
          </a:p>
          <a:p>
            <a:endParaRPr lang="en-US" dirty="0"/>
          </a:p>
          <a:p>
            <a:r>
              <a:rPr lang="en-US" dirty="0"/>
              <a:t>I believe that in the end, that is something that will never change.</a:t>
            </a:r>
          </a:p>
          <a:p>
            <a:endParaRPr lang="en-US" dirty="0"/>
          </a:p>
          <a:p>
            <a:r>
              <a:rPr lang="en-US" dirty="0"/>
              <a:t>The question is what form it will take, and what will aviation look like a few years from now?</a:t>
            </a:r>
          </a:p>
          <a:p>
            <a:endParaRPr lang="en-US" dirty="0"/>
          </a:p>
          <a:p>
            <a:r>
              <a:rPr lang="en-US" dirty="0"/>
              <a:t>I can tell you that Charles Lindbergh and Frank Whittle – both of whom lived well into the Jet Age – would be surprised at what has happened even in the last few years.</a:t>
            </a:r>
          </a:p>
          <a:p>
            <a:endParaRPr lang="en-US" dirty="0"/>
          </a:p>
          <a:p>
            <a:r>
              <a:rPr lang="en-US" dirty="0"/>
              <a:t>Imagine what they would say if they knew what was on the horizon.</a:t>
            </a:r>
          </a:p>
          <a:p>
            <a:endParaRPr lang="en-US" dirty="0"/>
          </a:p>
          <a:p>
            <a:r>
              <a:rPr lang="en-US" dirty="0"/>
              <a:t>Thank you.</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7852022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Former Acting FAA Administrator Billy Nolen addresses the </a:t>
            </a:r>
            <a:r>
              <a:rPr lang="en-US" dirty="0" err="1"/>
              <a:t>Farnbourough</a:t>
            </a:r>
            <a:r>
              <a:rPr lang="en-US" dirty="0"/>
              <a:t> Royal Aeronautical Society.</a:t>
            </a:r>
          </a:p>
          <a:p>
            <a:endParaRPr lang="en-US" dirty="0"/>
          </a:p>
          <a:p>
            <a:r>
              <a:rPr lang="en-US" b="1" dirty="0"/>
              <a:t>Background:</a:t>
            </a:r>
          </a:p>
          <a:p>
            <a:pPr algn="l"/>
            <a:r>
              <a:rPr lang="en-US" b="0" i="0" dirty="0">
                <a:solidFill>
                  <a:srgbClr val="212529"/>
                </a:solidFill>
                <a:effectLst/>
                <a:highlight>
                  <a:srgbClr val="FFFFFF"/>
                </a:highlight>
                <a:latin typeface="Source Sans Pro" panose="020B0503030403020204" pitchFamily="34" charset="0"/>
              </a:rPr>
              <a:t>Wednesday, August 3, 2022</a:t>
            </a:r>
          </a:p>
          <a:p>
            <a:pPr algn="l"/>
            <a:r>
              <a:rPr lang="en-US" b="0" i="0" dirty="0">
                <a:solidFill>
                  <a:srgbClr val="212529"/>
                </a:solidFill>
                <a:effectLst/>
                <a:highlight>
                  <a:srgbClr val="FFFFFF"/>
                </a:highlight>
                <a:latin typeface="Source Sans Pro" panose="020B0503030403020204" pitchFamily="34" charset="0"/>
              </a:rPr>
              <a:t>Former Acting FAA Administrator Billy Nolen (April 1, 2022 – June 9, 2023)</a:t>
            </a:r>
          </a:p>
          <a:p>
            <a:pPr algn="l"/>
            <a:r>
              <a:rPr lang="en-US" b="0" i="0" dirty="0">
                <a:solidFill>
                  <a:srgbClr val="212529"/>
                </a:solidFill>
                <a:effectLst/>
                <a:highlight>
                  <a:srgbClr val="FFFFFF"/>
                </a:highlight>
                <a:latin typeface="Source Sans Pro" panose="020B0503030403020204" pitchFamily="34" charset="0"/>
              </a:rPr>
              <a:t>Thanks, Alex [</a:t>
            </a:r>
            <a:r>
              <a:rPr lang="en-US" b="0" i="0" dirty="0" err="1">
                <a:solidFill>
                  <a:srgbClr val="212529"/>
                </a:solidFill>
                <a:effectLst/>
                <a:highlight>
                  <a:srgbClr val="FFFFFF"/>
                </a:highlight>
                <a:latin typeface="Source Sans Pro" panose="020B0503030403020204" pitchFamily="34" charset="0"/>
              </a:rPr>
              <a:t>Macgillivray</a:t>
            </a:r>
            <a:r>
              <a:rPr lang="en-US" b="0" i="0" dirty="0">
                <a:solidFill>
                  <a:srgbClr val="212529"/>
                </a:solidFill>
                <a:effectLst/>
                <a:highlight>
                  <a:srgbClr val="FFFFFF"/>
                </a:highlight>
                <a:latin typeface="Source Sans Pro" panose="020B0503030403020204" pitchFamily="34" charset="0"/>
              </a:rPr>
              <a:t>]. Good morning, everyone. </a:t>
            </a:r>
          </a:p>
          <a:p>
            <a:pPr algn="l"/>
            <a:r>
              <a:rPr lang="en-US" b="0" i="0" dirty="0">
                <a:solidFill>
                  <a:srgbClr val="212529"/>
                </a:solidFill>
                <a:effectLst/>
                <a:highlight>
                  <a:srgbClr val="FFFFFF"/>
                </a:highlight>
                <a:latin typeface="Source Sans Pro" panose="020B0503030403020204" pitchFamily="34" charset="0"/>
              </a:rPr>
              <a:t>I’d like to start off by thanking our colleagues here at the White House, specifically the Office of Science and Technology Policy, for convening this summit. </a:t>
            </a:r>
          </a:p>
          <a:p>
            <a:pPr algn="l"/>
            <a:r>
              <a:rPr lang="en-US" b="0" i="0" dirty="0">
                <a:solidFill>
                  <a:srgbClr val="212529"/>
                </a:solidFill>
                <a:effectLst/>
                <a:highlight>
                  <a:srgbClr val="FFFFFF"/>
                </a:highlight>
                <a:latin typeface="Source Sans Pro" panose="020B0503030403020204" pitchFamily="34" charset="0"/>
              </a:rPr>
              <a:t>It’s an honor to be here with our federal partners and members of industry to discuss the evolution and safe integration of drones and Advanced Air Mobility into our National Airspace.</a:t>
            </a:r>
          </a:p>
          <a:p>
            <a:pPr algn="l"/>
            <a:r>
              <a:rPr lang="en-US" b="0" i="0" dirty="0">
                <a:solidFill>
                  <a:srgbClr val="212529"/>
                </a:solidFill>
                <a:effectLst/>
                <a:highlight>
                  <a:srgbClr val="FFFFFF"/>
                </a:highlight>
                <a:latin typeface="Source Sans Pro" panose="020B0503030403020204" pitchFamily="34" charset="0"/>
              </a:rPr>
              <a:t>Sixty-years ago – when President Kennedy sat in the Oval Office – the idea of futurism picked up speed. </a:t>
            </a:r>
          </a:p>
          <a:p>
            <a:pPr algn="l"/>
            <a:r>
              <a:rPr lang="en-US" b="0" i="0" dirty="0">
                <a:solidFill>
                  <a:srgbClr val="212529"/>
                </a:solidFill>
                <a:effectLst/>
                <a:highlight>
                  <a:srgbClr val="FFFFFF"/>
                </a:highlight>
                <a:latin typeface="Source Sans Pro" panose="020B0503030403020204" pitchFamily="34" charset="0"/>
              </a:rPr>
              <a:t>The jet age began. The space race was underway. And the idea of flying cars created an impression in many people’s minds while inspiring a generation.</a:t>
            </a:r>
          </a:p>
          <a:p>
            <a:pPr algn="l"/>
            <a:r>
              <a:rPr lang="en-US" b="0" i="0" dirty="0">
                <a:solidFill>
                  <a:srgbClr val="212529"/>
                </a:solidFill>
                <a:effectLst/>
                <a:highlight>
                  <a:srgbClr val="FFFFFF"/>
                </a:highlight>
                <a:latin typeface="Source Sans Pro" panose="020B0503030403020204" pitchFamily="34" charset="0"/>
              </a:rPr>
              <a:t>Many years have passed, but the notion of flying cars never left America’s imagination. </a:t>
            </a:r>
          </a:p>
          <a:p>
            <a:pPr algn="l"/>
            <a:r>
              <a:rPr lang="en-US" b="0" i="0" dirty="0">
                <a:solidFill>
                  <a:srgbClr val="212529"/>
                </a:solidFill>
                <a:effectLst/>
                <a:highlight>
                  <a:srgbClr val="FFFFFF"/>
                </a:highlight>
                <a:latin typeface="Source Sans Pro" panose="020B0503030403020204" pitchFamily="34" charset="0"/>
              </a:rPr>
              <a:t>And as we’ve been discussing this morning, this idea will be realized.</a:t>
            </a:r>
          </a:p>
          <a:p>
            <a:pPr algn="l"/>
            <a:r>
              <a:rPr lang="en-US" b="0" i="0" dirty="0">
                <a:solidFill>
                  <a:srgbClr val="212529"/>
                </a:solidFill>
                <a:effectLst/>
                <a:highlight>
                  <a:srgbClr val="FFFFFF"/>
                </a:highlight>
                <a:latin typeface="Source Sans Pro" panose="020B0503030403020204" pitchFamily="34" charset="0"/>
              </a:rPr>
              <a:t>We’re here today to take another step forward. Advanced Air Mobility – or AAM – is the next addition to the world of aviation. </a:t>
            </a:r>
          </a:p>
          <a:p>
            <a:pPr algn="l"/>
            <a:r>
              <a:rPr lang="en-US" b="0" i="0" dirty="0">
                <a:solidFill>
                  <a:srgbClr val="212529"/>
                </a:solidFill>
                <a:effectLst/>
                <a:highlight>
                  <a:srgbClr val="FFFFFF"/>
                </a:highlight>
                <a:latin typeface="Source Sans Pro" panose="020B0503030403020204" pitchFamily="34" charset="0"/>
              </a:rPr>
              <a:t>AAM has the potential to achieve the Biden-Harris Administration’s vision to enable more transportation options that are more efficient, more sustainable, and more equitable, while creating thousands of great jobs in the process.</a:t>
            </a:r>
          </a:p>
          <a:p>
            <a:pPr algn="l"/>
            <a:r>
              <a:rPr lang="en-US" b="0" i="0" dirty="0">
                <a:solidFill>
                  <a:srgbClr val="212529"/>
                </a:solidFill>
                <a:effectLst/>
                <a:highlight>
                  <a:srgbClr val="FFFFFF"/>
                </a:highlight>
                <a:latin typeface="Source Sans Pro" panose="020B0503030403020204" pitchFamily="34" charset="0"/>
              </a:rPr>
              <a:t>If the public is not confident in their safety, then the benefits may never be realized.</a:t>
            </a:r>
          </a:p>
          <a:p>
            <a:pPr algn="l"/>
            <a:r>
              <a:rPr lang="en-US" b="0" i="0" dirty="0">
                <a:solidFill>
                  <a:srgbClr val="212529"/>
                </a:solidFill>
                <a:effectLst/>
                <a:highlight>
                  <a:srgbClr val="FFFFFF"/>
                </a:highlight>
                <a:latin typeface="Source Sans Pro" panose="020B0503030403020204" pitchFamily="34" charset="0"/>
              </a:rPr>
              <a:t>Today, flying is safer than any other mode of transportation in history. That’s not by chance. It’s because the FAA has and continues to work closely with the aviation community to ensure safety is always the top consideration.</a:t>
            </a:r>
          </a:p>
          <a:p>
            <a:pPr algn="l"/>
            <a:r>
              <a:rPr lang="en-US" b="0" i="0" dirty="0">
                <a:solidFill>
                  <a:srgbClr val="212529"/>
                </a:solidFill>
                <a:effectLst/>
                <a:highlight>
                  <a:srgbClr val="FFFFFF"/>
                </a:highlight>
                <a:latin typeface="Source Sans Pro" panose="020B0503030403020204" pitchFamily="34" charset="0"/>
              </a:rPr>
              <a:t>When it comes to exciting new technologies such as AAM, our mission is to constantly advance our outstanding level of safety, without stifling the innovators. We aim to be a gateway, not a hurdle. </a:t>
            </a:r>
          </a:p>
          <a:p>
            <a:pPr algn="l"/>
            <a:r>
              <a:rPr lang="en-US" b="0" i="0" dirty="0">
                <a:solidFill>
                  <a:srgbClr val="212529"/>
                </a:solidFill>
                <a:effectLst/>
                <a:highlight>
                  <a:srgbClr val="FFFFFF"/>
                </a:highlight>
                <a:latin typeface="Source Sans Pro" panose="020B0503030403020204" pitchFamily="34" charset="0"/>
              </a:rPr>
              <a:t>That’s why the FAA has a comprehensive integration strategy for drones and AAM. I want to thank our federal partners – like NASA, Homeland Security, Defense, and other agencies who are working with us to ensure the success of this strategy.</a:t>
            </a:r>
          </a:p>
          <a:p>
            <a:pPr algn="l"/>
            <a:r>
              <a:rPr lang="en-US" b="0" i="0" dirty="0">
                <a:solidFill>
                  <a:srgbClr val="212529"/>
                </a:solidFill>
                <a:effectLst/>
                <a:highlight>
                  <a:srgbClr val="FFFFFF"/>
                </a:highlight>
                <a:latin typeface="Source Sans Pro" panose="020B0503030403020204" pitchFamily="34" charset="0"/>
              </a:rPr>
              <a:t>We’re also working with the AAM industry to develop consensus safety standards for these technologies.</a:t>
            </a:r>
          </a:p>
          <a:p>
            <a:pPr algn="l"/>
            <a:r>
              <a:rPr lang="en-US" b="0" i="0" dirty="0">
                <a:solidFill>
                  <a:srgbClr val="212529"/>
                </a:solidFill>
                <a:effectLst/>
                <a:highlight>
                  <a:srgbClr val="FFFFFF"/>
                </a:highlight>
                <a:latin typeface="Source Sans Pro" panose="020B0503030403020204" pitchFamily="34" charset="0"/>
              </a:rPr>
              <a:t>Let’s start by discussing drones.</a:t>
            </a:r>
          </a:p>
          <a:p>
            <a:pPr algn="l"/>
            <a:r>
              <a:rPr lang="en-US" b="0" i="0" dirty="0">
                <a:solidFill>
                  <a:srgbClr val="212529"/>
                </a:solidFill>
                <a:effectLst/>
                <a:highlight>
                  <a:srgbClr val="FFFFFF"/>
                </a:highlight>
                <a:latin typeface="Source Sans Pro" panose="020B0503030403020204" pitchFamily="34" charset="0"/>
              </a:rPr>
              <a:t>More than 860,000 drones are registered today in the United States. To put this into context, that’s more than three times as many crewed aircraft. </a:t>
            </a:r>
          </a:p>
          <a:p>
            <a:pPr algn="l"/>
            <a:r>
              <a:rPr lang="en-US" b="0" i="0" dirty="0">
                <a:solidFill>
                  <a:srgbClr val="212529"/>
                </a:solidFill>
                <a:effectLst/>
                <a:highlight>
                  <a:srgbClr val="FFFFFF"/>
                </a:highlight>
                <a:latin typeface="Source Sans Pro" panose="020B0503030403020204" pitchFamily="34" charset="0"/>
              </a:rPr>
              <a:t>By 2025, we could have a total of more than 2.6 million commercial and recreational drones flying in our airspace, according to FAA forecasts.</a:t>
            </a:r>
          </a:p>
          <a:p>
            <a:pPr algn="l"/>
            <a:r>
              <a:rPr lang="en-US" b="0" i="0" dirty="0">
                <a:solidFill>
                  <a:srgbClr val="212529"/>
                </a:solidFill>
                <a:effectLst/>
                <a:highlight>
                  <a:srgbClr val="FFFFFF"/>
                </a:highlight>
                <a:latin typeface="Source Sans Pro" panose="020B0503030403020204" pitchFamily="34" charset="0"/>
              </a:rPr>
              <a:t>It’s critical that we have a standard set of rules for operations beyond visual line of sight – or BVLOS, as we call it – where you no longer have eyes on the drone. This would enable operations for things like routine package deliveries, infrastructure inspections and agriculture spraying and inspection. </a:t>
            </a:r>
          </a:p>
          <a:p>
            <a:pPr algn="l"/>
            <a:r>
              <a:rPr lang="en-US" b="0" i="0" dirty="0">
                <a:solidFill>
                  <a:srgbClr val="212529"/>
                </a:solidFill>
                <a:effectLst/>
                <a:highlight>
                  <a:srgbClr val="FFFFFF"/>
                </a:highlight>
                <a:latin typeface="Source Sans Pro" panose="020B0503030403020204" pitchFamily="34" charset="0"/>
              </a:rPr>
              <a:t>We’re working closely with the drone community to make these kinds of operations routine, scalable and economically viable. As you can image, this is a huge collaborative effort.</a:t>
            </a:r>
          </a:p>
          <a:p>
            <a:pPr algn="l"/>
            <a:r>
              <a:rPr lang="en-US" b="0" i="0" dirty="0">
                <a:solidFill>
                  <a:srgbClr val="212529"/>
                </a:solidFill>
                <a:effectLst/>
                <a:highlight>
                  <a:srgbClr val="FFFFFF"/>
                </a:highlight>
                <a:latin typeface="Source Sans Pro" panose="020B0503030403020204" pitchFamily="34" charset="0"/>
              </a:rPr>
              <a:t>We just heard from the Chief of the Choctaw Nation of Oklahoma. As part of an integration program called BEYOND, we’re working with them, and numerous other organizations—including states like Kansas, North Dakota, North Carolina, the city of Reno, Nevada and others—to understand the ups and downs of BVLOS.</a:t>
            </a:r>
          </a:p>
          <a:p>
            <a:pPr algn="l"/>
            <a:r>
              <a:rPr lang="en-US" b="0" i="0" dirty="0">
                <a:solidFill>
                  <a:srgbClr val="212529"/>
                </a:solidFill>
                <a:effectLst/>
                <a:highlight>
                  <a:srgbClr val="FFFFFF"/>
                </a:highlight>
                <a:latin typeface="Source Sans Pro" panose="020B0503030403020204" pitchFamily="34" charset="0"/>
              </a:rPr>
              <a:t>Through BEYOND, we’re able to learn about and address state and local government concerns about drone operations – concerns related to safety, security, noise, and privacy, to name a few.</a:t>
            </a:r>
          </a:p>
          <a:p>
            <a:pPr algn="l"/>
            <a:r>
              <a:rPr lang="en-US" b="0" i="0" dirty="0">
                <a:solidFill>
                  <a:srgbClr val="212529"/>
                </a:solidFill>
                <a:effectLst/>
                <a:highlight>
                  <a:srgbClr val="FFFFFF"/>
                </a:highlight>
                <a:latin typeface="Source Sans Pro" panose="020B0503030403020204" pitchFamily="34" charset="0"/>
              </a:rPr>
              <a:t>And we’re also partnering with more than 20 companies to safely advance complex drone operational capabilities. </a:t>
            </a:r>
          </a:p>
          <a:p>
            <a:pPr algn="l"/>
            <a:r>
              <a:rPr lang="en-US" b="0" i="0" dirty="0">
                <a:solidFill>
                  <a:srgbClr val="212529"/>
                </a:solidFill>
                <a:effectLst/>
                <a:highlight>
                  <a:srgbClr val="FFFFFF"/>
                </a:highlight>
                <a:latin typeface="Source Sans Pro" panose="020B0503030403020204" pitchFamily="34" charset="0"/>
              </a:rPr>
              <a:t>For instance, we’re working with Xcel Energy to conduct inspections of their power transmission lines.</a:t>
            </a:r>
          </a:p>
          <a:p>
            <a:pPr algn="l"/>
            <a:r>
              <a:rPr lang="en-US" b="0" i="0" dirty="0">
                <a:solidFill>
                  <a:srgbClr val="212529"/>
                </a:solidFill>
                <a:effectLst/>
                <a:highlight>
                  <a:srgbClr val="FFFFFF"/>
                </a:highlight>
                <a:latin typeface="Source Sans Pro" panose="020B0503030403020204" pitchFamily="34" charset="0"/>
              </a:rPr>
              <a:t>These partnerships help us to identify and mitigate safety hazards in a way that allows the industry to gain experience and develop industry consensus standards.  </a:t>
            </a:r>
          </a:p>
          <a:p>
            <a:pPr algn="l"/>
            <a:r>
              <a:rPr lang="en-US" b="0" i="0" dirty="0">
                <a:solidFill>
                  <a:srgbClr val="212529"/>
                </a:solidFill>
                <a:effectLst/>
                <a:highlight>
                  <a:srgbClr val="FFFFFF"/>
                </a:highlight>
                <a:latin typeface="Source Sans Pro" panose="020B0503030403020204" pitchFamily="34" charset="0"/>
              </a:rPr>
              <a:t>And the FAA is currently reviewing recently-received recommendations from an aviation rulemaking committee on how to enable safe, routine, BVLOS operations. </a:t>
            </a:r>
          </a:p>
          <a:p>
            <a:pPr algn="l"/>
            <a:r>
              <a:rPr lang="en-US" b="0" i="0" dirty="0">
                <a:solidFill>
                  <a:srgbClr val="212529"/>
                </a:solidFill>
                <a:effectLst/>
                <a:highlight>
                  <a:srgbClr val="FFFFFF"/>
                </a:highlight>
                <a:latin typeface="Source Sans Pro" panose="020B0503030403020204" pitchFamily="34" charset="0"/>
              </a:rPr>
              <a:t>All of these efforts are enabling us to execute an integration strategy for new airspace entrants in which the more complex or higher risk the operation, the higher the level of safety that needs to be achieved. </a:t>
            </a:r>
          </a:p>
          <a:p>
            <a:pPr algn="l"/>
            <a:r>
              <a:rPr lang="en-US" b="0" i="0" dirty="0">
                <a:solidFill>
                  <a:srgbClr val="212529"/>
                </a:solidFill>
                <a:effectLst/>
                <a:highlight>
                  <a:srgbClr val="FFFFFF"/>
                </a:highlight>
                <a:latin typeface="Source Sans Pro" panose="020B0503030403020204" pitchFamily="34" charset="0"/>
              </a:rPr>
              <a:t>Simply put, that means that aircraft operations that carry people are going to require a higher level of performance and oversight than those that don’t carry people – period. </a:t>
            </a:r>
          </a:p>
          <a:p>
            <a:pPr algn="l"/>
            <a:r>
              <a:rPr lang="en-US" b="0" i="0" dirty="0">
                <a:solidFill>
                  <a:srgbClr val="212529"/>
                </a:solidFill>
                <a:effectLst/>
                <a:highlight>
                  <a:srgbClr val="FFFFFF"/>
                </a:highlight>
                <a:latin typeface="Source Sans Pro" panose="020B0503030403020204" pitchFamily="34" charset="0"/>
              </a:rPr>
              <a:t>And that brings us to the concept of Advanced Air Mobility.</a:t>
            </a:r>
          </a:p>
          <a:p>
            <a:pPr algn="l"/>
            <a:r>
              <a:rPr lang="en-US" b="0" i="0" dirty="0">
                <a:solidFill>
                  <a:srgbClr val="212529"/>
                </a:solidFill>
                <a:effectLst/>
                <a:highlight>
                  <a:srgbClr val="FFFFFF"/>
                </a:highlight>
                <a:latin typeface="Source Sans Pro" panose="020B0503030403020204" pitchFamily="34" charset="0"/>
              </a:rPr>
              <a:t>Through AAM, we could potentially see electric powered air taxis land in your city, and transport you across town or maybe to the airport in just minutes, whereas the same trip by car would have taken much longer.</a:t>
            </a:r>
          </a:p>
          <a:p>
            <a:pPr algn="l"/>
            <a:r>
              <a:rPr lang="en-US" b="0" i="0" dirty="0">
                <a:solidFill>
                  <a:srgbClr val="212529"/>
                </a:solidFill>
                <a:effectLst/>
                <a:highlight>
                  <a:srgbClr val="FFFFFF"/>
                </a:highlight>
                <a:latin typeface="Source Sans Pro" panose="020B0503030403020204" pitchFamily="34" charset="0"/>
              </a:rPr>
              <a:t>AAM aircraft could also be used to transport large cargo, or help with firefighting, air ambulance and search &amp; rescue operations.</a:t>
            </a:r>
          </a:p>
          <a:p>
            <a:pPr algn="l"/>
            <a:r>
              <a:rPr lang="en-US" b="0" i="0" dirty="0">
                <a:solidFill>
                  <a:srgbClr val="212529"/>
                </a:solidFill>
                <a:effectLst/>
                <a:highlight>
                  <a:srgbClr val="FFFFFF"/>
                </a:highlight>
                <a:latin typeface="Source Sans Pro" panose="020B0503030403020204" pitchFamily="34" charset="0"/>
              </a:rPr>
              <a:t>And AAM could eventually be a more equitable form of transportation, as it has the potential to connect underserved and rural communities with larger cities. This could be especially beneficial for communities that are reliant on aviation, like in Alaska.</a:t>
            </a:r>
          </a:p>
          <a:p>
            <a:pPr algn="l"/>
            <a:r>
              <a:rPr lang="en-US" b="0" i="0" dirty="0">
                <a:solidFill>
                  <a:srgbClr val="212529"/>
                </a:solidFill>
                <a:effectLst/>
                <a:highlight>
                  <a:srgbClr val="FFFFFF"/>
                </a:highlight>
                <a:latin typeface="Source Sans Pro" panose="020B0503030403020204" pitchFamily="34" charset="0"/>
              </a:rPr>
              <a:t>And because these vehicles would be electric-powered, they could offer a more sustainable method of transportation.</a:t>
            </a:r>
          </a:p>
          <a:p>
            <a:pPr algn="l"/>
            <a:r>
              <a:rPr lang="en-US" b="0" i="0" dirty="0">
                <a:solidFill>
                  <a:srgbClr val="212529"/>
                </a:solidFill>
                <a:effectLst/>
                <a:highlight>
                  <a:srgbClr val="FFFFFF"/>
                </a:highlight>
                <a:latin typeface="Source Sans Pro" panose="020B0503030403020204" pitchFamily="34" charset="0"/>
              </a:rPr>
              <a:t>This technology is on its way. In fact, two companies expect to earn FAA certification of their vehicles as early as 2024.</a:t>
            </a:r>
          </a:p>
          <a:p>
            <a:pPr algn="l"/>
            <a:r>
              <a:rPr lang="en-US" b="0" i="0" dirty="0">
                <a:solidFill>
                  <a:srgbClr val="212529"/>
                </a:solidFill>
                <a:effectLst/>
                <a:highlight>
                  <a:srgbClr val="FFFFFF"/>
                </a:highlight>
                <a:latin typeface="Source Sans Pro" panose="020B0503030403020204" pitchFamily="34" charset="0"/>
              </a:rPr>
              <a:t>We’ve received many proposals for a diverse set of AAM concepts. Some have pilots on board the aircraft, some are remotely piloted, and sometimes the aircraft is autonomous.</a:t>
            </a:r>
          </a:p>
          <a:p>
            <a:pPr algn="l"/>
            <a:r>
              <a:rPr lang="en-US" b="0" i="0" dirty="0">
                <a:solidFill>
                  <a:srgbClr val="212529"/>
                </a:solidFill>
                <a:effectLst/>
                <a:highlight>
                  <a:srgbClr val="FFFFFF"/>
                </a:highlight>
                <a:latin typeface="Source Sans Pro" panose="020B0503030403020204" pitchFamily="34" charset="0"/>
              </a:rPr>
              <a:t>We’re looking at every aspect of this enterprise – the vehicle itself, the framework for operations, access to the airspace, operator training, infrastructure development, and community engagement.</a:t>
            </a:r>
          </a:p>
          <a:p>
            <a:pPr algn="l"/>
            <a:r>
              <a:rPr lang="en-US" b="0" i="0" dirty="0">
                <a:solidFill>
                  <a:srgbClr val="212529"/>
                </a:solidFill>
                <a:effectLst/>
                <a:highlight>
                  <a:srgbClr val="FFFFFF"/>
                </a:highlight>
                <a:latin typeface="Source Sans Pro" panose="020B0503030403020204" pitchFamily="34" charset="0"/>
              </a:rPr>
              <a:t>In other words, it’s not just about air taxis. It’s also about everything necessary to support air taxi flights. </a:t>
            </a:r>
          </a:p>
          <a:p>
            <a:pPr algn="l"/>
            <a:r>
              <a:rPr lang="en-US" b="0" i="0" dirty="0">
                <a:solidFill>
                  <a:srgbClr val="212529"/>
                </a:solidFill>
                <a:effectLst/>
                <a:highlight>
                  <a:srgbClr val="FFFFFF"/>
                </a:highlight>
                <a:latin typeface="Source Sans Pro" panose="020B0503030403020204" pitchFamily="34" charset="0"/>
              </a:rPr>
              <a:t>As these vehicles are being developed, the FAA is working to establish operational rules and pilot training standards. And we’re looking at how to best integrate these new vehicles into the national airspace system.</a:t>
            </a:r>
          </a:p>
          <a:p>
            <a:pPr algn="l"/>
            <a:r>
              <a:rPr lang="en-US" b="0" i="0" dirty="0">
                <a:solidFill>
                  <a:srgbClr val="212529"/>
                </a:solidFill>
                <a:effectLst/>
                <a:highlight>
                  <a:srgbClr val="FFFFFF"/>
                </a:highlight>
                <a:latin typeface="Source Sans Pro" panose="020B0503030403020204" pitchFamily="34" charset="0"/>
              </a:rPr>
              <a:t>We’re modifying our regulatory approach to enable powered lift operations including the certification of powered-lift vehicles and the pilots who operate them. </a:t>
            </a:r>
          </a:p>
          <a:p>
            <a:pPr algn="l"/>
            <a:r>
              <a:rPr lang="en-US" b="0" i="0" dirty="0">
                <a:solidFill>
                  <a:srgbClr val="212529"/>
                </a:solidFill>
                <a:effectLst/>
                <a:highlight>
                  <a:srgbClr val="FFFFFF"/>
                </a:highlight>
                <a:latin typeface="Source Sans Pro" panose="020B0503030403020204" pitchFamily="34" charset="0"/>
              </a:rPr>
              <a:t>Longer term, the agency plans to continue to develop permanent regulations to safely enable powered-lift operations and pilot training and certification.</a:t>
            </a:r>
          </a:p>
          <a:p>
            <a:pPr algn="l"/>
            <a:r>
              <a:rPr lang="en-US" b="0" i="0" dirty="0">
                <a:solidFill>
                  <a:srgbClr val="212529"/>
                </a:solidFill>
                <a:effectLst/>
                <a:highlight>
                  <a:srgbClr val="FFFFFF"/>
                </a:highlight>
                <a:latin typeface="Source Sans Pro" panose="020B0503030403020204" pitchFamily="34" charset="0"/>
              </a:rPr>
              <a:t>AAM also has unique qualities compared to traditional aviation. So we must also think differently. </a:t>
            </a:r>
          </a:p>
          <a:p>
            <a:pPr algn="l"/>
            <a:r>
              <a:rPr lang="en-US" b="0" i="0" dirty="0">
                <a:solidFill>
                  <a:srgbClr val="212529"/>
                </a:solidFill>
                <a:effectLst/>
                <a:highlight>
                  <a:srgbClr val="FFFFFF"/>
                </a:highlight>
                <a:latin typeface="Source Sans Pro" panose="020B0503030403020204" pitchFamily="34" charset="0"/>
              </a:rPr>
              <a:t>For example, aircraft pilots are traditionally required to communicate with air traffic controllers. But what if the software that enables an autonomous vehicle to remain aloft also allows it to safely separate itself from other aircraft?</a:t>
            </a:r>
          </a:p>
          <a:p>
            <a:pPr algn="l"/>
            <a:r>
              <a:rPr lang="en-US" b="0" i="0" dirty="0">
                <a:solidFill>
                  <a:srgbClr val="212529"/>
                </a:solidFill>
                <a:effectLst/>
                <a:highlight>
                  <a:srgbClr val="FFFFFF"/>
                </a:highlight>
                <a:latin typeface="Source Sans Pro" panose="020B0503030403020204" pitchFamily="34" charset="0"/>
              </a:rPr>
              <a:t>As with all aspects of aviation that came before, this new era will be an evolution, where advancement to the next step will be based on safety. As safety regulators, it is the job of the FAA and its counterparts around the world to help ensure that innovation doesn’t come at the expense of safety.</a:t>
            </a:r>
          </a:p>
          <a:p>
            <a:pPr algn="l"/>
            <a:r>
              <a:rPr lang="en-US" b="0" i="0" dirty="0">
                <a:solidFill>
                  <a:srgbClr val="212529"/>
                </a:solidFill>
                <a:effectLst/>
                <a:highlight>
                  <a:srgbClr val="FFFFFF"/>
                </a:highlight>
                <a:latin typeface="Source Sans Pro" panose="020B0503030403020204" pitchFamily="34" charset="0"/>
              </a:rPr>
              <a:t>We must see safety as an enabler, because nothing will ground these innovations faster than incidents or accidents.</a:t>
            </a:r>
          </a:p>
          <a:p>
            <a:pPr algn="l"/>
            <a:r>
              <a:rPr lang="en-US" b="0" i="0" dirty="0">
                <a:solidFill>
                  <a:srgbClr val="212529"/>
                </a:solidFill>
                <a:effectLst/>
                <a:highlight>
                  <a:srgbClr val="FFFFFF"/>
                </a:highlight>
                <a:latin typeface="Source Sans Pro" panose="020B0503030403020204" pitchFamily="34" charset="0"/>
              </a:rPr>
              <a:t>And just like with drones, we are learning about and addressing local community concerns about AAM operations in and around metropolitan areas.</a:t>
            </a:r>
          </a:p>
          <a:p>
            <a:pPr algn="l"/>
            <a:r>
              <a:rPr lang="en-US" b="0" i="0" dirty="0">
                <a:solidFill>
                  <a:srgbClr val="212529"/>
                </a:solidFill>
                <a:effectLst/>
                <a:highlight>
                  <a:srgbClr val="FFFFFF"/>
                </a:highlight>
                <a:latin typeface="Source Sans Pro" panose="020B0503030403020204" pitchFamily="34" charset="0"/>
              </a:rPr>
              <a:t>For this effort, we’re engaging with state, local, and tribal governments and communities. </a:t>
            </a:r>
          </a:p>
          <a:p>
            <a:pPr algn="l"/>
            <a:r>
              <a:rPr lang="en-US" b="0" i="0" dirty="0">
                <a:solidFill>
                  <a:srgbClr val="212529"/>
                </a:solidFill>
                <a:effectLst/>
                <a:highlight>
                  <a:srgbClr val="FFFFFF"/>
                </a:highlight>
                <a:latin typeface="Source Sans Pro" panose="020B0503030403020204" pitchFamily="34" charset="0"/>
              </a:rPr>
              <a:t>One of our initiatives is working with NASA on a national campaign to help communities learn about AAM. We’ve been testing AAM concepts, and collecting data in areas like automated flight plan communications, BVLOS, traffic avoidance, trajectory management and approach to landing and takeoff areas.</a:t>
            </a:r>
          </a:p>
          <a:p>
            <a:pPr algn="l"/>
            <a:r>
              <a:rPr lang="en-US" b="0" i="0" dirty="0">
                <a:solidFill>
                  <a:srgbClr val="212529"/>
                </a:solidFill>
                <a:effectLst/>
                <a:highlight>
                  <a:srgbClr val="FFFFFF"/>
                </a:highlight>
                <a:latin typeface="Source Sans Pro" panose="020B0503030403020204" pitchFamily="34" charset="0"/>
              </a:rPr>
              <a:t>There’s a lot of work to do to move toward AAM integration and we will need a broad collection of voices at the table. We encourage communities to get involved now, while we’re in these early phases, and we need to continue to hear from industry, many of whom are represented here today.</a:t>
            </a:r>
          </a:p>
          <a:p>
            <a:pPr algn="l"/>
            <a:r>
              <a:rPr lang="en-US" b="0" i="0" dirty="0">
                <a:solidFill>
                  <a:srgbClr val="212529"/>
                </a:solidFill>
                <a:effectLst/>
                <a:highlight>
                  <a:srgbClr val="FFFFFF"/>
                </a:highlight>
                <a:latin typeface="Source Sans Pro" panose="020B0503030403020204" pitchFamily="34" charset="0"/>
              </a:rPr>
              <a:t>We’re also reaching out globally. Many of the players seeking to operate AAM in the U.S. are also seeking to operate in other countries.</a:t>
            </a:r>
          </a:p>
          <a:p>
            <a:pPr algn="l"/>
            <a:r>
              <a:rPr lang="en-US" b="0" i="0" dirty="0">
                <a:solidFill>
                  <a:srgbClr val="212529"/>
                </a:solidFill>
                <a:effectLst/>
                <a:highlight>
                  <a:srgbClr val="FFFFFF"/>
                </a:highlight>
                <a:latin typeface="Source Sans Pro" panose="020B0503030403020204" pitchFamily="34" charset="0"/>
              </a:rPr>
              <a:t>So, the FAA is working with civil aviation authorities from other nations to explore how we can harmonize our integration strategies.</a:t>
            </a:r>
          </a:p>
          <a:p>
            <a:pPr algn="l"/>
            <a:r>
              <a:rPr lang="en-US" b="0" i="0" dirty="0">
                <a:solidFill>
                  <a:srgbClr val="212529"/>
                </a:solidFill>
                <a:effectLst/>
                <a:highlight>
                  <a:srgbClr val="FFFFFF"/>
                </a:highlight>
                <a:latin typeface="Source Sans Pro" panose="020B0503030403020204" pitchFamily="34" charset="0"/>
              </a:rPr>
              <a:t>Two weeks ago, I was in the U.K. meeting with aviation officials in government and industry throughout the world.</a:t>
            </a:r>
          </a:p>
          <a:p>
            <a:pPr algn="l"/>
            <a:r>
              <a:rPr lang="en-US" b="0" i="0" dirty="0">
                <a:solidFill>
                  <a:srgbClr val="212529"/>
                </a:solidFill>
                <a:effectLst/>
                <a:highlight>
                  <a:srgbClr val="FFFFFF"/>
                </a:highlight>
                <a:latin typeface="Source Sans Pro" panose="020B0503030403020204" pitchFamily="34" charset="0"/>
              </a:rPr>
              <a:t>And I was encouraged to see that several American and British manufacturers of AAM vehicles are moving through their home country’s certification process and now asking their American or U.K. counterpart for validation.</a:t>
            </a:r>
          </a:p>
          <a:p>
            <a:pPr algn="l"/>
            <a:r>
              <a:rPr lang="en-US" b="0" i="0" dirty="0">
                <a:solidFill>
                  <a:srgbClr val="212529"/>
                </a:solidFill>
                <a:effectLst/>
                <a:highlight>
                  <a:srgbClr val="FFFFFF"/>
                </a:highlight>
                <a:latin typeface="Source Sans Pro" panose="020B0503030403020204" pitchFamily="34" charset="0"/>
              </a:rPr>
              <a:t>We’re working to establish these processes. One example is a group called the National Aviation Authorities Network, which is a partnership involving the FAA, the U.K., Canada, Australia, and New Zealand.</a:t>
            </a:r>
          </a:p>
          <a:p>
            <a:pPr algn="l"/>
            <a:r>
              <a:rPr lang="en-US" b="0" i="0" dirty="0">
                <a:solidFill>
                  <a:srgbClr val="212529"/>
                </a:solidFill>
                <a:effectLst/>
                <a:highlight>
                  <a:srgbClr val="FFFFFF"/>
                </a:highlight>
                <a:latin typeface="Source Sans Pro" panose="020B0503030403020204" pitchFamily="34" charset="0"/>
              </a:rPr>
              <a:t>Through this group, we’re looking at how we might align our certification processes and standards for AAM aircraft. And we’re eager to work with other nations so we can exchange expertise and share progress with each other. </a:t>
            </a:r>
          </a:p>
          <a:p>
            <a:pPr algn="l"/>
            <a:r>
              <a:rPr lang="en-US" b="0" i="0" dirty="0">
                <a:solidFill>
                  <a:srgbClr val="212529"/>
                </a:solidFill>
                <a:effectLst/>
                <a:highlight>
                  <a:srgbClr val="FFFFFF"/>
                </a:highlight>
                <a:latin typeface="Source Sans Pro" panose="020B0503030403020204" pitchFamily="34" charset="0"/>
              </a:rPr>
              <a:t>Just a short time ago, the idea of having prescription medication airlifted to your front door during a pandemic or taking a flying car to the airport was the stuff of science fiction.</a:t>
            </a:r>
          </a:p>
          <a:p>
            <a:pPr algn="l"/>
            <a:r>
              <a:rPr lang="en-US" b="0" i="0" dirty="0">
                <a:solidFill>
                  <a:srgbClr val="212529"/>
                </a:solidFill>
                <a:effectLst/>
                <a:highlight>
                  <a:srgbClr val="FFFFFF"/>
                </a:highlight>
                <a:latin typeface="Source Sans Pro" panose="020B0503030403020204" pitchFamily="34" charset="0"/>
              </a:rPr>
              <a:t>Today, there is a real chance that these technologies could become a daily reality. </a:t>
            </a:r>
          </a:p>
          <a:p>
            <a:pPr algn="l"/>
            <a:r>
              <a:rPr lang="en-US" b="0" i="0" dirty="0">
                <a:solidFill>
                  <a:srgbClr val="212529"/>
                </a:solidFill>
                <a:effectLst/>
                <a:highlight>
                  <a:srgbClr val="FFFFFF"/>
                </a:highlight>
                <a:latin typeface="Source Sans Pro" panose="020B0503030403020204" pitchFamily="34" charset="0"/>
              </a:rPr>
              <a:t>This industry is writing and rewriting the history of aviation in real time, and we have the opportunity to lay the foundation for the decade ahead while inspiring the next generation.   </a:t>
            </a:r>
          </a:p>
          <a:p>
            <a:pPr algn="l"/>
            <a:r>
              <a:rPr lang="en-US" b="0" i="0" dirty="0">
                <a:solidFill>
                  <a:srgbClr val="212529"/>
                </a:solidFill>
                <a:effectLst/>
                <a:highlight>
                  <a:srgbClr val="FFFFFF"/>
                </a:highlight>
                <a:latin typeface="Source Sans Pro" panose="020B0503030403020204" pitchFamily="34" charset="0"/>
              </a:rPr>
              <a:t>We must continue to work together – across government and industry and with our international partners – to ensure that these technologies are safe and sustainable.</a:t>
            </a:r>
          </a:p>
          <a:p>
            <a:pPr algn="l"/>
            <a:r>
              <a:rPr lang="en-US" b="0" i="0" dirty="0">
                <a:solidFill>
                  <a:srgbClr val="212529"/>
                </a:solidFill>
                <a:effectLst/>
                <a:highlight>
                  <a:srgbClr val="FFFFFF"/>
                </a:highlight>
                <a:latin typeface="Source Sans Pro" panose="020B0503030403020204" pitchFamily="34" charset="0"/>
              </a:rPr>
              <a:t>Then and only then, will they live up to their promise. </a:t>
            </a:r>
          </a:p>
          <a:p>
            <a:pPr algn="l"/>
            <a:r>
              <a:rPr lang="en-US" b="0" i="0" dirty="0">
                <a:solidFill>
                  <a:srgbClr val="212529"/>
                </a:solidFill>
                <a:effectLst/>
                <a:highlight>
                  <a:srgbClr val="FFFFFF"/>
                </a:highlight>
                <a:latin typeface="Source Sans Pro" panose="020B0503030403020204" pitchFamily="34" charset="0"/>
              </a:rPr>
              <a:t>Thank you.</a:t>
            </a:r>
            <a:endParaRPr lang="en-US" b="1"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6732896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QR will take you to the YouTube posting of a 60-minute video introducing eVTOL.</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31355377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 the QR code to the FAA Advanced Air Mobility page on faa.gov. Here, you will find the newest developments in Advanced Air Mobility. </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i="0" dirty="0">
                <a:solidFill>
                  <a:srgbClr val="212529"/>
                </a:solidFill>
                <a:effectLst/>
                <a:highlight>
                  <a:srgbClr val="FFFFFF"/>
                </a:highlight>
                <a:latin typeface="Source Sans Pro" panose="020B0503030403020204" pitchFamily="34" charset="0"/>
              </a:rPr>
              <a:t>(Next Slide) </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4422608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a:t>
            </a:r>
            <a:r>
              <a:rPr lang="en-US" b="1" baseline="0"/>
              <a:t>Next Slide)</a:t>
            </a:r>
            <a:endParaRPr lang="en-US" b="1"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1225" rtl="0" eaLnBrk="1" fontAlgn="base" latinLnBrk="0" hangingPunct="1">
              <a:lnSpc>
                <a:spcPct val="100000"/>
              </a:lnSpc>
              <a:spcBef>
                <a:spcPct val="0"/>
              </a:spcBef>
              <a:spcAft>
                <a:spcPct val="0"/>
              </a:spcAft>
              <a:buClrTx/>
              <a:buSzTx/>
              <a:buFontTx/>
              <a:buNone/>
              <a:tabLst/>
              <a:defRPr/>
            </a:pPr>
            <a:fld id="{55D68406-F15C-4303-97CE-0E3EE59880C4}" type="slidenum">
              <a:rPr kumimoji="0" lang="en-US" sz="1200" b="0" i="0" u="none" strike="noStrike" kern="1200" cap="none" spc="0" normalizeH="0" baseline="0" noProof="0" smtClean="0">
                <a:ln>
                  <a:noFill/>
                </a:ln>
                <a:solidFill>
                  <a:srgbClr val="000000"/>
                </a:solidFill>
                <a:effectLst/>
                <a:uLnTx/>
                <a:uFillTx/>
                <a:latin typeface="Times New Roman" pitchFamily="18" charset="0"/>
                <a:ea typeface="+mn-ea"/>
                <a:cs typeface="+mn-cs"/>
              </a:rPr>
              <a:pPr marL="0" marR="0" lvl="0" indent="0" algn="r" defTabSz="911225"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2594685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earned your </a:t>
            </a:r>
            <a:r>
              <a:rPr lang="en-US" b="1" i="1" dirty="0"/>
              <a:t>WINGS</a:t>
            </a:r>
            <a:r>
              <a:rPr lang="en-US" b="0" i="0" dirty="0"/>
              <a:t>? </a:t>
            </a:r>
            <a:r>
              <a:rPr lang="en-US" b="1" i="1" dirty="0"/>
              <a:t> </a:t>
            </a:r>
            <a:r>
              <a:rPr lang="en-US" b="0" i="0" dirty="0"/>
              <a:t>P</a:t>
            </a:r>
            <a:r>
              <a:rPr lang="en-US" baseline="0" dirty="0"/>
              <a:t>roficiency is key to success in almost everything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time you earn a WINGS phase, you’re eligible to enter the WINGS Sweepstakes sponsored by the WINGS Industry Network.  Flight Instructors can also enter once for each WINGS phase they validate.  Click on the QR code for details.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4909D202-F784-4482-97B0-5153EBBB22DB}" type="slidenum">
              <a:rPr lang="en-US" smtClean="0"/>
              <a:t>20</a:t>
            </a:fld>
            <a:endParaRPr lang="en-US"/>
          </a:p>
        </p:txBody>
      </p:sp>
    </p:spTree>
    <p:extLst>
      <p:ext uri="{BB962C8B-B14F-4D97-AF65-F5344CB8AC3E}">
        <p14:creationId xmlns:p14="http://schemas.microsoft.com/office/powerpoint/2010/main" val="9855953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WINGS Industry Network also hosts an easy way to request and validate </a:t>
            </a:r>
            <a:r>
              <a:rPr lang="en-US" b="1" i="1" dirty="0"/>
              <a:t>WINGS</a:t>
            </a:r>
            <a:r>
              <a:rPr lang="en-US" dirty="0"/>
              <a:t> credit.  Just navigate to EZWINGS.net or capture the QR Code to access the App.</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2223824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endParaRPr lang="en-US" b="1" u="sng"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End)</a:t>
            </a:r>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8633873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wmf"/><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B2222ED-6BED-1F32-0613-3FB71D2BF04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950272" y="341228"/>
            <a:ext cx="3227728" cy="6344913"/>
          </a:xfrm>
          <a:prstGeom prst="rect">
            <a:avLst/>
          </a:prstGeom>
        </p:spPr>
      </p:pic>
      <p:pic>
        <p:nvPicPr>
          <p:cNvPr id="10" name="Picture 2" descr="C:\Users\afs805pc\Documents\Templates\FAAST-line.pn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2" name="Group 1"/>
          <p:cNvGrpSpPr/>
          <p:nvPr userDrawn="1"/>
        </p:nvGrpSpPr>
        <p:grpSpPr>
          <a:xfrm>
            <a:off x="9043258" y="482824"/>
            <a:ext cx="2915637" cy="857803"/>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a:t>Produced</a:t>
            </a:r>
            <a:r>
              <a:rPr lang="en-US" sz="1800" baseline="0"/>
              <a:t> by </a:t>
            </a:r>
            <a:r>
              <a:rPr lang="en-US" sz="1800" i="0" baseline="0" dirty="0"/>
              <a:t>The National FAA Safety Team </a:t>
            </a:r>
            <a:br>
              <a:rPr lang="en-US" sz="1800" i="0" baseline="0" dirty="0"/>
            </a:br>
            <a:r>
              <a:rPr lang="en-US" sz="1800" i="0" baseline="0"/>
              <a:t>(The FAASTeam</a:t>
            </a:r>
            <a:r>
              <a:rPr lang="en-US" sz="1800" i="0" baseline="0" dirty="0"/>
              <a:t>)</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6332" name="Rectangle 12"/>
          <p:cNvSpPr>
            <a:spLocks noChangeArrowheads="1"/>
          </p:cNvSpPr>
          <p:nvPr userDrawn="1"/>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grpSp>
        <p:nvGrpSpPr>
          <p:cNvPr id="56345" name="Group 25"/>
          <p:cNvGrpSpPr>
            <a:grpSpLocks/>
          </p:cNvGrpSpPr>
          <p:nvPr userDrawn="1"/>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Rectangle 12">
            <a:extLst>
              <a:ext uri="{FF2B5EF4-FFF2-40B4-BE49-F238E27FC236}">
                <a16:creationId xmlns:a16="http://schemas.microsoft.com/office/drawing/2014/main" id="{A89FD9CF-9FD6-DF77-3009-F5C213D8E1EB}"/>
              </a:ext>
            </a:extLst>
          </p:cNvPr>
          <p:cNvSpPr>
            <a:spLocks noChangeArrowheads="1"/>
          </p:cNvSpPr>
          <p:nvPr userDrawn="1"/>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grpSp>
        <p:nvGrpSpPr>
          <p:cNvPr id="8" name="Group 25">
            <a:extLst>
              <a:ext uri="{FF2B5EF4-FFF2-40B4-BE49-F238E27FC236}">
                <a16:creationId xmlns:a16="http://schemas.microsoft.com/office/drawing/2014/main" id="{97C308B3-D5CD-329E-218B-DDE6CA834173}"/>
              </a:ext>
            </a:extLst>
          </p:cNvPr>
          <p:cNvGrpSpPr>
            <a:grpSpLocks/>
          </p:cNvGrpSpPr>
          <p:nvPr userDrawn="1"/>
        </p:nvGrpSpPr>
        <p:grpSpPr bwMode="auto">
          <a:xfrm>
            <a:off x="7325785" y="6126158"/>
            <a:ext cx="2154767" cy="660400"/>
            <a:chOff x="3653" y="3859"/>
            <a:chExt cx="1018" cy="416"/>
          </a:xfrm>
        </p:grpSpPr>
        <p:pic>
          <p:nvPicPr>
            <p:cNvPr id="9" name="Picture 26">
              <a:extLst>
                <a:ext uri="{FF2B5EF4-FFF2-40B4-BE49-F238E27FC236}">
                  <a16:creationId xmlns:a16="http://schemas.microsoft.com/office/drawing/2014/main" id="{780E3D88-FADB-ED9B-15AA-58C4C03DB57F}"/>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27">
              <a:extLst>
                <a:ext uri="{FF2B5EF4-FFF2-40B4-BE49-F238E27FC236}">
                  <a16:creationId xmlns:a16="http://schemas.microsoft.com/office/drawing/2014/main" id="{FE752F71-44C3-C34A-6E30-A48A73D77F91}"/>
                </a:ext>
              </a:extLst>
            </p:cNvPr>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Rectangle 12">
            <a:extLst>
              <a:ext uri="{FF2B5EF4-FFF2-40B4-BE49-F238E27FC236}">
                <a16:creationId xmlns:a16="http://schemas.microsoft.com/office/drawing/2014/main" id="{195DAD03-5542-719F-75FE-9B2798B727BF}"/>
              </a:ext>
            </a:extLst>
          </p:cNvPr>
          <p:cNvSpPr>
            <a:spLocks noChangeArrowheads="1"/>
          </p:cNvSpPr>
          <p:nvPr userDrawn="1"/>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grpSp>
        <p:nvGrpSpPr>
          <p:cNvPr id="6" name="Group 25">
            <a:extLst>
              <a:ext uri="{FF2B5EF4-FFF2-40B4-BE49-F238E27FC236}">
                <a16:creationId xmlns:a16="http://schemas.microsoft.com/office/drawing/2014/main" id="{B3DB230F-2D1A-1BBF-D563-7F3E4C7A90ED}"/>
              </a:ext>
            </a:extLst>
          </p:cNvPr>
          <p:cNvGrpSpPr>
            <a:grpSpLocks/>
          </p:cNvGrpSpPr>
          <p:nvPr userDrawn="1"/>
        </p:nvGrpSpPr>
        <p:grpSpPr bwMode="auto">
          <a:xfrm>
            <a:off x="7325785" y="6126158"/>
            <a:ext cx="2154767" cy="660400"/>
            <a:chOff x="3653" y="3859"/>
            <a:chExt cx="1018" cy="416"/>
          </a:xfrm>
        </p:grpSpPr>
        <p:pic>
          <p:nvPicPr>
            <p:cNvPr id="7" name="Picture 26">
              <a:extLst>
                <a:ext uri="{FF2B5EF4-FFF2-40B4-BE49-F238E27FC236}">
                  <a16:creationId xmlns:a16="http://schemas.microsoft.com/office/drawing/2014/main" id="{EF39FF1F-3F5A-48FE-A207-27EF625E0C7A}"/>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8" name="Text Box 27">
              <a:extLst>
                <a:ext uri="{FF2B5EF4-FFF2-40B4-BE49-F238E27FC236}">
                  <a16:creationId xmlns:a16="http://schemas.microsoft.com/office/drawing/2014/main" id="{BC673B05-971A-B1DE-CAE3-FCF326E9A5BA}"/>
                </a:ext>
              </a:extLst>
            </p:cNvPr>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12">
            <a:extLst>
              <a:ext uri="{FF2B5EF4-FFF2-40B4-BE49-F238E27FC236}">
                <a16:creationId xmlns:a16="http://schemas.microsoft.com/office/drawing/2014/main" id="{B929BF1E-11CF-D6C9-1218-D13385E6388B}"/>
              </a:ext>
            </a:extLst>
          </p:cNvPr>
          <p:cNvSpPr>
            <a:spLocks noChangeArrowheads="1"/>
          </p:cNvSpPr>
          <p:nvPr userDrawn="1"/>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grpSp>
        <p:nvGrpSpPr>
          <p:cNvPr id="5" name="Group 25">
            <a:extLst>
              <a:ext uri="{FF2B5EF4-FFF2-40B4-BE49-F238E27FC236}">
                <a16:creationId xmlns:a16="http://schemas.microsoft.com/office/drawing/2014/main" id="{AE45C29C-0387-7C8A-D5BF-95D8D699D56F}"/>
              </a:ext>
            </a:extLst>
          </p:cNvPr>
          <p:cNvGrpSpPr>
            <a:grpSpLocks/>
          </p:cNvGrpSpPr>
          <p:nvPr userDrawn="1"/>
        </p:nvGrpSpPr>
        <p:grpSpPr bwMode="auto">
          <a:xfrm>
            <a:off x="7325785" y="6126158"/>
            <a:ext cx="2154767" cy="660400"/>
            <a:chOff x="3653" y="3859"/>
            <a:chExt cx="1018" cy="416"/>
          </a:xfrm>
        </p:grpSpPr>
        <p:pic>
          <p:nvPicPr>
            <p:cNvPr id="6" name="Picture 26">
              <a:extLst>
                <a:ext uri="{FF2B5EF4-FFF2-40B4-BE49-F238E27FC236}">
                  <a16:creationId xmlns:a16="http://schemas.microsoft.com/office/drawing/2014/main" id="{A713325B-EE2B-346B-088B-C9E0F8E5A9C6}"/>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7" name="Text Box 27">
              <a:extLst>
                <a:ext uri="{FF2B5EF4-FFF2-40B4-BE49-F238E27FC236}">
                  <a16:creationId xmlns:a16="http://schemas.microsoft.com/office/drawing/2014/main" id="{BB83877A-23E1-4F9E-D582-87DC0F5C41CA}"/>
                </a:ext>
              </a:extLst>
            </p:cNvPr>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7" name="Rectangle 12">
            <a:extLst>
              <a:ext uri="{FF2B5EF4-FFF2-40B4-BE49-F238E27FC236}">
                <a16:creationId xmlns:a16="http://schemas.microsoft.com/office/drawing/2014/main" id="{5DD0C700-7793-596B-AB15-812C9FB87AC9}"/>
              </a:ext>
            </a:extLst>
          </p:cNvPr>
          <p:cNvSpPr>
            <a:spLocks noChangeArrowheads="1"/>
          </p:cNvSpPr>
          <p:nvPr userDrawn="1"/>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grpSp>
        <p:nvGrpSpPr>
          <p:cNvPr id="8" name="Group 25">
            <a:extLst>
              <a:ext uri="{FF2B5EF4-FFF2-40B4-BE49-F238E27FC236}">
                <a16:creationId xmlns:a16="http://schemas.microsoft.com/office/drawing/2014/main" id="{EB2EED58-603B-6AE7-8583-E415DC9F5931}"/>
              </a:ext>
            </a:extLst>
          </p:cNvPr>
          <p:cNvGrpSpPr>
            <a:grpSpLocks/>
          </p:cNvGrpSpPr>
          <p:nvPr userDrawn="1"/>
        </p:nvGrpSpPr>
        <p:grpSpPr bwMode="auto">
          <a:xfrm>
            <a:off x="7325785" y="6126158"/>
            <a:ext cx="2154767" cy="660400"/>
            <a:chOff x="3653" y="3859"/>
            <a:chExt cx="1018" cy="416"/>
          </a:xfrm>
        </p:grpSpPr>
        <p:pic>
          <p:nvPicPr>
            <p:cNvPr id="9" name="Picture 26">
              <a:extLst>
                <a:ext uri="{FF2B5EF4-FFF2-40B4-BE49-F238E27FC236}">
                  <a16:creationId xmlns:a16="http://schemas.microsoft.com/office/drawing/2014/main" id="{938CF14F-8298-AABA-48BC-726E2483A76A}"/>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27">
              <a:extLst>
                <a:ext uri="{FF2B5EF4-FFF2-40B4-BE49-F238E27FC236}">
                  <a16:creationId xmlns:a16="http://schemas.microsoft.com/office/drawing/2014/main" id="{92DB54F8-AF84-F899-67A9-ED8270B52D13}"/>
                </a:ext>
              </a:extLst>
            </p:cNvPr>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B2B52-932B-9900-81C3-7D4417A216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C8217F0-BC67-C43D-F026-20CC8AF5EE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EAD426-8B35-848A-5950-368474D5CAA3}"/>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5" name="Footer Placeholder 4">
            <a:extLst>
              <a:ext uri="{FF2B5EF4-FFF2-40B4-BE49-F238E27FC236}">
                <a16:creationId xmlns:a16="http://schemas.microsoft.com/office/drawing/2014/main" id="{214837F5-B2A3-1C36-3B24-F7DCF4A12F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D148C-2DC1-39D3-5DA8-208C005E0919}"/>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3072822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F9DF-2939-3393-871C-3A97EC15A4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62D3F3-FCBF-0192-6603-D66CA8FAE7D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BD534-2FA4-214B-F460-A81F06D5DB3C}"/>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5" name="Footer Placeholder 4">
            <a:extLst>
              <a:ext uri="{FF2B5EF4-FFF2-40B4-BE49-F238E27FC236}">
                <a16:creationId xmlns:a16="http://schemas.microsoft.com/office/drawing/2014/main" id="{CA67F5CA-7FF5-06C2-9130-A6F390B0A4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F5CF0F-A2BF-CB01-588A-24E8323A3EFF}"/>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33630423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2D72A-4A51-BF46-FA17-01B53854269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C2DD44B-F2C8-20D2-2355-27AC20542F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64A50A-2E0E-5A57-DB7B-CFFAFBB94A95}"/>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5" name="Footer Placeholder 4">
            <a:extLst>
              <a:ext uri="{FF2B5EF4-FFF2-40B4-BE49-F238E27FC236}">
                <a16:creationId xmlns:a16="http://schemas.microsoft.com/office/drawing/2014/main" id="{BE860FA3-B473-BE5C-2005-066AD6DA7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6803C7-2324-1726-4835-0A7C8383CAD8}"/>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1634296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8E709-32B4-571D-01B6-ADF9F1A2601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BCEC4BC-9391-2B17-E3E2-2B99B207D5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8ED2F6D-14BF-C5A6-E2FF-400AEBA9F4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85D932-E6A0-6E91-137E-D2F86A14002F}"/>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6" name="Footer Placeholder 5">
            <a:extLst>
              <a:ext uri="{FF2B5EF4-FFF2-40B4-BE49-F238E27FC236}">
                <a16:creationId xmlns:a16="http://schemas.microsoft.com/office/drawing/2014/main" id="{9A319A05-C4C4-80B5-A5D2-CC19508B38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59A8A8-B0F9-C898-B3E8-D6CB962073A8}"/>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2010700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8E86A-3635-97EC-F5EA-799D29CC3E9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EE8AC7-B07E-08B2-061E-DEFD375D2D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092CBE-0156-22C6-CC04-34062818B14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2C57CA-C88D-72AC-81D1-BAF59D8201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80AEDB-F5BE-65A5-BB15-71EDCFE061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8218D3-B657-6AC4-B01F-5DB49EA5CDF6}"/>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8" name="Footer Placeholder 7">
            <a:extLst>
              <a:ext uri="{FF2B5EF4-FFF2-40B4-BE49-F238E27FC236}">
                <a16:creationId xmlns:a16="http://schemas.microsoft.com/office/drawing/2014/main" id="{E95EED22-DDC2-E207-6ACE-D4032B19DAA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E0323B-3FD5-06A0-4E16-7EEB460A72CA}"/>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2488907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C9AEF-A6EB-24E7-515E-DBADC7DF42F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C234366-7D82-CA23-38DE-53024765291C}"/>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4" name="Footer Placeholder 3">
            <a:extLst>
              <a:ext uri="{FF2B5EF4-FFF2-40B4-BE49-F238E27FC236}">
                <a16:creationId xmlns:a16="http://schemas.microsoft.com/office/drawing/2014/main" id="{2F5E2DB6-D853-67D5-4B97-33845A70FF7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0A0AB7-FE8D-B124-AE9B-0F1B3FA0E404}"/>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1672327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02991-7726-0C8A-2BC2-A05F6048FF9F}"/>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3" name="Footer Placeholder 2">
            <a:extLst>
              <a:ext uri="{FF2B5EF4-FFF2-40B4-BE49-F238E27FC236}">
                <a16:creationId xmlns:a16="http://schemas.microsoft.com/office/drawing/2014/main" id="{BECA8C88-7508-D96F-E3DE-042BB2E800D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A8ACAD5-5C54-B996-A371-A2EA3943FE16}"/>
              </a:ext>
            </a:extLst>
          </p:cNvPr>
          <p:cNvSpPr>
            <a:spLocks noGrp="1"/>
          </p:cNvSpPr>
          <p:nvPr>
            <p:ph type="sldNum" sz="quarter" idx="12"/>
          </p:nvPr>
        </p:nvSpPr>
        <p:spPr/>
        <p:txBody>
          <a:bodyPr/>
          <a:lstStyle/>
          <a:p>
            <a:fld id="{617A9B9C-3C51-4E38-B3FD-538BDCFC6D74}" type="slidenum">
              <a:rPr lang="en-US" smtClean="0"/>
              <a:t>‹#›</a:t>
            </a:fld>
            <a:endParaRPr lang="en-US"/>
          </a:p>
        </p:txBody>
      </p:sp>
    </p:spTree>
    <p:custDataLst>
      <p:tags r:id="rId1"/>
    </p:custDataLst>
    <p:extLst>
      <p:ext uri="{BB962C8B-B14F-4D97-AF65-F5344CB8AC3E}">
        <p14:creationId xmlns:p14="http://schemas.microsoft.com/office/powerpoint/2010/main" val="1325543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560F-546B-D021-F80E-AA1EDA1150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A106421-AEE9-3002-259A-ACD107E233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AFB175A-CC09-209D-35AB-595A2CC5C6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E5772B-FF17-CF26-AC76-FD207F0CA2B7}"/>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6" name="Footer Placeholder 5">
            <a:extLst>
              <a:ext uri="{FF2B5EF4-FFF2-40B4-BE49-F238E27FC236}">
                <a16:creationId xmlns:a16="http://schemas.microsoft.com/office/drawing/2014/main" id="{67E00D88-599E-E1D5-97B3-0F5BCE9953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A84E7-C78C-32B9-843C-DE736F8E2D22}"/>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21832725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B7E89-7274-F770-B1EE-E62C58D4F1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0F713D4-F4CB-9675-219C-64CD9833F1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A8F699-F360-E7DC-C993-D1D596DFE2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5F8875-9623-A0FD-3462-247FE1455888}"/>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6" name="Footer Placeholder 5">
            <a:extLst>
              <a:ext uri="{FF2B5EF4-FFF2-40B4-BE49-F238E27FC236}">
                <a16:creationId xmlns:a16="http://schemas.microsoft.com/office/drawing/2014/main" id="{F847FDB2-EB8D-5087-79A6-492892E6A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0BCE07-161C-241C-B3B3-46CA01102D4D}"/>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3778057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C4414-3BA7-6B60-17D1-4AAD60A31E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49FDD4-EDA0-2643-15B2-2040E323E1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27E5FE-BCE4-935E-E996-9D2CF8CE5CEE}"/>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5" name="Footer Placeholder 4">
            <a:extLst>
              <a:ext uri="{FF2B5EF4-FFF2-40B4-BE49-F238E27FC236}">
                <a16:creationId xmlns:a16="http://schemas.microsoft.com/office/drawing/2014/main" id="{91797E0B-304F-97A3-4B93-237AE201AA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21F47E-B051-9B56-6BDA-EB425352FEDC}"/>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19019764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9E3DE5-27D7-426C-7799-D9E126B2A6E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DF7EDA4-7156-E709-C1F3-3F45FB09FB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F6B4CE-8568-539C-1665-824C907FC3D2}"/>
              </a:ext>
            </a:extLst>
          </p:cNvPr>
          <p:cNvSpPr>
            <a:spLocks noGrp="1"/>
          </p:cNvSpPr>
          <p:nvPr>
            <p:ph type="dt" sz="half" idx="10"/>
          </p:nvPr>
        </p:nvSpPr>
        <p:spPr/>
        <p:txBody>
          <a:bodyPr/>
          <a:lstStyle/>
          <a:p>
            <a:fld id="{E135EF87-164C-4C88-A03E-33C0B497BC9D}" type="datetimeFigureOut">
              <a:rPr lang="en-US" smtClean="0"/>
              <a:t>9/30/2026</a:t>
            </a:fld>
            <a:endParaRPr lang="en-US"/>
          </a:p>
        </p:txBody>
      </p:sp>
      <p:sp>
        <p:nvSpPr>
          <p:cNvPr id="5" name="Footer Placeholder 4">
            <a:extLst>
              <a:ext uri="{FF2B5EF4-FFF2-40B4-BE49-F238E27FC236}">
                <a16:creationId xmlns:a16="http://schemas.microsoft.com/office/drawing/2014/main" id="{AE3CC45A-C2A0-3945-53DC-234DB69ADB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D46E80-921C-E331-69C1-B6EB1815B94B}"/>
              </a:ext>
            </a:extLst>
          </p:cNvPr>
          <p:cNvSpPr>
            <a:spLocks noGrp="1"/>
          </p:cNvSpPr>
          <p:nvPr>
            <p:ph type="sldNum" sz="quarter" idx="12"/>
          </p:nvPr>
        </p:nvSpPr>
        <p:spPr/>
        <p:txBody>
          <a:bodyPr/>
          <a:lstStyle/>
          <a:p>
            <a:fld id="{617A9B9C-3C51-4E38-B3FD-538BDCFC6D74}" type="slidenum">
              <a:rPr lang="en-US" smtClean="0"/>
              <a:t>‹#›</a:t>
            </a:fld>
            <a:endParaRPr lang="en-US"/>
          </a:p>
        </p:txBody>
      </p:sp>
    </p:spTree>
    <p:extLst>
      <p:ext uri="{BB962C8B-B14F-4D97-AF65-F5344CB8AC3E}">
        <p14:creationId xmlns:p14="http://schemas.microsoft.com/office/powerpoint/2010/main" val="3060558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ags" Target="../tags/tag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tags" Target="../tags/tag11.xml"/><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sldNum="0"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9DEBC81-5393-39BE-2950-B04B3531D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1D99C0-AD1E-9905-CFC3-901B15260E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45079D-6641-7517-6BB1-FBD62A5D7D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35EF87-164C-4C88-A03E-33C0B497BC9D}" type="datetimeFigureOut">
              <a:rPr lang="en-US" smtClean="0"/>
              <a:t>9/30/2026</a:t>
            </a:fld>
            <a:endParaRPr lang="en-US"/>
          </a:p>
        </p:txBody>
      </p:sp>
      <p:sp>
        <p:nvSpPr>
          <p:cNvPr id="5" name="Footer Placeholder 4">
            <a:extLst>
              <a:ext uri="{FF2B5EF4-FFF2-40B4-BE49-F238E27FC236}">
                <a16:creationId xmlns:a16="http://schemas.microsoft.com/office/drawing/2014/main" id="{76376EF5-752E-6EC3-6F5B-C7D18F4E02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31763D6-B4E6-F5C3-79FA-BB4060D770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7A9B9C-3C51-4E38-B3FD-538BDCFC6D74}" type="slidenum">
              <a:rPr lang="en-US" smtClean="0"/>
              <a:t>‹#›</a:t>
            </a:fld>
            <a:endParaRPr lang="en-US"/>
          </a:p>
        </p:txBody>
      </p:sp>
    </p:spTree>
    <p:custDataLst>
      <p:tags r:id="rId13"/>
    </p:custDataLst>
    <p:extLst>
      <p:ext uri="{BB962C8B-B14F-4D97-AF65-F5344CB8AC3E}">
        <p14:creationId xmlns:p14="http://schemas.microsoft.com/office/powerpoint/2010/main" val="352958208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sldNum="0"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hyperlink" Target="https://www.faa.gov/air-taxis/webinars" TargetMode="Externa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1.jpe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3T52IOIwls4?feature=oembed" TargetMode="External"/><Relationship Id="rId1" Type="http://schemas.openxmlformats.org/officeDocument/2006/relationships/tags" Target="../tags/tag21.xml"/><Relationship Id="rId5" Type="http://schemas.openxmlformats.org/officeDocument/2006/relationships/image" Target="../media/image18.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hyperlink" Target="https://www.faa.gov/speeches/farnborough-royal-aeronautical-society-remarks"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3.jpeg"/><Relationship Id="rId5" Type="http://schemas.openxmlformats.org/officeDocument/2006/relationships/image" Target="../media/image24.png"/><Relationship Id="rId4" Type="http://schemas.openxmlformats.org/officeDocument/2006/relationships/hyperlink" Target="https://www.faa.gov/speeches/white-house-summit-advanced-air-mobility"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hyperlink" Target="https://www.youtube.com/watch?v=1YUv0AMq0x8"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www.faa.gov/air-taxis"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1.png"/><Relationship Id="rId5" Type="http://schemas.openxmlformats.org/officeDocument/2006/relationships/hyperlink" Target="https://www.faa.gov/about/initiatives/gasafetyoutreach" TargetMode="External"/><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3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31.xml"/><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32.xml"/><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tags" Target="../tags/tag33.xml"/><Relationship Id="rId6" Type="http://schemas.openxmlformats.org/officeDocument/2006/relationships/image" Target="../media/image38.jpeg"/><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8.xml"/><Relationship Id="rId1" Type="http://schemas.openxmlformats.org/officeDocument/2006/relationships/tags" Target="../tags/tag34.xm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a:t>Advanced Air Mobility (AAM)</a:t>
            </a:r>
            <a:endParaRPr lang="en-US" dirty="0">
              <a:solidFill>
                <a:schemeClr val="tx1"/>
              </a:solidFill>
            </a:endParaRP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Devices to silent or off</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6785812" y="1254368"/>
            <a:ext cx="4622408" cy="3822957"/>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F0A059-FCAD-AFE1-0FEE-16BFC5428CB8}"/>
              </a:ext>
            </a:extLst>
          </p:cNvPr>
          <p:cNvSpPr/>
          <p:nvPr/>
        </p:nvSpPr>
        <p:spPr bwMode="auto">
          <a:xfrm>
            <a:off x="300054" y="1114427"/>
            <a:ext cx="11215669" cy="4514850"/>
          </a:xfrm>
          <a:prstGeom prst="rect">
            <a:avLst/>
          </a:prstGeom>
          <a:solidFill>
            <a:srgbClr val="1D2F68"/>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5" name="Picture 4">
            <a:extLst>
              <a:ext uri="{FF2B5EF4-FFF2-40B4-BE49-F238E27FC236}">
                <a16:creationId xmlns:a16="http://schemas.microsoft.com/office/drawing/2014/main" id="{1A519750-2028-6E8F-0FBB-1C9E0CA1C0B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42938" y="446919"/>
            <a:ext cx="11220449" cy="4139368"/>
          </a:xfrm>
          <a:prstGeom prst="rect">
            <a:avLst/>
          </a:prstGeom>
          <a:ln>
            <a:noFill/>
          </a:ln>
          <a:effectLst>
            <a:softEdge rad="112500"/>
          </a:effectLst>
        </p:spPr>
      </p:pic>
      <p:sp>
        <p:nvSpPr>
          <p:cNvPr id="7" name="TextBox 6">
            <a:extLst>
              <a:ext uri="{FF2B5EF4-FFF2-40B4-BE49-F238E27FC236}">
                <a16:creationId xmlns:a16="http://schemas.microsoft.com/office/drawing/2014/main" id="{45668FD0-5776-4000-23FA-351984B0F2F7}"/>
              </a:ext>
            </a:extLst>
          </p:cNvPr>
          <p:cNvSpPr txBox="1"/>
          <p:nvPr/>
        </p:nvSpPr>
        <p:spPr bwMode="auto">
          <a:xfrm>
            <a:off x="528638" y="4714875"/>
            <a:ext cx="103012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b="1" dirty="0">
                <a:solidFill>
                  <a:srgbClr val="E2F1F2"/>
                </a:solidFill>
              </a:rPr>
              <a:t>Today, flying is safer than any other mode of transportation in history. The next era of aviation will be too.</a:t>
            </a:r>
          </a:p>
        </p:txBody>
      </p:sp>
    </p:spTree>
    <p:custDataLst>
      <p:tags r:id="rId1"/>
    </p:custDataLst>
    <p:extLst>
      <p:ext uri="{BB962C8B-B14F-4D97-AF65-F5344CB8AC3E}">
        <p14:creationId xmlns:p14="http://schemas.microsoft.com/office/powerpoint/2010/main" val="2579342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B5674-77B6-1FBE-7B93-49A1E9BD746D}"/>
              </a:ext>
            </a:extLst>
          </p:cNvPr>
          <p:cNvSpPr>
            <a:spLocks noGrp="1"/>
          </p:cNvSpPr>
          <p:nvPr>
            <p:ph type="title"/>
          </p:nvPr>
        </p:nvSpPr>
        <p:spPr/>
        <p:txBody>
          <a:bodyPr/>
          <a:lstStyle/>
          <a:p>
            <a:r>
              <a:rPr lang="en-US" dirty="0"/>
              <a:t>What is this new aviation era?</a:t>
            </a:r>
          </a:p>
        </p:txBody>
      </p:sp>
      <p:pic>
        <p:nvPicPr>
          <p:cNvPr id="4" name="Picture 3">
            <a:extLst>
              <a:ext uri="{FF2B5EF4-FFF2-40B4-BE49-F238E27FC236}">
                <a16:creationId xmlns:a16="http://schemas.microsoft.com/office/drawing/2014/main" id="{A7D4B123-92A4-611C-2C6D-A67EE9131EEC}"/>
              </a:ext>
            </a:extLst>
          </p:cNvPr>
          <p:cNvPicPr>
            <a:picLocks noChangeAspect="1"/>
          </p:cNvPicPr>
          <p:nvPr/>
        </p:nvPicPr>
        <p:blipFill>
          <a:blip r:embed="rId4"/>
          <a:stretch>
            <a:fillRect/>
          </a:stretch>
        </p:blipFill>
        <p:spPr>
          <a:xfrm>
            <a:off x="147505" y="1177870"/>
            <a:ext cx="11882474" cy="4766543"/>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1915959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071ED-3269-8919-8CF2-DE0473D7271B}"/>
              </a:ext>
            </a:extLst>
          </p:cNvPr>
          <p:cNvSpPr>
            <a:spLocks noGrp="1"/>
          </p:cNvSpPr>
          <p:nvPr>
            <p:ph type="title"/>
          </p:nvPr>
        </p:nvSpPr>
        <p:spPr/>
        <p:txBody>
          <a:bodyPr/>
          <a:lstStyle/>
          <a:p>
            <a:r>
              <a:rPr lang="en-US" dirty="0"/>
              <a:t>A New Era of Aviation</a:t>
            </a:r>
          </a:p>
        </p:txBody>
      </p:sp>
      <p:sp>
        <p:nvSpPr>
          <p:cNvPr id="3" name="Content Placeholder 2">
            <a:extLst>
              <a:ext uri="{FF2B5EF4-FFF2-40B4-BE49-F238E27FC236}">
                <a16:creationId xmlns:a16="http://schemas.microsoft.com/office/drawing/2014/main" id="{78DCF574-032E-8F05-849B-50A5C9E10FC9}"/>
              </a:ext>
            </a:extLst>
          </p:cNvPr>
          <p:cNvSpPr>
            <a:spLocks noGrp="1"/>
          </p:cNvSpPr>
          <p:nvPr>
            <p:ph idx="1"/>
          </p:nvPr>
        </p:nvSpPr>
        <p:spPr>
          <a:xfrm>
            <a:off x="660401" y="1508127"/>
            <a:ext cx="10733617" cy="2314844"/>
          </a:xfrm>
        </p:spPr>
        <p:txBody>
          <a:bodyPr/>
          <a:lstStyle/>
          <a:p>
            <a:r>
              <a:rPr lang="en-US" dirty="0"/>
              <a:t>An AAM Webinar Series</a:t>
            </a:r>
          </a:p>
          <a:p>
            <a:pPr lvl="1"/>
            <a:r>
              <a:rPr lang="en-US" dirty="0"/>
              <a:t>Community Engagement</a:t>
            </a:r>
          </a:p>
          <a:p>
            <a:pPr lvl="1"/>
            <a:r>
              <a:rPr lang="en-US" dirty="0"/>
              <a:t>Wake Turbulence</a:t>
            </a:r>
          </a:p>
          <a:p>
            <a:pPr lvl="1"/>
            <a:r>
              <a:rPr lang="en-US" dirty="0"/>
              <a:t>AAM Overview</a:t>
            </a:r>
          </a:p>
          <a:p>
            <a:pPr lvl="1"/>
            <a:r>
              <a:rPr lang="en-US" dirty="0"/>
              <a:t>Vertiports</a:t>
            </a:r>
          </a:p>
          <a:p>
            <a:pPr lvl="1"/>
            <a:r>
              <a:rPr lang="en-US" dirty="0"/>
              <a:t>And more webinars to come</a:t>
            </a:r>
          </a:p>
          <a:p>
            <a:endParaRPr lang="en-US" dirty="0"/>
          </a:p>
        </p:txBody>
      </p:sp>
      <p:pic>
        <p:nvPicPr>
          <p:cNvPr id="6" name="Content Placeholder 10" descr="A qr code with a few squares&#10;&#10;Description automatically generated">
            <a:extLst>
              <a:ext uri="{FF2B5EF4-FFF2-40B4-BE49-F238E27FC236}">
                <a16:creationId xmlns:a16="http://schemas.microsoft.com/office/drawing/2014/main" id="{BEA6C0FF-892C-F442-067E-F0A2F290982B}"/>
              </a:ext>
            </a:extLst>
          </p:cNvPr>
          <p:cNvPicPr>
            <a:picLocks noChangeAspect="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bwMode="auto">
          <a:xfrm>
            <a:off x="8276972" y="681276"/>
            <a:ext cx="2567765" cy="2567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a:extLst>
              <a:ext uri="{FF2B5EF4-FFF2-40B4-BE49-F238E27FC236}">
                <a16:creationId xmlns:a16="http://schemas.microsoft.com/office/drawing/2014/main" id="{529CF839-4D7C-3F1A-F65A-B130C44897F8}"/>
              </a:ext>
            </a:extLst>
          </p:cNvPr>
          <p:cNvPicPr>
            <a:picLocks noChangeAspect="1"/>
          </p:cNvPicPr>
          <p:nvPr/>
        </p:nvPicPr>
        <p:blipFill>
          <a:blip r:embed="rId5"/>
          <a:stretch>
            <a:fillRect/>
          </a:stretch>
        </p:blipFill>
        <p:spPr>
          <a:xfrm>
            <a:off x="379374" y="4328809"/>
            <a:ext cx="11435416" cy="1597498"/>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6EAD9ADD-5B52-DFCC-FC35-3B9FDFC17594}"/>
              </a:ext>
            </a:extLst>
          </p:cNvPr>
          <p:cNvSpPr/>
          <p:nvPr/>
        </p:nvSpPr>
        <p:spPr bwMode="auto">
          <a:xfrm>
            <a:off x="8112868" y="3229582"/>
            <a:ext cx="2976663" cy="8365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indent="0">
              <a:buNone/>
            </a:pPr>
            <a:r>
              <a:rPr lang="en-US" dirty="0">
                <a:hlinkClick r:id="rId6"/>
              </a:rPr>
              <a:t>https://www.faa.gov/air-taxis/webinars</a:t>
            </a:r>
            <a:endParaRPr lang="en-US" dirty="0"/>
          </a:p>
        </p:txBody>
      </p:sp>
    </p:spTree>
    <p:custDataLst>
      <p:tags r:id="rId1"/>
    </p:custDataLst>
    <p:extLst>
      <p:ext uri="{BB962C8B-B14F-4D97-AF65-F5344CB8AC3E}">
        <p14:creationId xmlns:p14="http://schemas.microsoft.com/office/powerpoint/2010/main" val="8086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E511EE7-E197-D570-A82E-AB0449F1C102}"/>
              </a:ext>
            </a:extLst>
          </p:cNvPr>
          <p:cNvSpPr/>
          <p:nvPr/>
        </p:nvSpPr>
        <p:spPr bwMode="auto">
          <a:xfrm>
            <a:off x="1819079" y="1391049"/>
            <a:ext cx="8239328" cy="4173166"/>
          </a:xfrm>
          <a:prstGeom prst="rect">
            <a:avLst/>
          </a:prstGeom>
          <a:solidFill>
            <a:srgbClr val="1D2F68"/>
          </a:solidFill>
          <a:ln>
            <a:noFill/>
          </a:ln>
          <a:effectLst>
            <a:outerShdw blurRad="50800" dist="38100" dir="18900000" algn="b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1DE07F44-3618-EC45-74C4-04D79F896F78}"/>
              </a:ext>
            </a:extLst>
          </p:cNvPr>
          <p:cNvSpPr>
            <a:spLocks noGrp="1"/>
          </p:cNvSpPr>
          <p:nvPr>
            <p:ph type="title"/>
          </p:nvPr>
        </p:nvSpPr>
        <p:spPr/>
        <p:txBody>
          <a:bodyPr/>
          <a:lstStyle/>
          <a:p>
            <a:r>
              <a:rPr lang="en-US" dirty="0"/>
              <a:t>What is the FAA’s role?</a:t>
            </a:r>
          </a:p>
        </p:txBody>
      </p:sp>
      <p:grpSp>
        <p:nvGrpSpPr>
          <p:cNvPr id="4" name="Group 3">
            <a:extLst>
              <a:ext uri="{FF2B5EF4-FFF2-40B4-BE49-F238E27FC236}">
                <a16:creationId xmlns:a16="http://schemas.microsoft.com/office/drawing/2014/main" id="{0993ECAE-3F1D-07F8-81E3-4FC1BDDE420C}"/>
              </a:ext>
            </a:extLst>
          </p:cNvPr>
          <p:cNvGrpSpPr/>
          <p:nvPr/>
        </p:nvGrpSpPr>
        <p:grpSpPr>
          <a:xfrm>
            <a:off x="1638676" y="1586176"/>
            <a:ext cx="8205715" cy="4289330"/>
            <a:chOff x="1638676" y="1207737"/>
            <a:chExt cx="8929688" cy="4667769"/>
          </a:xfrm>
        </p:grpSpPr>
        <p:pic>
          <p:nvPicPr>
            <p:cNvPr id="5" name="Picture 4">
              <a:extLst>
                <a:ext uri="{FF2B5EF4-FFF2-40B4-BE49-F238E27FC236}">
                  <a16:creationId xmlns:a16="http://schemas.microsoft.com/office/drawing/2014/main" id="{F4EF32EF-DB9A-EC6B-7FFE-EBA1FCEA9E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64986" y="4257035"/>
              <a:ext cx="1624488" cy="1618471"/>
            </a:xfrm>
            <a:prstGeom prst="rect">
              <a:avLst/>
            </a:prstGeom>
          </p:spPr>
        </p:pic>
        <p:pic>
          <p:nvPicPr>
            <p:cNvPr id="6" name="Picture 2">
              <a:extLst>
                <a:ext uri="{FF2B5EF4-FFF2-40B4-BE49-F238E27FC236}">
                  <a16:creationId xmlns:a16="http://schemas.microsoft.com/office/drawing/2014/main" id="{31FC4A6F-957E-D152-F40A-E3B92E00409B}"/>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638676" y="1207737"/>
              <a:ext cx="8929688" cy="4485911"/>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2033067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EAB9B-128C-D61B-D17E-F0688D625147}"/>
              </a:ext>
            </a:extLst>
          </p:cNvPr>
          <p:cNvSpPr>
            <a:spLocks noGrp="1"/>
          </p:cNvSpPr>
          <p:nvPr>
            <p:ph type="title"/>
          </p:nvPr>
        </p:nvSpPr>
        <p:spPr/>
        <p:txBody>
          <a:bodyPr/>
          <a:lstStyle/>
          <a:p>
            <a:r>
              <a:rPr lang="en-US" dirty="0"/>
              <a:t>Advanced Air Mobility Milestones</a:t>
            </a:r>
          </a:p>
        </p:txBody>
      </p:sp>
      <p:pic>
        <p:nvPicPr>
          <p:cNvPr id="5" name="Picture 4">
            <a:extLst>
              <a:ext uri="{FF2B5EF4-FFF2-40B4-BE49-F238E27FC236}">
                <a16:creationId xmlns:a16="http://schemas.microsoft.com/office/drawing/2014/main" id="{3C934E1C-B128-862D-B07E-126B5B1B0BEA}"/>
              </a:ext>
            </a:extLst>
          </p:cNvPr>
          <p:cNvPicPr>
            <a:picLocks noChangeAspect="1"/>
          </p:cNvPicPr>
          <p:nvPr/>
        </p:nvPicPr>
        <p:blipFill>
          <a:blip r:embed="rId4">
            <a:clrChange>
              <a:clrFrom>
                <a:srgbClr val="F5F5F5"/>
              </a:clrFrom>
              <a:clrTo>
                <a:srgbClr val="F5F5F5">
                  <a:alpha val="0"/>
                </a:srgbClr>
              </a:clrTo>
            </a:clrChange>
          </a:blip>
          <a:stretch>
            <a:fillRect/>
          </a:stretch>
        </p:blipFill>
        <p:spPr>
          <a:xfrm>
            <a:off x="1375704" y="1314155"/>
            <a:ext cx="9440592" cy="4229690"/>
          </a:xfrm>
          <a:prstGeom prst="rect">
            <a:avLst/>
          </a:prstGeom>
        </p:spPr>
      </p:pic>
    </p:spTree>
    <p:custDataLst>
      <p:tags r:id="rId1"/>
    </p:custDataLst>
    <p:extLst>
      <p:ext uri="{BB962C8B-B14F-4D97-AF65-F5344CB8AC3E}">
        <p14:creationId xmlns:p14="http://schemas.microsoft.com/office/powerpoint/2010/main" val="1239678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47B17AC-4927-DF22-0F2C-F5644E827B52}"/>
              </a:ext>
            </a:extLst>
          </p:cNvPr>
          <p:cNvSpPr/>
          <p:nvPr/>
        </p:nvSpPr>
        <p:spPr bwMode="auto">
          <a:xfrm>
            <a:off x="826857" y="1225679"/>
            <a:ext cx="10437779" cy="4552544"/>
          </a:xfrm>
          <a:prstGeom prst="rect">
            <a:avLst/>
          </a:prstGeom>
          <a:solidFill>
            <a:srgbClr val="1D2F68"/>
          </a:solidFill>
          <a:ln>
            <a:noFill/>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2" name="Title 1">
            <a:extLst>
              <a:ext uri="{FF2B5EF4-FFF2-40B4-BE49-F238E27FC236}">
                <a16:creationId xmlns:a16="http://schemas.microsoft.com/office/drawing/2014/main" id="{F06F71C2-0E99-0D77-0EBD-33D1A84EC7B1}"/>
              </a:ext>
            </a:extLst>
          </p:cNvPr>
          <p:cNvSpPr>
            <a:spLocks noGrp="1"/>
          </p:cNvSpPr>
          <p:nvPr>
            <p:ph type="title"/>
          </p:nvPr>
        </p:nvSpPr>
        <p:spPr/>
        <p:txBody>
          <a:bodyPr/>
          <a:lstStyle/>
          <a:p>
            <a:r>
              <a:rPr lang="en-US" dirty="0"/>
              <a:t>Make it Safe</a:t>
            </a:r>
          </a:p>
        </p:txBody>
      </p:sp>
      <p:sp>
        <p:nvSpPr>
          <p:cNvPr id="3" name="Content Placeholder 2">
            <a:extLst>
              <a:ext uri="{FF2B5EF4-FFF2-40B4-BE49-F238E27FC236}">
                <a16:creationId xmlns:a16="http://schemas.microsoft.com/office/drawing/2014/main" id="{D042B4E7-A620-AAE9-E1CE-C1810A4D63C2}"/>
              </a:ext>
            </a:extLst>
          </p:cNvPr>
          <p:cNvSpPr>
            <a:spLocks noGrp="1"/>
          </p:cNvSpPr>
          <p:nvPr>
            <p:ph idx="1"/>
          </p:nvPr>
        </p:nvSpPr>
        <p:spPr>
          <a:xfrm>
            <a:off x="1292699" y="1323294"/>
            <a:ext cx="9933020" cy="4532751"/>
          </a:xfrm>
          <a:effectLst>
            <a:outerShdw blurRad="50800" dist="38100" dir="2700000" algn="tl" rotWithShape="0">
              <a:prstClr val="black">
                <a:alpha val="40000"/>
              </a:prstClr>
            </a:outerShdw>
          </a:effectLst>
        </p:spPr>
        <p:txBody>
          <a:bodyPr/>
          <a:lstStyle/>
          <a:p>
            <a:pPr marL="0" indent="0">
              <a:buNone/>
            </a:pPr>
            <a:r>
              <a:rPr lang="en-US" b="0" dirty="0">
                <a:solidFill>
                  <a:srgbClr val="E2F1F2"/>
                </a:solidFill>
              </a:rPr>
              <a:t>    Vehicle Certification</a:t>
            </a:r>
          </a:p>
          <a:p>
            <a:pPr marL="0" indent="0">
              <a:buNone/>
            </a:pPr>
            <a:endParaRPr lang="en-US" b="0" dirty="0"/>
          </a:p>
          <a:p>
            <a:pPr marL="0" indent="0">
              <a:buNone/>
            </a:pPr>
            <a:endParaRPr lang="en-US" b="0" dirty="0"/>
          </a:p>
          <a:p>
            <a:pPr marL="0" indent="0">
              <a:buNone/>
            </a:pPr>
            <a:endParaRPr lang="en-US" b="0" dirty="0"/>
          </a:p>
          <a:p>
            <a:pPr marL="0" indent="0">
              <a:buNone/>
            </a:pPr>
            <a:endParaRPr lang="en-US" b="0" dirty="0"/>
          </a:p>
          <a:p>
            <a:pPr marL="0" indent="0">
              <a:buNone/>
            </a:pPr>
            <a:endParaRPr lang="en-US" b="0" dirty="0"/>
          </a:p>
          <a:p>
            <a:pPr marL="0" indent="0">
              <a:buNone/>
            </a:pPr>
            <a:endParaRPr lang="en-US" sz="2000" b="0" dirty="0"/>
          </a:p>
          <a:p>
            <a:pPr marL="0" indent="0">
              <a:buNone/>
            </a:pPr>
            <a:endParaRPr lang="en-US" b="0" dirty="0"/>
          </a:p>
          <a:p>
            <a:pPr marL="0" indent="0" algn="r">
              <a:buNone/>
            </a:pPr>
            <a:r>
              <a:rPr lang="en-US" b="0" dirty="0">
                <a:solidFill>
                  <a:srgbClr val="E2F1F2"/>
                </a:solidFill>
              </a:rPr>
              <a:t>Operator Certification &amp; Framework</a:t>
            </a:r>
          </a:p>
          <a:p>
            <a:pPr marL="0" indent="0">
              <a:buNone/>
            </a:pPr>
            <a:endParaRPr lang="en-US" dirty="0"/>
          </a:p>
          <a:p>
            <a:endParaRPr lang="en-US" dirty="0"/>
          </a:p>
        </p:txBody>
      </p:sp>
      <p:pic>
        <p:nvPicPr>
          <p:cNvPr id="10" name="Picture 9" descr="A white drone with two people standing on a rooftop&#10;&#10;Description automatically generated with medium confidence">
            <a:extLst>
              <a:ext uri="{FF2B5EF4-FFF2-40B4-BE49-F238E27FC236}">
                <a16:creationId xmlns:a16="http://schemas.microsoft.com/office/drawing/2014/main" id="{995725D8-BC8D-EFE8-4955-A9D28AE8868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7860" y="1884416"/>
            <a:ext cx="4344528" cy="2444394"/>
          </a:xfrm>
          <a:prstGeom prst="rect">
            <a:avLst/>
          </a:prstGeom>
          <a:ln>
            <a:noFill/>
          </a:ln>
          <a:effectLst>
            <a:softEdge rad="112500"/>
          </a:effectLst>
        </p:spPr>
      </p:pic>
      <p:pic>
        <p:nvPicPr>
          <p:cNvPr id="12" name="Picture 11" descr="A drone flying over a city&#10;&#10;Description automatically generated">
            <a:extLst>
              <a:ext uri="{FF2B5EF4-FFF2-40B4-BE49-F238E27FC236}">
                <a16:creationId xmlns:a16="http://schemas.microsoft.com/office/drawing/2014/main" id="{0EBF08BD-4B5C-A568-6AF3-2CC445A9C3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65195" y="2772383"/>
            <a:ext cx="4369871" cy="2458052"/>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1965460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0348EB3-1134-F24C-F51D-24BD6E027B8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59971" y="937647"/>
            <a:ext cx="2184334" cy="2836190"/>
          </a:xfrm>
          <a:prstGeom prst="rect">
            <a:avLst/>
          </a:prstGeom>
          <a:ln>
            <a:noFill/>
          </a:ln>
          <a:effectLst>
            <a:outerShdw blurRad="292100" dist="139700" dir="2700000" algn="tl" rotWithShape="0">
              <a:srgbClr val="333333">
                <a:alpha val="65000"/>
              </a:srgbClr>
            </a:outerShdw>
          </a:effectLst>
        </p:spPr>
      </p:pic>
      <p:sp>
        <p:nvSpPr>
          <p:cNvPr id="2" name="Title 1">
            <a:extLst>
              <a:ext uri="{FF2B5EF4-FFF2-40B4-BE49-F238E27FC236}">
                <a16:creationId xmlns:a16="http://schemas.microsoft.com/office/drawing/2014/main" id="{6CE533C6-A164-EC47-5D2C-6468454F8870}"/>
              </a:ext>
            </a:extLst>
          </p:cNvPr>
          <p:cNvSpPr>
            <a:spLocks noGrp="1"/>
          </p:cNvSpPr>
          <p:nvPr>
            <p:ph type="title"/>
          </p:nvPr>
        </p:nvSpPr>
        <p:spPr/>
        <p:txBody>
          <a:bodyPr/>
          <a:lstStyle/>
          <a:p>
            <a:r>
              <a:rPr lang="en-US" dirty="0"/>
              <a:t>Integrating AAM into the Airspace</a:t>
            </a:r>
          </a:p>
        </p:txBody>
      </p:sp>
      <p:sp>
        <p:nvSpPr>
          <p:cNvPr id="3" name="Content Placeholder 2">
            <a:extLst>
              <a:ext uri="{FF2B5EF4-FFF2-40B4-BE49-F238E27FC236}">
                <a16:creationId xmlns:a16="http://schemas.microsoft.com/office/drawing/2014/main" id="{FF493505-0E8D-10EC-2B78-A1C196D26782}"/>
              </a:ext>
            </a:extLst>
          </p:cNvPr>
          <p:cNvSpPr>
            <a:spLocks noGrp="1"/>
          </p:cNvSpPr>
          <p:nvPr>
            <p:ph idx="1"/>
          </p:nvPr>
        </p:nvSpPr>
        <p:spPr/>
        <p:txBody>
          <a:bodyPr/>
          <a:lstStyle/>
          <a:p>
            <a:r>
              <a:rPr lang="en-US" dirty="0"/>
              <a:t>Implementation Plan</a:t>
            </a:r>
          </a:p>
          <a:p>
            <a:endParaRPr lang="en-US" dirty="0"/>
          </a:p>
          <a:p>
            <a:r>
              <a:rPr lang="en-US" dirty="0"/>
              <a:t>Infrastructure Development</a:t>
            </a:r>
          </a:p>
          <a:p>
            <a:endParaRPr lang="en-US" dirty="0"/>
          </a:p>
          <a:p>
            <a:r>
              <a:rPr lang="en-US" dirty="0"/>
              <a:t>Operations</a:t>
            </a:r>
          </a:p>
          <a:p>
            <a:endParaRPr lang="en-US" dirty="0"/>
          </a:p>
          <a:p>
            <a:endParaRPr lang="en-US" dirty="0"/>
          </a:p>
        </p:txBody>
      </p:sp>
      <p:pic>
        <p:nvPicPr>
          <p:cNvPr id="7" name="Picture 6">
            <a:extLst>
              <a:ext uri="{FF2B5EF4-FFF2-40B4-BE49-F238E27FC236}">
                <a16:creationId xmlns:a16="http://schemas.microsoft.com/office/drawing/2014/main" id="{E74C5650-8DE6-921F-C094-13E5CBCBC7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16230" y="2069023"/>
            <a:ext cx="2158405" cy="2657960"/>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A32002E1-A61A-1486-F680-D06BA4B37E9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50505" y="3208149"/>
            <a:ext cx="2163608" cy="279744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915063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DA34-1980-350A-726F-E4E5FACA541B}"/>
              </a:ext>
            </a:extLst>
          </p:cNvPr>
          <p:cNvSpPr>
            <a:spLocks noGrp="1"/>
          </p:cNvSpPr>
          <p:nvPr>
            <p:ph type="title"/>
          </p:nvPr>
        </p:nvSpPr>
        <p:spPr/>
        <p:txBody>
          <a:bodyPr/>
          <a:lstStyle/>
          <a:p>
            <a:r>
              <a:rPr lang="en-US" dirty="0"/>
              <a:t>Airspace Blueprint for Air Taxis</a:t>
            </a:r>
          </a:p>
        </p:txBody>
      </p:sp>
      <p:pic>
        <p:nvPicPr>
          <p:cNvPr id="5" name="Online Media 4" title="FAA Releases Airspace Blueprint for Air Taxis">
            <a:hlinkClick r:id="" action="ppaction://media"/>
            <a:extLst>
              <a:ext uri="{FF2B5EF4-FFF2-40B4-BE49-F238E27FC236}">
                <a16:creationId xmlns:a16="http://schemas.microsoft.com/office/drawing/2014/main" id="{C85BFB63-5596-B20A-9430-0BDEB9B236CA}"/>
              </a:ext>
            </a:extLst>
          </p:cNvPr>
          <p:cNvPicPr>
            <a:picLocks noGrp="1" noRot="1" noChangeAspect="1"/>
          </p:cNvPicPr>
          <p:nvPr>
            <p:ph idx="1"/>
            <a:videoFile r:link="rId2"/>
          </p:nvPr>
        </p:nvPicPr>
        <p:blipFill>
          <a:blip r:embed="rId5"/>
          <a:stretch>
            <a:fillRect/>
          </a:stretch>
        </p:blipFill>
        <p:spPr>
          <a:xfrm>
            <a:off x="2139950" y="1508125"/>
            <a:ext cx="7772400" cy="4391025"/>
          </a:xfrm>
          <a:prstGeom prst="rect">
            <a:avLst/>
          </a:prstGeom>
        </p:spPr>
      </p:pic>
    </p:spTree>
    <p:custDataLst>
      <p:tags r:id="rId1"/>
    </p:custDataLst>
    <p:extLst>
      <p:ext uri="{BB962C8B-B14F-4D97-AF65-F5344CB8AC3E}">
        <p14:creationId xmlns:p14="http://schemas.microsoft.com/office/powerpoint/2010/main" val="182141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9C87B-1939-272A-ED1B-AB73C05DA37C}"/>
              </a:ext>
            </a:extLst>
          </p:cNvPr>
          <p:cNvSpPr>
            <a:spLocks noGrp="1"/>
          </p:cNvSpPr>
          <p:nvPr>
            <p:ph type="title"/>
          </p:nvPr>
        </p:nvSpPr>
        <p:spPr/>
        <p:txBody>
          <a:bodyPr/>
          <a:lstStyle/>
          <a:p>
            <a:r>
              <a:rPr lang="en-US" dirty="0"/>
              <a:t>Community Engagement</a:t>
            </a:r>
          </a:p>
        </p:txBody>
      </p:sp>
      <p:pic>
        <p:nvPicPr>
          <p:cNvPr id="5" name="Picture 4">
            <a:extLst>
              <a:ext uri="{FF2B5EF4-FFF2-40B4-BE49-F238E27FC236}">
                <a16:creationId xmlns:a16="http://schemas.microsoft.com/office/drawing/2014/main" id="{2C0773AF-D177-5A9A-75B9-E4EBC6942D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4772" y="1244599"/>
            <a:ext cx="6333930" cy="4280712"/>
          </a:xfrm>
          <a:prstGeom prst="rect">
            <a:avLst/>
          </a:prstGeom>
          <a:ln>
            <a:noFill/>
          </a:ln>
          <a:effectLst>
            <a:outerShdw blurRad="292100" dist="139700" dir="2700000" algn="tl" rotWithShape="0">
              <a:srgbClr val="333333">
                <a:alpha val="65000"/>
              </a:srgbClr>
            </a:outerShdw>
          </a:effectLst>
        </p:spPr>
      </p:pic>
      <p:pic>
        <p:nvPicPr>
          <p:cNvPr id="7" name="Picture 6" descr="A qr code on a white background&#10;&#10;Description automatically generated">
            <a:extLst>
              <a:ext uri="{FF2B5EF4-FFF2-40B4-BE49-F238E27FC236}">
                <a16:creationId xmlns:a16="http://schemas.microsoft.com/office/drawing/2014/main" id="{39347C79-E3D3-F2DB-7831-8A7F9A67982D}"/>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597978" y="1349645"/>
            <a:ext cx="2517182" cy="2517182"/>
          </a:xfrm>
          <a:prstGeom prst="rect">
            <a:avLst/>
          </a:prstGeom>
        </p:spPr>
      </p:pic>
      <p:sp>
        <p:nvSpPr>
          <p:cNvPr id="8" name="TextBox 7">
            <a:extLst>
              <a:ext uri="{FF2B5EF4-FFF2-40B4-BE49-F238E27FC236}">
                <a16:creationId xmlns:a16="http://schemas.microsoft.com/office/drawing/2014/main" id="{7A394311-C30E-858D-C9B6-F230E5C0F0EC}"/>
              </a:ext>
            </a:extLst>
          </p:cNvPr>
          <p:cNvSpPr txBox="1"/>
          <p:nvPr/>
        </p:nvSpPr>
        <p:spPr bwMode="auto">
          <a:xfrm>
            <a:off x="371962" y="4169044"/>
            <a:ext cx="30919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lgn="ctr">
              <a:buFontTx/>
              <a:buNone/>
            </a:pPr>
            <a:r>
              <a:rPr lang="en-US" b="1" dirty="0">
                <a:solidFill>
                  <a:srgbClr val="1D2F68"/>
                </a:solidFill>
              </a:rPr>
              <a:t>NASA Advanced Air Mobility Mission</a:t>
            </a:r>
          </a:p>
        </p:txBody>
      </p:sp>
    </p:spTree>
    <p:custDataLst>
      <p:tags r:id="rId1"/>
    </p:custDataLst>
    <p:extLst>
      <p:ext uri="{BB962C8B-B14F-4D97-AF65-F5344CB8AC3E}">
        <p14:creationId xmlns:p14="http://schemas.microsoft.com/office/powerpoint/2010/main" val="2933216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5935A-A8A1-4B74-4407-07D0E80EFD07}"/>
              </a:ext>
            </a:extLst>
          </p:cNvPr>
          <p:cNvSpPr>
            <a:spLocks noGrp="1"/>
          </p:cNvSpPr>
          <p:nvPr>
            <p:ph type="title"/>
          </p:nvPr>
        </p:nvSpPr>
        <p:spPr/>
        <p:txBody>
          <a:bodyPr/>
          <a:lstStyle/>
          <a:p>
            <a:r>
              <a:rPr lang="en-US" dirty="0"/>
              <a:t>Global Partners</a:t>
            </a:r>
          </a:p>
        </p:txBody>
      </p:sp>
      <p:pic>
        <p:nvPicPr>
          <p:cNvPr id="4" name="Picture 2">
            <a:extLst>
              <a:ext uri="{FF2B5EF4-FFF2-40B4-BE49-F238E27FC236}">
                <a16:creationId xmlns:a16="http://schemas.microsoft.com/office/drawing/2014/main" id="{715C837D-E3AF-8AA4-8802-628184A62201}"/>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091447" y="1216784"/>
            <a:ext cx="8000589" cy="447858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604366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910A55-9FAF-B698-2712-557E59A152DC}"/>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hlinkClick r:id="rId4"/>
            </a:endParaRPr>
          </a:p>
          <a:p>
            <a:endParaRPr lang="en-US" dirty="0">
              <a:hlinkClick r:id="rId4"/>
            </a:endParaRPr>
          </a:p>
          <a:p>
            <a:r>
              <a:rPr lang="en-US" dirty="0">
                <a:hlinkClick r:id="rId4"/>
              </a:rPr>
              <a:t>https://www.faa.gov/speeches/farnborough-royal-aeronautical-society-remarks</a:t>
            </a:r>
            <a:endParaRPr lang="en-US" dirty="0"/>
          </a:p>
          <a:p>
            <a:pPr marL="0" indent="0">
              <a:buNone/>
            </a:pPr>
            <a:endParaRPr lang="en-US" dirty="0"/>
          </a:p>
        </p:txBody>
      </p:sp>
      <p:sp>
        <p:nvSpPr>
          <p:cNvPr id="2" name="Title 1">
            <a:extLst>
              <a:ext uri="{FF2B5EF4-FFF2-40B4-BE49-F238E27FC236}">
                <a16:creationId xmlns:a16="http://schemas.microsoft.com/office/drawing/2014/main" id="{09FBC9E1-90B4-0052-DEC4-343F484E78E3}"/>
              </a:ext>
            </a:extLst>
          </p:cNvPr>
          <p:cNvSpPr>
            <a:spLocks noGrp="1"/>
          </p:cNvSpPr>
          <p:nvPr>
            <p:ph type="title"/>
          </p:nvPr>
        </p:nvSpPr>
        <p:spPr>
          <a:xfrm>
            <a:off x="571500" y="205006"/>
            <a:ext cx="11296651" cy="1484312"/>
          </a:xfrm>
        </p:spPr>
        <p:txBody>
          <a:bodyPr/>
          <a:lstStyle/>
          <a:p>
            <a:r>
              <a:rPr lang="en-US" dirty="0"/>
              <a:t>Resources- Farnborough Royal Aeronautical Society</a:t>
            </a:r>
          </a:p>
        </p:txBody>
      </p:sp>
      <p:pic>
        <p:nvPicPr>
          <p:cNvPr id="6" name="Picture 5" descr="A qr code with a white background&#10;&#10;Description automatically generated">
            <a:extLst>
              <a:ext uri="{FF2B5EF4-FFF2-40B4-BE49-F238E27FC236}">
                <a16:creationId xmlns:a16="http://schemas.microsoft.com/office/drawing/2014/main" id="{1FC34DA8-2E59-6091-B31A-F776C771D087}"/>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28061" y="1611818"/>
            <a:ext cx="2828441" cy="2828441"/>
          </a:xfrm>
          <a:prstGeom prst="rect">
            <a:avLst/>
          </a:prstGeom>
        </p:spPr>
      </p:pic>
      <p:pic>
        <p:nvPicPr>
          <p:cNvPr id="4" name="Picture 3">
            <a:extLst>
              <a:ext uri="{FF2B5EF4-FFF2-40B4-BE49-F238E27FC236}">
                <a16:creationId xmlns:a16="http://schemas.microsoft.com/office/drawing/2014/main" id="{1C274173-83B0-8C74-C5E4-AC04570CFA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92225" y="1286360"/>
            <a:ext cx="4326933" cy="288462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220558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910A55-9FAF-B698-2712-557E59A152DC}"/>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hlinkClick r:id="rId4"/>
              </a:rPr>
              <a:t>https://www.faa.gov/speeches/white-house-summit-advanced-air-mobility</a:t>
            </a:r>
            <a:endParaRPr lang="en-US" dirty="0"/>
          </a:p>
          <a:p>
            <a:endParaRPr lang="en-US" dirty="0"/>
          </a:p>
        </p:txBody>
      </p:sp>
      <p:pic>
        <p:nvPicPr>
          <p:cNvPr id="6" name="Picture 5" descr="A qr code with a white background&#10;&#10;Description automatically generated">
            <a:extLst>
              <a:ext uri="{FF2B5EF4-FFF2-40B4-BE49-F238E27FC236}">
                <a16:creationId xmlns:a16="http://schemas.microsoft.com/office/drawing/2014/main" id="{49050744-0FE2-02A0-FF83-B047253F634C}"/>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29353" y="1613107"/>
            <a:ext cx="2827150" cy="2827150"/>
          </a:xfrm>
          <a:prstGeom prst="rect">
            <a:avLst/>
          </a:prstGeom>
        </p:spPr>
      </p:pic>
      <p:sp>
        <p:nvSpPr>
          <p:cNvPr id="2" name="Title 1">
            <a:extLst>
              <a:ext uri="{FF2B5EF4-FFF2-40B4-BE49-F238E27FC236}">
                <a16:creationId xmlns:a16="http://schemas.microsoft.com/office/drawing/2014/main" id="{09FBC9E1-90B4-0052-DEC4-343F484E78E3}"/>
              </a:ext>
            </a:extLst>
          </p:cNvPr>
          <p:cNvSpPr>
            <a:spLocks noGrp="1"/>
          </p:cNvSpPr>
          <p:nvPr>
            <p:ph type="title"/>
          </p:nvPr>
        </p:nvSpPr>
        <p:spPr/>
        <p:txBody>
          <a:bodyPr/>
          <a:lstStyle/>
          <a:p>
            <a:r>
              <a:rPr lang="en-US" dirty="0"/>
              <a:t>Resources- White House Summit on AAM</a:t>
            </a:r>
          </a:p>
        </p:txBody>
      </p:sp>
      <p:pic>
        <p:nvPicPr>
          <p:cNvPr id="5" name="Picture 4">
            <a:extLst>
              <a:ext uri="{FF2B5EF4-FFF2-40B4-BE49-F238E27FC236}">
                <a16:creationId xmlns:a16="http://schemas.microsoft.com/office/drawing/2014/main" id="{81A90E29-656D-C37A-D357-C4C4D8765AA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92225" y="1286360"/>
            <a:ext cx="4326933" cy="288462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90629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910A55-9FAF-B698-2712-557E59A152DC}"/>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hlinkClick r:id="rId4"/>
              </a:rPr>
              <a:t>https://www.youtube.com/watch?v=1YUv0AMq0x8</a:t>
            </a:r>
            <a:endParaRPr lang="en-US" dirty="0"/>
          </a:p>
          <a:p>
            <a:endParaRPr lang="en-US" dirty="0"/>
          </a:p>
        </p:txBody>
      </p:sp>
      <p:pic>
        <p:nvPicPr>
          <p:cNvPr id="9" name="Picture 8" descr="A qr code with a square and square on it&#10;&#10;Description automatically generated with medium confidence">
            <a:extLst>
              <a:ext uri="{FF2B5EF4-FFF2-40B4-BE49-F238E27FC236}">
                <a16:creationId xmlns:a16="http://schemas.microsoft.com/office/drawing/2014/main" id="{612F2A79-081A-D0EB-EE20-81F6B06424B5}"/>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704814" y="1579531"/>
            <a:ext cx="2883977" cy="2883977"/>
          </a:xfrm>
          <a:prstGeom prst="rect">
            <a:avLst/>
          </a:prstGeom>
        </p:spPr>
      </p:pic>
      <p:sp>
        <p:nvSpPr>
          <p:cNvPr id="2" name="Title 1">
            <a:extLst>
              <a:ext uri="{FF2B5EF4-FFF2-40B4-BE49-F238E27FC236}">
                <a16:creationId xmlns:a16="http://schemas.microsoft.com/office/drawing/2014/main" id="{09FBC9E1-90B4-0052-DEC4-343F484E78E3}"/>
              </a:ext>
            </a:extLst>
          </p:cNvPr>
          <p:cNvSpPr>
            <a:spLocks noGrp="1"/>
          </p:cNvSpPr>
          <p:nvPr>
            <p:ph type="title"/>
          </p:nvPr>
        </p:nvSpPr>
        <p:spPr/>
        <p:txBody>
          <a:bodyPr/>
          <a:lstStyle/>
          <a:p>
            <a:r>
              <a:rPr lang="en-US" dirty="0"/>
              <a:t>Resources- 60 Minutes</a:t>
            </a:r>
          </a:p>
        </p:txBody>
      </p:sp>
      <p:pic>
        <p:nvPicPr>
          <p:cNvPr id="7" name="Picture 6">
            <a:extLst>
              <a:ext uri="{FF2B5EF4-FFF2-40B4-BE49-F238E27FC236}">
                <a16:creationId xmlns:a16="http://schemas.microsoft.com/office/drawing/2014/main" id="{55E29DB7-890E-C654-55CB-F5F5B7BF004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47294" y="1295607"/>
            <a:ext cx="5163681" cy="2857520"/>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7689192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910A55-9FAF-B698-2712-557E59A152DC}"/>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a:p>
            <a:r>
              <a:rPr lang="en-US" dirty="0">
                <a:hlinkClick r:id="rId4"/>
              </a:rPr>
              <a:t>https://www.faa.gov/air-taxis</a:t>
            </a:r>
            <a:endParaRPr lang="en-US" dirty="0"/>
          </a:p>
          <a:p>
            <a:pPr marL="0" indent="0">
              <a:buNone/>
            </a:pPr>
            <a:endParaRPr lang="en-US" dirty="0"/>
          </a:p>
        </p:txBody>
      </p:sp>
      <p:pic>
        <p:nvPicPr>
          <p:cNvPr id="5" name="Picture 4" descr="A qr code with black squares&#10;&#10;Description automatically generated">
            <a:extLst>
              <a:ext uri="{FF2B5EF4-FFF2-40B4-BE49-F238E27FC236}">
                <a16:creationId xmlns:a16="http://schemas.microsoft.com/office/drawing/2014/main" id="{44C82C39-4FF0-1DB8-52C1-B487B4816E45}"/>
              </a:ext>
            </a:extLst>
          </p:cNvPr>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681566" y="1548534"/>
            <a:ext cx="2936931" cy="2936931"/>
          </a:xfrm>
          <a:prstGeom prst="rect">
            <a:avLst/>
          </a:prstGeom>
        </p:spPr>
      </p:pic>
      <p:sp>
        <p:nvSpPr>
          <p:cNvPr id="2" name="Title 1">
            <a:extLst>
              <a:ext uri="{FF2B5EF4-FFF2-40B4-BE49-F238E27FC236}">
                <a16:creationId xmlns:a16="http://schemas.microsoft.com/office/drawing/2014/main" id="{09FBC9E1-90B4-0052-DEC4-343F484E78E3}"/>
              </a:ext>
            </a:extLst>
          </p:cNvPr>
          <p:cNvSpPr>
            <a:spLocks noGrp="1"/>
          </p:cNvSpPr>
          <p:nvPr>
            <p:ph type="title"/>
          </p:nvPr>
        </p:nvSpPr>
        <p:spPr/>
        <p:txBody>
          <a:bodyPr/>
          <a:lstStyle/>
          <a:p>
            <a:r>
              <a:rPr lang="en-US" dirty="0"/>
              <a:t>Resources- FAA AAM Page</a:t>
            </a:r>
          </a:p>
        </p:txBody>
      </p:sp>
      <p:pic>
        <p:nvPicPr>
          <p:cNvPr id="8" name="Picture 7">
            <a:extLst>
              <a:ext uri="{FF2B5EF4-FFF2-40B4-BE49-F238E27FC236}">
                <a16:creationId xmlns:a16="http://schemas.microsoft.com/office/drawing/2014/main" id="{A2B1A08F-1BD8-0839-8101-87593255C59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177064" y="1349834"/>
            <a:ext cx="5594266" cy="328533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536582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853795" y="2479531"/>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cstate="screen">
            <a:extLst>
              <a:ext uri="{28A0092B-C50C-407E-A947-70E740481C1C}">
                <a14:useLocalDpi xmlns:a14="http://schemas.microsoft.com/office/drawing/2010/main"/>
              </a:ext>
            </a:extLst>
          </a:blip>
          <a:srcRect/>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2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2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2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2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Char char="•"/>
              <a:tabLst/>
              <a:defRPr/>
            </a:pPr>
            <a:endParaRPr kumimoji="0" lang="en-US" sz="2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charset="0"/>
                <a:ea typeface="+mn-ea"/>
                <a:cs typeface="+mn-cs"/>
                <a:hlinkClick r:id="rId5"/>
              </a:rPr>
              <a:t>https://www.faa.gov/about/initiatives/gasafetyoutreach</a:t>
            </a:r>
            <a:r>
              <a:rPr kumimoji="0" lang="en-US" sz="2400" b="0" i="0" u="none" strike="noStrike" kern="1200" cap="none" spc="0" normalizeH="0" baseline="0" noProof="0" dirty="0">
                <a:ln>
                  <a:noFill/>
                </a:ln>
                <a:solidFill>
                  <a:srgbClr val="000000"/>
                </a:solidFill>
                <a:effectLst/>
                <a:uLnTx/>
                <a:uFillTx/>
                <a:latin typeface="Arial" charset="0"/>
                <a:ea typeface="+mn-ea"/>
                <a:cs typeface="+mn-cs"/>
              </a:rPr>
              <a:t>  </a:t>
            </a:r>
            <a:endParaRPr kumimoji="0" lang="en-US" sz="1200" b="1" i="0" u="none" strike="noStrike" kern="1200" cap="none" spc="0" normalizeH="0" baseline="0" noProof="0" dirty="0">
              <a:ln>
                <a:noFill/>
              </a:ln>
              <a:solidFill>
                <a:srgbClr val="C0C0C0"/>
              </a:solidFill>
              <a:effectLst/>
              <a:uLnTx/>
              <a:uFillTx/>
              <a:latin typeface="Arial" charset="0"/>
              <a:ea typeface="+mn-ea"/>
              <a:cs typeface="+mn-cs"/>
            </a:endParaRPr>
          </a:p>
        </p:txBody>
      </p:sp>
      <p:pic>
        <p:nvPicPr>
          <p:cNvPr id="12" name="Picture 1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20700" y="3675185"/>
            <a:ext cx="2036838" cy="201369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047813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you earned your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9169" y="-64926"/>
            <a:ext cx="12271169" cy="6902533"/>
          </a:xfrm>
          <a:prstGeom prst="rect">
            <a:avLst/>
          </a:prstGeom>
        </p:spPr>
      </p:pic>
      <p:sp>
        <p:nvSpPr>
          <p:cNvPr id="4" name="TextBox 3">
            <a:extLst>
              <a:ext uri="{FF2B5EF4-FFF2-40B4-BE49-F238E27FC236}">
                <a16:creationId xmlns:a16="http://schemas.microsoft.com/office/drawing/2014/main" id="{48F13B2C-50AA-6388-909E-47BDB80AC078}"/>
              </a:ext>
            </a:extLst>
          </p:cNvPr>
          <p:cNvSpPr txBox="1"/>
          <p:nvPr/>
        </p:nvSpPr>
        <p:spPr>
          <a:xfrm>
            <a:off x="3623257" y="2644170"/>
            <a:ext cx="8006366" cy="1569660"/>
          </a:xfrm>
          <a:prstGeom prst="rect">
            <a:avLst/>
          </a:prstGeom>
          <a:solidFill>
            <a:schemeClr val="bg1"/>
          </a:solidFill>
        </p:spPr>
        <p:txBody>
          <a:bodyPr wrap="square" rtlCol="0">
            <a:spAutoFit/>
          </a:bodyPr>
          <a:lstStyle/>
          <a:p>
            <a:r>
              <a:rPr lang="en-US" sz="3200" dirty="0"/>
              <a:t>Go to FAASTeam Team Member Rewards page to learn more about how to enter a chance to win one of ten annual prizes</a:t>
            </a:r>
          </a:p>
        </p:txBody>
      </p:sp>
      <p:pic>
        <p:nvPicPr>
          <p:cNvPr id="7" name="Picture 6" descr="A qr code on a white background&#10;&#10;AI-generated content may be incorrect.">
            <a:extLst>
              <a:ext uri="{FF2B5EF4-FFF2-40B4-BE49-F238E27FC236}">
                <a16:creationId xmlns:a16="http://schemas.microsoft.com/office/drawing/2014/main" id="{03D507DE-4FBC-189B-6EB6-AFDE99C5607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72302" y="2886121"/>
            <a:ext cx="1115395" cy="1129695"/>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707252-010A-7345-B3BB-AF48B3EFC612}"/>
              </a:ext>
            </a:extLst>
          </p:cNvPr>
          <p:cNvPicPr>
            <a:picLocks noChangeAspect="1"/>
          </p:cNvPicPr>
          <p:nvPr/>
        </p:nvPicPr>
        <p:blipFill>
          <a:blip r:embed="rId4"/>
          <a:stretch>
            <a:fillRect/>
          </a:stretch>
        </p:blipFill>
        <p:spPr>
          <a:xfrm>
            <a:off x="0" y="-1"/>
            <a:ext cx="12192000" cy="6804511"/>
          </a:xfrm>
          <a:prstGeom prst="rect">
            <a:avLst/>
          </a:prstGeom>
        </p:spPr>
      </p:pic>
    </p:spTree>
    <p:custDataLst>
      <p:tags r:id="rId1"/>
    </p:custDataLst>
    <p:extLst>
      <p:ext uri="{BB962C8B-B14F-4D97-AF65-F5344CB8AC3E}">
        <p14:creationId xmlns:p14="http://schemas.microsoft.com/office/powerpoint/2010/main" val="18016166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2800200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74E25-930C-06BE-23F5-0E8B19ADA0FB}"/>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1E0D35B1-765E-A6B1-86FB-7C7DAB4F67B3}"/>
              </a:ext>
            </a:extLst>
          </p:cNvPr>
          <p:cNvPicPr>
            <a:picLocks noChangeAspect="1"/>
          </p:cNvPicPr>
          <p:nvPr/>
        </p:nvPicPr>
        <p:blipFill>
          <a:blip r:embed="rId4"/>
          <a:stretch>
            <a:fillRect/>
          </a:stretch>
        </p:blipFill>
        <p:spPr>
          <a:xfrm>
            <a:off x="-1" y="0"/>
            <a:ext cx="12151309" cy="6858000"/>
          </a:xfrm>
          <a:prstGeom prst="rect">
            <a:avLst/>
          </a:prstGeom>
        </p:spPr>
      </p:pic>
    </p:spTree>
    <p:custDataLst>
      <p:tags r:id="rId1"/>
    </p:custDataLst>
    <p:extLst>
      <p:ext uri="{BB962C8B-B14F-4D97-AF65-F5344CB8AC3E}">
        <p14:creationId xmlns:p14="http://schemas.microsoft.com/office/powerpoint/2010/main" val="336568109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YCyzVCcO"/>
  <p:tag name="ARTICULATE_SLIDE_THUMBNAIL_REFRESH" val="1"/>
  <p:tag name="ARTICULATE_DESIGN_ID_2_CUSTOM DESIGN" val="peKFHpT8"/>
  <p:tag name="ARTICULATE_PROJECT_OPEN" val="0"/>
  <p:tag name="ARTICULATE_DESIGN_ID_CUSTOM DESIGN" val="l8x7WXzY"/>
  <p:tag name="ARTICULATE_SLIDE_COUNT" val="2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5YDFD77UPU3F-311-5984</_dlc_DocId>
    <_dlc_DocIdUrl xmlns="04289566-cf42-4ce7-aa7c-2469c3d4502e">
      <Url>https://avssp.faa.gov/avs/afsfaast/FAASTeamReps/_layouts/15/DocIdRedir.aspx?ID=5YDFD77UPU3F-311-5984</Url>
      <Description>5YDFD77UPU3F-311-5984</Description>
    </_dlc_DocIdUrl>
    <_dlc_DocIdPersistId xmlns="04289566-cf42-4ce7-aa7c-2469c3d4502e"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fbee2316308997cb9c4688f90edf055">
  <xsd:schema xmlns:xsd="http://www.w3.org/2001/XMLSchema" xmlns:xs="http://www.w3.org/2001/XMLSchema" xmlns:p="http://schemas.microsoft.com/office/2006/metadata/properties" xmlns:ns2="04289566-cf42-4ce7-aa7c-2469c3d4502e" targetNamespace="http://schemas.microsoft.com/office/2006/metadata/properties" ma:root="true" ma:fieldsID="ca3df52e5ef4fbc444b5c62f0a31180d"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80675E-01F7-49AA-B61E-EE85CFCAD03B}">
  <ds:schemaRefs>
    <ds:schemaRef ds:uri="http://schemas.microsoft.com/office/2006/documentManagement/types"/>
    <ds:schemaRef ds:uri="04289566-cf42-4ce7-aa7c-2469c3d4502e"/>
    <ds:schemaRef ds:uri="http://schemas.microsoft.com/office/2006/metadata/properties"/>
    <ds:schemaRef ds:uri="http://www.w3.org/XML/1998/namespace"/>
    <ds:schemaRef ds:uri="http://purl.org/dc/terms/"/>
    <ds:schemaRef ds:uri="http://schemas.microsoft.com/office/infopath/2007/PartnerControls"/>
    <ds:schemaRef ds:uri="http://schemas.openxmlformats.org/package/2006/metadata/core-properties"/>
    <ds:schemaRef ds:uri="http://purl.org/dc/dcmitype/"/>
    <ds:schemaRef ds:uri="http://purl.org/dc/elements/1.1/"/>
  </ds:schemaRefs>
</ds:datastoreItem>
</file>

<file path=customXml/itemProps2.xml><?xml version="1.0" encoding="utf-8"?>
<ds:datastoreItem xmlns:ds="http://schemas.openxmlformats.org/officeDocument/2006/customXml" ds:itemID="{B8F6BEC9-0008-4631-964A-DBBCA86E1D61}">
  <ds:schemaRefs>
    <ds:schemaRef ds:uri="http://schemas.microsoft.com/sharepoint/event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F07A9244-2D5E-4ECF-BC96-4696902FE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4154</TotalTime>
  <Words>5932</Words>
  <Application>Microsoft Office PowerPoint</Application>
  <PresentationFormat>Widescreen</PresentationFormat>
  <Paragraphs>435</Paragraphs>
  <Slides>23</Slides>
  <Notes>23</Notes>
  <HiddenSlides>0</HiddenSlides>
  <MMClips>1</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23</vt:i4>
      </vt:variant>
    </vt:vector>
  </HeadingPairs>
  <TitlesOfParts>
    <vt:vector size="38" baseType="lpstr">
      <vt:lpstr>ＭＳ Ｐゴシック</vt:lpstr>
      <vt:lpstr>Aptos</vt:lpstr>
      <vt:lpstr>Aptos Display</vt:lpstr>
      <vt:lpstr>Arial</vt:lpstr>
      <vt:lpstr>Arial Narrow</vt:lpstr>
      <vt:lpstr>Benton Sans Low-DPI</vt:lpstr>
      <vt:lpstr>Calibri</vt:lpstr>
      <vt:lpstr>Helvetica Neue Medium</vt:lpstr>
      <vt:lpstr>Lato</vt:lpstr>
      <vt:lpstr>LatoWebSemibold</vt:lpstr>
      <vt:lpstr>Source Sans Pro</vt:lpstr>
      <vt:lpstr>Times New Roman</vt:lpstr>
      <vt:lpstr>1_Custom Design</vt:lpstr>
      <vt:lpstr>Custom Design</vt:lpstr>
      <vt:lpstr>2_Custom Design</vt:lpstr>
      <vt:lpstr>The National FAA Safety Team Presents</vt:lpstr>
      <vt:lpstr>Welcome</vt:lpstr>
      <vt:lpstr>PowerPoint Presentation</vt:lpstr>
      <vt:lpstr>What is this new aviation era?</vt:lpstr>
      <vt:lpstr>A New Era of Aviation</vt:lpstr>
      <vt:lpstr>What is the FAA’s role?</vt:lpstr>
      <vt:lpstr>Advanced Air Mobility Milestones</vt:lpstr>
      <vt:lpstr>Make it Safe</vt:lpstr>
      <vt:lpstr>Integrating AAM into the Airspace</vt:lpstr>
      <vt:lpstr>Airspace Blueprint for Air Taxis</vt:lpstr>
      <vt:lpstr>Community Engagement</vt:lpstr>
      <vt:lpstr>Global Partners</vt:lpstr>
      <vt:lpstr>Resources- Farnborough Royal Aeronautical Society</vt:lpstr>
      <vt:lpstr>Resources- White House Summit on AAM</vt:lpstr>
      <vt:lpstr>Resources- 60 Minutes</vt:lpstr>
      <vt:lpstr>Resources- FAA AAM Page</vt:lpstr>
      <vt:lpstr>Questions?</vt:lpstr>
      <vt:lpstr>Safety Management Systems (SMS) Coming to General Aviation</vt:lpstr>
      <vt:lpstr>Have you earned your WINGS?</vt:lpstr>
      <vt:lpstr>PowerPoint Presentation</vt:lpstr>
      <vt:lpstr>PowerPoint Presentation</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Jon Micetic</cp:lastModifiedBy>
  <cp:revision>253</cp:revision>
  <dcterms:created xsi:type="dcterms:W3CDTF">2005-01-28T20:32:53Z</dcterms:created>
  <dcterms:modified xsi:type="dcterms:W3CDTF">2026-09-30T15:19:20Z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3c97cff5-0145-4e93-ace6-a7750ad4b812</vt:lpwstr>
  </property>
  <property fmtid="{D5CDD505-2E9C-101B-9397-08002B2CF9AE}" pid="4" name="ArticulateGUID">
    <vt:lpwstr>467E899A-299B-4F17-8FA0-A49058EC8AB2</vt:lpwstr>
  </property>
  <property fmtid="{D5CDD505-2E9C-101B-9397-08002B2CF9AE}" pid="5" name="ArticulatePath">
    <vt:lpwstr>https://avssp.faa.gov/avs/afsfaast/Approved%20Resources/General%20Resources/Core/Job%20Aids%20and%20Production%20Resources/FAASTeam%20Presentation%20Templates/National%20FAASTeam%20Staff%20Templates/National%20%20FAAST%20Template-PPT-Wide-MX-Rev%20O</vt:lpwstr>
  </property>
  <property fmtid="{D5CDD505-2E9C-101B-9397-08002B2CF9AE}" pid="6" name="URL">
    <vt:lpwstr/>
  </property>
</Properties>
</file>